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86" r:id="rId2"/>
    <p:sldId id="529" r:id="rId3"/>
    <p:sldId id="383" r:id="rId4"/>
    <p:sldId id="422" r:id="rId5"/>
    <p:sldId id="530" r:id="rId6"/>
    <p:sldId id="423" r:id="rId7"/>
    <p:sldId id="531" r:id="rId8"/>
    <p:sldId id="387" r:id="rId9"/>
    <p:sldId id="424" r:id="rId10"/>
    <p:sldId id="425" r:id="rId11"/>
    <p:sldId id="426" r:id="rId12"/>
    <p:sldId id="427" r:id="rId13"/>
    <p:sldId id="429" r:id="rId14"/>
    <p:sldId id="53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5460"/>
            <a:ext cx="8229600" cy="2017395"/>
          </a:xfrm>
        </p:spPr>
        <p:txBody>
          <a:bodyPr>
            <a:normAutofit/>
          </a:bodyPr>
          <a:lstStyle/>
          <a:p>
            <a:r>
              <a:rPr lang="en-US" altLang="zh-CN" dirty="0"/>
              <a:t>C compilation process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5495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More on library 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439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Library: </a:t>
            </a:r>
            <a:r>
              <a:rPr lang="en-US" altLang="zh-CN" sz="2800" dirty="0">
                <a:sym typeface="+mn-ea"/>
              </a:rPr>
              <a:t>a file contains the implementation of commonly used routines. </a:t>
            </a:r>
          </a:p>
          <a:p>
            <a:endParaRPr lang="en-US" altLang="zh-CN" sz="2450" dirty="0"/>
          </a:p>
          <a:p>
            <a:r>
              <a:rPr lang="en-US" altLang="zh-CN" sz="2800" dirty="0"/>
              <a:t>Library is also generated from C source code using standard compilation process</a:t>
            </a:r>
          </a:p>
          <a:p>
            <a:pPr lvl="1"/>
            <a:r>
              <a:rPr lang="en-US" altLang="zh-CN" sz="2450" dirty="0"/>
              <a:t>Assume printf in printf.c/malloc in malloc.c</a:t>
            </a:r>
          </a:p>
          <a:p>
            <a:pPr lvl="1"/>
            <a:r>
              <a:rPr lang="en-US" altLang="zh-CN" sz="2450" dirty="0"/>
              <a:t>printf.c --&gt; printf.i --&gt; printf.o</a:t>
            </a:r>
          </a:p>
          <a:p>
            <a:pPr lvl="1"/>
            <a:r>
              <a:rPr lang="en-US" altLang="zh-CN" sz="2450" dirty="0"/>
              <a:t>malloc.c --&gt; malloc.i --&gt; </a:t>
            </a:r>
            <a:r>
              <a:rPr lang="en-US" altLang="zh-CN" sz="2450" dirty="0" err="1"/>
              <a:t>malloc.o</a:t>
            </a:r>
            <a:endParaRPr lang="en-US" altLang="zh-CN" sz="2450" dirty="0"/>
          </a:p>
          <a:p>
            <a:pPr lvl="1"/>
            <a:r>
              <a:rPr lang="en-US" altLang="zh-CN" sz="2450" dirty="0"/>
              <a:t>….</a:t>
            </a:r>
          </a:p>
          <a:p>
            <a:pPr lvl="1"/>
            <a:r>
              <a:rPr lang="en-US" altLang="zh-CN" sz="2450" dirty="0"/>
              <a:t>printf.o </a:t>
            </a:r>
            <a:r>
              <a:rPr lang="en-US" altLang="zh-CN" sz="2450" dirty="0" err="1"/>
              <a:t>malloc.o</a:t>
            </a:r>
            <a:r>
              <a:rPr lang="en-US" altLang="zh-CN" sz="2450" dirty="0"/>
              <a:t> … --&gt; libc.so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16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Methods to link a library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03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foo.o bar.o glibc.so --&gt; hello</a:t>
            </a:r>
          </a:p>
          <a:p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/>
              <a:t>Static linking: Copies the whole content of the library to the executable file. </a:t>
            </a:r>
          </a:p>
          <a:p>
            <a:pPr lvl="1"/>
            <a:r>
              <a:rPr lang="en-US" altLang="zh-CN" sz="2400" dirty="0"/>
              <a:t>pass --static to gcc for static linking</a:t>
            </a:r>
          </a:p>
          <a:p>
            <a:pPr lvl="1"/>
            <a:r>
              <a:rPr lang="en-US" altLang="zh-CN" sz="2400" dirty="0"/>
              <a:t>gcc foo.c bar.c --static -o hello-static</a:t>
            </a:r>
          </a:p>
          <a:p>
            <a:r>
              <a:rPr lang="en-US" altLang="zh-CN" sz="2800" dirty="0"/>
              <a:t>Dynamic linking: executable file contains the name of the library it requires</a:t>
            </a:r>
          </a:p>
          <a:p>
            <a:pPr lvl="1"/>
            <a:r>
              <a:rPr lang="en-US" altLang="zh-CN" sz="2400" dirty="0"/>
              <a:t>hello file will contains information to tell OS it needs libc.so to execute</a:t>
            </a:r>
          </a:p>
          <a:p>
            <a:pPr lvl="1"/>
            <a:r>
              <a:rPr lang="en-US" altLang="zh-CN" sz="2400" dirty="0"/>
              <a:t>When invoke hello, libc.so will be loaded from disk into memory</a:t>
            </a:r>
          </a:p>
          <a:p>
            <a:pPr lvl="1"/>
            <a:r>
              <a:rPr lang="en-US" altLang="zh-CN" sz="2400" dirty="0"/>
              <a:t>default linking method in gcc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16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static linking vs dynamic linking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4405"/>
            <a:ext cx="8229600" cy="590359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static linking</a:t>
            </a:r>
          </a:p>
          <a:p>
            <a:pPr lvl="1"/>
            <a:r>
              <a:rPr lang="en-US" altLang="zh-CN" sz="2450" dirty="0"/>
              <a:t>Consumes more space (Not of concern nowadays)</a:t>
            </a:r>
          </a:p>
          <a:p>
            <a:pPr lvl="1"/>
            <a:r>
              <a:rPr lang="en-US" altLang="zh-CN" sz="2450" dirty="0"/>
              <a:t>More portable, can execute on platform with no standard library installed (major benefits of static linking)</a:t>
            </a:r>
          </a:p>
          <a:p>
            <a:pPr lvl="1"/>
            <a:endParaRPr lang="en-US" altLang="zh-CN" sz="2800" dirty="0"/>
          </a:p>
          <a:p>
            <a:r>
              <a:rPr lang="en-US" altLang="zh-CN" sz="2800" dirty="0"/>
              <a:t>dynamic linking</a:t>
            </a:r>
          </a:p>
          <a:p>
            <a:pPr lvl="1"/>
            <a:r>
              <a:rPr lang="en-US" altLang="zh-CN" sz="2450" dirty="0">
                <a:sym typeface="+mn-ea"/>
              </a:rPr>
              <a:t>Consumes less space (Not of concern nowadays)</a:t>
            </a:r>
          </a:p>
          <a:p>
            <a:pPr lvl="1"/>
            <a:r>
              <a:rPr lang="en-US" altLang="zh-CN" sz="2450" dirty="0">
                <a:sym typeface="+mn-ea"/>
              </a:rPr>
              <a:t>Less portable, cannot execute on platform with no standard library installed</a:t>
            </a:r>
          </a:p>
          <a:p>
            <a:pPr lvl="1"/>
            <a:r>
              <a:rPr lang="en-US" altLang="zh-CN" sz="2450" dirty="0"/>
              <a:t>Easy to update and fix bugs in standard library </a:t>
            </a:r>
            <a:br>
              <a:rPr lang="en-US" altLang="zh-CN" sz="2450" dirty="0"/>
            </a:br>
            <a:r>
              <a:rPr lang="en-US" altLang="zh-CN" sz="2450" dirty="0">
                <a:sym typeface="+mn-ea"/>
              </a:rPr>
              <a:t>(major benefits of dynamic linking)</a:t>
            </a:r>
            <a:endParaRPr lang="en-US" altLang="zh-CN" sz="24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16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err="1"/>
              <a:t>ldd</a:t>
            </a:r>
            <a:r>
              <a:rPr lang="en-US" altLang="zh-CN" dirty="0"/>
              <a:t> command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8980"/>
            <a:ext cx="8229600" cy="590359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ldd command: Output the dynamic library required by an executable file</a:t>
            </a:r>
          </a:p>
          <a:p>
            <a:endParaRPr lang="en-US" altLang="zh-CN" sz="2800" dirty="0"/>
          </a:p>
          <a:p>
            <a:r>
              <a:rPr lang="en-US" altLang="zh-CN" sz="2800" dirty="0"/>
              <a:t>syntax: ldd path_to_exec_file</a:t>
            </a:r>
          </a:p>
          <a:p>
            <a:pPr lvl="1"/>
            <a:r>
              <a:rPr lang="en-US" altLang="zh-CN" sz="2450" dirty="0"/>
              <a:t>ldd /usr/bin/ls</a:t>
            </a:r>
          </a:p>
          <a:p>
            <a:pPr lvl="1"/>
            <a:r>
              <a:rPr lang="en-US" altLang="zh-CN" sz="2450" dirty="0" err="1"/>
              <a:t>ldd</a:t>
            </a:r>
            <a:r>
              <a:rPr lang="en-US" altLang="zh-CN" sz="2450"/>
              <a:t> ./hello</a:t>
            </a:r>
            <a:endParaRPr lang="en-US" altLang="zh-CN" sz="2450" dirty="0"/>
          </a:p>
        </p:txBody>
      </p:sp>
    </p:spTree>
    <p:extLst>
      <p:ext uri="{BB962C8B-B14F-4D97-AF65-F5344CB8AC3E}">
        <p14:creationId xmlns:p14="http://schemas.microsoft.com/office/powerpoint/2010/main" val="3449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linking</a:t>
            </a:r>
          </a:p>
        </p:txBody>
      </p:sp>
    </p:spTree>
    <p:extLst>
      <p:ext uri="{BB962C8B-B14F-4D97-AF65-F5344CB8AC3E}">
        <p14:creationId xmlns:p14="http://schemas.microsoft.com/office/powerpoint/2010/main" val="41805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Compiling two C files into executable</a:t>
            </a:r>
          </a:p>
        </p:txBody>
      </p:sp>
    </p:spTree>
    <p:extLst>
      <p:ext uri="{BB962C8B-B14F-4D97-AF65-F5344CB8AC3E}">
        <p14:creationId xmlns:p14="http://schemas.microsoft.com/office/powerpoint/2010/main" val="6484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altLang="zh-CN" dirty="0"/>
              <a:t>C compilation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8980"/>
            <a:ext cx="8229600" cy="5718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gcc foo.c bar.c -o hello 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gcc foo.c bar.c -o hello -save-temps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#save-temps tell gcc to save intermidiate files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# generated during compilcatioin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Four stages to generate an executable file from .c file:</a:t>
            </a: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1. Pre-processing</a:t>
            </a: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2. Compliation</a:t>
            </a: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3. Assembly</a:t>
            </a: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4. Linking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Pre-processing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1153160"/>
            <a:ext cx="8229600" cy="5718810"/>
          </a:xfrm>
        </p:spPr>
        <p:txBody>
          <a:bodyPr>
            <a:normAutofit/>
          </a:bodyPr>
          <a:lstStyle/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762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Pre-processing: Expand</a:t>
            </a:r>
            <a:r>
              <a:rPr lang="en-US" altLang="zh-CN" sz="2800" dirty="0">
                <a:sym typeface="+mn-ea"/>
              </a:rPr>
              <a:t> macro, expand header file and delete comments</a:t>
            </a:r>
          </a:p>
          <a:p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foo.c --&gt; foo.i, bar.c --&gt; bar.i</a:t>
            </a:r>
          </a:p>
          <a:p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gcc -E option produces the results after pre-processing </a:t>
            </a:r>
          </a:p>
          <a:p>
            <a:pPr lvl="1"/>
            <a:r>
              <a:rPr lang="en-US" altLang="zh-CN" sz="2450" dirty="0">
                <a:sym typeface="+mn-ea"/>
              </a:rPr>
              <a:t>$ </a:t>
            </a:r>
            <a:r>
              <a:rPr lang="en-US" altLang="zh-CN" sz="2450" dirty="0" err="1">
                <a:sym typeface="+mn-ea"/>
              </a:rPr>
              <a:t>gcc</a:t>
            </a:r>
            <a:r>
              <a:rPr lang="en-US" altLang="zh-CN" sz="2450" dirty="0">
                <a:sym typeface="+mn-ea"/>
              </a:rPr>
              <a:t> -E </a:t>
            </a:r>
            <a:r>
              <a:rPr lang="en-US" altLang="zh-CN" sz="2450" dirty="0" err="1">
                <a:sym typeface="+mn-ea"/>
              </a:rPr>
              <a:t>foo.c</a:t>
            </a:r>
            <a:r>
              <a:rPr lang="en-US" altLang="zh-CN" sz="2450" dirty="0">
                <a:sym typeface="+mn-ea"/>
              </a:rPr>
              <a:t> # output the results of preprocessing to 			</a:t>
            </a:r>
            <a:r>
              <a:rPr lang="en-US" altLang="zh-CN" sz="2450" dirty="0" err="1">
                <a:sym typeface="+mn-ea"/>
              </a:rPr>
              <a:t>stdout</a:t>
            </a:r>
            <a:endParaRPr lang="en-US" altLang="zh-CN" sz="245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$ </a:t>
            </a:r>
            <a:r>
              <a:rPr lang="en-US" altLang="zh-CN" sz="2450" dirty="0" err="1">
                <a:sym typeface="+mn-ea"/>
              </a:rPr>
              <a:t>gcc</a:t>
            </a:r>
            <a:r>
              <a:rPr lang="en-US" altLang="zh-CN" sz="2450" dirty="0">
                <a:sym typeface="+mn-ea"/>
              </a:rPr>
              <a:t> -E foo.c -o </a:t>
            </a:r>
            <a:r>
              <a:rPr lang="en-US" altLang="zh-CN" sz="2450" dirty="0" err="1">
                <a:sym typeface="+mn-ea"/>
              </a:rPr>
              <a:t>bar.i</a:t>
            </a:r>
            <a:r>
              <a:rPr lang="en-US" altLang="zh-CN" sz="2450" dirty="0">
                <a:sym typeface="+mn-ea"/>
              </a:rPr>
              <a:t> # generates </a:t>
            </a:r>
            <a:r>
              <a:rPr lang="en-US" altLang="zh-CN" sz="2450" dirty="0" err="1">
                <a:sym typeface="+mn-ea"/>
              </a:rPr>
              <a:t>bar.i</a:t>
            </a:r>
            <a:r>
              <a:rPr lang="en-US" altLang="zh-CN" sz="2450" dirty="0">
                <a:sym typeface="+mn-ea"/>
              </a:rPr>
              <a:t> from </a:t>
            </a:r>
            <a:r>
              <a:rPr lang="en-US" altLang="zh-CN" sz="2450" dirty="0" err="1">
                <a:sym typeface="+mn-ea"/>
              </a:rPr>
              <a:t>foo.c</a:t>
            </a: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03520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Compliation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1153160"/>
            <a:ext cx="8229600" cy="5718810"/>
          </a:xfrm>
        </p:spPr>
        <p:txBody>
          <a:bodyPr>
            <a:normAutofit/>
          </a:bodyPr>
          <a:lstStyle/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52400" y="1152769"/>
            <a:ext cx="8991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ym typeface="+mn-ea"/>
              </a:rPr>
              <a:t>Convert pre-processed C code into the assembly code</a:t>
            </a:r>
          </a:p>
          <a:p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foo.i --&gt; foo.s, bar.i --&gt; bar.s</a:t>
            </a:r>
          </a:p>
          <a:p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gcc -S option converts C code into assembly code</a:t>
            </a:r>
          </a:p>
          <a:p>
            <a:pPr lvl="1"/>
            <a:r>
              <a:rPr lang="en-US" altLang="zh-CN" sz="2400" dirty="0">
                <a:sym typeface="+mn-ea"/>
              </a:rPr>
              <a:t>$ gcc -S foo.c # generates foo.s directly from foo.c</a:t>
            </a:r>
          </a:p>
          <a:p>
            <a:pPr lvl="1"/>
            <a:r>
              <a:rPr lang="en-US" altLang="zh-CN" sz="2400" dirty="0">
                <a:sym typeface="+mn-ea"/>
              </a:rPr>
              <a:t>$ gcc -S foo.i # generates </a:t>
            </a:r>
            <a:r>
              <a:rPr lang="en-US" altLang="zh-CN" sz="2400" dirty="0" err="1">
                <a:sym typeface="+mn-ea"/>
              </a:rPr>
              <a:t>foo.s</a:t>
            </a:r>
            <a:r>
              <a:rPr lang="en-US" altLang="zh-CN" sz="2400" dirty="0">
                <a:sym typeface="+mn-ea"/>
              </a:rPr>
              <a:t> from foo.i</a:t>
            </a:r>
          </a:p>
          <a:p>
            <a:pPr lvl="1"/>
            <a:r>
              <a:rPr lang="en-US" altLang="zh-CN" sz="2400" dirty="0">
                <a:sym typeface="+mn-ea"/>
              </a:rPr>
              <a:t>$ gcc -S foo.c -o bar.s # generates bar.s from foo.c </a:t>
            </a:r>
          </a:p>
          <a:p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622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Compilation</a:t>
            </a:r>
          </a:p>
        </p:txBody>
      </p:sp>
    </p:spTree>
    <p:extLst>
      <p:ext uri="{BB962C8B-B14F-4D97-AF65-F5344CB8AC3E}">
        <p14:creationId xmlns:p14="http://schemas.microsoft.com/office/powerpoint/2010/main" val="314288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16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Assembly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convert the assembly code into machine code.</a:t>
            </a:r>
          </a:p>
          <a:p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File produced in this stage is called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object file</a:t>
            </a:r>
          </a:p>
          <a:p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foo.s --&gt; foo.o, bar.s --&gt; bar.o</a:t>
            </a:r>
          </a:p>
          <a:p>
            <a:endParaRPr lang="en-US" altLang="zh-CN" dirty="0"/>
          </a:p>
          <a:p>
            <a:r>
              <a:rPr lang="en-US" altLang="zh-CN" sz="2800" dirty="0"/>
              <a:t>gcc -c option produces the object file</a:t>
            </a:r>
          </a:p>
          <a:p>
            <a:pPr lvl="1"/>
            <a:r>
              <a:rPr lang="en-US" altLang="zh-CN" sz="2450" dirty="0"/>
              <a:t>gcc -c foo.c # produce foo.o from foo.c</a:t>
            </a:r>
          </a:p>
          <a:p>
            <a:pPr lvl="1"/>
            <a:r>
              <a:rPr lang="en-US" altLang="zh-CN" sz="2450" dirty="0"/>
              <a:t>gcc -c foo.c -o bar.o # produce bar.o from foo.c</a:t>
            </a:r>
          </a:p>
          <a:p>
            <a:pPr lvl="1"/>
            <a:r>
              <a:rPr lang="en-US" altLang="zh-CN" sz="2450" dirty="0"/>
              <a:t>gcc -c foo.s #produce foo.o from foo.s</a:t>
            </a:r>
          </a:p>
          <a:p>
            <a:pPr lvl="1"/>
            <a:r>
              <a:rPr lang="en-US" altLang="zh-CN" sz="2450" dirty="0"/>
              <a:t>gcc -c foo.i #produce foo.o from foo.i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16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/>
              <a:t>Linking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19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Combine all possible object files + external library to generate an executable file</a:t>
            </a:r>
          </a:p>
          <a:p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foo.o bar.o libc.so --&gt; hello</a:t>
            </a:r>
          </a:p>
          <a:p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libc.so #Standard C library, contains the 			          implementation of printf</a:t>
            </a:r>
          </a:p>
          <a:p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800" dirty="0"/>
              <a:t>Library: a file contains the implementation of commonly used routines.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632</Words>
  <Application>Microsoft Office PowerPoint</Application>
  <PresentationFormat>On-screen Show (4:3)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C compilation process</vt:lpstr>
      <vt:lpstr>Demo: Compiling two C files into executable</vt:lpstr>
      <vt:lpstr>C compilation Process</vt:lpstr>
      <vt:lpstr>Pre-processing</vt:lpstr>
      <vt:lpstr>Demo: Pre-processing</vt:lpstr>
      <vt:lpstr>Compliation</vt:lpstr>
      <vt:lpstr>Demo: Compilation</vt:lpstr>
      <vt:lpstr>Assembly</vt:lpstr>
      <vt:lpstr>Linking</vt:lpstr>
      <vt:lpstr>More on library </vt:lpstr>
      <vt:lpstr>Methods to link a library</vt:lpstr>
      <vt:lpstr>static linking vs dynamic linking</vt:lpstr>
      <vt:lpstr>ldd command</vt:lpstr>
      <vt:lpstr>Demo: linking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2699</cp:revision>
  <dcterms:created xsi:type="dcterms:W3CDTF">2006-08-16T00:00:00Z</dcterms:created>
  <dcterms:modified xsi:type="dcterms:W3CDTF">2019-02-19T03:25:56Z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