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401" r:id="rId3"/>
    <p:sldId id="420" r:id="rId4"/>
    <p:sldId id="530" r:id="rId5"/>
    <p:sldId id="422" r:id="rId6"/>
    <p:sldId id="421" r:id="rId7"/>
    <p:sldId id="423" r:id="rId8"/>
    <p:sldId id="529" r:id="rId9"/>
    <p:sldId id="424" r:id="rId10"/>
    <p:sldId id="531" r:id="rId11"/>
    <p:sldId id="425" r:id="rId12"/>
    <p:sldId id="532" r:id="rId13"/>
    <p:sldId id="535" r:id="rId14"/>
    <p:sldId id="426" r:id="rId15"/>
    <p:sldId id="428" r:id="rId16"/>
    <p:sldId id="429" r:id="rId17"/>
    <p:sldId id="533" r:id="rId18"/>
    <p:sldId id="430" r:id="rId19"/>
    <p:sldId id="431" r:id="rId20"/>
    <p:sldId id="433" r:id="rId21"/>
    <p:sldId id="432" r:id="rId22"/>
    <p:sldId id="434" r:id="rId24"/>
    <p:sldId id="435" r:id="rId25"/>
    <p:sldId id="436" r:id="rId26"/>
    <p:sldId id="437" r:id="rId27"/>
    <p:sldId id="53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8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289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/>
              <a:t>Review: C compilation process</a:t>
            </a:r>
            <a:endParaRPr lang="en-US" altLang="zh-CN" sz="3200">
              <a:sym typeface="+mn-ea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145415" y="564515"/>
            <a:ext cx="8667115" cy="6149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ym typeface="+mn-ea"/>
              </a:rPr>
              <a:t>Four stages for C compilation</a:t>
            </a:r>
            <a:endParaRPr lang="en-US" altLang="zh-CN" sz="2400" dirty="0">
              <a:sym typeface="+mn-ea"/>
            </a:endParaRPr>
          </a:p>
          <a:p>
            <a:pPr lvl="1"/>
            <a:r>
              <a:rPr lang="en-US" altLang="zh-CN" sz="2400" dirty="0">
                <a:sym typeface="+mn-ea"/>
              </a:rPr>
              <a:t>Preprocessing Compliation Assembly Linking</a:t>
            </a:r>
            <a:br>
              <a:rPr lang="en-US" altLang="zh-CN" sz="2400" dirty="0">
                <a:sym typeface="+mn-ea"/>
              </a:rPr>
            </a:br>
            <a:endParaRPr lang="en-US" altLang="zh-CN" sz="2400" dirty="0">
              <a:sym typeface="+mn-ea"/>
            </a:endParaRPr>
          </a:p>
          <a:p>
            <a:pPr lvl="0"/>
            <a:r>
              <a:rPr lang="en-US" altLang="zh-CN" sz="2400" dirty="0">
                <a:sym typeface="+mn-ea"/>
              </a:rPr>
              <a:t>foo.c bar.c --&gt; hello</a:t>
            </a:r>
            <a:endParaRPr lang="en-US" altLang="zh-CN" sz="2400" dirty="0">
              <a:sym typeface="+mn-ea"/>
            </a:endParaRPr>
          </a:p>
          <a:p>
            <a:pPr marL="914400" lvl="1" indent="-457200">
              <a:buAutoNum type="arabicPeriod"/>
            </a:pPr>
            <a:r>
              <a:rPr lang="en-US" altLang="zh-CN" sz="2400" dirty="0">
                <a:sym typeface="+mn-ea"/>
              </a:rPr>
              <a:t>foo.c --&gt; foo.i --&gt; foo.s --&gt; foo.o</a:t>
            </a:r>
            <a:endParaRPr lang="en-US" altLang="zh-CN" sz="2400" dirty="0">
              <a:sym typeface="+mn-ea"/>
            </a:endParaRPr>
          </a:p>
          <a:p>
            <a:pPr marL="914400" lvl="1" indent="-457200">
              <a:buAutoNum type="arabicPeriod"/>
            </a:pPr>
            <a:r>
              <a:rPr lang="en-US" altLang="zh-CN" sz="2400" dirty="0">
                <a:sym typeface="+mn-ea"/>
              </a:rPr>
              <a:t>bar.c --&gt; bar.i --&gt; bar.s --&gt; bar.o</a:t>
            </a:r>
            <a:endParaRPr lang="en-US" altLang="zh-CN" sz="2400" dirty="0">
              <a:sym typeface="+mn-ea"/>
            </a:endParaRPr>
          </a:p>
          <a:p>
            <a:pPr marL="914400" lvl="1" indent="-457200">
              <a:buAutoNum type="arabicPeriod"/>
            </a:pPr>
            <a:r>
              <a:rPr lang="en-US" altLang="zh-CN" sz="2400" dirty="0">
                <a:sym typeface="+mn-ea"/>
              </a:rPr>
              <a:t>foo.o + bar.o + libc.so --&gt; hello</a:t>
            </a:r>
            <a:endParaRPr lang="en-US" altLang="zh-CN" sz="2400" dirty="0">
              <a:sym typeface="+mn-ea"/>
            </a:endParaRPr>
          </a:p>
          <a:p>
            <a:pPr marL="914400" lvl="1" indent="-457200">
              <a:buAutoNum type="arabicPeriod"/>
            </a:pPr>
            <a:endParaRPr lang="en-US" altLang="zh-CN" sz="2400" dirty="0">
              <a:sym typeface="+mn-ea"/>
            </a:endParaRPr>
          </a:p>
          <a:p>
            <a:pPr lvl="0"/>
            <a:r>
              <a:rPr lang="en-US" altLang="zh-CN" sz="2400" dirty="0">
                <a:sym typeface="+mn-ea"/>
              </a:rPr>
              <a:t>An alternative apporach</a:t>
            </a:r>
            <a:r>
              <a:rPr lang="en-US" altLang="zh-CN" sz="2740" dirty="0">
                <a:sym typeface="+mn-ea"/>
              </a:rPr>
              <a:t>:</a:t>
            </a:r>
            <a:endParaRPr lang="en-US" altLang="zh-CN" sz="2740" dirty="0">
              <a:sym typeface="+mn-ea"/>
            </a:endParaRPr>
          </a:p>
          <a:p>
            <a:pPr lvl="1"/>
            <a:r>
              <a:rPr lang="en-US" altLang="zh-CN" sz="2395" dirty="0">
                <a:sym typeface="+mn-ea"/>
              </a:rPr>
              <a:t>concatenate foo.c bar.c into main.c</a:t>
            </a:r>
            <a:endParaRPr lang="en-US" altLang="zh-CN" sz="2395" dirty="0">
              <a:sym typeface="+mn-ea"/>
            </a:endParaRPr>
          </a:p>
          <a:p>
            <a:pPr lvl="1"/>
            <a:r>
              <a:rPr lang="en-US" altLang="zh-CN" sz="2395" dirty="0">
                <a:sym typeface="+mn-ea"/>
              </a:rPr>
              <a:t>main.c --&gt; main.i --&gt; main.s --&gt; main.o</a:t>
            </a:r>
            <a:endParaRPr lang="en-US" altLang="zh-CN" sz="2395" dirty="0">
              <a:sym typeface="+mn-ea"/>
            </a:endParaRPr>
          </a:p>
          <a:p>
            <a:pPr lvl="1"/>
            <a:r>
              <a:rPr lang="en-US" altLang="zh-CN" sz="2395" dirty="0">
                <a:sym typeface="+mn-ea"/>
              </a:rPr>
              <a:t>main.o + libc.so --&gt; hello</a:t>
            </a:r>
            <a:endParaRPr lang="en-US" altLang="zh-CN" sz="2395" dirty="0">
              <a:sym typeface="+mn-ea"/>
            </a:endParaRPr>
          </a:p>
          <a:p>
            <a:pPr lvl="1"/>
            <a:endParaRPr lang="en-US" altLang="zh-CN" sz="2395" dirty="0">
              <a:sym typeface="+mn-ea"/>
            </a:endParaRPr>
          </a:p>
          <a:p>
            <a:pPr lvl="0"/>
            <a:r>
              <a:rPr lang="en-US" altLang="zh-CN" sz="2400" dirty="0">
                <a:sym typeface="+mn-ea"/>
              </a:rPr>
              <a:t>Q: Is one apporach better than the other?</a:t>
            </a:r>
            <a:endParaRPr lang="en-US" altLang="zh-CN" sz="2400" dirty="0">
              <a:sym typeface="+mn-ea"/>
            </a:endParaRPr>
          </a:p>
          <a:p>
            <a:pPr lvl="1"/>
            <a:r>
              <a:rPr lang="en-US" altLang="zh-CN" sz="2400" dirty="0">
                <a:sym typeface="+mn-ea"/>
              </a:rPr>
              <a:t>A: orginal apporach is better, if bar.c is modified, do not need to recompile foo.c to foo.o</a:t>
            </a:r>
            <a:endParaRPr lang="en-US" altLang="zh-CN" sz="2400" dirty="0">
              <a:sym typeface="+mn-ea"/>
            </a:endParaRPr>
          </a:p>
          <a:p>
            <a:pPr lvl="1"/>
            <a:endParaRPr lang="en-US" altLang="zh-CN" sz="2395" dirty="0">
              <a:sym typeface="+mn-ea"/>
            </a:endParaRPr>
          </a:p>
          <a:p>
            <a:pPr marL="0" lvl="0" indent="0">
              <a:buNone/>
            </a:pPr>
            <a:endParaRPr lang="en-US" altLang="zh-CN" sz="2735" dirty="0">
              <a:sym typeface="+mn-ea"/>
            </a:endParaRPr>
          </a:p>
          <a:p>
            <a:pPr lvl="1"/>
            <a:endParaRPr lang="en-US" altLang="zh-CN" sz="2400" dirty="0">
              <a:sym typeface="+mn-ea"/>
            </a:endParaRPr>
          </a:p>
          <a:p>
            <a:pPr lvl="0"/>
            <a:endParaRPr lang="en-US" altLang="zh-CN" sz="2740" dirty="0">
              <a:sym typeface="+mn-ea"/>
            </a:endParaRPr>
          </a:p>
          <a:p>
            <a:pPr lvl="1"/>
            <a:endParaRPr lang="en-US" altLang="zh-CN" sz="2400" dirty="0">
              <a:sym typeface="+mn-ea"/>
            </a:endParaRPr>
          </a:p>
          <a:p>
            <a:pPr lvl="0"/>
            <a:endParaRPr lang="en-US" altLang="zh-CN" sz="2400" dirty="0">
              <a:sym typeface="+mn-ea"/>
            </a:endParaRPr>
          </a:p>
          <a:p>
            <a:pPr marL="457200" lvl="1" indent="0">
              <a:buNone/>
            </a:pPr>
            <a:endParaRPr lang="en-US" altLang="zh-CN" sz="2800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ym typeface="+mn-ea"/>
              </a:rPr>
              <a:t>An effective but (incorrect) </a:t>
            </a:r>
            <a:r>
              <a:rPr lang="en-US" altLang="zh-CN" sz="3200" dirty="0" err="1">
                <a:sym typeface="+mn-ea"/>
              </a:rPr>
              <a:t>Makefile</a:t>
            </a:r>
            <a:r>
              <a:rPr lang="en-US" altLang="zh-CN" sz="3200" dirty="0">
                <a:sym typeface="+mn-ea"/>
              </a:rPr>
              <a:t> example</a:t>
            </a:r>
            <a:endParaRPr lang="en-US" altLang="zh-CN" sz="3200" dirty="0">
              <a:sym typeface="+mn-ea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125" y="267970"/>
            <a:ext cx="8667115" cy="6378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285" dirty="0">
                <a:sym typeface="+mn-ea"/>
              </a:rPr>
              <a:t>#Compile bar.c &amp; foo.c to executable file hello</a:t>
            </a:r>
            <a:endParaRPr lang="en-US" altLang="zh-CN" sz="2285" dirty="0">
              <a:sym typeface="+mn-ea"/>
            </a:endParaRPr>
          </a:p>
          <a:p>
            <a:pPr marL="0" lvl="0" indent="0">
              <a:buNone/>
            </a:pPr>
            <a:endParaRPr lang="en-US" altLang="zh-CN" sz="20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285" dirty="0">
                <a:sym typeface="+mn-ea"/>
              </a:rPr>
              <a:t>hello: bar.o foo.o </a:t>
            </a:r>
            <a:endParaRPr lang="en-US" altLang="zh-CN" sz="2285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285" dirty="0">
                <a:sym typeface="+mn-ea"/>
              </a:rPr>
              <a:t>        gcc -o hello bar.o foo.o</a:t>
            </a:r>
            <a:endParaRPr lang="en-US" altLang="zh-CN" sz="2285" dirty="0">
              <a:sym typeface="+mn-ea"/>
            </a:endParaRPr>
          </a:p>
          <a:p>
            <a:pPr marL="0" lvl="0" indent="0">
              <a:buNone/>
            </a:pPr>
            <a:endParaRPr lang="en-US" altLang="zh-CN" sz="2285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285" dirty="0">
                <a:sym typeface="+mn-ea"/>
              </a:rPr>
              <a:t>bar.o: bar.c</a:t>
            </a:r>
            <a:endParaRPr lang="en-US" altLang="zh-CN" sz="2285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285" dirty="0">
                <a:sym typeface="+mn-ea"/>
              </a:rPr>
              <a:t>        gcc -c bar.c </a:t>
            </a:r>
            <a:endParaRPr lang="en-US" altLang="zh-CN" sz="2285" dirty="0">
              <a:sym typeface="+mn-ea"/>
            </a:endParaRPr>
          </a:p>
          <a:p>
            <a:pPr marL="0" lvl="0" indent="0">
              <a:buNone/>
            </a:pPr>
            <a:endParaRPr lang="en-US" altLang="zh-CN" sz="2285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285" dirty="0">
                <a:sym typeface="+mn-ea"/>
              </a:rPr>
              <a:t>foo.o: foo.c</a:t>
            </a:r>
            <a:endParaRPr lang="en-US" altLang="zh-CN" sz="2285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285" dirty="0">
                <a:sym typeface="+mn-ea"/>
              </a:rPr>
              <a:t>        gcc -c foo.c</a:t>
            </a:r>
            <a:endParaRPr lang="en-US" altLang="zh-CN" sz="2285" dirty="0">
              <a:sym typeface="+mn-ea"/>
            </a:endParaRPr>
          </a:p>
          <a:p>
            <a:pPr marL="0" lvl="0" indent="0">
              <a:buNone/>
            </a:pPr>
            <a:endParaRPr lang="en-US" altLang="zh-CN" sz="2400" dirty="0">
              <a:sym typeface="+mn-ea"/>
            </a:endParaRPr>
          </a:p>
          <a:p>
            <a:pPr lvl="0"/>
            <a:endParaRPr lang="en-US" altLang="zh-CN" sz="2400" dirty="0">
              <a:sym typeface="+mn-ea"/>
            </a:endParaRPr>
          </a:p>
          <a:p>
            <a:pPr lvl="0"/>
            <a:r>
              <a:rPr lang="en-US" altLang="zh-CN" sz="2400" dirty="0">
                <a:sym typeface="+mn-ea"/>
              </a:rPr>
              <a:t>Recall the experience in assigment 3 &amp; assignment 4, when modify the .c file and re-execute make, it executes much faster. </a:t>
            </a:r>
            <a:endParaRPr lang="en-US" altLang="zh-CN" sz="2400" dirty="0">
              <a:sym typeface="+mn-ea"/>
            </a:endParaRPr>
          </a:p>
          <a:p>
            <a:pPr lvl="0"/>
            <a:endParaRPr lang="en-US" altLang="zh-CN" sz="2400" dirty="0">
              <a:sym typeface="+mn-ea"/>
            </a:endParaRPr>
          </a:p>
          <a:p>
            <a:pPr marL="0" lvl="0" indent="0">
              <a:buNone/>
            </a:pPr>
            <a:endParaRPr lang="en-US" altLang="zh-CN" sz="2735" dirty="0">
              <a:sym typeface="+mn-ea"/>
            </a:endParaRPr>
          </a:p>
          <a:p>
            <a:pPr lvl="1"/>
            <a:endParaRPr lang="en-US" altLang="zh-CN" sz="2400" dirty="0">
              <a:sym typeface="+mn-ea"/>
            </a:endParaRPr>
          </a:p>
          <a:p>
            <a:pPr lvl="0"/>
            <a:endParaRPr lang="en-US" altLang="zh-CN" sz="2740" dirty="0">
              <a:sym typeface="+mn-ea"/>
            </a:endParaRPr>
          </a:p>
          <a:p>
            <a:pPr lvl="1"/>
            <a:endParaRPr lang="en-US" altLang="zh-CN" sz="2400" dirty="0">
              <a:sym typeface="+mn-ea"/>
            </a:endParaRPr>
          </a:p>
          <a:p>
            <a:pPr lvl="0"/>
            <a:endParaRPr lang="en-US" altLang="zh-CN" sz="2400" dirty="0">
              <a:sym typeface="+mn-ea"/>
            </a:endParaRPr>
          </a:p>
          <a:p>
            <a:pPr marL="457200" lvl="1" indent="0">
              <a:buNone/>
            </a:pPr>
            <a:endParaRPr lang="en-US" altLang="zh-CN" sz="2800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861310" y="2306320"/>
            <a:ext cx="604393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How </a:t>
            </a:r>
            <a:r>
              <a:rPr lang="en-US" altLang="zh-CN" sz="2000" dirty="0" err="1"/>
              <a:t>Makefile</a:t>
            </a:r>
            <a:r>
              <a:rPr lang="en-US" altLang="zh-CN" sz="2000" dirty="0"/>
              <a:t> is executed:</a:t>
            </a:r>
            <a:endParaRPr lang="en-US" altLang="zh-CN" sz="2000" dirty="0"/>
          </a:p>
          <a:p>
            <a:r>
              <a:rPr lang="en-US" altLang="zh-CN" sz="2000" dirty="0"/>
              <a:t>1. Use hello as the default target</a:t>
            </a:r>
            <a:endParaRPr lang="en-US" altLang="zh-CN" sz="2000" dirty="0"/>
          </a:p>
          <a:p>
            <a:r>
              <a:rPr lang="en-US" altLang="zh-CN" sz="2000" dirty="0"/>
              <a:t>2. hello depends on </a:t>
            </a:r>
            <a:r>
              <a:rPr lang="en-US" altLang="zh-CN" sz="2000" dirty="0" err="1"/>
              <a:t>bar.o</a:t>
            </a:r>
            <a:r>
              <a:rPr lang="en-US" altLang="zh-CN" sz="2000" dirty="0"/>
              <a:t> and </a:t>
            </a:r>
            <a:r>
              <a:rPr lang="en-US" altLang="zh-CN" sz="2000" dirty="0" err="1"/>
              <a:t>foo.o</a:t>
            </a:r>
            <a:r>
              <a:rPr lang="en-US" altLang="zh-CN" sz="2000" dirty="0"/>
              <a:t>, which are also targets.</a:t>
            </a:r>
            <a:endParaRPr lang="en-US" altLang="zh-CN" sz="2000" dirty="0"/>
          </a:p>
          <a:p>
            <a:r>
              <a:rPr lang="en-US" altLang="zh-CN" sz="2000" dirty="0"/>
              <a:t>3. recursively handle </a:t>
            </a:r>
            <a:r>
              <a:rPr lang="en-US" altLang="zh-CN" sz="2000" dirty="0" err="1"/>
              <a:t>bar.o</a:t>
            </a:r>
            <a:r>
              <a:rPr lang="en-US" altLang="zh-CN" sz="2000" dirty="0"/>
              <a:t> and </a:t>
            </a:r>
            <a:r>
              <a:rPr lang="en-US" altLang="zh-CN" sz="2000" dirty="0" err="1"/>
              <a:t>foo.o</a:t>
            </a:r>
            <a:r>
              <a:rPr lang="en-US" altLang="zh-CN" sz="2000" dirty="0"/>
              <a:t> targets. </a:t>
            </a:r>
            <a:endParaRPr lang="en-US" altLang="zh-CN" sz="2000" dirty="0"/>
          </a:p>
          <a:p>
            <a:r>
              <a:rPr lang="en-US" altLang="zh-CN" sz="2000" dirty="0"/>
              <a:t>4. check whether hello exists or older than </a:t>
            </a:r>
            <a:r>
              <a:rPr lang="en-US" altLang="zh-CN" sz="2000" dirty="0" err="1"/>
              <a:t>foo.o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bar.o</a:t>
            </a:r>
            <a:r>
              <a:rPr lang="en-US" altLang="zh-CN" sz="2000" dirty="0"/>
              <a:t>, if yes, regenerate hello</a:t>
            </a:r>
            <a:endParaRPr lang="en-US" altLang="zh-CN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2959735" y="991235"/>
            <a:ext cx="60439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When </a:t>
            </a:r>
            <a:r>
              <a:rPr lang="en-US" altLang="zh-CN" sz="2000" dirty="0">
                <a:sym typeface="+mn-ea"/>
              </a:rPr>
              <a:t>prerequisites are rules specified in Makefile, make 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/>
              <a:t>will recusrively execute the </a:t>
            </a:r>
            <a:r>
              <a:rPr lang="en-US" altLang="zh-CN" sz="2000" dirty="0">
                <a:sym typeface="+mn-ea"/>
              </a:rPr>
              <a:t>prerequisited </a:t>
            </a:r>
            <a:r>
              <a:rPr lang="en-US" altLang="zh-CN" sz="2000" dirty="0"/>
              <a:t>rules. 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3600"/>
            <a:ext cx="8229600" cy="1524000"/>
          </a:xfrm>
        </p:spPr>
        <p:txBody>
          <a:bodyPr>
            <a:normAutofit/>
          </a:bodyPr>
          <a:lstStyle/>
          <a:p>
            <a:r>
              <a:rPr lang="en-US" sz="4000" dirty="0"/>
              <a:t>Demo: Only compile changed files</a:t>
            </a:r>
            <a:br>
              <a:rPr lang="en-US" sz="4000" dirty="0"/>
            </a:br>
            <a:endParaRPr lang="en-US" sz="4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3600"/>
            <a:ext cx="8229600" cy="1524000"/>
          </a:xfrm>
        </p:spPr>
        <p:txBody>
          <a:bodyPr>
            <a:normAutofit/>
          </a:bodyPr>
          <a:lstStyle/>
          <a:p>
            <a:r>
              <a:rPr lang="en-US" sz="4000" dirty="0"/>
              <a:t>Do we miss anything in the dependency? </a:t>
            </a:r>
            <a:endParaRPr lang="en-US" sz="4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>
                <a:sym typeface="+mn-ea"/>
              </a:rPr>
              <a:t>Correct Makefile!</a:t>
            </a:r>
            <a:endParaRPr lang="en-US" altLang="zh-CN" sz="3200">
              <a:sym typeface="+mn-ea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125" y="267970"/>
            <a:ext cx="8667115" cy="5845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285" dirty="0">
              <a:sym typeface="+mn-ea"/>
            </a:endParaRPr>
          </a:p>
          <a:p>
            <a:pPr marL="0" indent="0">
              <a:buNone/>
            </a:pPr>
            <a:r>
              <a:rPr lang="en-US" altLang="zh-CN" sz="2285" dirty="0">
                <a:sym typeface="+mn-ea"/>
              </a:rPr>
              <a:t>hello: bar.o foo.o</a:t>
            </a:r>
            <a:endParaRPr lang="en-US" altLang="zh-CN" sz="2285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285" dirty="0">
                <a:sym typeface="+mn-ea"/>
              </a:rPr>
              <a:t>        gcc -o hello bar.o foo.o</a:t>
            </a:r>
            <a:endParaRPr lang="en-US" altLang="zh-CN" sz="2285" dirty="0">
              <a:sym typeface="+mn-ea"/>
            </a:endParaRPr>
          </a:p>
          <a:p>
            <a:pPr marL="0" lvl="0" indent="0">
              <a:buNone/>
            </a:pPr>
            <a:endParaRPr lang="en-US" altLang="zh-CN" sz="2285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285" dirty="0">
                <a:sym typeface="+mn-ea"/>
              </a:rPr>
              <a:t>bar.o: bar.c bar.h</a:t>
            </a:r>
            <a:endParaRPr lang="en-US" altLang="zh-CN" sz="2285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285" dirty="0">
                <a:sym typeface="+mn-ea"/>
              </a:rPr>
              <a:t>        gcc -c bar.c </a:t>
            </a:r>
            <a:endParaRPr lang="en-US" altLang="zh-CN" sz="2285" dirty="0">
              <a:sym typeface="+mn-ea"/>
            </a:endParaRPr>
          </a:p>
          <a:p>
            <a:pPr marL="0" lvl="0" indent="0">
              <a:buNone/>
            </a:pPr>
            <a:endParaRPr lang="en-US" altLang="zh-CN" sz="2285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285" dirty="0">
                <a:sym typeface="+mn-ea"/>
              </a:rPr>
              <a:t>foo.o: foo.c</a:t>
            </a:r>
            <a:endParaRPr lang="en-US" altLang="zh-CN" sz="2285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285" dirty="0">
                <a:sym typeface="+mn-ea"/>
              </a:rPr>
              <a:t>        gcc -c foo.c</a:t>
            </a:r>
            <a:endParaRPr lang="en-US" altLang="zh-CN" sz="2285" dirty="0">
              <a:sym typeface="+mn-ea"/>
            </a:endParaRPr>
          </a:p>
          <a:p>
            <a:pPr marL="0" lvl="0" indent="0">
              <a:buNone/>
            </a:pPr>
            <a:endParaRPr lang="en-US" altLang="zh-CN" sz="2400" dirty="0">
              <a:sym typeface="+mn-ea"/>
            </a:endParaRPr>
          </a:p>
          <a:p>
            <a:pPr lvl="0"/>
            <a:r>
              <a:rPr lang="en-US" altLang="zh-CN" sz="2735" dirty="0">
                <a:sym typeface="+mn-ea"/>
              </a:rPr>
              <a:t>Don't forget the header file!</a:t>
            </a:r>
            <a:endParaRPr lang="en-US" altLang="zh-CN" sz="2735" dirty="0">
              <a:sym typeface="+mn-ea"/>
            </a:endParaRPr>
          </a:p>
          <a:p>
            <a:pPr lvl="1"/>
            <a:endParaRPr lang="en-US" altLang="zh-CN" sz="2400" dirty="0">
              <a:sym typeface="+mn-ea"/>
            </a:endParaRPr>
          </a:p>
          <a:p>
            <a:pPr lvl="0"/>
            <a:endParaRPr lang="en-US" altLang="zh-CN" sz="2740" dirty="0">
              <a:sym typeface="+mn-ea"/>
            </a:endParaRPr>
          </a:p>
          <a:p>
            <a:pPr lvl="1"/>
            <a:endParaRPr lang="en-US" altLang="zh-CN" sz="2400" dirty="0">
              <a:sym typeface="+mn-ea"/>
            </a:endParaRPr>
          </a:p>
          <a:p>
            <a:pPr lvl="0"/>
            <a:endParaRPr lang="en-US" altLang="zh-CN" sz="2400" dirty="0">
              <a:sym typeface="+mn-ea"/>
            </a:endParaRPr>
          </a:p>
          <a:p>
            <a:pPr marL="457200" lvl="1" indent="0">
              <a:buNone/>
            </a:pPr>
            <a:endParaRPr lang="en-US" altLang="zh-CN" sz="2800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ym typeface="+mn-ea"/>
              </a:rPr>
              <a:t>Phony Targets</a:t>
            </a:r>
            <a:endParaRPr lang="en-US" altLang="zh-CN" sz="3200" dirty="0">
              <a:sym typeface="+mn-ea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760" y="679450"/>
            <a:ext cx="8667115" cy="5336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ym typeface="+mn-ea"/>
              </a:rPr>
              <a:t>Makefile often comes with certain handy features:</a:t>
            </a:r>
            <a:endParaRPr lang="en-US" altLang="zh-CN" sz="2400" dirty="0">
              <a:sym typeface="+mn-ea"/>
            </a:endParaRPr>
          </a:p>
          <a:p>
            <a:pPr lvl="1"/>
            <a:r>
              <a:rPr lang="en-US" altLang="zh-CN" sz="2000" dirty="0">
                <a:sym typeface="+mn-ea"/>
              </a:rPr>
              <a:t>make clean  # delete all the intermidate files (.o) generated during compilation and  all the executable files</a:t>
            </a:r>
            <a:endParaRPr lang="en-US" altLang="zh-CN" sz="2000" dirty="0">
              <a:sym typeface="+mn-ea"/>
            </a:endParaRPr>
          </a:p>
          <a:p>
            <a:pPr lvl="1"/>
            <a:r>
              <a:rPr lang="en-US" altLang="zh-CN" sz="2000" dirty="0">
                <a:sym typeface="+mn-ea"/>
              </a:rPr>
              <a:t>make install # copy the executable files into the default Linux directory for commands</a:t>
            </a:r>
            <a:endParaRPr lang="en-US" altLang="zh-CN" sz="2000" dirty="0">
              <a:sym typeface="+mn-ea"/>
            </a:endParaRPr>
          </a:p>
          <a:p>
            <a:pPr lvl="1"/>
            <a:endParaRPr lang="en-US" altLang="zh-CN" sz="2000" dirty="0">
              <a:sym typeface="+mn-ea"/>
            </a:endParaRPr>
          </a:p>
          <a:p>
            <a:pPr lvl="0"/>
            <a:r>
              <a:rPr lang="en-US" altLang="zh-CN" sz="2400" dirty="0">
                <a:sym typeface="+mn-ea"/>
              </a:rPr>
              <a:t>A wrong way to do it </a:t>
            </a:r>
            <a:endParaRPr lang="en-US" altLang="zh-CN" sz="24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000" dirty="0">
                <a:sym typeface="+mn-ea"/>
              </a:rPr>
              <a:t>clean:</a:t>
            </a:r>
            <a:endParaRPr lang="en-US" altLang="zh-CN" sz="20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000" dirty="0">
                <a:sym typeface="+mn-ea"/>
              </a:rPr>
              <a:t>	rm -rf hello</a:t>
            </a:r>
            <a:endParaRPr lang="en-US" altLang="zh-CN" sz="20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000" dirty="0">
                <a:sym typeface="+mn-ea"/>
              </a:rPr>
              <a:t>	rm *.o</a:t>
            </a:r>
            <a:endParaRPr lang="en-US" altLang="zh-CN" sz="2000" dirty="0">
              <a:sym typeface="+mn-ea"/>
            </a:endParaRPr>
          </a:p>
          <a:p>
            <a:pPr marL="0" lvl="0" indent="0">
              <a:buNone/>
            </a:pPr>
            <a:endParaRPr lang="en-US" altLang="zh-CN" sz="18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000" dirty="0">
                <a:sym typeface="+mn-ea"/>
              </a:rPr>
              <a:t>install:</a:t>
            </a:r>
            <a:endParaRPr lang="en-US" altLang="zh-CN" sz="20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000" dirty="0">
                <a:sym typeface="+mn-ea"/>
              </a:rPr>
              <a:t>	cp -a hello /usr/bin/</a:t>
            </a:r>
            <a:endParaRPr lang="en-US" altLang="zh-CN" sz="2000" dirty="0">
              <a:sym typeface="+mn-ea"/>
            </a:endParaRPr>
          </a:p>
          <a:p>
            <a:pPr lvl="0"/>
            <a:r>
              <a:rPr lang="en-US" altLang="zh-CN" sz="2400" dirty="0">
                <a:sym typeface="+mn-ea"/>
              </a:rPr>
              <a:t>It won't work if you have a file named clean/install</a:t>
            </a:r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>
                <a:sym typeface="+mn-ea"/>
              </a:rPr>
              <a:t>phony Targets (cont)</a:t>
            </a:r>
            <a:endParaRPr lang="en-US" altLang="zh-CN" sz="3200">
              <a:sym typeface="+mn-ea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760" y="679450"/>
            <a:ext cx="8667115" cy="5336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ym typeface="+mn-ea"/>
              </a:rPr>
              <a:t>Correct way to do it: Use the PHONY keyword</a:t>
            </a:r>
            <a:endParaRPr lang="en-US" altLang="zh-CN" sz="2400" dirty="0">
              <a:sym typeface="+mn-ea"/>
            </a:endParaRPr>
          </a:p>
          <a:p>
            <a:pPr lvl="1"/>
            <a:r>
              <a:rPr lang="en-US" altLang="zh-CN" sz="2100" dirty="0">
                <a:sym typeface="+mn-ea"/>
              </a:rPr>
              <a:t>PHONY keyword: the target is not a file name, instead a target that should always be executed when specified</a:t>
            </a:r>
            <a:endParaRPr lang="en-US" altLang="zh-CN" sz="2100" dirty="0">
              <a:sym typeface="+mn-ea"/>
            </a:endParaRPr>
          </a:p>
          <a:p>
            <a:pPr marL="457200" lvl="1" indent="0">
              <a:buNone/>
            </a:pPr>
            <a:endParaRPr lang="en-US" altLang="zh-CN" sz="2100" dirty="0">
              <a:sym typeface="+mn-ea"/>
            </a:endParaRPr>
          </a:p>
          <a:p>
            <a:pPr marL="0" indent="0">
              <a:buNone/>
            </a:pPr>
            <a:r>
              <a:rPr lang="en-US" altLang="zh-CN" dirty="0"/>
              <a:t>.</a:t>
            </a:r>
            <a:r>
              <a:rPr lang="en-US" altLang="zh-CN" sz="2000" dirty="0">
                <a:sym typeface="+mn-ea"/>
              </a:rPr>
              <a:t>PHONY: clean</a:t>
            </a:r>
            <a:endParaRPr lang="en-US" altLang="zh-CN" sz="20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000" dirty="0">
                <a:sym typeface="+mn-ea"/>
              </a:rPr>
              <a:t>clean:</a:t>
            </a:r>
            <a:endParaRPr lang="en-US" altLang="zh-CN" sz="20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000" dirty="0">
                <a:sym typeface="+mn-ea"/>
              </a:rPr>
              <a:t>	rm -rf hello</a:t>
            </a:r>
            <a:endParaRPr lang="en-US" altLang="zh-CN" sz="20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000" dirty="0">
                <a:sym typeface="+mn-ea"/>
              </a:rPr>
              <a:t>	rm *.o</a:t>
            </a:r>
            <a:endParaRPr lang="en-US" altLang="zh-CN" sz="2000" dirty="0">
              <a:sym typeface="+mn-ea"/>
            </a:endParaRPr>
          </a:p>
          <a:p>
            <a:pPr marL="0" lvl="0" indent="0">
              <a:buNone/>
            </a:pPr>
            <a:endParaRPr lang="en-US" altLang="zh-CN" sz="20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000" dirty="0">
                <a:sym typeface="+mn-ea"/>
              </a:rPr>
              <a:t>.PHONY: install</a:t>
            </a:r>
            <a:endParaRPr lang="en-US" altLang="zh-CN" sz="20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000" dirty="0">
                <a:sym typeface="+mn-ea"/>
              </a:rPr>
              <a:t>install:</a:t>
            </a:r>
            <a:endParaRPr lang="en-US" altLang="zh-CN" sz="20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000" dirty="0">
                <a:sym typeface="+mn-ea"/>
              </a:rPr>
              <a:t>	cp -a hello /usr/bin/</a:t>
            </a:r>
            <a:endParaRPr lang="en-US" altLang="zh-CN" sz="2000" dirty="0">
              <a:sym typeface="+mn-ea"/>
            </a:endParaRP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3600"/>
            <a:ext cx="8229600" cy="1524000"/>
          </a:xfrm>
        </p:spPr>
        <p:txBody>
          <a:bodyPr>
            <a:normAutofit/>
          </a:bodyPr>
          <a:lstStyle/>
          <a:p>
            <a:r>
              <a:rPr lang="en-US" sz="4000" dirty="0"/>
              <a:t>Demo: Phony Targets</a:t>
            </a:r>
            <a:endParaRPr lang="en-US" sz="4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>
                <a:sym typeface="+mn-ea"/>
              </a:rPr>
              <a:t>Generate multiple executable files</a:t>
            </a:r>
            <a:endParaRPr lang="en-US" altLang="zh-CN" sz="3200">
              <a:sym typeface="+mn-ea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760" y="679450"/>
            <a:ext cx="8667115" cy="5336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100" dirty="0">
                <a:sym typeface="+mn-ea"/>
              </a:rPr>
              <a:t>hello-static: bar.o foo.o</a:t>
            </a:r>
            <a:endParaRPr lang="en-US" altLang="zh-CN" sz="2100" dirty="0">
              <a:sym typeface="+mn-ea"/>
            </a:endParaRPr>
          </a:p>
          <a:p>
            <a:pPr marL="0" indent="0">
              <a:buNone/>
            </a:pPr>
            <a:r>
              <a:rPr lang="en-US" altLang="zh-CN" sz="2100" dirty="0">
                <a:sym typeface="+mn-ea"/>
              </a:rPr>
              <a:t>	gcc -o hello-static bar.o foo.o -static</a:t>
            </a:r>
            <a:endParaRPr lang="en-US" altLang="zh-CN" sz="2100" dirty="0">
              <a:sym typeface="+mn-ea"/>
            </a:endParaRPr>
          </a:p>
          <a:p>
            <a:pPr marL="0" indent="0">
              <a:buNone/>
            </a:pPr>
            <a:endParaRPr lang="en-US" altLang="zh-CN" sz="2100" dirty="0">
              <a:sym typeface="+mn-ea"/>
            </a:endParaRPr>
          </a:p>
          <a:p>
            <a:pPr marL="0" indent="0">
              <a:buNone/>
            </a:pPr>
            <a:r>
              <a:rPr lang="en-US" altLang="zh-CN" sz="2100" dirty="0">
                <a:sym typeface="+mn-ea"/>
              </a:rPr>
              <a:t>hello: bar.o foo.o</a:t>
            </a: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 	gcc -o hello bar.o foo.o</a:t>
            </a: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bar.o: bar.c bar.h</a:t>
            </a: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	gcc -c bar.c </a:t>
            </a: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foo.o: foo.c</a:t>
            </a: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	gcc -c foo.c</a:t>
            </a: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endParaRPr lang="en-US" altLang="zh-CN" sz="2100" dirty="0">
              <a:sym typeface="+mn-ea"/>
            </a:endParaRPr>
          </a:p>
          <a:p>
            <a:pPr lvl="0"/>
            <a:r>
              <a:rPr lang="en-US" altLang="zh-CN" sz="2100" dirty="0">
                <a:sym typeface="+mn-ea"/>
              </a:rPr>
              <a:t>Type make and generate both hello-static and hello</a:t>
            </a:r>
            <a:endParaRPr lang="en-US" altLang="zh-CN" sz="2100" dirty="0">
              <a:sym typeface="+mn-ea"/>
            </a:endParaRPr>
          </a:p>
          <a:p>
            <a:pPr marL="457200" lvl="1" indent="0">
              <a:buNone/>
            </a:pPr>
            <a:endParaRPr lang="en-US" altLang="zh-CN" sz="2100" dirty="0"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ym typeface="+mn-ea"/>
            </a:endParaRP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>
                <a:sym typeface="+mn-ea"/>
              </a:rPr>
              <a:t>Generate multiple executable files</a:t>
            </a:r>
            <a:endParaRPr lang="en-US" altLang="zh-CN" sz="3200">
              <a:sym typeface="+mn-ea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760" y="679450"/>
            <a:ext cx="8667115" cy="53365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100" dirty="0">
                <a:sym typeface="+mn-ea"/>
              </a:rPr>
              <a:t>.PHONY: all</a:t>
            </a:r>
            <a:endParaRPr lang="en-US" altLang="zh-CN" sz="2100" dirty="0">
              <a:sym typeface="+mn-ea"/>
            </a:endParaRPr>
          </a:p>
          <a:p>
            <a:pPr marL="0" indent="0">
              <a:buNone/>
            </a:pPr>
            <a:r>
              <a:rPr lang="en-US" altLang="zh-CN" sz="2100" dirty="0">
                <a:sym typeface="+mn-ea"/>
              </a:rPr>
              <a:t>all: hello hello-static</a:t>
            </a:r>
            <a:endParaRPr lang="en-US" altLang="zh-CN" sz="2100" dirty="0">
              <a:sym typeface="+mn-ea"/>
            </a:endParaRPr>
          </a:p>
          <a:p>
            <a:pPr marL="0" indent="0">
              <a:buNone/>
            </a:pPr>
            <a:endParaRPr lang="en-US" altLang="zh-CN" sz="2100" dirty="0">
              <a:sym typeface="+mn-ea"/>
            </a:endParaRPr>
          </a:p>
          <a:p>
            <a:pPr marL="0" indent="0">
              <a:buNone/>
            </a:pPr>
            <a:r>
              <a:rPr lang="en-US" altLang="zh-CN" sz="2100" dirty="0">
                <a:sym typeface="+mn-ea"/>
              </a:rPr>
              <a:t>hello-static: bar.o foo.o</a:t>
            </a:r>
            <a:endParaRPr lang="en-US" altLang="zh-CN" sz="2100" dirty="0">
              <a:sym typeface="+mn-ea"/>
            </a:endParaRPr>
          </a:p>
          <a:p>
            <a:pPr marL="0" indent="0">
              <a:buNone/>
            </a:pPr>
            <a:r>
              <a:rPr lang="en-US" altLang="zh-CN" sz="2100" dirty="0">
                <a:sym typeface="+mn-ea"/>
              </a:rPr>
              <a:t>	gcc -o hello bar.o foo.o -static</a:t>
            </a:r>
            <a:endParaRPr lang="en-US" altLang="zh-CN" sz="2100" dirty="0">
              <a:sym typeface="+mn-ea"/>
            </a:endParaRPr>
          </a:p>
          <a:p>
            <a:pPr marL="0" indent="0">
              <a:buNone/>
            </a:pPr>
            <a:endParaRPr lang="en-US" altLang="zh-CN" sz="2100" dirty="0">
              <a:sym typeface="+mn-ea"/>
            </a:endParaRPr>
          </a:p>
          <a:p>
            <a:pPr marL="0" indent="0">
              <a:buNone/>
            </a:pPr>
            <a:r>
              <a:rPr lang="en-US" altLang="zh-CN" sz="2100" dirty="0">
                <a:sym typeface="+mn-ea"/>
              </a:rPr>
              <a:t>hello: bar.o foo.o</a:t>
            </a: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 	gcc -o hello bar.o foo.o</a:t>
            </a: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bar.o: bar.c bar.h</a:t>
            </a: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	gcc -c bar.c </a:t>
            </a: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foo.o: foo.c</a:t>
            </a: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	gcc -c foo.c</a:t>
            </a: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endParaRPr lang="en-US" altLang="zh-CN" sz="2100" dirty="0">
              <a:sym typeface="+mn-ea"/>
            </a:endParaRPr>
          </a:p>
          <a:p>
            <a:pPr marL="457200" lvl="1" indent="0">
              <a:buNone/>
            </a:pPr>
            <a:endParaRPr lang="en-US" altLang="zh-CN" sz="2100" dirty="0"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ym typeface="+mn-ea"/>
            </a:endParaRP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>
                <a:sym typeface="+mn-ea"/>
              </a:rPr>
              <a:t>Simplify the Makefile with variables</a:t>
            </a:r>
            <a:endParaRPr lang="en-US" altLang="zh-CN" sz="3200">
              <a:sym typeface="+mn-ea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760" y="449580"/>
            <a:ext cx="8667115" cy="62687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ym typeface="+mn-ea"/>
              </a:rPr>
              <a:t>Say we want to change</a:t>
            </a:r>
            <a:endParaRPr lang="en-US" altLang="zh-CN" sz="2400" dirty="0">
              <a:sym typeface="+mn-ea"/>
            </a:endParaRPr>
          </a:p>
          <a:p>
            <a:pPr lvl="1"/>
            <a:r>
              <a:rPr lang="en-US" altLang="zh-CN" sz="2000" dirty="0">
                <a:sym typeface="+mn-ea"/>
              </a:rPr>
              <a:t>1. The compiler from gcc to clang/icc</a:t>
            </a:r>
            <a:endParaRPr lang="en-US" altLang="zh-CN" sz="2000" dirty="0">
              <a:sym typeface="+mn-ea"/>
            </a:endParaRPr>
          </a:p>
          <a:p>
            <a:pPr lvl="1"/>
            <a:r>
              <a:rPr lang="en-US" altLang="zh-CN" sz="2000" dirty="0">
                <a:sym typeface="+mn-ea"/>
              </a:rPr>
              <a:t>2. Change the optimization flags: To -O2 or even remove -g option</a:t>
            </a:r>
            <a:endParaRPr lang="en-US" altLang="zh-CN" sz="2000" dirty="0">
              <a:sym typeface="+mn-ea"/>
            </a:endParaRPr>
          </a:p>
          <a:p>
            <a:pPr lvl="1"/>
            <a:endParaRPr lang="en-US" altLang="zh-CN" sz="2100" dirty="0">
              <a:sym typeface="+mn-ea"/>
            </a:endParaRPr>
          </a:p>
          <a:p>
            <a:pPr marL="0" indent="0">
              <a:buNone/>
            </a:pPr>
            <a:r>
              <a:rPr lang="en-US" altLang="zh-CN" sz="2100" dirty="0">
                <a:sym typeface="+mn-ea"/>
              </a:rPr>
              <a:t>hello: bar.o foo.o</a:t>
            </a: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 	gcc -o hello bar.o foo.o</a:t>
            </a: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bar.o: bar.c bar.h</a:t>
            </a: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	gcc -c -g -O0 bar.c </a:t>
            </a: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foo.o: foo.c</a:t>
            </a: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	gcc -c -g -O0 foo.c</a:t>
            </a: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.PHONY: clean</a:t>
            </a: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clean:</a:t>
            </a: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	rm -rf hello </a:t>
            </a: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	rm -rf bar.o foo.o</a:t>
            </a: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endParaRPr lang="en-US" altLang="zh-CN" sz="2100" dirty="0">
              <a:sym typeface="+mn-ea"/>
            </a:endParaRPr>
          </a:p>
          <a:p>
            <a:pPr marL="457200" lvl="1" indent="0">
              <a:buNone/>
            </a:pPr>
            <a:endParaRPr lang="en-US" altLang="zh-CN" sz="2100" dirty="0"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ym typeface="+mn-ea"/>
            </a:endParaRP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 err="1"/>
              <a:t>Makefile</a:t>
            </a:r>
            <a:endParaRPr lang="en-US" altLang="zh-CN" sz="3200" dirty="0">
              <a:sym typeface="+mn-ea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442" y="1143000"/>
            <a:ext cx="8667115" cy="6149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err="1">
                <a:sym typeface="+mn-ea"/>
              </a:rPr>
              <a:t>Makefile</a:t>
            </a:r>
            <a:r>
              <a:rPr lang="en-US" altLang="zh-CN" sz="2800" dirty="0">
                <a:sym typeface="+mn-ea"/>
              </a:rPr>
              <a:t>:</a:t>
            </a:r>
            <a:endParaRPr lang="en-US" altLang="zh-CN" sz="2800" dirty="0"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Tool (Programming language) to build executable program from (C/C++) source code automatically</a:t>
            </a:r>
            <a:endParaRPr lang="en-US" altLang="zh-CN" dirty="0">
              <a:sym typeface="+mn-ea"/>
            </a:endParaRPr>
          </a:p>
          <a:p>
            <a:pPr lvl="1"/>
            <a:endParaRPr lang="en-US" altLang="zh-CN" dirty="0">
              <a:sym typeface="+mn-ea"/>
            </a:endParaRPr>
          </a:p>
          <a:p>
            <a:pPr lvl="0"/>
            <a:r>
              <a:rPr lang="en-US" altLang="zh-CN" sz="2800" dirty="0">
                <a:sym typeface="+mn-ea"/>
              </a:rPr>
              <a:t>Spirit of the </a:t>
            </a:r>
            <a:r>
              <a:rPr lang="en-US" altLang="zh-CN" sz="2800" dirty="0" err="1">
                <a:sym typeface="+mn-ea"/>
              </a:rPr>
              <a:t>Makefile</a:t>
            </a:r>
            <a:r>
              <a:rPr lang="en-US" altLang="zh-CN" sz="2800" dirty="0">
                <a:sym typeface="+mn-ea"/>
              </a:rPr>
              <a:t>:</a:t>
            </a:r>
            <a:endParaRPr lang="en-US" altLang="zh-CN" sz="2800" dirty="0"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Recompile only the changed C files</a:t>
            </a:r>
            <a:endParaRPr lang="en-US" altLang="zh-CN" dirty="0">
              <a:sym typeface="+mn-ea"/>
            </a:endParaRPr>
          </a:p>
          <a:p>
            <a:pPr marL="0" lvl="0" indent="0">
              <a:buNone/>
            </a:pPr>
            <a:endParaRPr lang="en-US" altLang="zh-CN" sz="2400" dirty="0">
              <a:sym typeface="+mn-ea"/>
            </a:endParaRPr>
          </a:p>
          <a:p>
            <a:pPr lvl="1"/>
            <a:endParaRPr lang="en-US" altLang="zh-CN" sz="2395" dirty="0">
              <a:sym typeface="+mn-ea"/>
            </a:endParaRPr>
          </a:p>
          <a:p>
            <a:pPr marL="0" lvl="0" indent="0">
              <a:buNone/>
            </a:pPr>
            <a:endParaRPr lang="en-US" altLang="zh-CN" sz="2735" dirty="0">
              <a:sym typeface="+mn-ea"/>
            </a:endParaRPr>
          </a:p>
          <a:p>
            <a:pPr lvl="1"/>
            <a:endParaRPr lang="en-US" altLang="zh-CN" sz="2400" dirty="0">
              <a:sym typeface="+mn-ea"/>
            </a:endParaRPr>
          </a:p>
          <a:p>
            <a:pPr lvl="0"/>
            <a:endParaRPr lang="en-US" altLang="zh-CN" sz="2740" dirty="0">
              <a:sym typeface="+mn-ea"/>
            </a:endParaRPr>
          </a:p>
          <a:p>
            <a:pPr lvl="1"/>
            <a:endParaRPr lang="en-US" altLang="zh-CN" sz="2400" dirty="0">
              <a:sym typeface="+mn-ea"/>
            </a:endParaRPr>
          </a:p>
          <a:p>
            <a:pPr lvl="0"/>
            <a:endParaRPr lang="en-US" altLang="zh-CN" sz="2400" dirty="0">
              <a:sym typeface="+mn-ea"/>
            </a:endParaRPr>
          </a:p>
          <a:p>
            <a:pPr marL="457200" lvl="1" indent="0">
              <a:buNone/>
            </a:pPr>
            <a:endParaRPr lang="en-US" altLang="zh-CN" sz="2800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760" y="137795"/>
            <a:ext cx="8667115" cy="62687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>
                <a:sym typeface="+mn-ea"/>
              </a:rPr>
              <a:t>Declare </a:t>
            </a:r>
            <a:r>
              <a:rPr lang="en-US" altLang="zh-CN" sz="2100" dirty="0">
                <a:sym typeface="+mn-ea"/>
              </a:rPr>
              <a:t>a variable: var_name = value</a:t>
            </a:r>
            <a:endParaRPr lang="en-US" altLang="zh-CN" sz="2100" dirty="0">
              <a:sym typeface="+mn-ea"/>
            </a:endParaRPr>
          </a:p>
          <a:p>
            <a:r>
              <a:rPr lang="en-US" altLang="zh-CN" sz="2100" dirty="0">
                <a:sym typeface="+mn-ea"/>
              </a:rPr>
              <a:t>Use the value of a variable: $(var_name)</a:t>
            </a:r>
            <a:endParaRPr lang="en-US" altLang="zh-CN" sz="2100" dirty="0">
              <a:sym typeface="+mn-ea"/>
            </a:endParaRPr>
          </a:p>
          <a:p>
            <a:r>
              <a:rPr lang="en-US" altLang="zh-CN" sz="2100" dirty="0">
                <a:sym typeface="+mn-ea"/>
              </a:rPr>
              <a:t>Similar to bash, only variable types in Makefile are string</a:t>
            </a:r>
            <a:endParaRPr lang="en-US" altLang="zh-CN" sz="2100" dirty="0">
              <a:sym typeface="+mn-ea"/>
            </a:endParaRPr>
          </a:p>
          <a:p>
            <a:pPr marL="0" indent="0">
              <a:buNone/>
            </a:pPr>
            <a:endParaRPr lang="en-US" altLang="zh-CN" sz="2100" dirty="0">
              <a:sym typeface="+mn-ea"/>
            </a:endParaRPr>
          </a:p>
          <a:p>
            <a:pPr marL="0" indent="0">
              <a:buNone/>
            </a:pPr>
            <a:r>
              <a:rPr lang="en-US" altLang="zh-CN" sz="2100" dirty="0">
                <a:sym typeface="+mn-ea"/>
              </a:rPr>
              <a:t>hello: bar.o foo.o</a:t>
            </a: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 	gcc -o hello bar.o foo.o</a:t>
            </a: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bar.o: bar.c bar.h</a:t>
            </a: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	gcc -c -g -O0 bar.c </a:t>
            </a: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foo.o: foo.c</a:t>
            </a: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	gcc -c -g -O0 foo.c</a:t>
            </a: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.PHONY: clean</a:t>
            </a: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clean:</a:t>
            </a: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	rm -rf hello </a:t>
            </a: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	rm -rf bar.o foo.o</a:t>
            </a: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endParaRPr lang="en-US" altLang="zh-CN" sz="2100" dirty="0">
              <a:sym typeface="+mn-ea"/>
            </a:endParaRPr>
          </a:p>
          <a:p>
            <a:pPr marL="457200" lvl="1" indent="0">
              <a:buNone/>
            </a:pPr>
            <a:endParaRPr lang="en-US" altLang="zh-CN" sz="2100" dirty="0"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ym typeface="+mn-ea"/>
            </a:endParaRP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997325" y="1466850"/>
            <a:ext cx="483489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2000" dirty="0">
                <a:sym typeface="+mn-ea"/>
              </a:rPr>
              <a:t>OBJECTS = bar.o foo.o</a:t>
            </a:r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CFLAGS = -g -O0</a:t>
            </a:r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CC = gcc </a:t>
            </a:r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hello: $(OBJECTS)</a:t>
            </a:r>
            <a:endParaRPr lang="en-US" altLang="zh-CN" sz="20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000" dirty="0">
                <a:sym typeface="+mn-ea"/>
              </a:rPr>
              <a:t> 	$(CC) -o hello $(OBJECTS)</a:t>
            </a:r>
            <a:endParaRPr lang="en-US" altLang="zh-CN" sz="2000" dirty="0">
              <a:sym typeface="+mn-ea"/>
            </a:endParaRPr>
          </a:p>
          <a:p>
            <a:pPr marL="0" lvl="0" indent="0">
              <a:buNone/>
            </a:pPr>
            <a:endParaRPr lang="en-US" altLang="zh-CN" sz="20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000" dirty="0">
                <a:sym typeface="+mn-ea"/>
              </a:rPr>
              <a:t>bar.o: bar.c bar.h</a:t>
            </a:r>
            <a:endParaRPr lang="en-US" altLang="zh-CN" sz="20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000" dirty="0">
                <a:sym typeface="+mn-ea"/>
              </a:rPr>
              <a:t>	$(CC) -c $(CFLAGS) bar.c </a:t>
            </a:r>
            <a:endParaRPr lang="en-US" altLang="zh-CN" sz="2000" dirty="0">
              <a:sym typeface="+mn-ea"/>
            </a:endParaRPr>
          </a:p>
          <a:p>
            <a:pPr marL="0" lvl="0" indent="0">
              <a:buNone/>
            </a:pPr>
            <a:endParaRPr lang="en-US" altLang="zh-CN" sz="20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000" dirty="0">
                <a:sym typeface="+mn-ea"/>
              </a:rPr>
              <a:t>foo.o: foo.c</a:t>
            </a:r>
            <a:endParaRPr lang="en-US" altLang="zh-CN" sz="20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000" dirty="0">
                <a:sym typeface="+mn-ea"/>
              </a:rPr>
              <a:t>	$(CC) -c $(CFLAGS) foo.c</a:t>
            </a:r>
            <a:endParaRPr lang="en-US" altLang="zh-CN" sz="2000" dirty="0">
              <a:sym typeface="+mn-ea"/>
            </a:endParaRPr>
          </a:p>
          <a:p>
            <a:pPr marL="0" lvl="0" indent="0">
              <a:buNone/>
            </a:pPr>
            <a:endParaRPr lang="en-US" altLang="zh-CN" sz="20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000" dirty="0">
                <a:sym typeface="+mn-ea"/>
              </a:rPr>
              <a:t>.PHONY: clean</a:t>
            </a:r>
            <a:endParaRPr lang="en-US" altLang="zh-CN" sz="20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000" dirty="0">
                <a:sym typeface="+mn-ea"/>
              </a:rPr>
              <a:t>clean:</a:t>
            </a:r>
            <a:endParaRPr lang="en-US" altLang="zh-CN" sz="20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000" dirty="0">
                <a:sym typeface="+mn-ea"/>
              </a:rPr>
              <a:t>	rm -rf hello </a:t>
            </a:r>
            <a:endParaRPr lang="en-US" altLang="zh-CN" sz="20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000" dirty="0">
                <a:sym typeface="+mn-ea"/>
              </a:rPr>
              <a:t>	rm -rf </a:t>
            </a:r>
            <a:r>
              <a:rPr lang="en-US" sz="2000" dirty="0">
                <a:sym typeface="+mn-ea"/>
              </a:rPr>
              <a:t>$(</a:t>
            </a:r>
            <a:r>
              <a:rPr lang="en-US" altLang="zh-CN" sz="2000" dirty="0">
                <a:sym typeface="+mn-ea"/>
              </a:rPr>
              <a:t>OBJECTS)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(Part of ) Knowledge required for hw8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ym typeface="+mn-ea"/>
              </a:rPr>
              <a:t>Include directive in </a:t>
            </a:r>
            <a:r>
              <a:rPr lang="en-US" altLang="zh-CN" sz="3200" dirty="0" err="1">
                <a:sym typeface="+mn-ea"/>
              </a:rPr>
              <a:t>Makefile</a:t>
            </a:r>
            <a:endParaRPr lang="en-US" altLang="zh-CN" sz="3200" dirty="0">
              <a:sym typeface="+mn-ea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760" y="449580"/>
            <a:ext cx="8667115" cy="626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500" dirty="0">
                <a:sym typeface="+mn-ea"/>
              </a:rPr>
              <a:t>Similar to the #include in C</a:t>
            </a:r>
            <a:endParaRPr lang="en-US" altLang="zh-CN" sz="2500" dirty="0">
              <a:sym typeface="+mn-ea"/>
            </a:endParaRPr>
          </a:p>
          <a:p>
            <a:pPr lvl="1"/>
            <a:r>
              <a:rPr lang="en-US" altLang="zh-CN" sz="2100" dirty="0">
                <a:sym typeface="+mn-ea"/>
              </a:rPr>
              <a:t>Expand the insert the content of the included file to the include location</a:t>
            </a:r>
            <a:endParaRPr lang="en-US" altLang="zh-CN" sz="2100" dirty="0">
              <a:sym typeface="+mn-ea"/>
            </a:endParaRPr>
          </a:p>
          <a:p>
            <a:pPr lvl="1"/>
            <a:r>
              <a:rPr lang="en-US" altLang="zh-CN" sz="2100" dirty="0">
                <a:sym typeface="+mn-ea"/>
              </a:rPr>
              <a:t>included file conventionally contains a suffix .</a:t>
            </a:r>
            <a:r>
              <a:rPr lang="en-US" altLang="zh-CN" sz="2100" dirty="0" err="1">
                <a:sym typeface="+mn-ea"/>
              </a:rPr>
              <a:t>mk</a:t>
            </a:r>
            <a:r>
              <a:rPr lang="en-US" altLang="zh-CN" sz="2100" dirty="0">
                <a:sym typeface="+mn-ea"/>
              </a:rPr>
              <a:t>  </a:t>
            </a:r>
            <a:endParaRPr lang="en-US" altLang="zh-CN" sz="2100" dirty="0">
              <a:sym typeface="+mn-ea"/>
            </a:endParaRPr>
          </a:p>
          <a:p>
            <a:pPr lvl="1"/>
            <a:r>
              <a:rPr lang="en-US" altLang="zh-CN" sz="2100" dirty="0">
                <a:sym typeface="+mn-ea"/>
              </a:rPr>
              <a:t>Useful for modularity design and code reuse</a:t>
            </a:r>
            <a:endParaRPr lang="en-US" altLang="zh-CN" sz="2100" dirty="0">
              <a:sym typeface="+mn-ea"/>
            </a:endParaRPr>
          </a:p>
          <a:p>
            <a:pPr marL="457200" lvl="1" indent="0">
              <a:buNone/>
            </a:pPr>
            <a:endParaRPr lang="en-US" altLang="zh-CN" sz="2100" dirty="0">
              <a:sym typeface="+mn-ea"/>
            </a:endParaRPr>
          </a:p>
          <a:p>
            <a:pPr marL="0" indent="0">
              <a:buNone/>
            </a:pPr>
            <a:r>
              <a:rPr lang="en-US" altLang="zh-CN" sz="2100" dirty="0">
                <a:sym typeface="+mn-ea"/>
              </a:rPr>
              <a:t>hello: </a:t>
            </a:r>
            <a:r>
              <a:rPr lang="en-US" altLang="zh-CN" sz="2100" dirty="0" err="1">
                <a:sym typeface="+mn-ea"/>
              </a:rPr>
              <a:t>bar.o</a:t>
            </a:r>
            <a:r>
              <a:rPr lang="en-US" altLang="zh-CN" sz="2100" dirty="0">
                <a:sym typeface="+mn-ea"/>
              </a:rPr>
              <a:t> </a:t>
            </a:r>
            <a:r>
              <a:rPr lang="en-US" altLang="zh-CN" sz="2100" dirty="0" err="1">
                <a:sym typeface="+mn-ea"/>
              </a:rPr>
              <a:t>foo.o</a:t>
            </a:r>
            <a:r>
              <a:rPr lang="en-US" altLang="zh-CN" sz="2100" dirty="0">
                <a:sym typeface="+mn-ea"/>
              </a:rPr>
              <a:t>			</a:t>
            </a: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 	gcc -o hello bar.o foo.o</a:t>
            </a: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bar.o: bar.c bar.h</a:t>
            </a: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	gcc -c -g -O0 bar.c </a:t>
            </a: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foo.o: foo.c</a:t>
            </a: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	gcc -c -g -O0 </a:t>
            </a:r>
            <a:r>
              <a:rPr lang="en-US" altLang="zh-CN" sz="2100" dirty="0" err="1">
                <a:sym typeface="+mn-ea"/>
              </a:rPr>
              <a:t>foo.c</a:t>
            </a: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include clean.mk </a:t>
            </a: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100" dirty="0">
                <a:sym typeface="+mn-ea"/>
              </a:rPr>
              <a:t>#or -include clean.mk if clean.mk may not exist</a:t>
            </a:r>
            <a:endParaRPr lang="en-US" altLang="zh-CN" sz="2100" dirty="0">
              <a:sym typeface="+mn-ea"/>
            </a:endParaRPr>
          </a:p>
          <a:p>
            <a:pPr marL="0" lvl="0" indent="0">
              <a:buNone/>
            </a:pPr>
            <a:endParaRPr lang="en-US" altLang="zh-CN" sz="2100" dirty="0">
              <a:sym typeface="+mn-ea"/>
            </a:endParaRPr>
          </a:p>
          <a:p>
            <a:pPr marL="457200" lvl="1" indent="0">
              <a:buNone/>
            </a:pPr>
            <a:endParaRPr lang="en-US" altLang="zh-CN" sz="2100" dirty="0"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ym typeface="+mn-ea"/>
            </a:endParaRP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4466095" y="2667000"/>
            <a:ext cx="48348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clean.mk</a:t>
            </a:r>
            <a:endParaRPr lang="en-US" sz="2000" dirty="0"/>
          </a:p>
          <a:p>
            <a:pPr lvl="0"/>
            <a:r>
              <a:rPr lang="en-US" altLang="zh-CN" sz="2000" dirty="0">
                <a:sym typeface="+mn-ea"/>
              </a:rPr>
              <a:t>.PHONY: clean</a:t>
            </a:r>
            <a:endParaRPr lang="en-US" altLang="zh-CN" sz="2000" dirty="0">
              <a:sym typeface="+mn-ea"/>
            </a:endParaRPr>
          </a:p>
          <a:p>
            <a:pPr lvl="0"/>
            <a:r>
              <a:rPr lang="en-US" altLang="zh-CN" sz="2000" dirty="0">
                <a:sym typeface="+mn-ea"/>
              </a:rPr>
              <a:t>clean:</a:t>
            </a:r>
            <a:endParaRPr lang="en-US" altLang="zh-CN" sz="2000" dirty="0">
              <a:sym typeface="+mn-ea"/>
            </a:endParaRPr>
          </a:p>
          <a:p>
            <a:pPr lvl="0"/>
            <a:r>
              <a:rPr lang="en-US" altLang="zh-CN" sz="2000" dirty="0">
                <a:sym typeface="+mn-ea"/>
              </a:rPr>
              <a:t>	</a:t>
            </a:r>
            <a:r>
              <a:rPr lang="en-US" altLang="zh-CN" sz="2000" dirty="0" err="1">
                <a:sym typeface="+mn-ea"/>
              </a:rPr>
              <a:t>rm</a:t>
            </a:r>
            <a:r>
              <a:rPr lang="en-US" altLang="zh-CN" sz="2000" dirty="0">
                <a:sym typeface="+mn-ea"/>
              </a:rPr>
              <a:t> -</a:t>
            </a:r>
            <a:r>
              <a:rPr lang="en-US" altLang="zh-CN" sz="2000" dirty="0" err="1">
                <a:sym typeface="+mn-ea"/>
              </a:rPr>
              <a:t>rf</a:t>
            </a:r>
            <a:r>
              <a:rPr lang="en-US" altLang="zh-CN" sz="2000" dirty="0">
                <a:sym typeface="+mn-ea"/>
              </a:rPr>
              <a:t> hello </a:t>
            </a:r>
            <a:endParaRPr lang="en-US" altLang="zh-CN" sz="2000" dirty="0">
              <a:sym typeface="+mn-ea"/>
            </a:endParaRPr>
          </a:p>
          <a:p>
            <a:pPr lvl="0"/>
            <a:r>
              <a:rPr lang="en-US" altLang="zh-CN" sz="2000" dirty="0">
                <a:sym typeface="+mn-ea"/>
              </a:rPr>
              <a:t>	</a:t>
            </a:r>
            <a:r>
              <a:rPr lang="en-US" altLang="zh-CN" sz="2000" dirty="0" err="1">
                <a:sym typeface="+mn-ea"/>
              </a:rPr>
              <a:t>rm</a:t>
            </a:r>
            <a:r>
              <a:rPr lang="en-US" altLang="zh-CN" sz="2000" dirty="0">
                <a:sym typeface="+mn-ea"/>
              </a:rPr>
              <a:t> -</a:t>
            </a:r>
            <a:r>
              <a:rPr lang="en-US" altLang="zh-CN" sz="2000" dirty="0" err="1">
                <a:sym typeface="+mn-ea"/>
              </a:rPr>
              <a:t>rf</a:t>
            </a: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dirty="0" err="1">
                <a:sym typeface="+mn-ea"/>
              </a:rPr>
              <a:t>bar.o</a:t>
            </a: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dirty="0" err="1">
                <a:sym typeface="+mn-ea"/>
              </a:rPr>
              <a:t>foo.o</a:t>
            </a:r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ym typeface="+mn-ea"/>
              </a:rPr>
              <a:t>Compile C files to dynamic linked library</a:t>
            </a:r>
            <a:endParaRPr lang="en-US" altLang="zh-CN" sz="3200" dirty="0">
              <a:sym typeface="+mn-ea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760" y="449580"/>
            <a:ext cx="8667115" cy="626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ym typeface="+mn-ea"/>
              </a:rPr>
              <a:t>Similar to compiling C files to executable 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Still go through four stages: pre-processing, compilation, assembly and linking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Except linking stage produced a dynamically linked library instead of an executable file</a:t>
            </a:r>
            <a:endParaRPr lang="en-US" altLang="zh-CN" sz="2500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 err="1">
                <a:sym typeface="+mn-ea"/>
              </a:rPr>
              <a:t>foo.c</a:t>
            </a:r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#include &lt;</a:t>
            </a:r>
            <a:r>
              <a:rPr lang="en-US" altLang="zh-CN" sz="2000" dirty="0" err="1">
                <a:sym typeface="+mn-ea"/>
              </a:rPr>
              <a:t>stdio.h</a:t>
            </a:r>
            <a:r>
              <a:rPr lang="en-US" altLang="zh-CN" sz="2000" dirty="0">
                <a:sym typeface="+mn-ea"/>
              </a:rPr>
              <a:t>&gt;</a:t>
            </a:r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void </a:t>
            </a:r>
            <a:r>
              <a:rPr lang="en-US" altLang="zh-CN" sz="2000" dirty="0" err="1">
                <a:sym typeface="+mn-ea"/>
              </a:rPr>
              <a:t>print_from_foo</a:t>
            </a:r>
            <a:r>
              <a:rPr lang="en-US" altLang="zh-CN" sz="2000" dirty="0">
                <a:sym typeface="+mn-ea"/>
              </a:rPr>
              <a:t>(void)</a:t>
            </a:r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{</a:t>
            </a:r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  </a:t>
            </a:r>
            <a:r>
              <a:rPr lang="en-US" altLang="zh-CN" sz="2000" dirty="0" err="1">
                <a:sym typeface="+mn-ea"/>
              </a:rPr>
              <a:t>printf</a:t>
            </a:r>
            <a:r>
              <a:rPr lang="en-US" altLang="zh-CN" sz="2000" dirty="0">
                <a:sym typeface="+mn-ea"/>
              </a:rPr>
              <a:t>(“From foo!\n”);</a:t>
            </a:r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}</a:t>
            </a:r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r>
              <a:rPr lang="en-US" altLang="zh-CN" sz="2500" dirty="0">
                <a:sym typeface="+mn-ea"/>
              </a:rPr>
              <a:t> </a:t>
            </a:r>
            <a:endParaRPr lang="en-US" altLang="zh-CN" sz="2500" dirty="0">
              <a:sym typeface="+mn-ea"/>
            </a:endParaRPr>
          </a:p>
          <a:p>
            <a:endParaRPr lang="en-US" altLang="zh-CN" sz="2500" dirty="0">
              <a:sym typeface="+mn-ea"/>
            </a:endParaRPr>
          </a:p>
          <a:p>
            <a:endParaRPr lang="en-US" altLang="zh-CN" sz="2500" dirty="0">
              <a:sym typeface="+mn-ea"/>
            </a:endParaRPr>
          </a:p>
          <a:p>
            <a:endParaRPr lang="en-US" altLang="zh-CN" sz="2100" dirty="0"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ym typeface="+mn-ea"/>
            </a:endParaRP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5370718" y="1981200"/>
            <a:ext cx="48348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 err="1"/>
              <a:t>bar.c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void </a:t>
            </a:r>
            <a:r>
              <a:rPr lang="en-US" sz="2000" dirty="0" err="1"/>
              <a:t>print_from_bar</a:t>
            </a:r>
            <a:r>
              <a:rPr lang="en-US" sz="2000" dirty="0"/>
              <a:t> (void)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{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en-US" altLang="zh-CN" sz="2000" dirty="0" err="1">
                <a:sym typeface="+mn-ea"/>
              </a:rPr>
              <a:t>printf</a:t>
            </a:r>
            <a:r>
              <a:rPr lang="en-US" altLang="zh-CN" sz="2000" dirty="0">
                <a:sym typeface="+mn-ea"/>
              </a:rPr>
              <a:t>(“From bar!\n”);</a:t>
            </a:r>
            <a:r>
              <a:rPr lang="en-US" sz="2000" dirty="0"/>
              <a:t>	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2743200" y="4163755"/>
            <a:ext cx="48348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 err="1"/>
              <a:t>main.c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void </a:t>
            </a:r>
            <a:r>
              <a:rPr lang="en-US" sz="2000" dirty="0" err="1"/>
              <a:t>print_from_foo</a:t>
            </a:r>
            <a:r>
              <a:rPr lang="en-US" sz="2000" dirty="0"/>
              <a:t>(void);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void </a:t>
            </a:r>
            <a:r>
              <a:rPr lang="en-US" sz="2000" dirty="0" err="1"/>
              <a:t>print_from_bar</a:t>
            </a:r>
            <a:r>
              <a:rPr lang="en-US" sz="2000" dirty="0"/>
              <a:t>(void);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main(void)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print_from_foo</a:t>
            </a:r>
            <a:r>
              <a:rPr lang="en-US" sz="2000" dirty="0"/>
              <a:t>();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print_from_bar</a:t>
            </a:r>
            <a:r>
              <a:rPr lang="en-US" sz="2000" dirty="0"/>
              <a:t>();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	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 err="1">
                <a:sym typeface="+mn-ea"/>
              </a:rPr>
              <a:t>Makefile</a:t>
            </a:r>
            <a:r>
              <a:rPr lang="en-US" altLang="zh-CN" sz="3200" dirty="0">
                <a:sym typeface="+mn-ea"/>
              </a:rPr>
              <a:t> examples for generating </a:t>
            </a:r>
            <a:r>
              <a:rPr lang="en-US" altLang="zh-CN" sz="3200" dirty="0" err="1">
                <a:sym typeface="+mn-ea"/>
              </a:rPr>
              <a:t>dll</a:t>
            </a:r>
            <a:endParaRPr lang="en-US" altLang="zh-CN" sz="3200" dirty="0">
              <a:sym typeface="+mn-ea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760" y="449580"/>
            <a:ext cx="8667115" cy="62687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err="1">
                <a:sym typeface="+mn-ea"/>
              </a:rPr>
              <a:t>foo.c</a:t>
            </a:r>
            <a:r>
              <a:rPr lang="en-US" altLang="zh-CN" sz="2000" dirty="0">
                <a:sym typeface="+mn-ea"/>
              </a:rPr>
              <a:t> + </a:t>
            </a:r>
            <a:r>
              <a:rPr lang="en-US" altLang="zh-CN" sz="2000" dirty="0" err="1">
                <a:sym typeface="+mn-ea"/>
              </a:rPr>
              <a:t>bar.c</a:t>
            </a:r>
            <a:r>
              <a:rPr lang="en-US" altLang="zh-CN" sz="2000" dirty="0">
                <a:sym typeface="+mn-ea"/>
              </a:rPr>
              <a:t> -&gt; libprint.so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 err="1">
                <a:sym typeface="+mn-ea"/>
              </a:rPr>
              <a:t>main.c</a:t>
            </a:r>
            <a:r>
              <a:rPr lang="en-US" altLang="zh-CN" sz="2000" dirty="0">
                <a:sym typeface="+mn-ea"/>
              </a:rPr>
              <a:t> + libprint.so -&gt; print</a:t>
            </a:r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r>
              <a:rPr lang="en-US" altLang="zh-CN" sz="2500" dirty="0">
                <a:sym typeface="+mn-ea"/>
              </a:rPr>
              <a:t> </a:t>
            </a:r>
            <a:endParaRPr lang="en-US" altLang="zh-CN" sz="2500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main: </a:t>
            </a:r>
            <a:r>
              <a:rPr lang="en-US" altLang="zh-CN" sz="2000" dirty="0" err="1">
                <a:sym typeface="+mn-ea"/>
              </a:rPr>
              <a:t>main.c</a:t>
            </a:r>
            <a:r>
              <a:rPr lang="en-US" altLang="zh-CN" sz="2000" dirty="0">
                <a:sym typeface="+mn-ea"/>
              </a:rPr>
              <a:t> libprint.so</a:t>
            </a:r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	</a:t>
            </a:r>
            <a:r>
              <a:rPr lang="en-US" altLang="zh-CN" sz="2000" dirty="0" err="1">
                <a:sym typeface="+mn-ea"/>
              </a:rPr>
              <a:t>gcc</a:t>
            </a:r>
            <a:r>
              <a:rPr lang="en-US" altLang="zh-CN" sz="2000" dirty="0">
                <a:sym typeface="+mn-ea"/>
              </a:rPr>
              <a:t> -o main </a:t>
            </a:r>
            <a:r>
              <a:rPr lang="en-US" altLang="zh-CN" sz="2000" dirty="0" err="1">
                <a:sym typeface="+mn-ea"/>
              </a:rPr>
              <a:t>main.c</a:t>
            </a: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-</a:t>
            </a:r>
            <a:r>
              <a:rPr lang="en-US" altLang="zh-CN" sz="2000" dirty="0" err="1">
                <a:solidFill>
                  <a:srgbClr val="FF0000"/>
                </a:solidFill>
                <a:sym typeface="+mn-ea"/>
              </a:rPr>
              <a:t>L`pwd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` -</a:t>
            </a:r>
            <a:r>
              <a:rPr lang="en-US" altLang="zh-CN" sz="2000" dirty="0" err="1">
                <a:solidFill>
                  <a:srgbClr val="FF0000"/>
                </a:solidFill>
                <a:sym typeface="+mn-ea"/>
              </a:rPr>
              <a:t>lprint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  </a:t>
            </a:r>
            <a:endParaRPr lang="en-US" altLang="zh-CN" sz="2000" dirty="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	</a:t>
            </a:r>
            <a:r>
              <a:rPr lang="en-US" altLang="zh-CN" sz="2000" dirty="0">
                <a:sym typeface="+mn-ea"/>
              </a:rPr>
              <a:t>#-</a:t>
            </a:r>
            <a:r>
              <a:rPr lang="en-US" altLang="zh-CN" sz="2000" dirty="0" err="1">
                <a:sym typeface="+mn-ea"/>
              </a:rPr>
              <a:t>lprint</a:t>
            </a:r>
            <a:r>
              <a:rPr lang="en-US" altLang="zh-CN" sz="2000" dirty="0">
                <a:sym typeface="+mn-ea"/>
              </a:rPr>
              <a:t>: link </a:t>
            </a:r>
            <a:r>
              <a:rPr lang="en-US" altLang="zh-CN" sz="2000" dirty="0" err="1">
                <a:sym typeface="+mn-ea"/>
              </a:rPr>
              <a:t>main.c</a:t>
            </a:r>
            <a:r>
              <a:rPr lang="en-US" altLang="zh-CN" sz="2000" dirty="0">
                <a:sym typeface="+mn-ea"/>
              </a:rPr>
              <a:t> with libprint.so, similar to -</a:t>
            </a:r>
            <a:r>
              <a:rPr lang="en-US" altLang="zh-CN" sz="2000" dirty="0" err="1">
                <a:sym typeface="+mn-ea"/>
              </a:rPr>
              <a:t>lpthread</a:t>
            </a:r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	#-</a:t>
            </a:r>
            <a:r>
              <a:rPr lang="en-US" altLang="zh-CN" sz="2000" dirty="0" err="1">
                <a:sym typeface="+mn-ea"/>
              </a:rPr>
              <a:t>L`pwd</a:t>
            </a:r>
            <a:r>
              <a:rPr lang="en-US" altLang="zh-CN" sz="2000" dirty="0">
                <a:sym typeface="+mn-ea"/>
              </a:rPr>
              <a:t>`: tells </a:t>
            </a:r>
            <a:r>
              <a:rPr lang="en-US" altLang="zh-CN" sz="2000" dirty="0" err="1">
                <a:sym typeface="+mn-ea"/>
              </a:rPr>
              <a:t>gcc</a:t>
            </a:r>
            <a:r>
              <a:rPr lang="en-US" altLang="zh-CN" sz="2000" dirty="0">
                <a:sym typeface="+mn-ea"/>
              </a:rPr>
              <a:t> where to find the library</a:t>
            </a:r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libprint.so </a:t>
            </a:r>
            <a:r>
              <a:rPr lang="en-US" altLang="zh-CN" sz="2000" dirty="0" err="1">
                <a:sym typeface="+mn-ea"/>
              </a:rPr>
              <a:t>foo.o</a:t>
            </a: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dirty="0" err="1">
                <a:sym typeface="+mn-ea"/>
              </a:rPr>
              <a:t>bar.o</a:t>
            </a:r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	</a:t>
            </a:r>
            <a:r>
              <a:rPr lang="en-US" altLang="zh-CN" sz="2000" dirty="0" err="1">
                <a:sym typeface="+mn-ea"/>
              </a:rPr>
              <a:t>gcc</a:t>
            </a: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-shared </a:t>
            </a:r>
            <a:r>
              <a:rPr lang="en-US" altLang="zh-CN" sz="2000" dirty="0">
                <a:sym typeface="+mn-ea"/>
              </a:rPr>
              <a:t>-o libprint.so </a:t>
            </a:r>
            <a:r>
              <a:rPr lang="en-US" altLang="zh-CN" sz="2000" dirty="0" err="1">
                <a:sym typeface="+mn-ea"/>
              </a:rPr>
              <a:t>foo.o</a:t>
            </a: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dirty="0" err="1">
                <a:sym typeface="+mn-ea"/>
              </a:rPr>
              <a:t>bar.o</a:t>
            </a:r>
            <a:r>
              <a:rPr lang="en-US" altLang="zh-CN" sz="2000" dirty="0">
                <a:sym typeface="+mn-ea"/>
              </a:rPr>
              <a:t> </a:t>
            </a:r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	#-shared: tell </a:t>
            </a:r>
            <a:r>
              <a:rPr lang="en-US" altLang="zh-CN" sz="2000" dirty="0" err="1">
                <a:sym typeface="+mn-ea"/>
              </a:rPr>
              <a:t>gcc</a:t>
            </a:r>
            <a:r>
              <a:rPr lang="en-US" altLang="zh-CN" sz="2000" dirty="0">
                <a:sym typeface="+mn-ea"/>
              </a:rPr>
              <a:t> to link </a:t>
            </a:r>
            <a:r>
              <a:rPr lang="en-US" altLang="zh-CN" sz="2000" dirty="0" err="1">
                <a:sym typeface="+mn-ea"/>
              </a:rPr>
              <a:t>foo.o</a:t>
            </a: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dirty="0" err="1">
                <a:sym typeface="+mn-ea"/>
              </a:rPr>
              <a:t>bar.o</a:t>
            </a:r>
            <a:r>
              <a:rPr lang="en-US" altLang="zh-CN" sz="2000" dirty="0">
                <a:sym typeface="+mn-ea"/>
              </a:rPr>
              <a:t> to a shared library instead of 	executables</a:t>
            </a:r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 err="1">
                <a:sym typeface="+mn-ea"/>
              </a:rPr>
              <a:t>foo.o</a:t>
            </a:r>
            <a:r>
              <a:rPr lang="en-US" altLang="zh-CN" sz="2000" dirty="0">
                <a:sym typeface="+mn-ea"/>
              </a:rPr>
              <a:t>: </a:t>
            </a:r>
            <a:r>
              <a:rPr lang="en-US" altLang="zh-CN" sz="2000" dirty="0" err="1">
                <a:sym typeface="+mn-ea"/>
              </a:rPr>
              <a:t>foo.c</a:t>
            </a:r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	</a:t>
            </a:r>
            <a:r>
              <a:rPr lang="en-US" altLang="zh-CN" sz="2000" dirty="0" err="1">
                <a:sym typeface="+mn-ea"/>
              </a:rPr>
              <a:t>gcc</a:t>
            </a: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-</a:t>
            </a:r>
            <a:r>
              <a:rPr lang="en-US" altLang="zh-CN" sz="2000" dirty="0" err="1">
                <a:solidFill>
                  <a:srgbClr val="FF0000"/>
                </a:solidFill>
                <a:sym typeface="+mn-ea"/>
              </a:rPr>
              <a:t>fPIC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-c </a:t>
            </a:r>
            <a:r>
              <a:rPr lang="en-US" altLang="zh-CN" sz="2000" dirty="0" err="1">
                <a:sym typeface="+mn-ea"/>
              </a:rPr>
              <a:t>foo.c</a:t>
            </a:r>
            <a:r>
              <a:rPr lang="en-US" altLang="zh-CN" sz="2000" dirty="0">
                <a:sym typeface="+mn-ea"/>
              </a:rPr>
              <a:t>  </a:t>
            </a:r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	#-</a:t>
            </a:r>
            <a:r>
              <a:rPr lang="en-US" altLang="zh-CN" sz="2000" dirty="0" err="1">
                <a:sym typeface="+mn-ea"/>
              </a:rPr>
              <a:t>fPIC</a:t>
            </a:r>
            <a:r>
              <a:rPr lang="en-US" altLang="zh-CN" sz="2000" dirty="0">
                <a:sym typeface="+mn-ea"/>
              </a:rPr>
              <a:t> tells </a:t>
            </a:r>
            <a:r>
              <a:rPr lang="en-US" altLang="zh-CN" sz="2000" dirty="0" err="1">
                <a:sym typeface="+mn-ea"/>
              </a:rPr>
              <a:t>gcc</a:t>
            </a:r>
            <a:r>
              <a:rPr lang="en-US" altLang="zh-CN" sz="2000" dirty="0">
                <a:sym typeface="+mn-ea"/>
              </a:rPr>
              <a:t> to generate location-independent code </a:t>
            </a:r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 err="1">
                <a:sym typeface="+mn-ea"/>
              </a:rPr>
              <a:t>bar.o:bar.c</a:t>
            </a:r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	</a:t>
            </a:r>
            <a:r>
              <a:rPr lang="en-US" altLang="zh-CN" sz="2000" dirty="0" err="1">
                <a:sym typeface="+mn-ea"/>
              </a:rPr>
              <a:t>gcc</a:t>
            </a: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-</a:t>
            </a:r>
            <a:r>
              <a:rPr lang="en-US" altLang="zh-CN" sz="2000" dirty="0" err="1">
                <a:solidFill>
                  <a:srgbClr val="FF0000"/>
                </a:solidFill>
                <a:sym typeface="+mn-ea"/>
              </a:rPr>
              <a:t>fPIC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-c </a:t>
            </a:r>
            <a:r>
              <a:rPr lang="en-US" altLang="zh-CN" sz="2000" dirty="0" err="1">
                <a:sym typeface="+mn-ea"/>
              </a:rPr>
              <a:t>bar.c</a:t>
            </a:r>
            <a:r>
              <a:rPr lang="en-US" altLang="zh-CN" sz="2000" dirty="0">
                <a:sym typeface="+mn-ea"/>
              </a:rPr>
              <a:t>  </a:t>
            </a:r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	#-</a:t>
            </a:r>
            <a:r>
              <a:rPr lang="en-US" altLang="zh-CN" sz="2000" dirty="0" err="1">
                <a:sym typeface="+mn-ea"/>
              </a:rPr>
              <a:t>fPIC</a:t>
            </a:r>
            <a:r>
              <a:rPr lang="en-US" altLang="zh-CN" sz="2000" dirty="0">
                <a:sym typeface="+mn-ea"/>
              </a:rPr>
              <a:t> tells </a:t>
            </a:r>
            <a:r>
              <a:rPr lang="en-US" altLang="zh-CN" sz="2000" dirty="0" err="1">
                <a:sym typeface="+mn-ea"/>
              </a:rPr>
              <a:t>gcc</a:t>
            </a:r>
            <a:r>
              <a:rPr lang="en-US" altLang="zh-CN" sz="2000" dirty="0">
                <a:sym typeface="+mn-ea"/>
              </a:rPr>
              <a:t> to generate location-independent code </a:t>
            </a:r>
            <a:endParaRPr lang="en-US" altLang="zh-CN" sz="2500" dirty="0">
              <a:sym typeface="+mn-ea"/>
            </a:endParaRPr>
          </a:p>
          <a:p>
            <a:endParaRPr lang="en-US" altLang="zh-CN" sz="2500" dirty="0">
              <a:sym typeface="+mn-ea"/>
            </a:endParaRPr>
          </a:p>
          <a:p>
            <a:endParaRPr lang="en-US" altLang="zh-CN" sz="2100" dirty="0"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ym typeface="+mn-ea"/>
            </a:endParaRP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5370718" y="1981200"/>
            <a:ext cx="4834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	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3600"/>
            <a:ext cx="8229600" cy="1524000"/>
          </a:xfrm>
        </p:spPr>
        <p:txBody>
          <a:bodyPr>
            <a:normAutofit/>
          </a:bodyPr>
          <a:lstStyle/>
          <a:p>
            <a:r>
              <a:rPr lang="en-US" sz="4000" dirty="0"/>
              <a:t>Demo: Library</a:t>
            </a:r>
            <a:endParaRPr 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 err="1"/>
              <a:t>Makefile</a:t>
            </a:r>
            <a:r>
              <a:rPr lang="en-US" altLang="zh-CN" sz="3200" dirty="0"/>
              <a:t>: Syntax</a:t>
            </a:r>
            <a:endParaRPr lang="en-US" altLang="zh-CN" sz="3200" dirty="0">
              <a:sym typeface="+mn-ea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145415" y="335915"/>
            <a:ext cx="8846185" cy="6149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ym typeface="+mn-ea"/>
              </a:rPr>
              <a:t>Syntax of </a:t>
            </a:r>
            <a:r>
              <a:rPr lang="en-US" altLang="zh-CN" sz="2800" dirty="0" err="1">
                <a:sym typeface="+mn-ea"/>
              </a:rPr>
              <a:t>Makefile</a:t>
            </a:r>
            <a:r>
              <a:rPr lang="en-US" altLang="zh-CN" sz="2400" dirty="0">
                <a:sym typeface="+mn-ea"/>
              </a:rPr>
              <a:t>:</a:t>
            </a:r>
            <a:endParaRPr lang="en-US" altLang="zh-CN" sz="2400" dirty="0">
              <a:sym typeface="+mn-ea"/>
            </a:endParaRPr>
          </a:p>
          <a:p>
            <a:pPr lvl="1"/>
            <a:r>
              <a:rPr lang="en-US" altLang="zh-CN" sz="2400" dirty="0">
                <a:sym typeface="+mn-ea"/>
              </a:rPr>
              <a:t>A single </a:t>
            </a:r>
            <a:r>
              <a:rPr lang="en-US" altLang="zh-CN" sz="2400" dirty="0" err="1">
                <a:sym typeface="+mn-ea"/>
              </a:rPr>
              <a:t>Makefile</a:t>
            </a:r>
            <a:r>
              <a:rPr lang="en-US" altLang="zh-CN" sz="2400" dirty="0">
                <a:sym typeface="+mn-ea"/>
              </a:rPr>
              <a:t> is built with multiple rules</a:t>
            </a:r>
            <a:endParaRPr lang="en-US" altLang="zh-CN" sz="2400" dirty="0">
              <a:sym typeface="+mn-ea"/>
            </a:endParaRPr>
          </a:p>
          <a:p>
            <a:pPr lvl="1"/>
            <a:r>
              <a:rPr lang="en-US" altLang="zh-CN" sz="2400" dirty="0">
                <a:sym typeface="+mn-ea"/>
              </a:rPr>
              <a:t>Syntax for each rule:</a:t>
            </a:r>
            <a:endParaRPr lang="en-US" altLang="zh-CN" sz="2400" dirty="0">
              <a:sym typeface="+mn-ea"/>
            </a:endParaRPr>
          </a:p>
          <a:p>
            <a:pPr marL="457200" lvl="1" indent="0">
              <a:buNone/>
            </a:pPr>
            <a:r>
              <a:rPr lang="en-US" altLang="zh-CN" sz="2400" dirty="0">
                <a:sym typeface="+mn-ea"/>
              </a:rPr>
              <a:t>	target: prerequisites</a:t>
            </a:r>
            <a:endParaRPr lang="en-US" altLang="zh-CN" sz="2400" dirty="0">
              <a:sym typeface="+mn-ea"/>
            </a:endParaRPr>
          </a:p>
          <a:p>
            <a:pPr marL="457200" lvl="1" indent="0">
              <a:buNone/>
            </a:pPr>
            <a:r>
              <a:rPr lang="en-US" altLang="zh-CN" sz="2400" dirty="0">
                <a:sym typeface="+mn-ea"/>
              </a:rPr>
              <a:t>	[tab]	bash command</a:t>
            </a:r>
            <a:endParaRPr lang="en-US" altLang="zh-CN" sz="2400" dirty="0">
              <a:sym typeface="+mn-ea"/>
            </a:endParaRPr>
          </a:p>
          <a:p>
            <a:pPr marL="457200" lvl="1" indent="0">
              <a:buNone/>
            </a:pPr>
            <a:r>
              <a:rPr lang="en-US" altLang="zh-CN" sz="2400" dirty="0">
                <a:sym typeface="+mn-ea"/>
              </a:rPr>
              <a:t>	[tab]	bash command</a:t>
            </a:r>
            <a:endParaRPr lang="en-US" altLang="zh-CN" sz="2400" dirty="0">
              <a:sym typeface="+mn-ea"/>
            </a:endParaRPr>
          </a:p>
          <a:p>
            <a:pPr marL="457200" lvl="1" indent="0">
              <a:buNone/>
            </a:pPr>
            <a:r>
              <a:rPr lang="en-US" altLang="zh-CN" sz="2400" dirty="0">
                <a:sym typeface="+mn-ea"/>
              </a:rPr>
              <a:t>	....</a:t>
            </a:r>
            <a:endParaRPr lang="en-US" altLang="zh-CN" sz="2400" dirty="0">
              <a:sym typeface="+mn-ea"/>
            </a:endParaRPr>
          </a:p>
          <a:p>
            <a:pPr lvl="1"/>
            <a:r>
              <a:rPr lang="en-US" altLang="zh-CN" sz="2400" dirty="0">
                <a:sym typeface="+mn-ea"/>
              </a:rPr>
              <a:t>target and prerequisites are normally files</a:t>
            </a:r>
            <a:endParaRPr lang="en-US" altLang="zh-CN" sz="2400" dirty="0">
              <a:sym typeface="+mn-ea"/>
            </a:endParaRPr>
          </a:p>
          <a:p>
            <a:pPr lvl="1"/>
            <a:r>
              <a:rPr lang="en-US" altLang="zh-CN" sz="2400" dirty="0">
                <a:sym typeface="+mn-ea"/>
              </a:rPr>
              <a:t>During execution, if target does not exist or modification time of any prerequisites is newer than the target, execute the bash command. </a:t>
            </a:r>
            <a:endParaRPr lang="en-US" altLang="zh-CN" sz="2400" dirty="0">
              <a:sym typeface="+mn-ea"/>
            </a:endParaRPr>
          </a:p>
          <a:p>
            <a:pPr lvl="0"/>
            <a:endParaRPr lang="en-US" altLang="zh-CN" sz="2400" dirty="0">
              <a:sym typeface="+mn-ea"/>
            </a:endParaRPr>
          </a:p>
          <a:p>
            <a:pPr lvl="1"/>
            <a:endParaRPr lang="en-US" altLang="zh-CN" sz="2395" dirty="0">
              <a:sym typeface="+mn-ea"/>
            </a:endParaRPr>
          </a:p>
          <a:p>
            <a:pPr marL="0" lvl="0" indent="0">
              <a:buNone/>
            </a:pPr>
            <a:endParaRPr lang="en-US" altLang="zh-CN" sz="2735" dirty="0">
              <a:sym typeface="+mn-ea"/>
            </a:endParaRPr>
          </a:p>
          <a:p>
            <a:pPr lvl="1"/>
            <a:endParaRPr lang="en-US" altLang="zh-CN" sz="2400" dirty="0">
              <a:sym typeface="+mn-ea"/>
            </a:endParaRPr>
          </a:p>
          <a:p>
            <a:pPr lvl="0"/>
            <a:endParaRPr lang="en-US" altLang="zh-CN" sz="2740" dirty="0">
              <a:sym typeface="+mn-ea"/>
            </a:endParaRPr>
          </a:p>
          <a:p>
            <a:pPr lvl="1"/>
            <a:endParaRPr lang="en-US" altLang="zh-CN" sz="2400" dirty="0">
              <a:sym typeface="+mn-ea"/>
            </a:endParaRPr>
          </a:p>
          <a:p>
            <a:pPr lvl="0"/>
            <a:endParaRPr lang="en-US" altLang="zh-CN" sz="2400" dirty="0">
              <a:sym typeface="+mn-ea"/>
            </a:endParaRPr>
          </a:p>
          <a:p>
            <a:pPr marL="457200" lvl="1" indent="0">
              <a:buNone/>
            </a:pPr>
            <a:endParaRPr lang="en-US" altLang="zh-CN" sz="2800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26638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dirty="0">
                <a:sym typeface="+mn-ea"/>
              </a:rPr>
              <a:t>A simple but not effective </a:t>
            </a:r>
            <a:r>
              <a:rPr lang="en-US" altLang="zh-CN" dirty="0" err="1">
                <a:sym typeface="+mn-ea"/>
              </a:rPr>
              <a:t>Makefile</a:t>
            </a:r>
            <a:endParaRPr lang="en-US" altLang="zh-CN" dirty="0">
              <a:sym typeface="+mn-ea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113030" y="1667193"/>
            <a:ext cx="8667115" cy="5190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zh-CN" sz="2800" dirty="0">
                <a:sym typeface="+mn-ea"/>
              </a:rPr>
              <a:t>#Compile bar.c &amp; foo.c to executable file hello</a:t>
            </a:r>
            <a:endParaRPr lang="en-US" altLang="zh-CN" sz="28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800" dirty="0">
                <a:sym typeface="+mn-ea"/>
              </a:rPr>
              <a:t>hello: bar.c foo.c</a:t>
            </a:r>
            <a:endParaRPr lang="en-US" altLang="zh-CN" sz="28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800" dirty="0">
                <a:sym typeface="+mn-ea"/>
              </a:rPr>
              <a:t>        echo "Start to compile!"</a:t>
            </a:r>
            <a:endParaRPr lang="en-US" altLang="zh-CN" sz="28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800" dirty="0">
                <a:sym typeface="+mn-ea"/>
              </a:rPr>
              <a:t>        gcc -o hello bar.c foo.c</a:t>
            </a:r>
            <a:endParaRPr lang="en-US" altLang="zh-CN" sz="2800" dirty="0">
              <a:sym typeface="+mn-ea"/>
            </a:endParaRPr>
          </a:p>
          <a:p>
            <a:pPr marL="0" lvl="0" indent="0">
              <a:buNone/>
            </a:pPr>
            <a:endParaRPr lang="en-US" altLang="zh-CN" sz="2400" dirty="0">
              <a:sym typeface="+mn-ea"/>
            </a:endParaRPr>
          </a:p>
          <a:p>
            <a:pPr lvl="1"/>
            <a:endParaRPr lang="en-US" altLang="zh-CN" sz="2395" dirty="0">
              <a:sym typeface="+mn-ea"/>
            </a:endParaRPr>
          </a:p>
          <a:p>
            <a:pPr marL="0" lvl="0" indent="0">
              <a:buNone/>
            </a:pPr>
            <a:endParaRPr lang="en-US" altLang="zh-CN" sz="2735" dirty="0">
              <a:sym typeface="+mn-ea"/>
            </a:endParaRPr>
          </a:p>
          <a:p>
            <a:pPr lvl="1"/>
            <a:endParaRPr lang="en-US" altLang="zh-CN" sz="2400" dirty="0">
              <a:sym typeface="+mn-ea"/>
            </a:endParaRPr>
          </a:p>
          <a:p>
            <a:pPr lvl="0"/>
            <a:endParaRPr lang="en-US" altLang="zh-CN" sz="2740" dirty="0">
              <a:sym typeface="+mn-ea"/>
            </a:endParaRPr>
          </a:p>
          <a:p>
            <a:pPr lvl="1"/>
            <a:endParaRPr lang="en-US" altLang="zh-CN" sz="2400" dirty="0">
              <a:sym typeface="+mn-ea"/>
            </a:endParaRPr>
          </a:p>
          <a:p>
            <a:pPr lvl="0"/>
            <a:endParaRPr lang="en-US" altLang="zh-CN" sz="2400" dirty="0">
              <a:sym typeface="+mn-ea"/>
            </a:endParaRPr>
          </a:p>
          <a:p>
            <a:pPr marL="457200" lvl="1" indent="0">
              <a:buNone/>
            </a:pPr>
            <a:endParaRPr lang="en-US" altLang="zh-CN" sz="2800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289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 err="1"/>
              <a:t>Makefile</a:t>
            </a:r>
            <a:r>
              <a:rPr lang="en-US" altLang="zh-CN" sz="3200" dirty="0"/>
              <a:t>: how to execute</a:t>
            </a:r>
            <a:endParaRPr lang="en-US" altLang="zh-CN" sz="3200" dirty="0">
              <a:sym typeface="+mn-ea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145415" y="564515"/>
            <a:ext cx="8667115" cy="6149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ym typeface="+mn-ea"/>
              </a:rPr>
              <a:t>make command</a:t>
            </a:r>
            <a:endParaRPr lang="en-US" altLang="zh-CN" sz="2400" dirty="0">
              <a:sym typeface="+mn-ea"/>
            </a:endParaRPr>
          </a:p>
          <a:p>
            <a:pPr marL="914400" lvl="1" indent="-457200">
              <a:buAutoNum type="arabicPeriod"/>
            </a:pPr>
            <a:r>
              <a:rPr lang="en-US" altLang="zh-CN" sz="2400" dirty="0">
                <a:sym typeface="+mn-ea"/>
              </a:rPr>
              <a:t>Make will look for a file named “</a:t>
            </a:r>
            <a:r>
              <a:rPr lang="en-US" altLang="zh-CN" sz="2400" dirty="0" err="1">
                <a:sym typeface="+mn-ea"/>
              </a:rPr>
              <a:t>Makefile</a:t>
            </a:r>
            <a:r>
              <a:rPr lang="en-US" altLang="zh-CN" sz="2400" dirty="0">
                <a:sym typeface="+mn-ea"/>
              </a:rPr>
              <a:t>” or “</a:t>
            </a:r>
            <a:r>
              <a:rPr lang="en-US" altLang="zh-CN" sz="2400" dirty="0" err="1">
                <a:sym typeface="+mn-ea"/>
              </a:rPr>
              <a:t>makefile</a:t>
            </a:r>
            <a:r>
              <a:rPr lang="en-US" altLang="zh-CN" sz="2400" dirty="0">
                <a:sym typeface="+mn-ea"/>
              </a:rPr>
              <a:t> ” under the current directory</a:t>
            </a:r>
            <a:endParaRPr lang="en-US" altLang="zh-CN" sz="2400" dirty="0">
              <a:sym typeface="+mn-ea"/>
            </a:endParaRPr>
          </a:p>
          <a:p>
            <a:pPr marL="914400" lvl="1" indent="-457200">
              <a:buAutoNum type="arabicPeriod"/>
            </a:pPr>
            <a:r>
              <a:rPr lang="en-US" altLang="zh-CN" sz="2400" dirty="0">
                <a:sym typeface="+mn-ea"/>
              </a:rPr>
              <a:t>Make will execute other bash commands based on the rules specified in the </a:t>
            </a:r>
            <a:r>
              <a:rPr lang="en-US" altLang="zh-CN" sz="2400" dirty="0" err="1">
                <a:sym typeface="+mn-ea"/>
              </a:rPr>
              <a:t>Makefile</a:t>
            </a:r>
            <a:r>
              <a:rPr lang="en-US" altLang="zh-CN" sz="2400" dirty="0">
                <a:sym typeface="+mn-ea"/>
              </a:rPr>
              <a:t> </a:t>
            </a:r>
            <a:endParaRPr lang="en-US" altLang="zh-CN" sz="2400" dirty="0">
              <a:sym typeface="+mn-ea"/>
            </a:endParaRPr>
          </a:p>
          <a:p>
            <a:pPr lvl="1"/>
            <a:r>
              <a:rPr lang="en-US" altLang="zh-CN" sz="2400" dirty="0">
                <a:sym typeface="+mn-ea"/>
              </a:rPr>
              <a:t>-f option allows make to execute commands not based on the [Mm]</a:t>
            </a:r>
            <a:r>
              <a:rPr lang="en-US" altLang="zh-CN" sz="2400" dirty="0" err="1">
                <a:sym typeface="+mn-ea"/>
              </a:rPr>
              <a:t>akefile</a:t>
            </a:r>
            <a:r>
              <a:rPr lang="en-US" altLang="zh-CN" sz="2400" dirty="0">
                <a:sym typeface="+mn-ea"/>
              </a:rPr>
              <a:t> under current directory. e.g.</a:t>
            </a:r>
            <a:endParaRPr lang="en-US" altLang="zh-CN" sz="2400" dirty="0">
              <a:sym typeface="+mn-ea"/>
            </a:endParaRPr>
          </a:p>
          <a:p>
            <a:pPr lvl="2"/>
            <a:r>
              <a:rPr lang="en-US" altLang="zh-CN" dirty="0">
                <a:sym typeface="+mn-ea"/>
              </a:rPr>
              <a:t>make -f /</a:t>
            </a:r>
            <a:r>
              <a:rPr lang="en-US" altLang="zh-CN" dirty="0" err="1">
                <a:sym typeface="+mn-ea"/>
              </a:rPr>
              <a:t>var</a:t>
            </a:r>
            <a:r>
              <a:rPr lang="en-US" altLang="zh-CN" dirty="0">
                <a:sym typeface="+mn-ea"/>
              </a:rPr>
              <a:t>/</a:t>
            </a:r>
            <a:r>
              <a:rPr lang="en-US" altLang="zh-CN" dirty="0" err="1">
                <a:sym typeface="+mn-ea"/>
              </a:rPr>
              <a:t>tmp</a:t>
            </a:r>
            <a:r>
              <a:rPr lang="en-US" altLang="zh-CN" dirty="0">
                <a:sym typeface="+mn-ea"/>
              </a:rPr>
              <a:t>/</a:t>
            </a:r>
            <a:r>
              <a:rPr lang="en-US" altLang="zh-CN" dirty="0" err="1">
                <a:sym typeface="+mn-ea"/>
              </a:rPr>
              <a:t>makefile</a:t>
            </a:r>
            <a:endParaRPr lang="en-US" altLang="zh-CN" dirty="0">
              <a:sym typeface="+mn-ea"/>
            </a:endParaRPr>
          </a:p>
          <a:p>
            <a:pPr lvl="2"/>
            <a:r>
              <a:rPr lang="en-US" altLang="zh-CN" dirty="0">
                <a:sym typeface="+mn-ea"/>
              </a:rPr>
              <a:t>make -f </a:t>
            </a:r>
            <a:r>
              <a:rPr lang="en-US" altLang="zh-CN" dirty="0" err="1">
                <a:sym typeface="+mn-ea"/>
              </a:rPr>
              <a:t>myMakefile</a:t>
            </a:r>
            <a:endParaRPr lang="en-US" altLang="zh-CN" dirty="0">
              <a:sym typeface="+mn-ea"/>
            </a:endParaRPr>
          </a:p>
          <a:p>
            <a:pPr lvl="2"/>
            <a:endParaRPr lang="en-US" altLang="zh-CN" sz="2100" dirty="0">
              <a:sym typeface="+mn-ea"/>
            </a:endParaRPr>
          </a:p>
          <a:p>
            <a:r>
              <a:rPr lang="en-US" altLang="zh-CN" sz="2800" dirty="0" err="1">
                <a:sym typeface="+mn-ea"/>
              </a:rPr>
              <a:t>Makefile</a:t>
            </a:r>
            <a:r>
              <a:rPr lang="en-US" altLang="zh-CN" sz="2800" dirty="0">
                <a:sym typeface="+mn-ea"/>
              </a:rPr>
              <a:t> is an interpreted language, make command is the interpreter</a:t>
            </a:r>
            <a:endParaRPr lang="en-US" altLang="zh-CN" dirty="0">
              <a:sym typeface="+mn-ea"/>
            </a:endParaRPr>
          </a:p>
          <a:p>
            <a:pPr lvl="1"/>
            <a:endParaRPr lang="en-US" altLang="zh-CN" sz="2395" dirty="0">
              <a:sym typeface="+mn-ea"/>
            </a:endParaRPr>
          </a:p>
          <a:p>
            <a:pPr marL="0" lvl="0" indent="0">
              <a:buNone/>
            </a:pPr>
            <a:endParaRPr lang="en-US" altLang="zh-CN" sz="2735" dirty="0">
              <a:sym typeface="+mn-ea"/>
            </a:endParaRPr>
          </a:p>
          <a:p>
            <a:pPr lvl="1"/>
            <a:endParaRPr lang="en-US" altLang="zh-CN" sz="2400" dirty="0">
              <a:sym typeface="+mn-ea"/>
            </a:endParaRPr>
          </a:p>
          <a:p>
            <a:pPr lvl="0"/>
            <a:endParaRPr lang="en-US" altLang="zh-CN" sz="2740" dirty="0">
              <a:sym typeface="+mn-ea"/>
            </a:endParaRPr>
          </a:p>
          <a:p>
            <a:pPr lvl="1"/>
            <a:endParaRPr lang="en-US" altLang="zh-CN" sz="2400" dirty="0">
              <a:sym typeface="+mn-ea"/>
            </a:endParaRPr>
          </a:p>
          <a:p>
            <a:pPr lvl="0"/>
            <a:endParaRPr lang="en-US" altLang="zh-CN" sz="2400" dirty="0">
              <a:sym typeface="+mn-ea"/>
            </a:endParaRPr>
          </a:p>
          <a:p>
            <a:pPr marL="457200" lvl="1" indent="0">
              <a:buNone/>
            </a:pPr>
            <a:endParaRPr lang="en-US" altLang="zh-CN" sz="2800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289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/>
              <a:t>Execution of Makefile (cont)</a:t>
            </a:r>
            <a:endParaRPr lang="en-US" altLang="zh-CN" sz="3200">
              <a:sym typeface="+mn-ea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145415" y="564515"/>
            <a:ext cx="8667115" cy="6149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ym typeface="+mn-ea"/>
              </a:rPr>
              <a:t>make command will only execute the 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*first*</a:t>
            </a:r>
            <a:r>
              <a:rPr lang="en-US" altLang="zh-CN" sz="2400" dirty="0">
                <a:sym typeface="+mn-ea"/>
              </a:rPr>
              <a:t> rule (default rule) it encounters in the </a:t>
            </a:r>
            <a:r>
              <a:rPr lang="en-US" altLang="zh-CN" sz="2400" dirty="0" err="1">
                <a:sym typeface="+mn-ea"/>
              </a:rPr>
              <a:t>Makefile</a:t>
            </a:r>
            <a:r>
              <a:rPr lang="en-US" altLang="zh-CN" sz="2400" dirty="0">
                <a:sym typeface="+mn-ea"/>
              </a:rPr>
              <a:t> </a:t>
            </a:r>
            <a:endParaRPr lang="en-US" altLang="zh-CN" sz="24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400" dirty="0">
                <a:sym typeface="+mn-ea"/>
              </a:rPr>
              <a:t>#Compile bar.c &amp; foo.c to executable file hello</a:t>
            </a:r>
            <a:endParaRPr lang="en-US" altLang="zh-CN" sz="24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400" dirty="0">
                <a:sym typeface="+mn-ea"/>
              </a:rPr>
              <a:t>hello: bar.c foo.c</a:t>
            </a:r>
            <a:endParaRPr lang="en-US" altLang="zh-CN" sz="24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400" dirty="0">
                <a:sym typeface="+mn-ea"/>
              </a:rPr>
              <a:t>        echo "Start to compile and link dynamically!"</a:t>
            </a:r>
            <a:endParaRPr lang="en-US" altLang="zh-CN" sz="24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400" dirty="0">
                <a:sym typeface="+mn-ea"/>
              </a:rPr>
              <a:t>        gcc -o hello bar.c foo.c</a:t>
            </a:r>
            <a:endParaRPr lang="en-US" altLang="zh-CN" sz="2400" dirty="0">
              <a:sym typeface="+mn-ea"/>
            </a:endParaRPr>
          </a:p>
          <a:p>
            <a:pPr marL="0" lvl="0" indent="0">
              <a:buNone/>
            </a:pPr>
            <a:endParaRPr lang="en-US" altLang="zh-CN" sz="24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400" dirty="0">
                <a:sym typeface="+mn-ea"/>
              </a:rPr>
              <a:t>hello-static: bar.c foo.c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    echo "Start to compile and link statically!"</a:t>
            </a:r>
            <a:endParaRPr lang="en-US" altLang="zh-CN" sz="24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400" dirty="0">
                <a:sym typeface="+mn-ea"/>
              </a:rPr>
              <a:t>        gcc -o hello bar.c foo.c --static</a:t>
            </a:r>
            <a:endParaRPr lang="en-US" altLang="zh-CN" sz="2400" dirty="0">
              <a:sym typeface="+mn-ea"/>
            </a:endParaRPr>
          </a:p>
          <a:p>
            <a:pPr lvl="0"/>
            <a:endParaRPr lang="en-US" altLang="zh-CN" sz="2400" dirty="0">
              <a:sym typeface="+mn-ea"/>
            </a:endParaRPr>
          </a:p>
          <a:p>
            <a:pPr lvl="0"/>
            <a:r>
              <a:rPr lang="en-US" altLang="zh-CN" sz="2400" dirty="0">
                <a:sym typeface="+mn-ea"/>
              </a:rPr>
              <a:t>When type make, only hello will be generated. </a:t>
            </a:r>
            <a:endParaRPr lang="en-US" altLang="zh-CN" sz="2400" dirty="0">
              <a:sym typeface="+mn-ea"/>
            </a:endParaRPr>
          </a:p>
          <a:p>
            <a:pPr lvl="0"/>
            <a:r>
              <a:rPr lang="en-US" altLang="zh-CN" sz="2400" dirty="0">
                <a:sym typeface="+mn-ea"/>
              </a:rPr>
              <a:t>To let make execute based on other rules, do make </a:t>
            </a:r>
            <a:r>
              <a:rPr lang="en-US" altLang="zh-CN" sz="2400" dirty="0" err="1">
                <a:sym typeface="+mn-ea"/>
              </a:rPr>
              <a:t>rule_name</a:t>
            </a:r>
            <a:r>
              <a:rPr lang="en-US" altLang="zh-CN" sz="2400" dirty="0">
                <a:sym typeface="+mn-ea"/>
              </a:rPr>
              <a:t> </a:t>
            </a:r>
            <a:endParaRPr lang="en-US" altLang="zh-CN" sz="2400" dirty="0">
              <a:sym typeface="+mn-ea"/>
            </a:endParaRPr>
          </a:p>
          <a:p>
            <a:pPr lvl="1"/>
            <a:r>
              <a:rPr lang="en-US" altLang="zh-CN" sz="2400" dirty="0">
                <a:sym typeface="+mn-ea"/>
              </a:rPr>
              <a:t>make hello-static</a:t>
            </a:r>
            <a:endParaRPr lang="en-US" altLang="zh-CN" sz="2400" dirty="0">
              <a:sym typeface="+mn-ea"/>
            </a:endParaRPr>
          </a:p>
          <a:p>
            <a:pPr marL="0" lvl="0" indent="0">
              <a:buNone/>
            </a:pPr>
            <a:endParaRPr lang="en-US" altLang="zh-CN" sz="2000" dirty="0">
              <a:sym typeface="+mn-ea"/>
            </a:endParaRPr>
          </a:p>
          <a:p>
            <a:pPr lvl="1"/>
            <a:endParaRPr lang="en-US" altLang="zh-CN" sz="2000" dirty="0">
              <a:sym typeface="+mn-ea"/>
            </a:endParaRPr>
          </a:p>
          <a:p>
            <a:pPr lvl="0"/>
            <a:endParaRPr lang="en-US" altLang="zh-CN" sz="2000" dirty="0">
              <a:sym typeface="+mn-ea"/>
            </a:endParaRPr>
          </a:p>
          <a:p>
            <a:pPr lvl="1"/>
            <a:endParaRPr lang="en-US" altLang="zh-CN" sz="2000" dirty="0">
              <a:sym typeface="+mn-ea"/>
            </a:endParaRPr>
          </a:p>
          <a:p>
            <a:pPr lvl="0"/>
            <a:endParaRPr lang="en-US" altLang="zh-CN" sz="2000" dirty="0">
              <a:sym typeface="+mn-ea"/>
            </a:endParaRPr>
          </a:p>
          <a:p>
            <a:pPr marL="457200" lvl="1" indent="0">
              <a:buNone/>
            </a:pPr>
            <a:endParaRPr lang="en-US" altLang="zh-CN" sz="2000" dirty="0">
              <a:sym typeface="+mn-ea"/>
            </a:endParaRPr>
          </a:p>
          <a:p>
            <a:endParaRPr lang="en-US" altLang="zh-CN" sz="2000" dirty="0">
              <a:sym typeface="+mn-ea"/>
            </a:endParaRPr>
          </a:p>
          <a:p>
            <a:endParaRPr lang="en-US" altLang="zh-CN" sz="2000" dirty="0"/>
          </a:p>
          <a:p>
            <a:endParaRPr lang="en-US" altLang="zh-CN" sz="2000" dirty="0"/>
          </a:p>
          <a:p>
            <a:pPr lvl="1"/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3600"/>
            <a:ext cx="8229600" cy="1524000"/>
          </a:xfrm>
        </p:spPr>
        <p:txBody>
          <a:bodyPr>
            <a:normAutofit/>
          </a:bodyPr>
          <a:lstStyle/>
          <a:p>
            <a:r>
              <a:rPr lang="en-US" sz="4000" dirty="0"/>
              <a:t>Demo: </a:t>
            </a:r>
            <a:r>
              <a:rPr lang="en-US" sz="4000" dirty="0" err="1"/>
              <a:t>Makefile</a:t>
            </a:r>
            <a:endParaRPr lang="en-US"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289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 err="1"/>
              <a:t>Makefile</a:t>
            </a:r>
            <a:r>
              <a:rPr lang="en-US" altLang="zh-CN" sz="3200" dirty="0"/>
              <a:t>: Target and dependencies</a:t>
            </a:r>
            <a:endParaRPr lang="en-US" altLang="zh-CN" sz="3200" dirty="0">
              <a:sym typeface="+mn-ea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145415" y="564515"/>
            <a:ext cx="8667115" cy="6149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zh-CN" sz="2200" dirty="0">
                <a:sym typeface="+mn-ea"/>
              </a:rPr>
              <a:t>#Compile </a:t>
            </a:r>
            <a:r>
              <a:rPr lang="en-US" altLang="zh-CN" sz="2200" dirty="0" err="1">
                <a:sym typeface="+mn-ea"/>
              </a:rPr>
              <a:t>bar.c</a:t>
            </a:r>
            <a:r>
              <a:rPr lang="en-US" altLang="zh-CN" sz="2200" dirty="0">
                <a:sym typeface="+mn-ea"/>
              </a:rPr>
              <a:t> &amp; </a:t>
            </a:r>
            <a:r>
              <a:rPr lang="en-US" altLang="zh-CN" sz="2200" dirty="0" err="1">
                <a:sym typeface="+mn-ea"/>
              </a:rPr>
              <a:t>foo.c</a:t>
            </a:r>
            <a:r>
              <a:rPr lang="en-US" altLang="zh-CN" sz="2200" dirty="0">
                <a:sym typeface="+mn-ea"/>
              </a:rPr>
              <a:t> to executable file hello</a:t>
            </a:r>
            <a:endParaRPr lang="en-US" altLang="zh-CN" sz="22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200" dirty="0">
                <a:sym typeface="+mn-ea"/>
              </a:rPr>
              <a:t>hello: </a:t>
            </a:r>
            <a:r>
              <a:rPr lang="en-US" altLang="zh-CN" sz="2200" dirty="0" err="1">
                <a:sym typeface="+mn-ea"/>
              </a:rPr>
              <a:t>bar.c</a:t>
            </a:r>
            <a:r>
              <a:rPr lang="en-US" altLang="zh-CN" sz="2200" dirty="0">
                <a:sym typeface="+mn-ea"/>
              </a:rPr>
              <a:t> </a:t>
            </a:r>
            <a:r>
              <a:rPr lang="en-US" altLang="zh-CN" sz="2200" dirty="0" err="1">
                <a:sym typeface="+mn-ea"/>
              </a:rPr>
              <a:t>foo.c</a:t>
            </a:r>
            <a:endParaRPr lang="en-US" altLang="zh-CN" sz="22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200" dirty="0">
                <a:sym typeface="+mn-ea"/>
              </a:rPr>
              <a:t>        echo "Start to compile!"</a:t>
            </a:r>
            <a:endParaRPr lang="en-US" altLang="zh-CN" sz="22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200" dirty="0">
                <a:sym typeface="+mn-ea"/>
              </a:rPr>
              <a:t>        </a:t>
            </a:r>
            <a:r>
              <a:rPr lang="en-US" altLang="zh-CN" sz="2200" dirty="0" err="1">
                <a:sym typeface="+mn-ea"/>
              </a:rPr>
              <a:t>gcc</a:t>
            </a:r>
            <a:r>
              <a:rPr lang="en-US" altLang="zh-CN" sz="2200" dirty="0">
                <a:sym typeface="+mn-ea"/>
              </a:rPr>
              <a:t> -o hello </a:t>
            </a:r>
            <a:r>
              <a:rPr lang="en-US" altLang="zh-CN" sz="2200" dirty="0" err="1">
                <a:sym typeface="+mn-ea"/>
              </a:rPr>
              <a:t>bar.c</a:t>
            </a:r>
            <a:r>
              <a:rPr lang="en-US" altLang="zh-CN" sz="2200" dirty="0">
                <a:sym typeface="+mn-ea"/>
              </a:rPr>
              <a:t> </a:t>
            </a:r>
            <a:r>
              <a:rPr lang="en-US" altLang="zh-CN" sz="2200" dirty="0" err="1">
                <a:sym typeface="+mn-ea"/>
              </a:rPr>
              <a:t>foo.c</a:t>
            </a:r>
            <a:endParaRPr lang="en-US" altLang="zh-CN" sz="2200" dirty="0">
              <a:sym typeface="+mn-ea"/>
            </a:endParaRPr>
          </a:p>
          <a:p>
            <a:pPr marL="0" indent="0">
              <a:buNone/>
            </a:pPr>
            <a:endParaRPr lang="en-US" altLang="zh-CN" sz="22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$make</a:t>
            </a:r>
            <a:endParaRPr lang="en-US" altLang="zh-CN" sz="2200" dirty="0">
              <a:sym typeface="+mn-ea"/>
            </a:endParaRPr>
          </a:p>
          <a:p>
            <a:pPr lvl="1"/>
            <a:r>
              <a:rPr lang="en-US" altLang="zh-CN" sz="2200" dirty="0">
                <a:sym typeface="+mn-ea"/>
              </a:rPr>
              <a:t>bash commands got executed as hello file does not exist</a:t>
            </a:r>
            <a:endParaRPr lang="en-US" altLang="zh-CN" sz="2200" dirty="0">
              <a:sym typeface="+mn-ea"/>
            </a:endParaRPr>
          </a:p>
          <a:p>
            <a:pPr lvl="1"/>
            <a:endParaRPr lang="en-US" altLang="zh-CN" sz="2200" dirty="0">
              <a:sym typeface="+mn-ea"/>
            </a:endParaRPr>
          </a:p>
          <a:p>
            <a:pPr lvl="0"/>
            <a:r>
              <a:rPr lang="en-US" altLang="zh-CN" sz="2200" dirty="0">
                <a:sym typeface="+mn-ea"/>
              </a:rPr>
              <a:t>$make </a:t>
            </a:r>
            <a:endParaRPr lang="en-US" altLang="zh-CN" sz="2200" dirty="0">
              <a:sym typeface="+mn-ea"/>
            </a:endParaRPr>
          </a:p>
          <a:p>
            <a:pPr lvl="1"/>
            <a:r>
              <a:rPr lang="en-US" altLang="zh-CN" sz="2200" dirty="0">
                <a:sym typeface="+mn-ea"/>
              </a:rPr>
              <a:t>bash commands DO NOT got executed as hello file exists and is newer than prerequisites </a:t>
            </a:r>
            <a:endParaRPr lang="en-US" altLang="zh-CN" sz="2200" dirty="0">
              <a:sym typeface="+mn-ea"/>
            </a:endParaRPr>
          </a:p>
          <a:p>
            <a:pPr lvl="1"/>
            <a:endParaRPr lang="en-US" altLang="zh-CN" sz="2200" dirty="0">
              <a:sym typeface="+mn-ea"/>
            </a:endParaRPr>
          </a:p>
          <a:p>
            <a:pPr lvl="0"/>
            <a:r>
              <a:rPr lang="en-US" altLang="zh-CN" sz="2200" dirty="0">
                <a:sym typeface="+mn-ea"/>
              </a:rPr>
              <a:t>$emacs </a:t>
            </a:r>
            <a:r>
              <a:rPr lang="en-US" altLang="zh-CN" sz="2200" dirty="0" err="1">
                <a:sym typeface="+mn-ea"/>
              </a:rPr>
              <a:t>bar.c</a:t>
            </a:r>
            <a:r>
              <a:rPr lang="en-US" altLang="zh-CN" sz="2200" dirty="0">
                <a:sym typeface="+mn-ea"/>
              </a:rPr>
              <a:t>; make</a:t>
            </a:r>
            <a:endParaRPr lang="en-US" altLang="zh-CN" sz="2200" dirty="0">
              <a:sym typeface="+mn-ea"/>
            </a:endParaRPr>
          </a:p>
          <a:p>
            <a:pPr lvl="1"/>
            <a:r>
              <a:rPr lang="en-US" altLang="zh-CN" sz="2200" dirty="0">
                <a:sym typeface="+mn-ea"/>
              </a:rPr>
              <a:t>bash commands got executed as hello file is older than prerequisites </a:t>
            </a:r>
            <a:endParaRPr lang="en-US" altLang="zh-CN" sz="2200" dirty="0">
              <a:sym typeface="+mn-ea"/>
            </a:endParaRPr>
          </a:p>
          <a:p>
            <a:pPr lvl="1"/>
            <a:endParaRPr lang="en-US" altLang="zh-CN" sz="2200" dirty="0">
              <a:sym typeface="+mn-ea"/>
            </a:endParaRPr>
          </a:p>
          <a:p>
            <a:pPr lvl="0"/>
            <a:r>
              <a:rPr lang="en-US" altLang="zh-CN" sz="2200" dirty="0">
                <a:sym typeface="+mn-ea"/>
              </a:rPr>
              <a:t>Issues with the current Makefile:</a:t>
            </a:r>
            <a:endParaRPr lang="en-US" altLang="zh-CN" sz="2200" dirty="0">
              <a:sym typeface="+mn-ea"/>
            </a:endParaRPr>
          </a:p>
          <a:p>
            <a:pPr lvl="1"/>
            <a:r>
              <a:rPr lang="en-US" altLang="zh-CN" sz="2200" dirty="0">
                <a:sym typeface="+mn-ea"/>
              </a:rPr>
              <a:t>If we modify foo.c, bar.c got recompiled again</a:t>
            </a:r>
            <a:endParaRPr lang="en-US" altLang="zh-CN" sz="2200" dirty="0">
              <a:sym typeface="+mn-ea"/>
            </a:endParaRPr>
          </a:p>
          <a:p>
            <a:pPr lvl="1"/>
            <a:r>
              <a:rPr lang="en-US" altLang="zh-CN" sz="2200" dirty="0">
                <a:sym typeface="+mn-ea"/>
              </a:rPr>
              <a:t>Solution: Make hello depends on foo.o &amp; bar.o instead of foo.c &amp; bar.c</a:t>
            </a:r>
            <a:endParaRPr lang="en-US" altLang="zh-CN" sz="2200" dirty="0">
              <a:sym typeface="+mn-ea"/>
            </a:endParaRPr>
          </a:p>
          <a:p>
            <a:pPr lvl="0"/>
            <a:endParaRPr lang="en-US" altLang="zh-CN" sz="2280" dirty="0">
              <a:sym typeface="+mn-ea"/>
            </a:endParaRPr>
          </a:p>
          <a:p>
            <a:pPr marL="0" lvl="0" indent="0">
              <a:buNone/>
            </a:pPr>
            <a:endParaRPr lang="en-US" altLang="zh-CN" sz="2735" dirty="0">
              <a:sym typeface="+mn-ea"/>
            </a:endParaRPr>
          </a:p>
          <a:p>
            <a:pPr lvl="1"/>
            <a:endParaRPr lang="en-US" altLang="zh-CN" sz="2400" dirty="0">
              <a:sym typeface="+mn-ea"/>
            </a:endParaRPr>
          </a:p>
          <a:p>
            <a:pPr lvl="0"/>
            <a:endParaRPr lang="en-US" altLang="zh-CN" sz="2740" dirty="0">
              <a:sym typeface="+mn-ea"/>
            </a:endParaRPr>
          </a:p>
          <a:p>
            <a:pPr lvl="1"/>
            <a:endParaRPr lang="en-US" altLang="zh-CN" sz="2400" dirty="0">
              <a:sym typeface="+mn-ea"/>
            </a:endParaRPr>
          </a:p>
          <a:p>
            <a:pPr lvl="0"/>
            <a:endParaRPr lang="en-US" altLang="zh-CN" sz="2400" dirty="0">
              <a:sym typeface="+mn-ea"/>
            </a:endParaRPr>
          </a:p>
          <a:p>
            <a:pPr marL="457200" lvl="1" indent="0">
              <a:buNone/>
            </a:pPr>
            <a:endParaRPr lang="en-US" altLang="zh-CN" sz="2800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3600"/>
            <a:ext cx="8229600" cy="1524000"/>
          </a:xfrm>
        </p:spPr>
        <p:txBody>
          <a:bodyPr>
            <a:normAutofit/>
          </a:bodyPr>
          <a:lstStyle/>
          <a:p>
            <a:r>
              <a:rPr lang="en-US" sz="4000" dirty="0"/>
              <a:t>Demo: Target and Dependencies</a:t>
            </a:r>
            <a:endParaRPr 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7232</Words>
  <Application>WPS Presentation</Application>
  <PresentationFormat>On-screen Show (4:3)</PresentationFormat>
  <Paragraphs>691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SimSun</vt:lpstr>
      <vt:lpstr>Wingdings</vt:lpstr>
      <vt:lpstr>Calibri</vt:lpstr>
      <vt:lpstr>Helvetica Neue</vt:lpstr>
      <vt:lpstr>微软雅黑</vt:lpstr>
      <vt:lpstr>PingFang SC</vt:lpstr>
      <vt:lpstr/>
      <vt:lpstr>Arial Unicode MS</vt:lpstr>
      <vt:lpstr>Songti SC</vt:lpstr>
      <vt:lpstr>Office Theme</vt:lpstr>
      <vt:lpstr>Review: C compilation process</vt:lpstr>
      <vt:lpstr>Makefile</vt:lpstr>
      <vt:lpstr>Makefile: Syntax</vt:lpstr>
      <vt:lpstr>A simple but not effective Makefile</vt:lpstr>
      <vt:lpstr>Makefile: how to execute</vt:lpstr>
      <vt:lpstr>Execution of Makefile (cont)</vt:lpstr>
      <vt:lpstr>Demo: Makefile</vt:lpstr>
      <vt:lpstr>Makefile: Target and dependencies</vt:lpstr>
      <vt:lpstr>Demo: Target and Dependencies</vt:lpstr>
      <vt:lpstr>An effective but (incorrect) Makefile example</vt:lpstr>
      <vt:lpstr>Demo: Only compile changed files </vt:lpstr>
      <vt:lpstr>Do we miss anything in the dependency? </vt:lpstr>
      <vt:lpstr>Correct Makefile!</vt:lpstr>
      <vt:lpstr>Phony Targets</vt:lpstr>
      <vt:lpstr>phony Targets (cont)</vt:lpstr>
      <vt:lpstr>Demo: Phony Targets</vt:lpstr>
      <vt:lpstr>Generate multiple executable files</vt:lpstr>
      <vt:lpstr>Generate multiple executable files</vt:lpstr>
      <vt:lpstr>Simplify the Makefile with variables</vt:lpstr>
      <vt:lpstr>PowerPoint 演示文稿</vt:lpstr>
      <vt:lpstr>(Part of ) Knowledge required for hw8</vt:lpstr>
      <vt:lpstr>Include directive in Makefile</vt:lpstr>
      <vt:lpstr>Compile C files to dynamic linked library</vt:lpstr>
      <vt:lpstr>Makefile examples for generating dll</vt:lpstr>
      <vt:lpstr>Demo: Library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Diyu Zhou</dc:creator>
  <cp:lastModifiedBy>jinyiqiao</cp:lastModifiedBy>
  <cp:revision>2962</cp:revision>
  <dcterms:created xsi:type="dcterms:W3CDTF">2019-03-01T23:04:11Z</dcterms:created>
  <dcterms:modified xsi:type="dcterms:W3CDTF">2019-03-01T23:04:11Z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1033-1.0.0.1087</vt:lpwstr>
  </property>
</Properties>
</file>