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435" r:id="rId2"/>
    <p:sldId id="352" r:id="rId3"/>
    <p:sldId id="436" r:id="rId4"/>
    <p:sldId id="379" r:id="rId5"/>
    <p:sldId id="402" r:id="rId6"/>
    <p:sldId id="385" r:id="rId7"/>
    <p:sldId id="381" r:id="rId8"/>
    <p:sldId id="382" r:id="rId9"/>
    <p:sldId id="384" r:id="rId10"/>
    <p:sldId id="386" r:id="rId11"/>
    <p:sldId id="383" r:id="rId12"/>
    <p:sldId id="387" r:id="rId13"/>
    <p:sldId id="389" r:id="rId14"/>
    <p:sldId id="390" r:id="rId15"/>
    <p:sldId id="391" r:id="rId16"/>
    <p:sldId id="392" r:id="rId17"/>
    <p:sldId id="397" r:id="rId18"/>
    <p:sldId id="393" r:id="rId19"/>
    <p:sldId id="398" r:id="rId20"/>
    <p:sldId id="399" r:id="rId21"/>
    <p:sldId id="40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>
      <p:cViewPr varScale="1">
        <p:scale>
          <a:sx n="68" d="100"/>
          <a:sy n="68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7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Cryptography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75460"/>
            <a:ext cx="8229600" cy="201739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Asymmetric Cryptography</a:t>
            </a:r>
            <a:br>
              <a:rPr lang="en-US" altLang="zh-CN">
                <a:sym typeface="+mn-ea"/>
              </a:rPr>
            </a:br>
            <a:r>
              <a:rPr lang="en-US" altLang="zh-CN"/>
              <a:t>Use Case: </a:t>
            </a:r>
            <a:br>
              <a:rPr lang="en-US" altLang="zh-CN"/>
            </a:br>
            <a:r>
              <a:rPr lang="en-US" altLang="zh-CN"/>
              <a:t>User Authentication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06997"/>
            <a:ext cx="8229600" cy="1143000"/>
          </a:xfrm>
        </p:spPr>
        <p:txBody>
          <a:bodyPr/>
          <a:lstStyle/>
          <a:p>
            <a:r>
              <a:rPr lang="en-US" altLang="zh-CN"/>
              <a:t>User </a:t>
            </a:r>
            <a:r>
              <a:rPr lang="en-US" altLang="zh-CN">
                <a:sym typeface="+mn-ea"/>
              </a:rPr>
              <a:t>Authentication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28980"/>
            <a:ext cx="8229600" cy="571881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Normally done through password</a:t>
            </a:r>
          </a:p>
          <a:p>
            <a:pPr lvl="1"/>
            <a:r>
              <a:rPr lang="en-US" altLang="zh-CN" sz="2450" dirty="0">
                <a:solidFill>
                  <a:schemeClr val="tx1"/>
                </a:solidFill>
                <a:sym typeface="+mn-ea"/>
              </a:rPr>
              <a:t>e.g. When you log into </a:t>
            </a:r>
            <a:r>
              <a:rPr lang="en-US" altLang="zh-CN" sz="2450" dirty="0" err="1">
                <a:solidFill>
                  <a:schemeClr val="tx1"/>
                </a:solidFill>
                <a:sym typeface="+mn-ea"/>
              </a:rPr>
              <a:t>lnxsrv</a:t>
            </a:r>
            <a:r>
              <a:rPr lang="en-US" altLang="zh-CN" sz="2450" dirty="0">
                <a:solidFill>
                  <a:schemeClr val="tx1"/>
                </a:solidFill>
                <a:sym typeface="+mn-ea"/>
              </a:rPr>
              <a:t>, it asks for your password to authenticate it is you.</a:t>
            </a:r>
          </a:p>
          <a:p>
            <a:pPr marL="457200" lvl="1" indent="0">
              <a:buNone/>
            </a:pPr>
            <a:r>
              <a:rPr lang="en-US" altLang="zh-CN" sz="2450" dirty="0">
                <a:solidFill>
                  <a:schemeClr val="tx1"/>
                </a:solidFill>
                <a:sym typeface="+mn-ea"/>
              </a:rPr>
              <a:t>	</a:t>
            </a:r>
          </a:p>
          <a:p>
            <a:pPr lvl="0"/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Drawback of password</a:t>
            </a:r>
          </a:p>
          <a:p>
            <a:pPr lvl="1"/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password may be too simple to break, prone to phishing attack, easy to leak....</a:t>
            </a:r>
          </a:p>
          <a:p>
            <a:pPr lvl="1"/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Too troublesome: every time to log in need to type the password</a:t>
            </a:r>
          </a:p>
          <a:p>
            <a:pPr lvl="1"/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Q: Instead of password, can we use a</a:t>
            </a:r>
            <a:r>
              <a:rPr lang="en-US" altLang="zh-CN" sz="2800" dirty="0">
                <a:sym typeface="+mn-ea"/>
              </a:rPr>
              <a:t>symmetric cryptography to perform user authentication?</a:t>
            </a: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/>
              <a:t>User </a:t>
            </a:r>
            <a:r>
              <a:rPr lang="en-US" altLang="zh-CN" sz="3200">
                <a:sym typeface="+mn-ea"/>
              </a:rPr>
              <a:t>Authentication with asymmetric cryptography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855" y="1153160"/>
            <a:ext cx="8229600" cy="5718810"/>
          </a:xfrm>
        </p:spPr>
        <p:txBody>
          <a:bodyPr>
            <a:normAutofit/>
          </a:bodyPr>
          <a:lstStyle/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3855" y="1338580"/>
            <a:ext cx="822960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63855" y="1338580"/>
            <a:ext cx="822960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1259205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Assume user Alice wants to log into server via 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ssh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 </a:t>
            </a:r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1. Alice generates her public/private key pairs and copy the public key to the server</a:t>
            </a:r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2. Every time Alice tries to log into the server, server generates a random number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N</a:t>
            </a:r>
            <a:r>
              <a:rPr lang="en-US" altLang="zh-CN" dirty="0">
                <a:sym typeface="+mn-ea"/>
              </a:rPr>
              <a:t>, encrypted it with Alice's public key and sends back to Alice</a:t>
            </a:r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3. Alice decrypted the message with her private key, send back the N to server</a:t>
            </a:r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4. Server sees Alice sends back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N</a:t>
            </a:r>
            <a:r>
              <a:rPr lang="en-US" altLang="zh-CN" dirty="0">
                <a:sym typeface="+mn-ea"/>
              </a:rPr>
              <a:t>, knows it is Alice. </a:t>
            </a: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580" y="2027555"/>
            <a:ext cx="8229600" cy="2017395"/>
          </a:xfrm>
        </p:spPr>
        <p:txBody>
          <a:bodyPr>
            <a:normAutofit/>
          </a:bodyPr>
          <a:lstStyle/>
          <a:p>
            <a:r>
              <a:rPr lang="en-US" altLang="zh-CN"/>
              <a:t>Commands needed for the lab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9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err="1"/>
              <a:t>ssh</a:t>
            </a:r>
            <a:r>
              <a:rPr lang="en-US" altLang="zh-CN" sz="3200" dirty="0"/>
              <a:t> command</a:t>
            </a:r>
            <a:endParaRPr lang="en-US" altLang="zh-CN" sz="32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855" y="954405"/>
            <a:ext cx="8229600" cy="5718810"/>
          </a:xfrm>
        </p:spPr>
        <p:txBody>
          <a:bodyPr>
            <a:normAutofit/>
          </a:bodyPr>
          <a:lstStyle/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3855" y="1338580"/>
            <a:ext cx="822960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63855" y="1338580"/>
            <a:ext cx="822960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45415" y="569595"/>
            <a:ext cx="8667115" cy="5944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ym typeface="+mn-ea"/>
              </a:rPr>
              <a:t>Log into a remote machine </a:t>
            </a:r>
          </a:p>
          <a:p>
            <a:r>
              <a:rPr lang="en-US" altLang="zh-CN" sz="2800" dirty="0">
                <a:sym typeface="+mn-ea"/>
              </a:rPr>
              <a:t>e.g. </a:t>
            </a:r>
          </a:p>
          <a:p>
            <a:pPr marL="0" indent="0">
              <a:buNone/>
            </a:pPr>
            <a:r>
              <a:rPr lang="en-US" altLang="zh-CN" sz="2800" dirty="0">
                <a:sym typeface="+mn-ea"/>
              </a:rPr>
              <a:t>	 ssh lnxsrv09.seas.ucla.edu </a:t>
            </a:r>
          </a:p>
          <a:p>
            <a:pPr marL="457200" lvl="1" indent="0">
              <a:buNone/>
            </a:pPr>
            <a:r>
              <a:rPr lang="en-US" altLang="zh-CN" sz="2450" dirty="0">
                <a:sym typeface="+mn-ea"/>
              </a:rPr>
              <a:t>	 </a:t>
            </a:r>
            <a:r>
              <a:rPr lang="en-US" altLang="zh-CN" dirty="0">
                <a:sym typeface="+mn-ea"/>
              </a:rPr>
              <a:t>or ssh 192.168.1.1 //specify remote machine via ipaddr</a:t>
            </a:r>
          </a:p>
          <a:p>
            <a:pPr marL="457200" lvl="1" indent="0">
              <a:buNone/>
            </a:pPr>
            <a:endParaRPr lang="en-US" altLang="zh-CN" dirty="0">
              <a:sym typeface="+mn-ea"/>
            </a:endParaRPr>
          </a:p>
          <a:p>
            <a:pPr lvl="0"/>
            <a:r>
              <a:rPr lang="en-US" altLang="zh-CN" sz="2800" dirty="0">
                <a:sym typeface="+mn-ea"/>
              </a:rPr>
              <a:t>By default, ssh will use the current user name to login, to specify a user name, use @ or -l option</a:t>
            </a:r>
          </a:p>
          <a:p>
            <a:pPr lvl="0"/>
            <a:r>
              <a:rPr lang="en-US" altLang="zh-CN" sz="2800" dirty="0">
                <a:sym typeface="+mn-ea"/>
              </a:rPr>
              <a:t>e.g.</a:t>
            </a:r>
          </a:p>
          <a:p>
            <a:pPr marL="0" lvl="0" indent="0">
              <a:buNone/>
            </a:pPr>
            <a:r>
              <a:rPr lang="en-US" altLang="zh-CN" sz="2800" dirty="0">
                <a:sym typeface="+mn-ea"/>
              </a:rPr>
              <a:t>	ssh zhou@lnxsrv09.seas.ucla.edu</a:t>
            </a:r>
          </a:p>
          <a:p>
            <a:pPr marL="0" lvl="0" indent="0">
              <a:buNone/>
            </a:pPr>
            <a:r>
              <a:rPr lang="en-US" altLang="zh-CN" sz="2800" dirty="0">
                <a:sym typeface="+mn-ea"/>
              </a:rPr>
              <a:t>	or </a:t>
            </a:r>
          </a:p>
          <a:p>
            <a:pPr marL="0" lvl="0" indent="0">
              <a:buNone/>
            </a:pPr>
            <a:r>
              <a:rPr lang="en-US" altLang="zh-CN" sz="2800" dirty="0">
                <a:sym typeface="+mn-ea"/>
              </a:rPr>
              <a:t>	ssh lnxsrv09.seas.ucla.edu -l zhou</a:t>
            </a:r>
          </a:p>
          <a:p>
            <a:pPr marL="0" lvl="0" indent="0">
              <a:buNone/>
            </a:pPr>
            <a:endParaRPr lang="en-US" altLang="zh-CN" sz="2800" dirty="0">
              <a:sym typeface="+mn-ea"/>
            </a:endParaRPr>
          </a:p>
          <a:p>
            <a:pPr lvl="0"/>
            <a:r>
              <a:rPr lang="en-US" altLang="zh-CN" sz="2800" dirty="0">
                <a:sym typeface="+mn-ea"/>
              </a:rPr>
              <a:t>-X option allows ssh to forward the graphics display of the remote machine</a:t>
            </a:r>
          </a:p>
          <a:p>
            <a:pPr marL="0" lvl="0" indent="0">
              <a:buNone/>
            </a:pPr>
            <a:endParaRPr lang="en-US" altLang="zh-CN" sz="2450" dirty="0">
              <a:sym typeface="+mn-ea"/>
            </a:endParaRPr>
          </a:p>
          <a:p>
            <a:pPr marL="457200" lvl="1" indent="0">
              <a:buNone/>
            </a:pPr>
            <a:endParaRPr lang="en-US" altLang="zh-CN" sz="28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9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err="1"/>
              <a:t>scp</a:t>
            </a:r>
            <a:r>
              <a:rPr lang="en-US" altLang="zh-CN" sz="3200" dirty="0"/>
              <a:t> command</a:t>
            </a:r>
            <a:endParaRPr lang="en-US" altLang="zh-CN" sz="32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855" y="954405"/>
            <a:ext cx="8229600" cy="5718810"/>
          </a:xfrm>
        </p:spPr>
        <p:txBody>
          <a:bodyPr>
            <a:normAutofit/>
          </a:bodyPr>
          <a:lstStyle/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3855" y="1338580"/>
            <a:ext cx="822960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63855" y="1338580"/>
            <a:ext cx="822960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45415" y="622935"/>
            <a:ext cx="8667115" cy="5944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Exchange files with remote machine</a:t>
            </a:r>
          </a:p>
          <a:p>
            <a:r>
              <a:rPr lang="en-US" altLang="zh-CN" sz="2400" dirty="0">
                <a:sym typeface="+mn-ea"/>
              </a:rPr>
              <a:t>Built upon ssh command, all the encryption/authentication discussed above works equally on scp command</a:t>
            </a:r>
          </a:p>
          <a:p>
            <a:r>
              <a:rPr lang="en-US" altLang="zh-CN" sz="2400" dirty="0">
                <a:sym typeface="+mn-ea"/>
              </a:rPr>
              <a:t>Syntax: 	scp source destination  </a:t>
            </a: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e.g. scp zhou@lnxsrv09.seas.ucla.edu:~/hw/foo /var/tmp/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#copy the remote file ~/hw/foo on lnxsrv09 to the /var/tmp/ directory of local computer</a:t>
            </a: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e.g. scp /usr/bin/ls zhou@lnxsrv09.seas.ucla.edu:/var/tmp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#copy the local file /usr/bin/ls to the /var/tmp/ directory of the remote lnxsrv09 machine </a:t>
            </a:r>
          </a:p>
          <a:p>
            <a:pPr marL="0" lvl="0" indent="0">
              <a:buNone/>
            </a:pPr>
            <a:endParaRPr lang="en-US" altLang="zh-CN" sz="2450" dirty="0">
              <a:sym typeface="+mn-ea"/>
            </a:endParaRPr>
          </a:p>
          <a:p>
            <a:pPr marL="457200" lvl="1" indent="0">
              <a:buNone/>
            </a:pPr>
            <a:endParaRPr lang="en-US" altLang="zh-CN" sz="28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9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/>
              <a:t>useradd/passwd command</a:t>
            </a:r>
            <a:endParaRPr lang="en-US" altLang="zh-CN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855" y="954405"/>
            <a:ext cx="8229600" cy="5718810"/>
          </a:xfrm>
        </p:spPr>
        <p:txBody>
          <a:bodyPr>
            <a:normAutofit/>
          </a:bodyPr>
          <a:lstStyle/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3855" y="1338580"/>
            <a:ext cx="822960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63855" y="1338580"/>
            <a:ext cx="822960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45415" y="622935"/>
            <a:ext cx="8667115" cy="5892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ym typeface="+mn-ea"/>
              </a:rPr>
              <a:t>useradd: create a user on the computer</a:t>
            </a:r>
          </a:p>
          <a:p>
            <a:pPr lvl="1"/>
            <a:r>
              <a:rPr lang="en-US" altLang="zh-CN" sz="2450" dirty="0">
                <a:sym typeface="+mn-ea"/>
              </a:rPr>
              <a:t>Only root user can execute</a:t>
            </a:r>
          </a:p>
          <a:p>
            <a:pPr lvl="1"/>
            <a:r>
              <a:rPr lang="en-US" altLang="zh-CN" sz="2450" dirty="0">
                <a:sym typeface="+mn-ea"/>
              </a:rPr>
              <a:t>e.g. useradd foo  # adds a new user foo on the computer</a:t>
            </a:r>
          </a:p>
          <a:p>
            <a:endParaRPr lang="en-US" altLang="zh-CN" sz="2800" dirty="0">
              <a:sym typeface="+mn-ea"/>
            </a:endParaRPr>
          </a:p>
          <a:p>
            <a:r>
              <a:rPr lang="en-US" altLang="zh-CN" sz="2800" dirty="0">
                <a:sym typeface="+mn-ea"/>
              </a:rPr>
              <a:t>passwd: Change </a:t>
            </a:r>
            <a:r>
              <a:rPr lang="en-US" altLang="zh-CN" sz="2800">
                <a:sym typeface="+mn-ea"/>
              </a:rPr>
              <a:t>the password </a:t>
            </a:r>
            <a:r>
              <a:rPr lang="en-US" altLang="zh-CN" sz="2800" dirty="0">
                <a:sym typeface="+mn-ea"/>
              </a:rPr>
              <a:t>of a user</a:t>
            </a:r>
          </a:p>
          <a:p>
            <a:pPr lvl="1"/>
            <a:r>
              <a:rPr lang="en-US" altLang="zh-CN" sz="2450" dirty="0">
                <a:sym typeface="+mn-ea"/>
              </a:rPr>
              <a:t>passwd #change the passwd for the current user</a:t>
            </a:r>
          </a:p>
          <a:p>
            <a:pPr lvl="1"/>
            <a:r>
              <a:rPr lang="en-US" altLang="zh-CN" sz="2450" dirty="0">
                <a:sym typeface="+mn-ea"/>
              </a:rPr>
              <a:t>passwd foo # change the passwd for user foo, only root can execute</a:t>
            </a:r>
          </a:p>
          <a:p>
            <a:pPr marL="457200" lvl="1" indent="0">
              <a:buNone/>
            </a:pPr>
            <a:endParaRPr lang="en-US" altLang="zh-CN" sz="28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9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>
                <a:sym typeface="+mn-ea"/>
              </a:rPr>
              <a:t>chown command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855" y="954405"/>
            <a:ext cx="8229600" cy="5718810"/>
          </a:xfrm>
        </p:spPr>
        <p:txBody>
          <a:bodyPr>
            <a:normAutofit/>
          </a:bodyPr>
          <a:lstStyle/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3855" y="1338580"/>
            <a:ext cx="822960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63855" y="1338580"/>
            <a:ext cx="822960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45415" y="622935"/>
            <a:ext cx="8667115" cy="5892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ym typeface="+mn-ea"/>
              </a:rPr>
              <a:t>Linux File permission</a:t>
            </a:r>
          </a:p>
          <a:p>
            <a:pPr lvl="1"/>
            <a:r>
              <a:rPr lang="en-US" altLang="zh-CN" sz="2450" dirty="0">
                <a:sym typeface="+mn-ea"/>
              </a:rPr>
              <a:t>Each file belongs to an owner and a group</a:t>
            </a:r>
          </a:p>
          <a:p>
            <a:pPr lvl="1"/>
            <a:r>
              <a:rPr lang="en-US" altLang="zh-CN" sz="2450" dirty="0">
                <a:sym typeface="+mn-ea"/>
              </a:rPr>
              <a:t>rwx for owner/group/other</a:t>
            </a:r>
          </a:p>
          <a:p>
            <a:pPr marL="0" indent="0">
              <a:buNone/>
            </a:pPr>
            <a:endParaRPr lang="en-US" altLang="zh-CN" sz="2800" dirty="0">
              <a:sym typeface="+mn-ea"/>
            </a:endParaRPr>
          </a:p>
          <a:p>
            <a:r>
              <a:rPr lang="en-US" altLang="zh-CN" sz="2800" dirty="0">
                <a:sym typeface="+mn-ea"/>
              </a:rPr>
              <a:t>chown: change the owner of a file</a:t>
            </a:r>
          </a:p>
          <a:p>
            <a:pPr lvl="1"/>
            <a:r>
              <a:rPr lang="en-US" altLang="zh-CN" sz="2450" dirty="0">
                <a:sym typeface="+mn-ea"/>
              </a:rPr>
              <a:t>e.g. chown foo /var/tmp/bar </a:t>
            </a:r>
          </a:p>
          <a:p>
            <a:pPr lvl="1"/>
            <a:r>
              <a:rPr lang="en-US" altLang="zh-CN" sz="2450" dirty="0">
                <a:sym typeface="+mn-ea"/>
              </a:rPr>
              <a:t># change the owner of /var/tmp/bar to be user foo</a:t>
            </a:r>
          </a:p>
          <a:p>
            <a:pPr lvl="1"/>
            <a:r>
              <a:rPr lang="en-US" altLang="zh-CN" sz="2450" dirty="0">
                <a:sym typeface="+mn-ea"/>
              </a:rPr>
              <a:t>Only root user can execute</a:t>
            </a:r>
          </a:p>
          <a:p>
            <a:pPr lvl="1"/>
            <a:endParaRPr lang="en-US" altLang="zh-CN" sz="2450" dirty="0">
              <a:sym typeface="+mn-ea"/>
            </a:endParaRPr>
          </a:p>
          <a:p>
            <a:pPr lvl="0"/>
            <a:r>
              <a:rPr lang="en-US" altLang="zh-CN" sz="2800" dirty="0">
                <a:sym typeface="+mn-ea"/>
              </a:rPr>
              <a:t>groupadd: add a new group to the system</a:t>
            </a:r>
          </a:p>
          <a:p>
            <a:pPr lvl="0"/>
            <a:r>
              <a:rPr lang="en-US" altLang="zh-CN" sz="2800" dirty="0">
                <a:sym typeface="+mn-ea"/>
              </a:rPr>
              <a:t>chgrp: change the group of a file</a:t>
            </a:r>
          </a:p>
          <a:p>
            <a:pPr marL="457200" lvl="1" indent="0">
              <a:buNone/>
            </a:pPr>
            <a:endParaRPr lang="en-US" altLang="zh-CN" sz="28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9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/>
              <a:t>hostname command</a:t>
            </a:r>
            <a:endParaRPr lang="en-US" altLang="zh-CN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855" y="954405"/>
            <a:ext cx="8229600" cy="5718810"/>
          </a:xfrm>
        </p:spPr>
        <p:txBody>
          <a:bodyPr>
            <a:normAutofit/>
          </a:bodyPr>
          <a:lstStyle/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3855" y="1338580"/>
            <a:ext cx="822960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63855" y="1338580"/>
            <a:ext cx="822960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45415" y="622935"/>
            <a:ext cx="8667115" cy="5892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ym typeface="+mn-ea"/>
              </a:rPr>
              <a:t>hostname: displays the name of the machine</a:t>
            </a:r>
          </a:p>
          <a:p>
            <a:pPr lvl="1"/>
            <a:r>
              <a:rPr lang="en-US" altLang="zh-CN" dirty="0">
                <a:sym typeface="+mn-ea"/>
              </a:rPr>
              <a:t>hostname # shows the name of the machine</a:t>
            </a:r>
          </a:p>
          <a:p>
            <a:pPr lvl="1"/>
            <a:r>
              <a:rPr lang="en-US" altLang="zh-CN" dirty="0">
                <a:sym typeface="+mn-ea"/>
              </a:rPr>
              <a:t>hostname foo# changes the name of the machine to be foo, only root user can execute</a:t>
            </a:r>
          </a:p>
          <a:p>
            <a:pPr lvl="1"/>
            <a:r>
              <a:rPr lang="en-US" altLang="zh-CN" dirty="0">
                <a:sym typeface="+mn-ea"/>
              </a:rPr>
              <a:t>useful when you want to figure out which machine you are currently at. </a:t>
            </a:r>
          </a:p>
          <a:p>
            <a:pPr marL="457200" lvl="1" indent="0">
              <a:buNone/>
            </a:pPr>
            <a:endParaRPr lang="en-US" altLang="zh-CN" sz="2800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891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/>
              <a:t>SSH login without passwd</a:t>
            </a:r>
            <a:endParaRPr lang="en-US" altLang="zh-CN" sz="36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855" y="796290"/>
            <a:ext cx="8229600" cy="571881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Log in with the public key/private key a</a:t>
            </a:r>
            <a:r>
              <a:rPr lang="en-US" altLang="zh-CN" sz="2800" dirty="0">
                <a:sym typeface="+mn-ea"/>
              </a:rPr>
              <a:t>uthentication</a:t>
            </a: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endParaRPr lang="en-US" altLang="zh-CN" sz="245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450" dirty="0">
                <a:sym typeface="+mn-ea"/>
              </a:rPr>
              <a:t>ssh-keygen  </a:t>
            </a:r>
          </a:p>
          <a:p>
            <a:pPr lvl="1"/>
            <a:r>
              <a:rPr lang="en-US" altLang="zh-CN" sz="2450" dirty="0">
                <a:sym typeface="+mn-ea"/>
              </a:rPr>
              <a:t>This command will generate the public/private key pair. </a:t>
            </a:r>
          </a:p>
          <a:p>
            <a:pPr lvl="1"/>
            <a:r>
              <a:rPr lang="en-US" altLang="zh-CN" sz="2450" dirty="0">
                <a:sym typeface="+mn-ea"/>
              </a:rPr>
              <a:t>It will also ask for a passphrase to encrypt the private key. </a:t>
            </a:r>
          </a:p>
          <a:p>
            <a:pPr marL="457200" lvl="1" indent="0">
              <a:buNone/>
            </a:pPr>
            <a:endParaRPr lang="en-US" altLang="zh-CN" sz="245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450" dirty="0">
                <a:sym typeface="+mn-ea"/>
              </a:rPr>
              <a:t>ssh-copy-id user_name@remotemachine</a:t>
            </a:r>
          </a:p>
          <a:p>
            <a:pPr marL="457200" lvl="1" indent="0">
              <a:buNone/>
            </a:pPr>
            <a:r>
              <a:rPr lang="en-US" altLang="zh-CN" sz="2450" dirty="0">
                <a:sym typeface="+mn-ea"/>
              </a:rPr>
              <a:t>e.g. ssh-copy-id zhou@lnxsrv09.seas.ucla.edu</a:t>
            </a:r>
          </a:p>
          <a:p>
            <a:pPr lvl="1"/>
            <a:r>
              <a:rPr lang="en-US" altLang="zh-CN" sz="2450" dirty="0">
                <a:sym typeface="+mn-ea"/>
              </a:rPr>
              <a:t>Copy your public key to the remote server</a:t>
            </a:r>
          </a:p>
          <a:p>
            <a:pPr marL="457200" lvl="1" indent="0">
              <a:buNone/>
            </a:pPr>
            <a:endParaRPr lang="en-US" altLang="zh-CN" sz="245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450" dirty="0">
                <a:sym typeface="+mn-ea"/>
              </a:rPr>
              <a:t>Now, you should be able to log into the remote machine without typing passwd but instead typing the passphrase generated by ssh-keygen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3977"/>
            <a:ext cx="8229600" cy="1143000"/>
          </a:xfrm>
        </p:spPr>
        <p:txBody>
          <a:bodyPr/>
          <a:lstStyle/>
          <a:p>
            <a:r>
              <a:rPr lang="en-US" altLang="zh-CN" dirty="0"/>
              <a:t>What is Cryptography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210" y="1451903"/>
            <a:ext cx="8577580" cy="538734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+mn-ea"/>
              </a:rPr>
              <a:t>Practice and study of techniques for secure communication in the presence of third parties called adversaries.</a:t>
            </a:r>
          </a:p>
          <a:p>
            <a:endParaRPr lang="en-US" altLang="zh-CN" sz="2800" dirty="0">
              <a:sym typeface="+mn-ea"/>
            </a:endParaRPr>
          </a:p>
          <a:p>
            <a:r>
              <a:rPr lang="en-US" altLang="zh-CN" sz="2800" dirty="0"/>
              <a:t>synonymous with encryption: conversion of information from a readable state to apparent nonsense.</a:t>
            </a:r>
          </a:p>
          <a:p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891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/>
              <a:t>SSH agent</a:t>
            </a:r>
            <a:endParaRPr lang="en-US" altLang="zh-CN" sz="36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855" y="796290"/>
            <a:ext cx="8229600" cy="5718810"/>
          </a:xfrm>
        </p:spPr>
        <p:txBody>
          <a:bodyPr>
            <a:normAutofit/>
          </a:bodyPr>
          <a:lstStyle/>
          <a:p>
            <a:r>
              <a:rPr lang="en-US" altLang="zh-CN" sz="2450" dirty="0">
                <a:sym typeface="+mn-ea"/>
              </a:rPr>
              <a:t>A simple program to remember the passphase of private keys</a:t>
            </a:r>
          </a:p>
          <a:p>
            <a:endParaRPr lang="en-US" altLang="zh-CN" sz="2450" dirty="0">
              <a:sym typeface="+mn-ea"/>
            </a:endParaRPr>
          </a:p>
          <a:p>
            <a:pPr marL="0" indent="0">
              <a:buNone/>
            </a:pPr>
            <a:r>
              <a:rPr lang="en-US" altLang="zh-CN" sz="2450" dirty="0">
                <a:sym typeface="+mn-ea"/>
              </a:rPr>
              <a:t>To use it:</a:t>
            </a:r>
          </a:p>
          <a:p>
            <a:pPr marL="0" indent="0">
              <a:buNone/>
            </a:pPr>
            <a:r>
              <a:rPr lang="en-US" altLang="zh-CN" sz="2450" dirty="0">
                <a:sym typeface="+mn-ea"/>
              </a:rPr>
              <a:t>	eval `ssh-agent` #This command creates ssh-agent</a:t>
            </a:r>
          </a:p>
          <a:p>
            <a:pPr marL="0" indent="0">
              <a:buNone/>
            </a:pPr>
            <a:r>
              <a:rPr lang="en-US" altLang="zh-CN" sz="2450" dirty="0">
                <a:sym typeface="+mn-ea"/>
              </a:rPr>
              <a:t>	ssh-add 	   #This command will ask for your</a:t>
            </a:r>
          </a:p>
          <a:p>
            <a:pPr marL="0" indent="0">
              <a:buNone/>
            </a:pPr>
            <a:r>
              <a:rPr lang="en-US" altLang="zh-CN" sz="2450" dirty="0">
                <a:sym typeface="+mn-ea"/>
              </a:rPr>
              <a:t>			     passphase and stores it in ssh-agent </a:t>
            </a:r>
          </a:p>
          <a:p>
            <a:pPr marL="0" indent="0">
              <a:buNone/>
            </a:pPr>
            <a:endParaRPr lang="en-US" altLang="zh-CN" sz="2450" dirty="0">
              <a:sym typeface="+mn-ea"/>
            </a:endParaRPr>
          </a:p>
          <a:p>
            <a:pPr marL="0" indent="0">
              <a:buNone/>
            </a:pPr>
            <a:r>
              <a:rPr lang="en-US" altLang="zh-CN" sz="2450" dirty="0">
                <a:sym typeface="+mn-ea"/>
              </a:rPr>
              <a:t>After invoke SSH agent, you can log into the remote machine without entering any password/passphase at all. 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891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Adding all of them together</a:t>
            </a:r>
            <a:endParaRPr lang="en-US" altLang="zh-CN" sz="36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855" y="796290"/>
            <a:ext cx="8229600" cy="5718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50" dirty="0">
                <a:sym typeface="+mn-ea"/>
              </a:rPr>
              <a:t>ssh-keygen </a:t>
            </a:r>
          </a:p>
          <a:p>
            <a:pPr marL="0" lvl="1" indent="0">
              <a:buNone/>
            </a:pPr>
            <a:r>
              <a:rPr lang="en-US" altLang="zh-CN" sz="2450" dirty="0">
                <a:sym typeface="+mn-ea"/>
              </a:rPr>
              <a:t>ssh-copy-id user_name@remotemachine</a:t>
            </a:r>
          </a:p>
          <a:p>
            <a:pPr marL="0" indent="0">
              <a:buNone/>
            </a:pPr>
            <a:r>
              <a:rPr lang="en-US" altLang="zh-CN" sz="2450" dirty="0">
                <a:sym typeface="+mn-ea"/>
              </a:rPr>
              <a:t>eval `ssh-agent` 	</a:t>
            </a:r>
          </a:p>
          <a:p>
            <a:pPr marL="0" indent="0">
              <a:buNone/>
            </a:pPr>
            <a:r>
              <a:rPr lang="en-US" altLang="zh-CN" sz="2450" dirty="0">
                <a:sym typeface="+mn-ea"/>
              </a:rPr>
              <a:t>ssh-add 	   </a:t>
            </a:r>
          </a:p>
          <a:p>
            <a:pPr marL="0" indent="0">
              <a:buNone/>
            </a:pPr>
            <a:endParaRPr lang="en-US" altLang="zh-CN" sz="2450" dirty="0">
              <a:sym typeface="+mn-ea"/>
            </a:endParaRPr>
          </a:p>
          <a:p>
            <a:pPr marL="0" indent="0">
              <a:buNone/>
            </a:pPr>
            <a:r>
              <a:rPr lang="en-US" altLang="zh-CN" sz="2450" dirty="0">
                <a:sym typeface="+mn-ea"/>
              </a:rPr>
              <a:t>Then you should be able to log into the remote machine</a:t>
            </a:r>
          </a:p>
          <a:p>
            <a:pPr marL="0" indent="0">
              <a:buNone/>
            </a:pPr>
            <a:r>
              <a:rPr lang="en-US" altLang="zh-CN" sz="2450" dirty="0">
                <a:sym typeface="+mn-ea"/>
              </a:rPr>
              <a:t>without typing any password/passphase</a:t>
            </a:r>
          </a:p>
          <a:p>
            <a:pPr marL="0" indent="0">
              <a:buNone/>
            </a:pPr>
            <a:endParaRPr lang="en-US" altLang="zh-CN" sz="245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3977"/>
            <a:ext cx="8229600" cy="1143000"/>
          </a:xfrm>
        </p:spPr>
        <p:txBody>
          <a:bodyPr/>
          <a:lstStyle/>
          <a:p>
            <a:r>
              <a:rPr lang="en-US" altLang="zh-CN" dirty="0"/>
              <a:t>Symmetric Cryptography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" y="887730"/>
            <a:ext cx="8229600" cy="571881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+mn-ea"/>
              </a:rPr>
              <a:t>Most widely used cryptography technique</a:t>
            </a:r>
          </a:p>
          <a:p>
            <a:r>
              <a:rPr lang="en-US" altLang="zh-CN" sz="2800" dirty="0"/>
              <a:t>Encrypt and decrypt with the </a:t>
            </a:r>
            <a:r>
              <a:rPr lang="en-US" altLang="zh-CN" sz="2800" dirty="0">
                <a:solidFill>
                  <a:srgbClr val="FF0000"/>
                </a:solidFill>
              </a:rPr>
              <a:t>same</a:t>
            </a:r>
            <a:r>
              <a:rPr lang="en-US" altLang="zh-CN" sz="2800" dirty="0"/>
              <a:t> key. </a:t>
            </a:r>
          </a:p>
          <a:p>
            <a:r>
              <a:rPr lang="en-US" altLang="zh-CN" sz="2800" dirty="0"/>
              <a:t>Key Problem: how to let the other side know the key?</a:t>
            </a:r>
          </a:p>
          <a:p>
            <a:pPr marL="0" indent="0">
              <a:buNone/>
            </a:pPr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98AE1C-794E-4C76-8DCE-F09C4408323B}"/>
              </a:ext>
            </a:extLst>
          </p:cNvPr>
          <p:cNvGrpSpPr/>
          <p:nvPr/>
        </p:nvGrpSpPr>
        <p:grpSpPr>
          <a:xfrm>
            <a:off x="261620" y="3429000"/>
            <a:ext cx="8620760" cy="1943102"/>
            <a:chOff x="337820" y="4610098"/>
            <a:chExt cx="8620760" cy="1943102"/>
          </a:xfrm>
        </p:grpSpPr>
        <p:sp>
          <p:nvSpPr>
            <p:cNvPr id="4" name="矩形 3"/>
            <p:cNvSpPr/>
            <p:nvPr/>
          </p:nvSpPr>
          <p:spPr>
            <a:xfrm>
              <a:off x="337820" y="6019800"/>
              <a:ext cx="202438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Plain Text</a:t>
              </a:r>
              <a:endParaRPr lang="zh-CN" altLang="en-US" sz="32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6934200" y="6019800"/>
              <a:ext cx="202438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Plain Text</a:t>
              </a:r>
              <a:endParaRPr lang="zh-CN" altLang="en-US" sz="32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440430" y="6019800"/>
              <a:ext cx="219837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Cipher Text</a:t>
              </a:r>
              <a:endParaRPr lang="zh-CN" altLang="en-US" sz="3200" dirty="0"/>
            </a:p>
          </p:txBody>
        </p:sp>
        <p:sp>
          <p:nvSpPr>
            <p:cNvPr id="7" name="右箭头 6"/>
            <p:cNvSpPr/>
            <p:nvPr/>
          </p:nvSpPr>
          <p:spPr>
            <a:xfrm>
              <a:off x="2444115" y="6134100"/>
              <a:ext cx="914400" cy="3048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>
              <a:off x="5758238" y="6134100"/>
              <a:ext cx="1056582" cy="3048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510026" y="4610098"/>
              <a:ext cx="2198370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Key </a:t>
              </a:r>
              <a:endParaRPr lang="zh-CN" altLang="en-US" dirty="0"/>
            </a:p>
          </p:txBody>
        </p:sp>
        <p:sp>
          <p:nvSpPr>
            <p:cNvPr id="12" name="右箭头 11"/>
            <p:cNvSpPr/>
            <p:nvPr/>
          </p:nvSpPr>
          <p:spPr>
            <a:xfrm rot="6819508">
              <a:off x="2767174" y="5448299"/>
              <a:ext cx="914400" cy="3048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右箭头 12"/>
            <p:cNvSpPr/>
            <p:nvPr/>
          </p:nvSpPr>
          <p:spPr>
            <a:xfrm rot="4260509">
              <a:off x="5512575" y="5497713"/>
              <a:ext cx="914400" cy="3048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6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3977"/>
            <a:ext cx="8229600" cy="1143000"/>
          </a:xfrm>
        </p:spPr>
        <p:txBody>
          <a:bodyPr/>
          <a:lstStyle/>
          <a:p>
            <a:r>
              <a:rPr lang="en-US" altLang="zh-CN" dirty="0"/>
              <a:t>Asymmetric Cryptography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" y="887730"/>
            <a:ext cx="8229600" cy="571881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+mn-ea"/>
              </a:rPr>
              <a:t>Different key to encrypt and decrypt.</a:t>
            </a:r>
          </a:p>
          <a:p>
            <a:r>
              <a:rPr lang="en-US" altLang="zh-CN" sz="2800" dirty="0">
                <a:sym typeface="+mn-ea"/>
              </a:rPr>
              <a:t>Step1: generate a pair of keys based on a difficult to solve math problem</a:t>
            </a:r>
          </a:p>
          <a:p>
            <a:r>
              <a:rPr lang="en-US" altLang="zh-CN" sz="2800" dirty="0">
                <a:sym typeface="+mn-ea"/>
              </a:rPr>
              <a:t>Step2: Use one key to encrypt and a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different</a:t>
            </a:r>
            <a:r>
              <a:rPr lang="en-US" altLang="zh-CN" sz="2800" dirty="0">
                <a:sym typeface="+mn-ea"/>
              </a:rPr>
              <a:t> key to decrypt</a:t>
            </a:r>
          </a:p>
          <a:p>
            <a:r>
              <a:rPr lang="en-US" altLang="zh-CN" sz="2800" dirty="0">
                <a:sym typeface="+mn-ea"/>
              </a:rPr>
              <a:t>Note: We can also use </a:t>
            </a:r>
            <a:r>
              <a:rPr lang="en-US" altLang="zh-CN" sz="2800" dirty="0" err="1">
                <a:sym typeface="+mn-ea"/>
              </a:rPr>
              <a:t>KeyB</a:t>
            </a:r>
            <a:r>
              <a:rPr lang="en-US" altLang="zh-CN" sz="2800" dirty="0">
                <a:sym typeface="+mn-ea"/>
              </a:rPr>
              <a:t> to encrypt and </a:t>
            </a:r>
            <a:r>
              <a:rPr lang="en-US" altLang="zh-CN" sz="2800" dirty="0" err="1">
                <a:sym typeface="+mn-ea"/>
              </a:rPr>
              <a:t>KeyA</a:t>
            </a:r>
            <a:r>
              <a:rPr lang="en-US" altLang="zh-CN" sz="2800" dirty="0">
                <a:sym typeface="+mn-ea"/>
              </a:rPr>
              <a:t> to decrypt</a:t>
            </a:r>
          </a:p>
          <a:p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453044" y="5981702"/>
            <a:ext cx="202438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Plain Text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7049424" y="5981702"/>
            <a:ext cx="202438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Plain Text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555654" y="5981702"/>
            <a:ext cx="2198370" cy="53340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Cipher Text</a:t>
            </a:r>
            <a:endParaRPr lang="zh-CN" altLang="en-US" sz="3200" dirty="0"/>
          </a:p>
        </p:txBody>
      </p:sp>
      <p:sp>
        <p:nvSpPr>
          <p:cNvPr id="7" name="右箭头 6"/>
          <p:cNvSpPr/>
          <p:nvPr/>
        </p:nvSpPr>
        <p:spPr>
          <a:xfrm>
            <a:off x="2559339" y="6096002"/>
            <a:ext cx="914400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873462" y="6096002"/>
            <a:ext cx="1056582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59339" y="5029200"/>
            <a:ext cx="1098261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KeyA</a:t>
            </a:r>
            <a:r>
              <a:rPr lang="en-US" altLang="zh-CN" sz="3200" dirty="0"/>
              <a:t> 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 rot="5400000">
            <a:off x="2803189" y="5731411"/>
            <a:ext cx="501604" cy="2175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5400000">
            <a:off x="6049846" y="5730130"/>
            <a:ext cx="506615" cy="22512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54977" y="5035321"/>
            <a:ext cx="1098261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KeyB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55654" y="4158668"/>
            <a:ext cx="226489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Math problem</a:t>
            </a:r>
            <a:endParaRPr lang="zh-CN" altLang="en-US" sz="2400" dirty="0"/>
          </a:p>
        </p:txBody>
      </p:sp>
      <p:sp>
        <p:nvSpPr>
          <p:cNvPr id="14" name="右箭头 13"/>
          <p:cNvSpPr/>
          <p:nvPr/>
        </p:nvSpPr>
        <p:spPr>
          <a:xfrm rot="7007411">
            <a:off x="2943461" y="4572643"/>
            <a:ext cx="501604" cy="2175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3252638">
            <a:off x="5804651" y="4653364"/>
            <a:ext cx="501604" cy="2175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Characteristics of Asymmetric Cryptography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Hard/impossible to infer the other key from one key</a:t>
            </a:r>
          </a:p>
          <a:p>
            <a:r>
              <a:rPr lang="en-US" altLang="zh-CN" dirty="0">
                <a:sym typeface="+mn-ea"/>
              </a:rPr>
              <a:t>Encrypt with either key and decrypt with the other</a:t>
            </a:r>
          </a:p>
          <a:p>
            <a:r>
              <a:rPr lang="en-US" altLang="zh-CN" dirty="0">
                <a:sym typeface="+mn-ea"/>
              </a:rPr>
              <a:t>Normally, one key is distributed to other computers (public key). Another key is kept privately (private key).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06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75460"/>
            <a:ext cx="8229600" cy="201739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Asymmetric Cryptography</a:t>
            </a:r>
            <a:br>
              <a:rPr lang="en-US" altLang="zh-CN" dirty="0">
                <a:sym typeface="+mn-ea"/>
              </a:rPr>
            </a:br>
            <a:r>
              <a:rPr lang="en-US" altLang="zh-CN" dirty="0"/>
              <a:t>Use Case: </a:t>
            </a:r>
            <a:br>
              <a:rPr lang="en-US" altLang="zh-CN" dirty="0"/>
            </a:br>
            <a:r>
              <a:rPr lang="en-US" altLang="zh-CN" dirty="0"/>
              <a:t>Initiation of key exchange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2577"/>
            <a:ext cx="8229600" cy="1143000"/>
          </a:xfrm>
        </p:spPr>
        <p:txBody>
          <a:bodyPr/>
          <a:lstStyle/>
          <a:p>
            <a:r>
              <a:rPr lang="en-US" altLang="zh-CN" dirty="0" err="1"/>
              <a:t>ssh</a:t>
            </a:r>
            <a:r>
              <a:rPr lang="en-US" altLang="zh-CN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855" y="569595"/>
            <a:ext cx="8229600" cy="571881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ssh command allows you to log into a computer remotely </a:t>
            </a:r>
          </a:p>
          <a:p>
            <a:pPr lvl="1"/>
            <a:r>
              <a:rPr lang="en-US" altLang="zh-CN" sz="2800" dirty="0">
                <a:sym typeface="+mn-ea"/>
              </a:rPr>
              <a:t>command and command results are sent via network</a:t>
            </a:r>
          </a:p>
          <a:p>
            <a:pPr lvl="1"/>
            <a:endParaRPr lang="en-US" altLang="zh-CN" sz="2800" dirty="0">
              <a:sym typeface="+mn-ea"/>
            </a:endParaRPr>
          </a:p>
          <a:p>
            <a:pPr lvl="0"/>
            <a:r>
              <a:rPr lang="en-US" altLang="zh-CN" sz="3200" dirty="0">
                <a:sym typeface="+mn-ea"/>
              </a:rPr>
              <a:t>Security issue of ssh:</a:t>
            </a:r>
          </a:p>
          <a:p>
            <a:pPr lvl="1"/>
            <a:r>
              <a:rPr lang="en-US" altLang="zh-CN" sz="2800" dirty="0">
                <a:sym typeface="+mn-ea"/>
              </a:rPr>
              <a:t>Attacker may intercept network and get sensitive information</a:t>
            </a:r>
          </a:p>
          <a:p>
            <a:pPr lvl="1"/>
            <a:endParaRPr lang="en-US" altLang="zh-CN" sz="2800" dirty="0">
              <a:sym typeface="+mn-ea"/>
            </a:endParaRPr>
          </a:p>
          <a:p>
            <a:pPr lvl="0"/>
            <a:r>
              <a:rPr lang="en-US" altLang="zh-CN" sz="3200" dirty="0">
                <a:sym typeface="+mn-ea"/>
              </a:rPr>
              <a:t>Solution:</a:t>
            </a:r>
          </a:p>
          <a:p>
            <a:pPr lvl="1"/>
            <a:r>
              <a:rPr lang="en-US" altLang="zh-CN" sz="2800" dirty="0">
                <a:sym typeface="+mn-ea"/>
              </a:rPr>
              <a:t>Encrypt the communication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2577"/>
            <a:ext cx="8229600" cy="1143000"/>
          </a:xfrm>
        </p:spPr>
        <p:txBody>
          <a:bodyPr/>
          <a:lstStyle/>
          <a:p>
            <a:r>
              <a:rPr lang="en-US" altLang="zh-CN"/>
              <a:t> ssh: encrypt communication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855" y="569595"/>
            <a:ext cx="8229600" cy="571881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+mn-ea"/>
              </a:rPr>
              <a:t>Use symmetric cryptography algorithm to encrypt</a:t>
            </a:r>
          </a:p>
          <a:p>
            <a:pPr lvl="1"/>
            <a:r>
              <a:rPr lang="en-US" altLang="zh-CN" sz="2450" dirty="0">
                <a:sym typeface="+mn-ea"/>
              </a:rPr>
              <a:t>Issue: How to exchange the key?</a:t>
            </a:r>
          </a:p>
          <a:p>
            <a:pPr lvl="0"/>
            <a:r>
              <a:rPr lang="en-US" altLang="zh-CN" sz="2800" dirty="0">
                <a:sym typeface="+mn-ea"/>
              </a:rPr>
              <a:t>Solution: Asymmetric Cryptography</a:t>
            </a:r>
          </a:p>
          <a:p>
            <a:pPr marL="457200" lvl="1" indent="0">
              <a:buNone/>
            </a:pPr>
            <a:r>
              <a:rPr lang="en-US" altLang="zh-CN" sz="2450" dirty="0">
                <a:sym typeface="+mn-ea"/>
              </a:rPr>
              <a:t>1. Client inform the server for connection</a:t>
            </a:r>
          </a:p>
          <a:p>
            <a:pPr marL="457200" lvl="1" indent="0">
              <a:buNone/>
            </a:pPr>
            <a:r>
              <a:rPr lang="en-US" altLang="zh-CN" sz="2450" dirty="0">
                <a:sym typeface="+mn-ea"/>
              </a:rPr>
              <a:t>2. Server generates a new </a:t>
            </a:r>
            <a:r>
              <a:rPr lang="en-US" altLang="zh-CN" sz="2400" dirty="0">
                <a:sym typeface="+mn-ea"/>
              </a:rPr>
              <a:t>asymmetric</a:t>
            </a:r>
            <a:r>
              <a:rPr lang="en-US" altLang="zh-CN" sz="2450" dirty="0">
                <a:sym typeface="+mn-ea"/>
              </a:rPr>
              <a:t> key pairs, send one key (public key) to the user </a:t>
            </a:r>
          </a:p>
          <a:p>
            <a:pPr marL="457200" lvl="1" indent="0">
              <a:buNone/>
            </a:pPr>
            <a:r>
              <a:rPr lang="en-US" altLang="zh-CN" sz="2450" dirty="0">
                <a:sym typeface="+mn-ea"/>
              </a:rPr>
              <a:t>3. Client chooses a random symmetric </a:t>
            </a:r>
            <a:r>
              <a:rPr lang="en-US" altLang="zh-CN" sz="2450" dirty="0">
                <a:solidFill>
                  <a:schemeClr val="tx1"/>
                </a:solidFill>
                <a:sym typeface="+mn-ea"/>
              </a:rPr>
              <a:t>key: </a:t>
            </a:r>
            <a:r>
              <a:rPr lang="en-US" altLang="zh-CN" sz="2450" dirty="0">
                <a:solidFill>
                  <a:srgbClr val="FF0000"/>
                </a:solidFill>
                <a:sym typeface="+mn-ea"/>
              </a:rPr>
              <a:t>K</a:t>
            </a:r>
            <a:r>
              <a:rPr lang="en-US" altLang="zh-CN" sz="2450" dirty="0">
                <a:sym typeface="+mn-ea"/>
              </a:rPr>
              <a:t>, encrypt it with the public key</a:t>
            </a:r>
          </a:p>
          <a:p>
            <a:pPr marL="457200" lvl="1" indent="0">
              <a:buNone/>
            </a:pPr>
            <a:r>
              <a:rPr lang="en-US" altLang="zh-CN" sz="2450" dirty="0">
                <a:sym typeface="+mn-ea"/>
              </a:rPr>
              <a:t>4. Client sends the encrypted </a:t>
            </a:r>
            <a:r>
              <a:rPr lang="en-US" altLang="zh-CN" sz="2450" dirty="0">
                <a:solidFill>
                  <a:srgbClr val="FF0000"/>
                </a:solidFill>
                <a:sym typeface="+mn-ea"/>
              </a:rPr>
              <a:t>K </a:t>
            </a:r>
            <a:r>
              <a:rPr lang="en-US" altLang="zh-CN" sz="2450" dirty="0">
                <a:sym typeface="+mn-ea"/>
              </a:rPr>
              <a:t>to server over network</a:t>
            </a:r>
          </a:p>
          <a:p>
            <a:pPr marL="457200" lvl="1" indent="0">
              <a:buNone/>
            </a:pPr>
            <a:r>
              <a:rPr lang="en-US" altLang="zh-CN" sz="2450" dirty="0">
                <a:sym typeface="+mn-ea"/>
              </a:rPr>
              <a:t>5. Server decrypt the message with the other key (private key) and got the </a:t>
            </a:r>
            <a:r>
              <a:rPr lang="en-US" altLang="zh-CN" sz="2450" dirty="0">
                <a:solidFill>
                  <a:srgbClr val="FF0000"/>
                </a:solidFill>
                <a:sym typeface="+mn-ea"/>
              </a:rPr>
              <a:t>K</a:t>
            </a:r>
            <a:endParaRPr lang="en-US" altLang="zh-CN" sz="2450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 sz="2450" dirty="0">
                <a:solidFill>
                  <a:schemeClr val="tx1"/>
                </a:solidFill>
                <a:sym typeface="+mn-ea"/>
              </a:rPr>
              <a:t>6. Server and client can encrypt and decrypt message with </a:t>
            </a:r>
            <a:r>
              <a:rPr lang="en-US" altLang="zh-CN" sz="2450" dirty="0">
                <a:solidFill>
                  <a:srgbClr val="FF0000"/>
                </a:solidFill>
                <a:sym typeface="+mn-ea"/>
              </a:rPr>
              <a:t>K</a:t>
            </a:r>
            <a:r>
              <a:rPr lang="en-US" altLang="zh-CN" sz="2450" dirty="0">
                <a:solidFill>
                  <a:schemeClr val="tx1"/>
                </a:solidFill>
                <a:sym typeface="+mn-ea"/>
              </a:rPr>
              <a:t>. </a:t>
            </a:r>
          </a:p>
          <a:p>
            <a:pPr lvl="0"/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450" dirty="0"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2577"/>
            <a:ext cx="8229600" cy="1143000"/>
          </a:xfrm>
        </p:spPr>
        <p:txBody>
          <a:bodyPr/>
          <a:lstStyle/>
          <a:p>
            <a:r>
              <a:rPr lang="en-US" altLang="zh-CN"/>
              <a:t> ssh: encrypt communication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855" y="569595"/>
            <a:ext cx="8229600" cy="571881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+mn-ea"/>
              </a:rPr>
              <a:t>Use symmetric cryptography algorithm to encrypt</a:t>
            </a:r>
          </a:p>
          <a:p>
            <a:pPr lvl="1"/>
            <a:r>
              <a:rPr lang="en-US" altLang="zh-CN" sz="2450" dirty="0">
                <a:sym typeface="+mn-ea"/>
              </a:rPr>
              <a:t>Issue: How to exchange the key?</a:t>
            </a:r>
          </a:p>
          <a:p>
            <a:pPr lvl="1"/>
            <a:r>
              <a:rPr lang="en-US" altLang="zh-CN" sz="2450" dirty="0">
                <a:sym typeface="+mn-ea"/>
              </a:rPr>
              <a:t>Solution: Using asymmetric cryptography</a:t>
            </a:r>
          </a:p>
          <a:p>
            <a:pPr lvl="0"/>
            <a:r>
              <a:rPr lang="en-US" altLang="zh-CN" sz="2800" dirty="0">
                <a:sym typeface="+mn-ea"/>
              </a:rPr>
              <a:t>Q: Is there a need to exchange the key? Why not just use public key for encryption for all sessions?</a:t>
            </a:r>
          </a:p>
          <a:p>
            <a:pPr lvl="0"/>
            <a:r>
              <a:rPr lang="en-US" altLang="zh-CN" sz="2800" dirty="0">
                <a:sym typeface="+mn-ea"/>
              </a:rPr>
              <a:t>A: There is a need for key exchange as the asymmetric en/decryption is much slower than the symmetric one. </a:t>
            </a:r>
          </a:p>
          <a:p>
            <a:pPr lvl="0"/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 lvl="0"/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450" dirty="0">
              <a:sym typeface="+mn-ea"/>
            </a:endParaRPr>
          </a:p>
          <a:p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860</Words>
  <Application>Microsoft Office PowerPoint</Application>
  <PresentationFormat>On-screen Show (4:3)</PresentationFormat>
  <Paragraphs>467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宋体</vt:lpstr>
      <vt:lpstr>Arial</vt:lpstr>
      <vt:lpstr>Calibri</vt:lpstr>
      <vt:lpstr>Office Theme</vt:lpstr>
      <vt:lpstr>Cryptography</vt:lpstr>
      <vt:lpstr>What is Cryptography </vt:lpstr>
      <vt:lpstr>Symmetric Cryptography </vt:lpstr>
      <vt:lpstr>Asymmetric Cryptography</vt:lpstr>
      <vt:lpstr>Characteristics of Asymmetric Cryptography </vt:lpstr>
      <vt:lpstr>Asymmetric Cryptography Use Case:  Initiation of key exchange</vt:lpstr>
      <vt:lpstr>ssh </vt:lpstr>
      <vt:lpstr> ssh: encrypt communication </vt:lpstr>
      <vt:lpstr> ssh: encrypt communication </vt:lpstr>
      <vt:lpstr>Asymmetric Cryptography Use Case:  User Authentication</vt:lpstr>
      <vt:lpstr>User Authentication</vt:lpstr>
      <vt:lpstr>User Authentication with asymmetric cryptography</vt:lpstr>
      <vt:lpstr>Commands needed for the lab</vt:lpstr>
      <vt:lpstr>ssh command</vt:lpstr>
      <vt:lpstr>scp command</vt:lpstr>
      <vt:lpstr>useradd/passwd command</vt:lpstr>
      <vt:lpstr>chown command</vt:lpstr>
      <vt:lpstr>hostname command</vt:lpstr>
      <vt:lpstr>SSH login without passwd</vt:lpstr>
      <vt:lpstr>SSH agent</vt:lpstr>
      <vt:lpstr>Adding all of them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Diyu Zhou</dc:creator>
  <cp:lastModifiedBy>zozo-PC</cp:lastModifiedBy>
  <cp:revision>2196</cp:revision>
  <dcterms:created xsi:type="dcterms:W3CDTF">2006-08-16T00:00:00Z</dcterms:created>
  <dcterms:modified xsi:type="dcterms:W3CDTF">2019-02-26T00:52:38Z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