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445" r:id="rId3"/>
    <p:sldId id="439" r:id="rId4"/>
    <p:sldId id="440" r:id="rId5"/>
    <p:sldId id="442" r:id="rId6"/>
    <p:sldId id="441" r:id="rId7"/>
    <p:sldId id="446" r:id="rId8"/>
    <p:sldId id="443" r:id="rId9"/>
    <p:sldId id="444" r:id="rId10"/>
    <p:sldId id="403" r:id="rId11"/>
    <p:sldId id="404" r:id="rId12"/>
    <p:sldId id="405" r:id="rId13"/>
    <p:sldId id="420" r:id="rId14"/>
    <p:sldId id="42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Knowledge required for hw7</a:t>
            </a:r>
            <a:br>
              <a:rPr lang="en-US" dirty="0">
                <a:sym typeface="+mn-ea"/>
              </a:rPr>
            </a:br>
            <a:r>
              <a:rPr lang="en-US" dirty="0">
                <a:sym typeface="+mn-ea"/>
              </a:rPr>
              <a:t>(Dynamic Linking)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2577"/>
            <a:ext cx="8229600" cy="1143000"/>
          </a:xfrm>
        </p:spPr>
        <p:txBody>
          <a:bodyPr/>
          <a:lstStyle/>
          <a:p>
            <a:r>
              <a:rPr lang="en-US" altLang="zh-CN"/>
              <a:t>Problem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855" y="569595"/>
            <a:ext cx="8229600" cy="571881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ym typeface="+mn-ea"/>
              </a:rPr>
              <a:t>Microsoft releases a new patch for windows and windows users have obtained the patch from Internet. </a:t>
            </a:r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sz="2800" dirty="0">
              <a:sym typeface="+mn-ea"/>
            </a:endParaRPr>
          </a:p>
          <a:p>
            <a:r>
              <a:rPr lang="en-US" altLang="zh-CN" sz="2800" dirty="0">
                <a:sym typeface="+mn-ea"/>
              </a:rPr>
              <a:t>The users need to verify</a:t>
            </a:r>
            <a:endParaRPr lang="en-US" altLang="zh-CN" sz="2800" dirty="0">
              <a:sym typeface="+mn-ea"/>
            </a:endParaRPr>
          </a:p>
          <a:p>
            <a:pPr lvl="1"/>
            <a:r>
              <a:rPr lang="en-US" altLang="zh-CN" sz="2450" dirty="0">
                <a:sym typeface="+mn-ea"/>
              </a:rPr>
              <a:t>1. This patch is indeed from Microsoft instead of a malicious hacker.</a:t>
            </a:r>
            <a:endParaRPr lang="en-US" altLang="zh-CN" sz="2450" dirty="0">
              <a:sym typeface="+mn-ea"/>
            </a:endParaRPr>
          </a:p>
          <a:p>
            <a:pPr lvl="1"/>
            <a:r>
              <a:rPr lang="en-US" altLang="zh-CN" sz="2450" dirty="0">
                <a:sym typeface="+mn-ea"/>
              </a:rPr>
              <a:t>2. The content of the patch is not modified during transmission. </a:t>
            </a:r>
            <a:endParaRPr lang="en-US" altLang="zh-CN" sz="2450" dirty="0">
              <a:sym typeface="+mn-ea"/>
            </a:endParaRPr>
          </a:p>
          <a:p>
            <a:pPr lvl="1"/>
            <a:endParaRPr lang="en-US" altLang="zh-CN" sz="2450" dirty="0">
              <a:sym typeface="+mn-ea"/>
            </a:endParaRPr>
          </a:p>
          <a:p>
            <a:pPr lvl="0"/>
            <a:r>
              <a:rPr lang="en-US" altLang="zh-CN" sz="2800" dirty="0">
                <a:sym typeface="+mn-ea"/>
              </a:rPr>
              <a:t>How to use asymmetic cryptography to allow users to do the above verification? </a:t>
            </a:r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2577"/>
            <a:ext cx="8229600" cy="1143000"/>
          </a:xfrm>
        </p:spPr>
        <p:txBody>
          <a:bodyPr/>
          <a:lstStyle/>
          <a:p>
            <a:r>
              <a:rPr lang="en-US" altLang="zh-CN"/>
              <a:t>Signature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855" y="569595"/>
            <a:ext cx="8229600" cy="571881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ym typeface="+mn-ea"/>
              </a:rPr>
              <a:t>File signature: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Hash algorithm + A</a:t>
            </a:r>
            <a:r>
              <a:rPr lang="en-US" altLang="zh-CN" sz="2800" dirty="0">
                <a:sym typeface="+mn-ea"/>
              </a:rPr>
              <a:t>symmetic Cryptography</a:t>
            </a:r>
            <a:endParaRPr lang="en-US" altLang="zh-CN" sz="2800" dirty="0">
              <a:sym typeface="+mn-ea"/>
            </a:endParaRPr>
          </a:p>
          <a:p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sz="2800" dirty="0">
                <a:sym typeface="+mn-ea"/>
              </a:rPr>
              <a:t>To generate a signature for the file</a:t>
            </a:r>
            <a:endParaRPr lang="en-US" altLang="zh-CN" sz="2800" dirty="0">
              <a:sym typeface="+mn-ea"/>
            </a:endParaRPr>
          </a:p>
          <a:p>
            <a:pPr lvl="1"/>
            <a:r>
              <a:rPr lang="en-US" altLang="zh-CN" sz="2450" dirty="0">
                <a:sym typeface="+mn-ea"/>
              </a:rPr>
              <a:t>Step1: Computes a </a:t>
            </a:r>
            <a:r>
              <a:rPr lang="en-US" altLang="zh-CN" sz="2450" dirty="0">
                <a:solidFill>
                  <a:srgbClr val="FF0000"/>
                </a:solidFill>
                <a:sym typeface="+mn-ea"/>
              </a:rPr>
              <a:t>hash value </a:t>
            </a:r>
            <a:r>
              <a:rPr lang="en-US" altLang="zh-CN" sz="2450" dirty="0">
                <a:solidFill>
                  <a:schemeClr val="tx1"/>
                </a:solidFill>
                <a:sym typeface="+mn-ea"/>
              </a:rPr>
              <a:t>based on the content of the patch</a:t>
            </a:r>
            <a:endParaRPr lang="en-US" altLang="zh-CN" sz="245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450" dirty="0">
                <a:solidFill>
                  <a:schemeClr val="tx1"/>
                </a:solidFill>
                <a:sym typeface="+mn-ea"/>
              </a:rPr>
              <a:t>Step2: Encrypts the hash value using MS's private key</a:t>
            </a:r>
            <a:endParaRPr lang="en-US" altLang="zh-CN" sz="2450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en-US" altLang="zh-CN" sz="2450" dirty="0">
                <a:solidFill>
                  <a:schemeClr val="tx1"/>
                </a:solidFill>
                <a:sym typeface="+mn-ea"/>
              </a:rPr>
              <a:t>	Signature: Encrypted hash value. </a:t>
            </a:r>
            <a:endParaRPr lang="en-US" altLang="zh-CN" sz="245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450" dirty="0">
                <a:solidFill>
                  <a:schemeClr val="tx1"/>
                </a:solidFill>
                <a:sym typeface="+mn-ea"/>
              </a:rPr>
              <a:t>Step3: Send the patch along with the signature of the patch. </a:t>
            </a:r>
            <a:endParaRPr lang="en-US" altLang="zh-CN" sz="2450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buNone/>
            </a:pPr>
            <a:endParaRPr lang="en-US" altLang="zh-CN" sz="2450" dirty="0">
              <a:solidFill>
                <a:schemeClr val="tx1"/>
              </a:solidFill>
              <a:sym typeface="+mn-ea"/>
            </a:endParaRPr>
          </a:p>
          <a:p>
            <a:pPr marL="0" lvl="0" indent="0">
              <a:buNone/>
            </a:pPr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 sz="2450" dirty="0">
              <a:solidFill>
                <a:schemeClr val="tx1"/>
              </a:solidFill>
              <a:sym typeface="+mn-ea"/>
            </a:endParaRPr>
          </a:p>
          <a:p>
            <a:pPr lvl="0"/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 sz="2450" dirty="0"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2577"/>
            <a:ext cx="8229600" cy="1143000"/>
          </a:xfrm>
        </p:spPr>
        <p:txBody>
          <a:bodyPr/>
          <a:lstStyle/>
          <a:p>
            <a:r>
              <a:rPr lang="en-US" altLang="zh-CN"/>
              <a:t>Verify Signature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155" y="493395"/>
            <a:ext cx="8229600" cy="6222365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>
                <a:sym typeface="+mn-ea"/>
              </a:rPr>
              <a:t>Signature: hash value encrypted with private key</a:t>
            </a:r>
            <a:endParaRPr lang="en-US" altLang="zh-CN" sz="2800" dirty="0">
              <a:sym typeface="+mn-ea"/>
            </a:endParaRPr>
          </a:p>
          <a:p>
            <a:r>
              <a:rPr lang="en-US" altLang="zh-CN" sz="2800" dirty="0">
                <a:sym typeface="+mn-ea"/>
              </a:rPr>
              <a:t>What user got from MS:</a:t>
            </a:r>
            <a:endParaRPr lang="en-US" altLang="zh-CN" sz="2800" dirty="0">
              <a:sym typeface="+mn-ea"/>
            </a:endParaRPr>
          </a:p>
          <a:p>
            <a:pPr lvl="1"/>
            <a:r>
              <a:rPr lang="en-US" altLang="zh-CN" sz="2450" dirty="0">
                <a:solidFill>
                  <a:schemeClr val="tx1"/>
                </a:solidFill>
                <a:sym typeface="+mn-ea"/>
              </a:rPr>
              <a:t>Patch + Signature of the patch</a:t>
            </a:r>
            <a:endParaRPr lang="en-US" altLang="zh-CN" sz="2450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sz="2800" dirty="0">
                <a:sym typeface="+mn-ea"/>
              </a:rPr>
              <a:t>Verification:</a:t>
            </a:r>
            <a:endParaRPr lang="en-US" altLang="zh-CN" sz="2800" dirty="0">
              <a:sym typeface="+mn-ea"/>
            </a:endParaRPr>
          </a:p>
          <a:p>
            <a:pPr lvl="1"/>
            <a:r>
              <a:rPr lang="en-US" altLang="zh-CN" sz="2450" dirty="0">
                <a:sym typeface="+mn-ea"/>
              </a:rPr>
              <a:t>1. Get the public key of MS</a:t>
            </a:r>
            <a:endParaRPr lang="en-US" altLang="zh-CN" sz="2450" dirty="0">
              <a:sym typeface="+mn-ea"/>
            </a:endParaRPr>
          </a:p>
          <a:p>
            <a:pPr lvl="1"/>
            <a:r>
              <a:rPr lang="en-US" altLang="zh-CN" sz="2450" dirty="0">
                <a:sym typeface="+mn-ea"/>
              </a:rPr>
              <a:t>2. Decrypt the signature to get the hash value (</a:t>
            </a:r>
            <a:r>
              <a:rPr lang="en-US" altLang="zh-CN" sz="2450" dirty="0">
                <a:solidFill>
                  <a:srgbClr val="FF0000"/>
                </a:solidFill>
                <a:sym typeface="+mn-ea"/>
              </a:rPr>
              <a:t>hashA</a:t>
            </a:r>
            <a:r>
              <a:rPr lang="en-US" altLang="zh-CN" sz="2450" dirty="0">
                <a:sym typeface="+mn-ea"/>
              </a:rPr>
              <a:t>)</a:t>
            </a:r>
            <a:endParaRPr lang="en-US" altLang="zh-CN" sz="2450" dirty="0">
              <a:sym typeface="+mn-ea"/>
            </a:endParaRPr>
          </a:p>
          <a:p>
            <a:pPr lvl="1"/>
            <a:r>
              <a:rPr lang="en-US" altLang="zh-CN" sz="2450" dirty="0">
                <a:sym typeface="+mn-ea"/>
              </a:rPr>
              <a:t>3. re-compute the hash value based on the content of the patch  (</a:t>
            </a:r>
            <a:r>
              <a:rPr lang="en-US" altLang="zh-CN" sz="2450" dirty="0">
                <a:solidFill>
                  <a:srgbClr val="FF0000"/>
                </a:solidFill>
                <a:sym typeface="+mn-ea"/>
              </a:rPr>
              <a:t>hashB</a:t>
            </a:r>
            <a:r>
              <a:rPr lang="en-US" altLang="zh-CN" sz="2450" dirty="0">
                <a:sym typeface="+mn-ea"/>
              </a:rPr>
              <a:t>)</a:t>
            </a:r>
            <a:endParaRPr lang="en-US" altLang="zh-CN" sz="2450" dirty="0">
              <a:sym typeface="+mn-ea"/>
            </a:endParaRPr>
          </a:p>
          <a:p>
            <a:pPr lvl="1"/>
            <a:r>
              <a:rPr lang="en-US" altLang="zh-CN" sz="2450" dirty="0">
                <a:sym typeface="+mn-ea"/>
              </a:rPr>
              <a:t>4. Check whether </a:t>
            </a:r>
            <a:r>
              <a:rPr lang="en-US" altLang="zh-CN" sz="2450" dirty="0">
                <a:solidFill>
                  <a:srgbClr val="FF0000"/>
                </a:solidFill>
                <a:sym typeface="+mn-ea"/>
              </a:rPr>
              <a:t>hashA</a:t>
            </a:r>
            <a:r>
              <a:rPr lang="en-US" altLang="zh-CN" sz="2450" dirty="0">
                <a:sym typeface="+mn-ea"/>
              </a:rPr>
              <a:t> == </a:t>
            </a:r>
            <a:r>
              <a:rPr lang="en-US" altLang="zh-CN" sz="2450" dirty="0">
                <a:solidFill>
                  <a:srgbClr val="FF0000"/>
                </a:solidFill>
                <a:sym typeface="+mn-ea"/>
              </a:rPr>
              <a:t>hashB</a:t>
            </a:r>
            <a:r>
              <a:rPr lang="en-US" altLang="zh-CN" sz="2450" dirty="0">
                <a:solidFill>
                  <a:schemeClr val="tx1"/>
                </a:solidFill>
                <a:sym typeface="+mn-ea"/>
              </a:rPr>
              <a:t>, if match, means </a:t>
            </a:r>
            <a:br>
              <a:rPr lang="en-US" altLang="zh-CN" sz="2450" dirty="0">
                <a:solidFill>
                  <a:schemeClr val="tx1"/>
                </a:solidFill>
                <a:sym typeface="+mn-ea"/>
              </a:rPr>
            </a:br>
            <a:r>
              <a:rPr lang="en-US" altLang="zh-CN" sz="2450" dirty="0">
                <a:solidFill>
                  <a:schemeClr val="tx1"/>
                </a:solidFill>
                <a:sym typeface="+mn-ea"/>
              </a:rPr>
              <a:t>(1) Patch is from MS and (2) patch is not modified</a:t>
            </a:r>
            <a:endParaRPr lang="en-US" altLang="zh-CN" sz="2450" dirty="0">
              <a:solidFill>
                <a:schemeClr val="tx1"/>
              </a:solidFill>
              <a:sym typeface="+mn-ea"/>
            </a:endParaRPr>
          </a:p>
          <a:p>
            <a:pPr lvl="0"/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Insight:</a:t>
            </a:r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450" dirty="0">
                <a:solidFill>
                  <a:schemeClr val="tx1"/>
                </a:solidFill>
                <a:sym typeface="+mn-ea"/>
              </a:rPr>
              <a:t>1. If not from MS, cannot get the correct hash value when decrypted with MS's public key</a:t>
            </a:r>
            <a:endParaRPr lang="en-US" altLang="zh-CN" sz="245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450" dirty="0">
                <a:solidFill>
                  <a:schemeClr val="tx1"/>
                </a:solidFill>
                <a:sym typeface="+mn-ea"/>
              </a:rPr>
              <a:t>2. If </a:t>
            </a:r>
            <a:r>
              <a:rPr lang="en-US" altLang="zh-CN" sz="2450" dirty="0">
                <a:sym typeface="+mn-ea"/>
              </a:rPr>
              <a:t>patch is </a:t>
            </a:r>
            <a:r>
              <a:rPr lang="en-US" altLang="zh-CN" sz="2450" dirty="0">
                <a:solidFill>
                  <a:schemeClr val="tx1"/>
                </a:solidFill>
                <a:sym typeface="+mn-ea"/>
              </a:rPr>
              <a:t>modified, the hash value will be different from the one encrypted in signature</a:t>
            </a:r>
            <a:endParaRPr lang="en-US" altLang="zh-CN" sz="2450" dirty="0">
              <a:solidFill>
                <a:schemeClr val="tx1"/>
              </a:solidFill>
              <a:sym typeface="+mn-ea"/>
            </a:endParaRPr>
          </a:p>
          <a:p>
            <a:pPr lvl="0"/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lvl="1"/>
            <a:endParaRPr lang="en-US" altLang="zh-CN" sz="2450" dirty="0">
              <a:solidFill>
                <a:schemeClr val="tx1"/>
              </a:solidFill>
              <a:sym typeface="+mn-ea"/>
            </a:endParaRPr>
          </a:p>
          <a:p>
            <a:pPr marL="0" lvl="0" indent="0">
              <a:buNone/>
            </a:pPr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 sz="2450" dirty="0">
              <a:solidFill>
                <a:schemeClr val="tx1"/>
              </a:solidFill>
              <a:sym typeface="+mn-ea"/>
            </a:endParaRPr>
          </a:p>
          <a:p>
            <a:pPr lvl="0"/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 sz="2450" dirty="0"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2577"/>
            <a:ext cx="8229600" cy="1143000"/>
          </a:xfrm>
        </p:spPr>
        <p:txBody>
          <a:bodyPr/>
          <a:lstStyle/>
          <a:p>
            <a:r>
              <a:rPr lang="en-US" altLang="zh-CN"/>
              <a:t>GPG tool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155" y="589915"/>
            <a:ext cx="8229600" cy="6049645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Tools to generate and manage public/private key pairs, encrypt file with keys and produce signature</a:t>
            </a:r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Used in homework of assignment 8</a:t>
            </a:r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Do </a:t>
            </a:r>
            <a:r>
              <a:rPr lang="en-US" altLang="zh-CN" sz="2800" dirty="0">
                <a:sym typeface="+mn-ea"/>
              </a:rPr>
              <a:t>homework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8 on lnxsrv09, not on your Beaglebone board</a:t>
            </a:r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Read the chapter 1: Getting started of the offical mannual for the </a:t>
            </a:r>
            <a:r>
              <a:rPr lang="en-US" altLang="zh-CN" sz="2800" dirty="0">
                <a:sym typeface="+mn-ea"/>
              </a:rPr>
              <a:t>homework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8</a:t>
            </a:r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450" dirty="0">
                <a:solidFill>
                  <a:schemeClr val="tx1"/>
                </a:solidFill>
                <a:sym typeface="+mn-ea"/>
              </a:rPr>
              <a:t>https://www.gnupg.org/gph/en/manual.html</a:t>
            </a:r>
            <a:endParaRPr lang="en-US" altLang="zh-CN" sz="2450" dirty="0">
              <a:solidFill>
                <a:schemeClr val="tx1"/>
              </a:solidFill>
              <a:sym typeface="+mn-ea"/>
            </a:endParaRPr>
          </a:p>
          <a:p>
            <a:pPr marL="0" lvl="0" indent="0">
              <a:buNone/>
            </a:pPr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 sz="2450" dirty="0">
              <a:solidFill>
                <a:schemeClr val="tx1"/>
              </a:solidFill>
              <a:sym typeface="+mn-ea"/>
            </a:endParaRPr>
          </a:p>
          <a:p>
            <a:pPr lvl="0"/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 sz="2450" dirty="0"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dl API: load the dynamic library during runtime </a:t>
            </a:r>
            <a:endParaRPr lang="en-US" altLang="zh-CN" sz="3200" dirty="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ym typeface="+mn-ea"/>
              </a:rPr>
              <a:t>Previous apporach: </a:t>
            </a:r>
            <a:endParaRPr lang="en-US" altLang="zh-CN" sz="2800" dirty="0"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the executable file contains the information about the shared library it needs</a:t>
            </a:r>
            <a:endParaRPr lang="en-US" altLang="zh-CN" sz="2400" dirty="0"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When invoke the executable file, the shared library is then loaded into the memory</a:t>
            </a:r>
            <a:endParaRPr lang="en-US" altLang="zh-CN" sz="2400" dirty="0">
              <a:sym typeface="+mn-ea"/>
            </a:endParaRPr>
          </a:p>
          <a:p>
            <a:pPr marL="457200" lvl="1" indent="0">
              <a:buNone/>
            </a:pPr>
            <a:endParaRPr lang="en-US" altLang="zh-CN" sz="2400" dirty="0">
              <a:sym typeface="+mn-ea"/>
            </a:endParaRPr>
          </a:p>
          <a:p>
            <a:pPr lvl="0"/>
            <a:r>
              <a:rPr lang="en-US" altLang="zh-CN" sz="2800" dirty="0">
                <a:sym typeface="+mn-ea"/>
              </a:rPr>
              <a:t>Limitation: What if the shared library does not exist during compilation?</a:t>
            </a:r>
            <a:endParaRPr lang="en-US" altLang="zh-CN" sz="2800" dirty="0"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e.g.: How to implement the plugin mechanism in web browsers (e.g. chrome or safari)? </a:t>
            </a:r>
            <a:endParaRPr lang="en-US" altLang="zh-CN" sz="2400" dirty="0">
              <a:sym typeface="+mn-ea"/>
            </a:endParaRP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r>
              <a:rPr lang="en-US" altLang="zh-CN" sz="2800" dirty="0">
                <a:sym typeface="+mn-ea"/>
              </a:rPr>
              <a:t> dl API:</a:t>
            </a:r>
            <a:endParaRPr lang="en-US" altLang="zh-CN" sz="2800" dirty="0"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load a </a:t>
            </a:r>
            <a:r>
              <a:rPr lang="en-US" altLang="zh-CN" dirty="0">
                <a:sym typeface="+mn-ea"/>
              </a:rPr>
              <a:t>dynamic </a:t>
            </a:r>
            <a:r>
              <a:rPr lang="en-US" altLang="zh-CN" sz="2400" dirty="0">
                <a:sym typeface="+mn-ea"/>
              </a:rPr>
              <a:t>library during runtime (instead of when program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starts up)</a:t>
            </a:r>
            <a:endParaRPr lang="en-US" altLang="zh-CN" sz="2400" dirty="0">
              <a:sym typeface="+mn-ea"/>
            </a:endParaRPr>
          </a:p>
          <a:p>
            <a:pPr lvl="1"/>
            <a:endParaRPr lang="en-US" altLang="zh-CN" sz="2180" dirty="0">
              <a:sym typeface="+mn-ea"/>
            </a:endParaRPr>
          </a:p>
          <a:p>
            <a:endParaRPr lang="en-US" altLang="zh-CN" sz="2500" dirty="0">
              <a:sym typeface="+mn-ea"/>
            </a:endParaRPr>
          </a:p>
          <a:p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5370718" y="1981200"/>
            <a:ext cx="4834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	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dl API: load the dynamic library during runtime </a:t>
            </a:r>
            <a:endParaRPr lang="en-US" altLang="zh-CN" sz="3200" dirty="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ym typeface="+mn-ea"/>
              </a:rPr>
              <a:t>dl API:</a:t>
            </a:r>
            <a:endParaRPr lang="en-US" altLang="zh-CN" sz="2000" dirty="0">
              <a:sym typeface="+mn-ea"/>
            </a:endParaRPr>
          </a:p>
          <a:p>
            <a:pPr lvl="1"/>
            <a:r>
              <a:rPr lang="en-US" altLang="zh-CN" sz="2000" dirty="0">
                <a:sym typeface="+mn-ea"/>
              </a:rPr>
              <a:t>Load a shared library during runtime</a:t>
            </a:r>
            <a:endParaRPr lang="en-US" altLang="zh-CN" sz="2000" dirty="0">
              <a:sym typeface="+mn-ea"/>
            </a:endParaRPr>
          </a:p>
          <a:p>
            <a:pPr lvl="1"/>
            <a:r>
              <a:rPr lang="en-US" altLang="zh-CN" sz="2000" dirty="0">
                <a:sym typeface="+mn-ea"/>
              </a:rPr>
              <a:t>dlopen/dlsym/dlclose</a:t>
            </a:r>
            <a:endParaRPr lang="en-US" altLang="zh-CN" sz="2000" dirty="0">
              <a:sym typeface="+mn-ea"/>
            </a:endParaRPr>
          </a:p>
          <a:p>
            <a:pPr lvl="0"/>
            <a:endParaRPr lang="en-US" altLang="zh-CN" sz="2000" dirty="0">
              <a:sym typeface="+mn-ea"/>
            </a:endParaRPr>
          </a:p>
          <a:p>
            <a:pPr lvl="0"/>
            <a:r>
              <a:rPr lang="en-US" altLang="zh-CN" sz="2000" dirty="0">
                <a:sym typeface="+mn-ea"/>
              </a:rPr>
              <a:t>dlopen</a:t>
            </a:r>
            <a:endParaRPr lang="en-US" altLang="zh-CN" sz="2000" dirty="0">
              <a:sym typeface="+mn-ea"/>
            </a:endParaRPr>
          </a:p>
          <a:p>
            <a:pPr lvl="1"/>
            <a:r>
              <a:rPr lang="en-US" altLang="zh-CN" sz="2000" dirty="0">
                <a:sym typeface="+mn-ea"/>
              </a:rPr>
              <a:t>void * dlopen(const char * filename, int flag);</a:t>
            </a:r>
            <a:endParaRPr lang="en-US" altLang="zh-CN" sz="2000" dirty="0">
              <a:sym typeface="+mn-ea"/>
            </a:endParaRPr>
          </a:p>
          <a:p>
            <a:pPr lvl="1"/>
            <a:r>
              <a:rPr lang="en-US" altLang="zh-CN" sz="2000" dirty="0">
                <a:sym typeface="+mn-ea"/>
              </a:rPr>
              <a:t>load the dynamc linked library specified by the filename </a:t>
            </a:r>
            <a:endParaRPr lang="en-US" altLang="zh-CN" sz="2000" dirty="0">
              <a:sym typeface="+mn-ea"/>
            </a:endParaRPr>
          </a:p>
          <a:p>
            <a:pPr lvl="1"/>
            <a:r>
              <a:rPr lang="en-US" altLang="zh-CN" sz="2000" dirty="0">
                <a:sym typeface="+mn-ea"/>
              </a:rPr>
              <a:t>returns a handle to represent the library</a:t>
            </a:r>
            <a:endParaRPr lang="en-US" altLang="zh-CN" sz="2000" dirty="0">
              <a:sym typeface="+mn-ea"/>
            </a:endParaRPr>
          </a:p>
          <a:p>
            <a:pPr lvl="1"/>
            <a:r>
              <a:rPr lang="en-US" altLang="zh-CN" sz="2000" dirty="0">
                <a:sym typeface="+mn-ea"/>
              </a:rPr>
              <a:t>flag: specify how to handle the symbol, usually </a:t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RTLD_LOCAL | RTLD_LAZY</a:t>
            </a:r>
            <a:endParaRPr lang="en-US" altLang="zh-CN" sz="20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  <a:p>
            <a:pPr lvl="0"/>
            <a:r>
              <a:rPr lang="en-US" altLang="zh-CN" sz="2000" dirty="0">
                <a:sym typeface="+mn-ea"/>
              </a:rPr>
              <a:t>dlsym</a:t>
            </a:r>
            <a:endParaRPr lang="en-US" altLang="zh-CN" sz="2000" dirty="0">
              <a:sym typeface="+mn-ea"/>
            </a:endParaRPr>
          </a:p>
          <a:p>
            <a:pPr lvl="1"/>
            <a:r>
              <a:rPr lang="en-US" altLang="zh-CN" sz="2000" dirty="0">
                <a:sym typeface="+mn-ea"/>
              </a:rPr>
              <a:t>void * dlsym(void * handle, const char * symbol)</a:t>
            </a:r>
            <a:endParaRPr lang="en-US" altLang="zh-CN" sz="2000" dirty="0">
              <a:sym typeface="+mn-ea"/>
            </a:endParaRPr>
          </a:p>
          <a:p>
            <a:pPr lvl="1"/>
            <a:r>
              <a:rPr lang="en-US" altLang="zh-CN" sz="2000" dirty="0">
                <a:sym typeface="+mn-ea"/>
              </a:rPr>
              <a:t>Returns the address of the specified symbol</a:t>
            </a:r>
            <a:endParaRPr lang="en-US" altLang="zh-CN" sz="2000" dirty="0">
              <a:sym typeface="+mn-ea"/>
            </a:endParaRPr>
          </a:p>
          <a:p>
            <a:pPr lvl="1"/>
            <a:r>
              <a:rPr lang="en-US" altLang="zh-CN" sz="2000" dirty="0">
                <a:sym typeface="+mn-ea"/>
              </a:rPr>
              <a:t>1st arg: a handle returned by dlopen </a:t>
            </a:r>
            <a:endParaRPr lang="en-US" altLang="zh-CN" sz="2000" dirty="0">
              <a:sym typeface="+mn-ea"/>
            </a:endParaRPr>
          </a:p>
          <a:p>
            <a:pPr lvl="1"/>
            <a:r>
              <a:rPr lang="en-US" altLang="zh-CN" sz="2000" dirty="0">
                <a:sym typeface="+mn-ea"/>
              </a:rPr>
              <a:t>2nd arg: symbol name, usually the name of the function you want to call </a:t>
            </a:r>
            <a:endParaRPr lang="en-US" altLang="zh-CN" sz="20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sym typeface="+mn-ea"/>
            </a:endParaRPr>
          </a:p>
          <a:p>
            <a:pPr lvl="1"/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5370718" y="1981200"/>
            <a:ext cx="4834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	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dl API: load the dynamic library during runtime </a:t>
            </a:r>
            <a:endParaRPr lang="en-US" altLang="zh-CN" sz="3200" dirty="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ym typeface="+mn-ea"/>
              </a:rPr>
              <a:t>dl API:</a:t>
            </a:r>
            <a:endParaRPr lang="en-US" altLang="zh-CN" sz="2400" dirty="0"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load a shared library during runtime</a:t>
            </a:r>
            <a:endParaRPr lang="en-US" altLang="zh-CN" sz="2400" dirty="0"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dlopen/dlsym/dlclose</a:t>
            </a:r>
            <a:endParaRPr lang="en-US" altLang="zh-CN" sz="2400" dirty="0">
              <a:sym typeface="+mn-ea"/>
            </a:endParaRPr>
          </a:p>
          <a:p>
            <a:pPr lvl="0"/>
            <a:endParaRPr lang="en-US" altLang="zh-CN" sz="2800" dirty="0">
              <a:sym typeface="+mn-ea"/>
            </a:endParaRPr>
          </a:p>
          <a:p>
            <a:pPr lvl="0"/>
            <a:r>
              <a:rPr lang="en-US" altLang="zh-CN" sz="2400" dirty="0">
                <a:sym typeface="+mn-ea"/>
              </a:rPr>
              <a:t>dlclose</a:t>
            </a:r>
            <a:endParaRPr lang="en-US" altLang="zh-CN" sz="2400" dirty="0"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int dlclose(void * handle);</a:t>
            </a:r>
            <a:endParaRPr lang="en-US" altLang="zh-CN" sz="2400" dirty="0"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unload the dynamic linked library</a:t>
            </a:r>
            <a:endParaRPr lang="en-US" altLang="zh-CN" sz="2400" dirty="0"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return 0 on success, non-zero on error</a:t>
            </a:r>
            <a:endParaRPr lang="en-US" altLang="zh-CN" sz="24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sym typeface="+mn-ea"/>
            </a:endParaRPr>
          </a:p>
          <a:p>
            <a:pPr lvl="1"/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5370718" y="1981200"/>
            <a:ext cx="4834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	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Code example on dl API</a:t>
            </a:r>
            <a:endParaRPr lang="en-US" altLang="zh-CN" sz="3200" dirty="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ym typeface="+mn-ea"/>
              </a:rPr>
              <a:t>Invoke foo function in libprint.so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void foo(void);</a:t>
            </a:r>
            <a:endParaRPr lang="en-US" altLang="zh-CN" sz="20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#include &lt;dlfcn.h&gt; </a:t>
            </a: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int main(void)</a:t>
            </a: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{</a:t>
            </a: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	void * handle = NULL;</a:t>
            </a: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        	void (* func_ptr)(void) = NULL; </a:t>
            </a: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	handle = dlopen("./libprint.so", RTLD_LOCAL | RTLD_LAZY);</a:t>
            </a: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        	func_ptr = dlsym(handle, "foo"); //call function foo</a:t>
            </a: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        	(*func_ptr)();</a:t>
            </a: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	dlclose(handle);</a:t>
            </a: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}</a:t>
            </a:r>
            <a:endParaRPr lang="en-US" altLang="zh-CN" sz="20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Compilation: gcc -o main main.c -ldl </a:t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#Do not include libprint.so during compilation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sym typeface="+mn-ea"/>
            </a:endParaRPr>
          </a:p>
          <a:p>
            <a:pPr lvl="1"/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5370718" y="1981200"/>
            <a:ext cx="4834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	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Demo: dl APIs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GCC constructor/Destructor</a:t>
            </a:r>
            <a:endParaRPr lang="en-US" altLang="zh-CN" sz="3200" dirty="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ym typeface="+mn-ea"/>
              </a:rPr>
              <a:t>__attribute__((constructor))</a:t>
            </a:r>
            <a:endParaRPr lang="en-US" altLang="zh-CN" sz="2400" dirty="0"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gcc syntax </a:t>
            </a:r>
            <a:endParaRPr lang="en-US" altLang="zh-CN" sz="2400" dirty="0"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specify a function would be executed when the dynamic linked library is loaded into memory (dlopen/invoke the executable)</a:t>
            </a:r>
            <a:endParaRPr lang="en-US" altLang="zh-CN" sz="2400" dirty="0">
              <a:sym typeface="+mn-ea"/>
            </a:endParaRP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r>
              <a:rPr lang="en-US" altLang="zh-CN" sz="2400" dirty="0">
                <a:sym typeface="+mn-ea"/>
              </a:rPr>
              <a:t>__attribute__((destructor))</a:t>
            </a:r>
            <a:endParaRPr lang="en-US" altLang="zh-CN" sz="2400" dirty="0"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gcc syntax </a:t>
            </a:r>
            <a:endParaRPr lang="en-US" altLang="zh-CN" sz="2400" dirty="0"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specify a function would be executed when the dynamic linked library is unloaded from memory (dlclose/terminate the executable)</a:t>
            </a:r>
            <a:endParaRPr lang="en-US" altLang="zh-CN" sz="2400" dirty="0">
              <a:sym typeface="+mn-ea"/>
            </a:endParaRPr>
          </a:p>
          <a:p>
            <a:pPr marL="457200" lvl="1" indent="0">
              <a:buNone/>
            </a:pP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sym typeface="+mn-ea"/>
            </a:endParaRPr>
          </a:p>
          <a:p>
            <a:pPr lvl="1"/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5370718" y="1981200"/>
            <a:ext cx="4834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	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Code Example </a:t>
            </a:r>
            <a:endParaRPr lang="en-US" altLang="zh-CN" sz="3200" dirty="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err="1">
                <a:sym typeface="+mn-ea"/>
              </a:rPr>
              <a:t>print.c</a:t>
            </a:r>
            <a:r>
              <a:rPr lang="en-US" altLang="zh-CN" sz="2400" dirty="0">
                <a:sym typeface="+mn-ea"/>
              </a:rPr>
              <a:t> </a:t>
            </a: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__attribute__ ((__constructor__))</a:t>
            </a: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void foo(void)</a:t>
            </a: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{</a:t>
            </a: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        </a:t>
            </a:r>
            <a:r>
              <a:rPr lang="en-US" altLang="zh-CN" sz="2400" dirty="0" err="1">
                <a:sym typeface="+mn-ea"/>
              </a:rPr>
              <a:t>printf</a:t>
            </a:r>
            <a:r>
              <a:rPr lang="en-US" altLang="zh-CN" sz="2400" dirty="0">
                <a:sym typeface="+mn-ea"/>
              </a:rPr>
              <a:t>(“Hello from foo!\n");</a:t>
            </a: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}</a:t>
            </a: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__attribute__ ((__destructor__))</a:t>
            </a: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void bar(void)</a:t>
            </a: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{</a:t>
            </a: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        </a:t>
            </a:r>
            <a:r>
              <a:rPr lang="en-US" altLang="zh-CN" sz="2400" dirty="0" err="1">
                <a:sym typeface="+mn-ea"/>
              </a:rPr>
              <a:t>printf</a:t>
            </a:r>
            <a:r>
              <a:rPr lang="en-US" altLang="zh-CN" sz="2400" dirty="0">
                <a:sym typeface="+mn-ea"/>
              </a:rPr>
              <a:t>(“Hello from bar!\n");</a:t>
            </a: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}</a:t>
            </a:r>
            <a:endParaRPr lang="en-US" altLang="zh-CN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Compile </a:t>
            </a:r>
            <a:r>
              <a:rPr lang="en-US" altLang="zh-CN" sz="2400" dirty="0" err="1">
                <a:sym typeface="+mn-ea"/>
              </a:rPr>
              <a:t>print.c</a:t>
            </a:r>
            <a:r>
              <a:rPr lang="en-US" altLang="zh-CN" sz="2400" dirty="0">
                <a:sym typeface="+mn-ea"/>
              </a:rPr>
              <a:t> --&gt; libprint.so</a:t>
            </a:r>
            <a:endParaRPr lang="en-US" altLang="zh-CN" sz="2400" dirty="0"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foo/bar will be invoked when libprint.so is loaded in/unloaded from  memory</a:t>
            </a:r>
            <a:endParaRPr lang="en-US" altLang="zh-CN" sz="2400" dirty="0">
              <a:sym typeface="+mn-ea"/>
            </a:endParaRPr>
          </a:p>
          <a:p>
            <a:pPr marL="457200" lvl="1" indent="0">
              <a:buNone/>
            </a:pP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sym typeface="+mn-ea"/>
            </a:endParaRPr>
          </a:p>
          <a:p>
            <a:pPr lvl="1"/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5370718" y="1981200"/>
            <a:ext cx="4834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	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75460"/>
            <a:ext cx="8229600" cy="201739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Asymmetric Cryptography</a:t>
            </a:r>
            <a:br>
              <a:rPr lang="en-US" altLang="zh-CN" dirty="0">
                <a:sym typeface="+mn-ea"/>
              </a:rPr>
            </a:br>
            <a:r>
              <a:rPr lang="en-US" altLang="zh-CN" dirty="0"/>
              <a:t>Use Case: </a:t>
            </a:r>
            <a:br>
              <a:rPr lang="en-US" altLang="zh-CN" dirty="0"/>
            </a:br>
            <a:r>
              <a:rPr lang="en-US" altLang="zh-CN" dirty="0"/>
              <a:t>File signature (</a:t>
            </a:r>
            <a:r>
              <a:rPr lang="en-US" altLang="zh-CN" dirty="0" err="1"/>
              <a:t>hw</a:t>
            </a:r>
            <a:r>
              <a:rPr lang="en-US" altLang="zh-CN" dirty="0"/>
              <a:t> 8)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3940</Words>
  <Application>WPS Presentation</Application>
  <PresentationFormat>On-screen Show (4:3)</PresentationFormat>
  <Paragraphs>305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Helvetica Neue</vt:lpstr>
      <vt:lpstr>微软雅黑</vt:lpstr>
      <vt:lpstr>PingFang SC</vt:lpstr>
      <vt:lpstr/>
      <vt:lpstr>Arial Unicode MS</vt:lpstr>
      <vt:lpstr>Songti SC</vt:lpstr>
      <vt:lpstr>SimSun</vt:lpstr>
      <vt:lpstr>Office Theme</vt:lpstr>
      <vt:lpstr>Knowledge required for hw7 (Dynamic Linking)</vt:lpstr>
      <vt:lpstr>dl API: load the dynamic library during runtime </vt:lpstr>
      <vt:lpstr>dl API: load the dynamic library during runtime </vt:lpstr>
      <vt:lpstr>dl API: load the dynamic library during runtime </vt:lpstr>
      <vt:lpstr>Code example on dl API</vt:lpstr>
      <vt:lpstr>Demo: dl APIs</vt:lpstr>
      <vt:lpstr>GCC constructor/Destructor</vt:lpstr>
      <vt:lpstr>Code Example </vt:lpstr>
      <vt:lpstr>Asymmetric Cryptography Use Case:  File signature (hw 8)</vt:lpstr>
      <vt:lpstr>Problem</vt:lpstr>
      <vt:lpstr>Signature</vt:lpstr>
      <vt:lpstr>Verify Signature</vt:lpstr>
      <vt:lpstr>GPG tool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Diyu Zhou</dc:creator>
  <cp:lastModifiedBy>jinyiqiao</cp:lastModifiedBy>
  <cp:revision>2204</cp:revision>
  <dcterms:created xsi:type="dcterms:W3CDTF">2019-03-01T23:04:12Z</dcterms:created>
  <dcterms:modified xsi:type="dcterms:W3CDTF">2019-03-01T23:04:12Z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1033-1.0.0.1087</vt:lpwstr>
  </property>
</Properties>
</file>