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446" r:id="rId2"/>
    <p:sldId id="457" r:id="rId3"/>
    <p:sldId id="458" r:id="rId4"/>
    <p:sldId id="448" r:id="rId5"/>
    <p:sldId id="459" r:id="rId6"/>
    <p:sldId id="449" r:id="rId7"/>
    <p:sldId id="460" r:id="rId8"/>
    <p:sldId id="461" r:id="rId9"/>
    <p:sldId id="450" r:id="rId10"/>
    <p:sldId id="451" r:id="rId11"/>
    <p:sldId id="453" r:id="rId12"/>
    <p:sldId id="462" r:id="rId13"/>
    <p:sldId id="452" r:id="rId14"/>
    <p:sldId id="454" r:id="rId15"/>
    <p:sldId id="455" r:id="rId16"/>
    <p:sldId id="456" r:id="rId17"/>
    <p:sldId id="480" r:id="rId18"/>
    <p:sldId id="479" r:id="rId19"/>
    <p:sldId id="4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5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Git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Life Cycle of Git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1. Create a git repository</a:t>
            </a:r>
          </a:p>
          <a:p>
            <a:pPr marL="457200" lvl="1" indent="0">
              <a:buNone/>
            </a:pPr>
            <a:r>
              <a:rPr lang="en-US" altLang="zh-CN" sz="2400" dirty="0"/>
              <a:t>initialize one: </a:t>
            </a:r>
            <a:r>
              <a:rPr lang="en-US" altLang="zh-CN" sz="2400" dirty="0">
                <a:solidFill>
                  <a:srgbClr val="FF0000"/>
                </a:solidFill>
              </a:rPr>
              <a:t>git init</a:t>
            </a:r>
          </a:p>
          <a:p>
            <a:pPr marL="457200" lvl="1" indent="0">
              <a:buNone/>
            </a:pPr>
            <a:r>
              <a:rPr lang="en-US" altLang="zh-CN" sz="2400" dirty="0"/>
              <a:t>or create a copy of the existing one: </a:t>
            </a:r>
            <a:r>
              <a:rPr lang="en-US" altLang="zh-CN" sz="2400" dirty="0">
                <a:solidFill>
                  <a:srgbClr val="FF0000"/>
                </a:solidFill>
              </a:rPr>
              <a:t>git clone</a:t>
            </a:r>
          </a:p>
          <a:p>
            <a:pPr marL="457200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zh-CN" sz="2400" dirty="0"/>
              <a:t>2. Perform changes on the source code:</a:t>
            </a:r>
          </a:p>
          <a:p>
            <a:pPr marL="457200" lvl="1" indent="0">
              <a:buNone/>
            </a:pPr>
            <a:r>
              <a:rPr lang="en-US" altLang="zh-CN" sz="2400" dirty="0"/>
              <a:t>Add/delete/modify files in the exisitng git directory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0" lvl="0" indent="0">
              <a:buNone/>
            </a:pPr>
            <a:r>
              <a:rPr lang="en-US" altLang="zh-CN" sz="2400" dirty="0"/>
              <a:t>3. (Optional) Revert changes: </a:t>
            </a:r>
            <a:r>
              <a:rPr lang="en-US" altLang="zh-CN" sz="2400" dirty="0">
                <a:solidFill>
                  <a:srgbClr val="FF0000"/>
                </a:solidFill>
              </a:rPr>
              <a:t>git checkout</a:t>
            </a:r>
          </a:p>
          <a:p>
            <a:pPr marL="457200" lvl="1" indent="0">
              <a:buNone/>
            </a:pPr>
            <a:r>
              <a:rPr lang="en-US" altLang="zh-CN" sz="2400" dirty="0"/>
              <a:t>Revert the modifications you have performed in step 2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400" dirty="0"/>
              <a:t>4. Commit: </a:t>
            </a:r>
            <a:r>
              <a:rPr lang="en-US" altLang="zh-CN" sz="2400" dirty="0">
                <a:solidFill>
                  <a:srgbClr val="FF0000"/>
                </a:solidFill>
              </a:rPr>
              <a:t>git add/git commit</a:t>
            </a:r>
          </a:p>
          <a:p>
            <a:pPr marL="457200" lvl="1" indent="0">
              <a:buNone/>
            </a:pPr>
            <a:r>
              <a:rPr lang="en-US" altLang="zh-CN" sz="2400" dirty="0"/>
              <a:t>Update the repository to reflect a new verison of your project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0" lvl="0" indent="0">
              <a:buNone/>
            </a:pPr>
            <a:r>
              <a:rPr lang="en-US" altLang="zh-CN" sz="2400" dirty="0"/>
              <a:t>Perform step1 before development, and repeat step 2,3,4 during development</a:t>
            </a:r>
          </a:p>
          <a:p>
            <a:pPr lvl="0"/>
            <a:endParaRPr lang="en-US" altLang="zh-CN" sz="2285" dirty="0"/>
          </a:p>
          <a:p>
            <a:pPr marL="457200" lvl="1" indent="0">
              <a:buNone/>
            </a:pPr>
            <a:endParaRPr lang="en-US" altLang="zh-CN" sz="1995" dirty="0"/>
          </a:p>
          <a:p>
            <a:pPr lvl="1"/>
            <a:endParaRPr lang="en-US" altLang="zh-CN" sz="228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File status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51790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442" y="5892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Every file under git must be in one of the following four status: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Untracked</a:t>
            </a:r>
          </a:p>
          <a:p>
            <a:pPr lvl="2"/>
            <a:r>
              <a:rPr lang="en-US" altLang="zh-CN" dirty="0"/>
              <a:t>Files that are not managed by git</a:t>
            </a:r>
          </a:p>
          <a:p>
            <a:pPr lvl="2"/>
            <a:r>
              <a:rPr lang="en-US" altLang="zh-CN" dirty="0"/>
              <a:t>Typically binary files such as object files or executables, no point to take checkpoints for them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Committed</a:t>
            </a:r>
          </a:p>
          <a:p>
            <a:pPr lvl="2"/>
            <a:r>
              <a:rPr lang="en-US" altLang="zh-CN" dirty="0"/>
              <a:t>Files stay the same from the last commit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Modified</a:t>
            </a:r>
          </a:p>
          <a:p>
            <a:pPr lvl="2"/>
            <a:r>
              <a:rPr lang="en-US" altLang="zh-CN" dirty="0"/>
              <a:t>Files that are different from the last commit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Staged</a:t>
            </a:r>
          </a:p>
          <a:p>
            <a:pPr lvl="2"/>
            <a:r>
              <a:rPr lang="en-US" altLang="zh-CN" dirty="0"/>
              <a:t>Files that are ready to be committed, it will be commit by the next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git commit</a:t>
            </a:r>
            <a:r>
              <a:rPr lang="en-US" altLang="zh-CN" dirty="0"/>
              <a:t> command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git add </a:t>
            </a:r>
            <a:r>
              <a:rPr lang="en-US" altLang="zh-CN" dirty="0"/>
              <a:t>command to change the status modified/untracked file to staged state</a:t>
            </a:r>
          </a:p>
          <a:p>
            <a:pPr lvl="2"/>
            <a:endParaRPr lang="en-US" altLang="zh-CN" sz="2000" dirty="0"/>
          </a:p>
          <a:p>
            <a:pPr lvl="1"/>
            <a:endParaRPr lang="en-US" altLang="zh-CN" sz="2330" dirty="0"/>
          </a:p>
          <a:p>
            <a:pPr lvl="2"/>
            <a:endParaRPr lang="en-US" altLang="zh-CN" sz="1710" dirty="0"/>
          </a:p>
          <a:p>
            <a:pPr lvl="0"/>
            <a:endParaRPr lang="en-US" altLang="zh-CN" sz="2285" dirty="0"/>
          </a:p>
          <a:p>
            <a:pPr marL="457200" lvl="1" indent="0">
              <a:buNone/>
            </a:pPr>
            <a:endParaRPr lang="en-US" altLang="zh-CN" sz="1995" dirty="0"/>
          </a:p>
          <a:p>
            <a:pPr lvl="1"/>
            <a:endParaRPr lang="en-US" altLang="zh-CN" sz="228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Core git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6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Core git commands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git init</a:t>
            </a:r>
          </a:p>
          <a:p>
            <a:pPr lvl="1"/>
            <a:r>
              <a:rPr lang="en-US" altLang="zh-CN" sz="2400" dirty="0"/>
              <a:t>Initialize a empty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repository for you</a:t>
            </a:r>
          </a:p>
          <a:p>
            <a:pPr lvl="1"/>
            <a:endParaRPr lang="en-US" altLang="zh-CN" sz="2400" dirty="0"/>
          </a:p>
          <a:p>
            <a:pPr lvl="0"/>
            <a:r>
              <a:rPr lang="en-US" altLang="zh-CN" sz="2400" dirty="0"/>
              <a:t>git status</a:t>
            </a:r>
          </a:p>
          <a:p>
            <a:pPr lvl="1"/>
            <a:r>
              <a:rPr lang="en-US" altLang="zh-CN" sz="2400" dirty="0"/>
              <a:t>show the status of the file under the current directory</a:t>
            </a:r>
          </a:p>
          <a:p>
            <a:pPr lvl="1"/>
            <a:r>
              <a:rPr lang="en-US" altLang="zh-CN" sz="2400" dirty="0">
                <a:sym typeface="+mn-ea"/>
              </a:rPr>
              <a:t>untracked/committed/modified/staged</a:t>
            </a:r>
          </a:p>
          <a:p>
            <a:pPr lvl="1"/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git add </a:t>
            </a:r>
          </a:p>
          <a:p>
            <a:pPr lvl="1"/>
            <a:r>
              <a:rPr lang="en-US" altLang="zh-CN" sz="2400" dirty="0">
                <a:sym typeface="+mn-ea"/>
              </a:rPr>
              <a:t>Syntax: git add file1 file2 file3 .... </a:t>
            </a:r>
          </a:p>
          <a:p>
            <a:pPr lvl="1"/>
            <a:r>
              <a:rPr lang="en-US" altLang="zh-CN" sz="2400" dirty="0">
                <a:sym typeface="+mn-ea"/>
              </a:rPr>
              <a:t>Change the status of the specified file to staged. </a:t>
            </a:r>
          </a:p>
          <a:p>
            <a:pPr lvl="0"/>
            <a:endParaRPr lang="en-US" altLang="zh-CN" sz="2400" dirty="0"/>
          </a:p>
          <a:p>
            <a:pPr lvl="0"/>
            <a:r>
              <a:rPr lang="en-US" altLang="zh-CN" sz="2400" dirty="0"/>
              <a:t>git commit</a:t>
            </a:r>
          </a:p>
          <a:p>
            <a:pPr lvl="1"/>
            <a:r>
              <a:rPr lang="en-US" altLang="zh-CN" sz="2400" dirty="0">
                <a:sym typeface="+mn-ea"/>
              </a:rPr>
              <a:t>Syntax: git commit -m “description comments for the commit”</a:t>
            </a:r>
          </a:p>
          <a:p>
            <a:pPr lvl="1"/>
            <a:r>
              <a:rPr lang="en-US" altLang="zh-CN" sz="2400" dirty="0"/>
              <a:t>commit all the staged file to reflect the new status </a:t>
            </a:r>
          </a:p>
          <a:p>
            <a:pPr marL="457200" lvl="1" indent="0">
              <a:buNone/>
            </a:pPr>
            <a:endParaRPr lang="en-US" altLang="zh-CN" sz="1995" dirty="0"/>
          </a:p>
          <a:p>
            <a:pPr lvl="1"/>
            <a:endParaRPr lang="en-US" altLang="zh-CN" sz="228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Demo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Importing an existing project /root/35L/git/ to git</a:t>
            </a:r>
          </a:p>
          <a:p>
            <a:r>
              <a:rPr lang="en-US" altLang="zh-CN" sz="2400" dirty="0"/>
              <a:t>Three files under /root/projects: foo.c, bar.c, hello</a:t>
            </a:r>
          </a:p>
          <a:p>
            <a:endParaRPr lang="en-US" altLang="zh-CN" sz="1995" dirty="0"/>
          </a:p>
          <a:p>
            <a:pPr marL="0" indent="0">
              <a:buNone/>
            </a:pPr>
            <a:r>
              <a:rPr lang="en-US" altLang="zh-CN" sz="1995" dirty="0"/>
              <a:t>Commands we do:</a:t>
            </a:r>
          </a:p>
          <a:p>
            <a:pPr marL="0" indent="0">
              <a:buNone/>
            </a:pPr>
            <a:r>
              <a:rPr lang="en-US" altLang="zh-CN" sz="1995" dirty="0"/>
              <a:t>$git init 				#create the initial git repository</a:t>
            </a:r>
          </a:p>
          <a:p>
            <a:pPr marL="0" indent="0">
              <a:buNone/>
            </a:pPr>
            <a:r>
              <a:rPr lang="en-US" altLang="zh-CN" sz="1995" dirty="0"/>
              <a:t>$git status 			#find foo.c bar.c and hello are untracked</a:t>
            </a:r>
          </a:p>
          <a:p>
            <a:pPr marL="0" indent="0">
              <a:buNone/>
            </a:pPr>
            <a:r>
              <a:rPr lang="en-US" altLang="zh-CN" sz="1995" dirty="0"/>
              <a:t>$git add foo.c bar.c 		#add foo.c and bar.c to staged state</a:t>
            </a:r>
          </a:p>
          <a:p>
            <a:pPr marL="0" indent="0">
              <a:buNone/>
            </a:pPr>
            <a:r>
              <a:rPr lang="en-US" altLang="zh-CN" sz="1995" dirty="0"/>
              <a:t>$git commit -m “Initial commit”	#commit the current project, form the first 					version </a:t>
            </a:r>
          </a:p>
          <a:p>
            <a:pPr marL="0" indent="0">
              <a:buNone/>
            </a:pPr>
            <a:r>
              <a:rPr lang="en-US" altLang="zh-CN" sz="1995" dirty="0"/>
              <a:t>$git status 			#check foo.c and bar.c are commited, i.e. in 					#commited status</a:t>
            </a:r>
          </a:p>
          <a:p>
            <a:pPr marL="0" indent="0">
              <a:buNone/>
            </a:pPr>
            <a:endParaRPr lang="en-US" altLang="zh-CN" sz="1995" dirty="0"/>
          </a:p>
          <a:p>
            <a:pPr marL="457200" lvl="1" indent="0">
              <a:buNone/>
            </a:pPr>
            <a:endParaRPr lang="en-US" altLang="zh-CN" sz="1995" dirty="0"/>
          </a:p>
          <a:p>
            <a:pPr lvl="1"/>
            <a:endParaRPr lang="en-US" altLang="zh-CN" sz="228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Demo (cont)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4" y="914400"/>
            <a:ext cx="878014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Add a new Makefile to /root/35L/git</a:t>
            </a:r>
          </a:p>
          <a:p>
            <a:r>
              <a:rPr lang="en-US" altLang="zh-CN" sz="2400" dirty="0"/>
              <a:t>Modify the output info </a:t>
            </a:r>
            <a:r>
              <a:rPr lang="en-US" altLang="zh-CN" sz="2400" dirty="0" err="1"/>
              <a:t>foo.c</a:t>
            </a:r>
            <a:endParaRPr lang="en-US" altLang="zh-CN" sz="2400" dirty="0"/>
          </a:p>
          <a:p>
            <a:r>
              <a:rPr lang="en-US" altLang="zh-CN" sz="2400" dirty="0"/>
              <a:t>And then commit again</a:t>
            </a:r>
          </a:p>
          <a:p>
            <a:endParaRPr lang="en-US" altLang="zh-CN" sz="1995" dirty="0"/>
          </a:p>
          <a:p>
            <a:pPr marL="0" indent="0">
              <a:buNone/>
            </a:pPr>
            <a:r>
              <a:rPr lang="en-US" altLang="zh-CN" sz="1995" dirty="0"/>
              <a:t>Commands we do:</a:t>
            </a:r>
          </a:p>
          <a:p>
            <a:pPr marL="0" indent="0">
              <a:buNone/>
            </a:pPr>
            <a:r>
              <a:rPr lang="en-US" altLang="zh-CN" sz="1995" dirty="0"/>
              <a:t>$emacs Makefile 			#create the makefile</a:t>
            </a:r>
          </a:p>
          <a:p>
            <a:pPr marL="0" indent="0">
              <a:buNone/>
            </a:pPr>
            <a:r>
              <a:rPr lang="en-US" altLang="zh-CN" sz="1995" dirty="0"/>
              <a:t>$emacs </a:t>
            </a:r>
            <a:r>
              <a:rPr lang="en-US" altLang="zh-CN" sz="1995" dirty="0" err="1"/>
              <a:t>foo.c</a:t>
            </a:r>
            <a:r>
              <a:rPr lang="en-US" altLang="zh-CN" sz="1995" dirty="0"/>
              <a:t>			#modify </a:t>
            </a:r>
            <a:r>
              <a:rPr lang="en-US" altLang="zh-CN" sz="1995" dirty="0" err="1"/>
              <a:t>foo.c</a:t>
            </a:r>
            <a:endParaRPr lang="en-US" altLang="zh-CN" sz="1995" dirty="0"/>
          </a:p>
          <a:p>
            <a:pPr marL="0" indent="0">
              <a:buNone/>
            </a:pPr>
            <a:r>
              <a:rPr lang="en-US" altLang="zh-CN" sz="1995" dirty="0"/>
              <a:t>$git status 			#find </a:t>
            </a:r>
            <a:r>
              <a:rPr lang="en-US" altLang="zh-CN" sz="1995" dirty="0" err="1"/>
              <a:t>foo.c</a:t>
            </a:r>
            <a:r>
              <a:rPr lang="en-US" altLang="zh-CN" sz="1995" dirty="0"/>
              <a:t> is modified, Makefile is untracked</a:t>
            </a:r>
          </a:p>
          <a:p>
            <a:pPr marL="0" indent="0">
              <a:buNone/>
            </a:pPr>
            <a:r>
              <a:rPr lang="en-US" altLang="zh-CN" sz="1995" dirty="0"/>
              <a:t>$git add </a:t>
            </a:r>
            <a:r>
              <a:rPr lang="en-US" altLang="zh-CN" sz="1995" dirty="0" err="1"/>
              <a:t>foo.c</a:t>
            </a:r>
            <a:r>
              <a:rPr lang="en-US" altLang="zh-CN" sz="1995" dirty="0"/>
              <a:t> Makefile 		#add </a:t>
            </a:r>
            <a:r>
              <a:rPr lang="en-US" altLang="zh-CN" sz="1995" dirty="0" err="1"/>
              <a:t>foo.c</a:t>
            </a:r>
            <a:r>
              <a:rPr lang="en-US" altLang="zh-CN" sz="1995" dirty="0"/>
              <a:t> and </a:t>
            </a:r>
            <a:r>
              <a:rPr lang="en-US" altLang="zh-CN" sz="1995" dirty="0">
                <a:sym typeface="+mn-ea"/>
              </a:rPr>
              <a:t>Makefile </a:t>
            </a:r>
            <a:r>
              <a:rPr lang="en-US" altLang="zh-CN" sz="1995" dirty="0"/>
              <a:t>to staged state</a:t>
            </a:r>
          </a:p>
          <a:p>
            <a:pPr marL="0" indent="0">
              <a:buNone/>
            </a:pPr>
            <a:endParaRPr lang="en-US" altLang="zh-CN" sz="1995" dirty="0"/>
          </a:p>
          <a:p>
            <a:pPr marL="0" indent="0">
              <a:buNone/>
            </a:pPr>
            <a:r>
              <a:rPr lang="en-US" altLang="zh-CN" sz="1995" dirty="0"/>
              <a:t>$git commit -m “Add Makefile, change output info”	</a:t>
            </a:r>
          </a:p>
          <a:p>
            <a:pPr marL="0" indent="0">
              <a:buNone/>
            </a:pPr>
            <a:r>
              <a:rPr lang="en-US" altLang="zh-CN" sz="1995" dirty="0"/>
              <a:t>#commit the current project, creating the second version </a:t>
            </a:r>
          </a:p>
          <a:p>
            <a:pPr marL="0" indent="0">
              <a:buNone/>
            </a:pPr>
            <a:endParaRPr lang="en-US" altLang="zh-CN" sz="1995" dirty="0"/>
          </a:p>
          <a:p>
            <a:pPr marL="0" indent="0">
              <a:buNone/>
            </a:pPr>
            <a:r>
              <a:rPr lang="en-US" altLang="zh-CN" sz="1995" dirty="0"/>
              <a:t>$git status 			#check </a:t>
            </a:r>
            <a:r>
              <a:rPr lang="en-US" altLang="zh-CN" sz="1995" dirty="0" err="1"/>
              <a:t>foo.c</a:t>
            </a:r>
            <a:r>
              <a:rPr lang="en-US" altLang="zh-CN" sz="1995" dirty="0"/>
              <a:t> and Makefile are committed, i.e.  				#in committed status</a:t>
            </a:r>
          </a:p>
          <a:p>
            <a:pPr marL="0" indent="0">
              <a:buNone/>
            </a:pPr>
            <a:endParaRPr lang="en-US" altLang="zh-CN" sz="1995" dirty="0"/>
          </a:p>
          <a:p>
            <a:pPr marL="457200" lvl="1" indent="0">
              <a:buNone/>
            </a:pPr>
            <a:endParaRPr lang="en-US" altLang="zh-CN" sz="1995" dirty="0"/>
          </a:p>
          <a:p>
            <a:pPr lvl="1"/>
            <a:endParaRPr lang="en-US" altLang="zh-CN" sz="228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Roll back to previous version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git log</a:t>
            </a:r>
          </a:p>
          <a:p>
            <a:pPr lvl="1"/>
            <a:r>
              <a:rPr lang="en-US" altLang="zh-CN" sz="2400" dirty="0"/>
              <a:t>Shows the information for each commit </a:t>
            </a:r>
          </a:p>
          <a:p>
            <a:pPr lvl="2"/>
            <a:r>
              <a:rPr lang="en-US" altLang="zh-CN" dirty="0"/>
              <a:t>descriptive comments specified in git commit -m “” </a:t>
            </a:r>
          </a:p>
          <a:p>
            <a:pPr lvl="2"/>
            <a:r>
              <a:rPr lang="en-US" altLang="zh-CN" dirty="0"/>
              <a:t>commit ID #unique ID to identify the commit</a:t>
            </a:r>
          </a:p>
          <a:p>
            <a:pPr lvl="2"/>
            <a:r>
              <a:rPr lang="en-US" altLang="zh-CN" dirty="0"/>
              <a:t>other information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0"/>
            <a:r>
              <a:rPr lang="en-US" altLang="zh-CN" sz="2400" dirty="0"/>
              <a:t>git checkout</a:t>
            </a:r>
          </a:p>
          <a:p>
            <a:pPr lvl="1"/>
            <a:r>
              <a:rPr lang="en-US" altLang="zh-CN" sz="2400" dirty="0"/>
              <a:t>syntax: </a:t>
            </a:r>
            <a:r>
              <a:rPr lang="en-US" altLang="zh-CN" sz="2400" dirty="0">
                <a:sym typeface="+mn-ea"/>
              </a:rPr>
              <a:t>git checkout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+mn-ea"/>
              </a:rPr>
              <a:t>commitID</a:t>
            </a:r>
          </a:p>
          <a:p>
            <a:pPr lvl="1"/>
            <a:r>
              <a:rPr lang="en-US" altLang="zh-CN" sz="2400" dirty="0">
                <a:sym typeface="+mn-ea"/>
              </a:rPr>
              <a:t>restore the project to the previous version specified by the commitID</a:t>
            </a:r>
          </a:p>
          <a:p>
            <a:pPr lvl="1"/>
            <a:endParaRPr lang="en-US" altLang="zh-CN" sz="2325" dirty="0">
              <a:sym typeface="+mn-ea"/>
            </a:endParaRPr>
          </a:p>
          <a:p>
            <a:pPr marL="0" lvl="0" indent="0">
              <a:buNone/>
            </a:pPr>
            <a:endParaRPr lang="en-US" altLang="zh-CN" sz="2655" dirty="0">
              <a:sym typeface="+mn-ea"/>
            </a:endParaRPr>
          </a:p>
          <a:p>
            <a:pPr marL="457200" lvl="1" indent="0">
              <a:buNone/>
            </a:pPr>
            <a:endParaRPr lang="en-US" altLang="zh-CN" sz="2285" dirty="0"/>
          </a:p>
          <a:p>
            <a:pPr marL="457200" lvl="1" indent="0">
              <a:buNone/>
            </a:pPr>
            <a:endParaRPr lang="en-US" altLang="zh-CN" sz="228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Demo: switch to checkpointed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2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Discard changes since the last checkpoint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57480" y="810920"/>
            <a:ext cx="8829040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zh-CN" sz="2400" dirty="0">
                <a:sym typeface="+mn-ea"/>
              </a:rPr>
              <a:t>git checkout </a:t>
            </a:r>
          </a:p>
          <a:p>
            <a:pPr marL="57150" indent="0">
              <a:buNone/>
            </a:pPr>
            <a:r>
              <a:rPr lang="en-US" altLang="zh-CN" sz="2400" dirty="0">
                <a:sym typeface="+mn-ea"/>
              </a:rPr>
              <a:t>syntax: </a:t>
            </a:r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checkout --  file1 file2 ...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# discard all the changes the specified file</a:t>
            </a:r>
          </a:p>
          <a:p>
            <a:pPr marL="57150" indent="0">
              <a:buNone/>
            </a:pPr>
            <a:r>
              <a:rPr lang="en-US" altLang="zh-CN" sz="2400" dirty="0" err="1">
                <a:sym typeface="+mn-ea"/>
              </a:rPr>
              <a:t>git</a:t>
            </a:r>
            <a:r>
              <a:rPr lang="en-US" altLang="zh-CN" sz="2400" dirty="0">
                <a:sym typeface="+mn-ea"/>
              </a:rPr>
              <a:t> checkout -- </a:t>
            </a:r>
            <a:r>
              <a:rPr lang="en-US" altLang="zh-CN" sz="2400" dirty="0" err="1">
                <a:sym typeface="+mn-ea"/>
              </a:rPr>
              <a:t>foo.c</a:t>
            </a:r>
            <a:r>
              <a:rPr lang="en-US" altLang="zh-CN" sz="2400" dirty="0">
                <a:sym typeface="+mn-ea"/>
              </a:rPr>
              <a:t>  </a:t>
            </a:r>
            <a:r>
              <a:rPr lang="en-US" altLang="zh-CN" sz="2400" dirty="0" err="1">
                <a:sym typeface="+mn-ea"/>
              </a:rPr>
              <a:t>bar.c</a:t>
            </a:r>
            <a:r>
              <a:rPr lang="en-US" altLang="zh-CN" sz="2400" dirty="0">
                <a:sym typeface="+mn-ea"/>
              </a:rPr>
              <a:t> 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#discard all the changes in </a:t>
            </a:r>
            <a:r>
              <a:rPr lang="en-US" altLang="zh-CN" sz="2400" dirty="0" err="1">
                <a:sym typeface="+mn-ea"/>
              </a:rPr>
              <a:t>foo.c</a:t>
            </a:r>
            <a:r>
              <a:rPr lang="en-US" altLang="zh-CN" sz="2400" dirty="0">
                <a:sym typeface="+mn-ea"/>
              </a:rPr>
              <a:t> and </a:t>
            </a:r>
            <a:r>
              <a:rPr lang="en-US" altLang="zh-CN" sz="2400" dirty="0" err="1">
                <a:sym typeface="+mn-ea"/>
              </a:rPr>
              <a:t>bar.c</a:t>
            </a:r>
            <a:r>
              <a:rPr lang="en-US" altLang="zh-CN" sz="2400" dirty="0">
                <a:sym typeface="+mn-ea"/>
              </a:rPr>
              <a:t> since last commit</a:t>
            </a:r>
          </a:p>
          <a:p>
            <a:pPr marL="57150" indent="0">
              <a:buNone/>
            </a:pPr>
            <a:endParaRPr lang="en-US" altLang="zh-CN" sz="2400" dirty="0">
              <a:sym typeface="+mn-ea"/>
            </a:endParaRPr>
          </a:p>
          <a:p>
            <a:pPr marL="57150" indent="0">
              <a:buNone/>
            </a:pPr>
            <a:r>
              <a:rPr lang="en-US" altLang="zh-CN" sz="2400" dirty="0">
                <a:sym typeface="+mn-ea"/>
              </a:rPr>
              <a:t>git checkout . </a:t>
            </a:r>
          </a:p>
          <a:p>
            <a:pPr marL="57150" indent="0">
              <a:buNone/>
            </a:pPr>
            <a:r>
              <a:rPr lang="en-US" altLang="zh-CN" sz="2400" dirty="0">
                <a:sym typeface="+mn-ea"/>
              </a:rPr>
              <a:t>#discard all the changes in the current  directory since last commit</a:t>
            </a:r>
          </a:p>
          <a:p>
            <a:pPr lvl="1"/>
            <a:endParaRPr lang="en-US" altLang="zh-CN" sz="20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pPr lvl="1"/>
            <a:endParaRPr lang="en-US" altLang="zh-CN" sz="1700" dirty="0">
              <a:sym typeface="+mn-ea"/>
            </a:endParaRPr>
          </a:p>
          <a:p>
            <a:pPr marL="457200" lvl="1" indent="0">
              <a:buNone/>
            </a:pPr>
            <a:endParaRPr lang="en-US" altLang="zh-CN" sz="21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ym typeface="+mn-ea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Demo: Discard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Version control software (VCS)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pPr lvl="0"/>
            <a:endParaRPr lang="en-US" altLang="zh-CN" sz="2200" dirty="0">
              <a:sym typeface="+mn-ea"/>
            </a:endParaRPr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What is git</a:t>
            </a:r>
          </a:p>
          <a:p>
            <a:pPr lvl="1"/>
            <a:r>
              <a:rPr lang="en-US" altLang="zh-CN" sz="2400" dirty="0">
                <a:sym typeface="+mn-ea"/>
              </a:rPr>
              <a:t>A version control software (VCS) </a:t>
            </a:r>
          </a:p>
          <a:p>
            <a:pPr marL="457200" lvl="1" indent="0">
              <a:buNone/>
            </a:pP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Version control software</a:t>
            </a:r>
          </a:p>
          <a:p>
            <a:pPr lvl="1"/>
            <a:r>
              <a:rPr lang="en-US" altLang="zh-CN" sz="2400" dirty="0">
                <a:sym typeface="+mn-ea"/>
              </a:rPr>
              <a:t>Take checkpoints on your code during development</a:t>
            </a:r>
          </a:p>
          <a:p>
            <a:pPr lvl="1"/>
            <a:r>
              <a:rPr lang="en-US" altLang="zh-CN" sz="2400" dirty="0">
                <a:sym typeface="+mn-ea"/>
              </a:rPr>
              <a:t>Allows you to rollback to any checkpoints</a:t>
            </a:r>
          </a:p>
          <a:p>
            <a:pPr lvl="0"/>
            <a:endParaRPr lang="en-US" altLang="zh-CN" sz="28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Suppose your projects have two files: foo.c bar.c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471052" y="5179060"/>
            <a:ext cx="1364673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foo.c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64126" y="5867400"/>
            <a:ext cx="1371599" cy="351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bar.c</a:t>
            </a:r>
            <a:endParaRPr lang="zh-CN" altLang="en-US" sz="20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286000" y="4419600"/>
            <a:ext cx="1697008" cy="2097967"/>
            <a:chOff x="2355272" y="3429000"/>
            <a:chExt cx="1697008" cy="2097967"/>
          </a:xfrm>
        </p:grpSpPr>
        <p:sp>
          <p:nvSpPr>
            <p:cNvPr id="11" name="矩形 10"/>
            <p:cNvSpPr/>
            <p:nvPr/>
          </p:nvSpPr>
          <p:spPr>
            <a:xfrm>
              <a:off x="2355272" y="3429000"/>
              <a:ext cx="1676400" cy="209796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511136" y="4216111"/>
              <a:ext cx="1364673" cy="307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foo.c-v1</a:t>
              </a:r>
              <a:endParaRPr lang="zh-CN" altLang="en-US" sz="2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511136" y="4891808"/>
              <a:ext cx="1371599" cy="3510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/>
                <a:t>bar.c</a:t>
              </a:r>
              <a:endParaRPr lang="zh-CN" altLang="en-US" sz="2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38397" y="3615256"/>
              <a:ext cx="1613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Version V1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43400" y="4419600"/>
            <a:ext cx="1715453" cy="2097967"/>
            <a:chOff x="2355272" y="3429000"/>
            <a:chExt cx="1715453" cy="2097967"/>
          </a:xfrm>
        </p:grpSpPr>
        <p:sp>
          <p:nvSpPr>
            <p:cNvPr id="21" name="矩形 20"/>
            <p:cNvSpPr/>
            <p:nvPr/>
          </p:nvSpPr>
          <p:spPr>
            <a:xfrm>
              <a:off x="2355272" y="3429000"/>
              <a:ext cx="1676400" cy="209796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11136" y="4216111"/>
              <a:ext cx="1364673" cy="307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foo.c-v1</a:t>
              </a:r>
              <a:endParaRPr lang="zh-CN" altLang="en-US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511136" y="4891808"/>
              <a:ext cx="1371599" cy="3510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bar.c-v1</a:t>
              </a:r>
              <a:endParaRPr lang="zh-CN" altLang="en-US" sz="20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73989" y="3629125"/>
              <a:ext cx="1596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Version V2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75095" y="4419600"/>
            <a:ext cx="1754505" cy="2097967"/>
            <a:chOff x="2355272" y="3429000"/>
            <a:chExt cx="1754505" cy="2097967"/>
          </a:xfrm>
        </p:grpSpPr>
        <p:sp>
          <p:nvSpPr>
            <p:cNvPr id="27" name="矩形 26"/>
            <p:cNvSpPr/>
            <p:nvPr/>
          </p:nvSpPr>
          <p:spPr>
            <a:xfrm>
              <a:off x="2355272" y="3429000"/>
              <a:ext cx="1676400" cy="209796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11136" y="4216111"/>
              <a:ext cx="1364673" cy="307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foo.c-v2</a:t>
              </a:r>
              <a:endParaRPr lang="zh-CN" altLang="en-US" sz="24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11136" y="4891808"/>
              <a:ext cx="1371599" cy="3510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bar.c-v2</a:t>
              </a:r>
              <a:endParaRPr lang="zh-CN" altLang="en-US" sz="20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13041" y="3635955"/>
              <a:ext cx="1596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Version V3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96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VCS (</a:t>
            </a:r>
            <a:r>
              <a:rPr lang="en-US" altLang="zh-CN" sz="3200" dirty="0" err="1">
                <a:sym typeface="+mn-ea"/>
              </a:rPr>
              <a:t>cont</a:t>
            </a:r>
            <a:r>
              <a:rPr lang="en-US" altLang="zh-CN" sz="3200" dirty="0">
                <a:sym typeface="+mn-ea"/>
              </a:rPr>
              <a:t>)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ym typeface="+mn-ea"/>
              </a:rPr>
              <a:t>What is git</a:t>
            </a:r>
          </a:p>
          <a:p>
            <a:pPr lvl="1"/>
            <a:r>
              <a:rPr lang="en-US" altLang="zh-CN" sz="2400" dirty="0">
                <a:sym typeface="+mn-ea"/>
              </a:rPr>
              <a:t>A version control software (VCS) </a:t>
            </a:r>
          </a:p>
          <a:p>
            <a:pPr marL="457200" lvl="1" indent="0">
              <a:buNone/>
            </a:pP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Version control software</a:t>
            </a:r>
          </a:p>
          <a:p>
            <a:pPr lvl="1"/>
            <a:r>
              <a:rPr lang="en-US" altLang="zh-CN" sz="2400" dirty="0">
                <a:sym typeface="+mn-ea"/>
              </a:rPr>
              <a:t>Take checkpoints on your code during development</a:t>
            </a:r>
          </a:p>
          <a:p>
            <a:pPr lvl="1"/>
            <a:r>
              <a:rPr lang="en-US" altLang="zh-CN" sz="2400" dirty="0">
                <a:sym typeface="+mn-ea"/>
              </a:rPr>
              <a:t>Allows you to rollback to any checkpoints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Benefits of taking checkpoints</a:t>
            </a:r>
          </a:p>
          <a:p>
            <a:pPr lvl="1"/>
            <a:r>
              <a:rPr lang="en-US" altLang="zh-CN" sz="2400" dirty="0"/>
              <a:t>Easily revert selected files/entire projects back to a previous workable state.</a:t>
            </a:r>
          </a:p>
          <a:p>
            <a:pPr lvl="2"/>
            <a:r>
              <a:rPr lang="en-US" altLang="zh-CN" dirty="0"/>
              <a:t>Not worrying about new code break the whole project completely</a:t>
            </a:r>
          </a:p>
          <a:p>
            <a:pPr lvl="1"/>
            <a:r>
              <a:rPr lang="en-US" altLang="zh-CN" sz="2400" dirty="0"/>
              <a:t>Simplifies collaboration: multiple programmers can work on the same project easily </a:t>
            </a:r>
          </a:p>
        </p:txBody>
      </p:sp>
    </p:spTree>
    <p:extLst>
      <p:ext uri="{BB962C8B-B14F-4D97-AF65-F5344CB8AC3E}">
        <p14:creationId xmlns:p14="http://schemas.microsoft.com/office/powerpoint/2010/main" val="12529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VCS History: Local version control system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Local version control system</a:t>
            </a:r>
          </a:p>
          <a:p>
            <a:pPr lvl="1"/>
            <a:r>
              <a:rPr lang="en-US" altLang="zh-CN" sz="2400" dirty="0"/>
              <a:t>Stores your checkpoint on the local disk</a:t>
            </a:r>
          </a:p>
          <a:p>
            <a:pPr lvl="1"/>
            <a:r>
              <a:rPr lang="en-US" altLang="zh-CN" sz="2400" dirty="0"/>
              <a:t>Examples: RCS</a:t>
            </a:r>
          </a:p>
          <a:p>
            <a:pPr lvl="1"/>
            <a:r>
              <a:rPr lang="en-US" altLang="zh-CN" sz="2400" dirty="0"/>
              <a:t>Drawback: Hard to collaborate with other people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0"/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lvl="0"/>
            <a:endParaRPr lang="en-US" altLang="zh-CN" sz="2285" dirty="0"/>
          </a:p>
        </p:txBody>
      </p:sp>
      <p:grpSp>
        <p:nvGrpSpPr>
          <p:cNvPr id="4" name="组合 3"/>
          <p:cNvGrpSpPr/>
          <p:nvPr/>
        </p:nvGrpSpPr>
        <p:grpSpPr>
          <a:xfrm>
            <a:off x="2819400" y="2743200"/>
            <a:ext cx="2667000" cy="2290113"/>
            <a:chOff x="762000" y="2053287"/>
            <a:chExt cx="2057400" cy="1985313"/>
          </a:xfrm>
        </p:grpSpPr>
        <p:sp>
          <p:nvSpPr>
            <p:cNvPr id="3" name="矩形 2"/>
            <p:cNvSpPr/>
            <p:nvPr/>
          </p:nvSpPr>
          <p:spPr>
            <a:xfrm>
              <a:off x="762000" y="2053287"/>
              <a:ext cx="2057400" cy="1985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14400" y="2114490"/>
              <a:ext cx="1905000" cy="40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  Local Machine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6800" y="2575913"/>
              <a:ext cx="1517469" cy="40350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Checkpoints</a:t>
              </a:r>
              <a:endParaRPr lang="zh-CN" alt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66800" y="3242335"/>
              <a:ext cx="1517469" cy="4565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Code Base</a:t>
              </a:r>
              <a:endParaRPr lang="zh-CN" altLang="en-US" sz="2400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705600" y="3319019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Client B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VCS History: Centralized version control system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dirty="0"/>
              <a:t>Centralized version control system</a:t>
            </a:r>
          </a:p>
          <a:p>
            <a:pPr lvl="1"/>
            <a:r>
              <a:rPr lang="en-US" altLang="zh-CN" sz="2400" dirty="0"/>
              <a:t>Stores the checkpoint on a remote server</a:t>
            </a:r>
          </a:p>
          <a:p>
            <a:pPr lvl="1"/>
            <a:r>
              <a:rPr lang="en-US" altLang="zh-CN" sz="2400" dirty="0"/>
              <a:t>Example: SVN</a:t>
            </a:r>
          </a:p>
          <a:p>
            <a:pPr lvl="1"/>
            <a:r>
              <a:rPr lang="en-US" altLang="zh-CN" sz="2400" dirty="0"/>
              <a:t>Drawback: </a:t>
            </a:r>
          </a:p>
          <a:p>
            <a:pPr lvl="2"/>
            <a:r>
              <a:rPr lang="en-US" altLang="zh-CN" dirty="0"/>
              <a:t>Cannot use VCS if no access to remote server</a:t>
            </a:r>
          </a:p>
          <a:p>
            <a:pPr lvl="2"/>
            <a:r>
              <a:rPr lang="en-US" altLang="zh-CN" dirty="0"/>
              <a:t>Remote server under heavy pressure if number of users is large</a:t>
            </a:r>
          </a:p>
          <a:p>
            <a:pPr lvl="0"/>
            <a:endParaRPr lang="en-US" altLang="zh-CN" sz="2285" dirty="0"/>
          </a:p>
        </p:txBody>
      </p:sp>
      <p:grpSp>
        <p:nvGrpSpPr>
          <p:cNvPr id="5" name="组合 4"/>
          <p:cNvGrpSpPr/>
          <p:nvPr/>
        </p:nvGrpSpPr>
        <p:grpSpPr>
          <a:xfrm>
            <a:off x="762000" y="5060096"/>
            <a:ext cx="2324100" cy="1469662"/>
            <a:chOff x="3449955" y="3265992"/>
            <a:chExt cx="2324100" cy="860062"/>
          </a:xfrm>
        </p:grpSpPr>
        <p:sp>
          <p:nvSpPr>
            <p:cNvPr id="15" name="矩形 14"/>
            <p:cNvSpPr/>
            <p:nvPr/>
          </p:nvSpPr>
          <p:spPr>
            <a:xfrm>
              <a:off x="3449955" y="3265992"/>
              <a:ext cx="2057400" cy="860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69055" y="3359684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Client A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89974" y="3685410"/>
              <a:ext cx="1724456" cy="292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Code Base</a:t>
              </a:r>
              <a:endParaRPr lang="zh-CN" altLang="en-US" sz="2400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705600" y="3319019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Client B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143500" y="5060096"/>
            <a:ext cx="2324100" cy="1469662"/>
            <a:chOff x="3449955" y="3265992"/>
            <a:chExt cx="2324100" cy="860062"/>
          </a:xfrm>
        </p:grpSpPr>
        <p:sp>
          <p:nvSpPr>
            <p:cNvPr id="24" name="矩形 23"/>
            <p:cNvSpPr/>
            <p:nvPr/>
          </p:nvSpPr>
          <p:spPr>
            <a:xfrm>
              <a:off x="3449955" y="3265992"/>
              <a:ext cx="2057400" cy="860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869055" y="3359684"/>
              <a:ext cx="1905000" cy="27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Client B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89974" y="3685410"/>
              <a:ext cx="1724456" cy="292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Code Base</a:t>
              </a:r>
              <a:endParaRPr lang="zh-CN" altLang="en-US" sz="24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183487" y="3242778"/>
            <a:ext cx="2324100" cy="1469662"/>
            <a:chOff x="3449955" y="3265992"/>
            <a:chExt cx="2324100" cy="860062"/>
          </a:xfrm>
        </p:grpSpPr>
        <p:sp>
          <p:nvSpPr>
            <p:cNvPr id="33" name="矩形 32"/>
            <p:cNvSpPr/>
            <p:nvPr/>
          </p:nvSpPr>
          <p:spPr>
            <a:xfrm>
              <a:off x="3449955" y="3265992"/>
              <a:ext cx="2057400" cy="860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869055" y="3359684"/>
              <a:ext cx="1905000" cy="27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Server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89974" y="3685410"/>
              <a:ext cx="1724456" cy="29289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Checkpoints</a:t>
              </a:r>
              <a:endParaRPr lang="zh-CN" altLang="en-US" sz="2000" dirty="0"/>
            </a:p>
          </p:txBody>
        </p:sp>
      </p:grpSp>
      <p:cxnSp>
        <p:nvCxnSpPr>
          <p:cNvPr id="10" name="直接箭头连接符 9"/>
          <p:cNvCxnSpPr>
            <a:cxnSpLocks/>
          </p:cNvCxnSpPr>
          <p:nvPr/>
        </p:nvCxnSpPr>
        <p:spPr>
          <a:xfrm flipH="1">
            <a:off x="1733775" y="4173986"/>
            <a:ext cx="1303741" cy="76791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</p:cNvCxnSpPr>
          <p:nvPr/>
        </p:nvCxnSpPr>
        <p:spPr>
          <a:xfrm>
            <a:off x="5338274" y="3939591"/>
            <a:ext cx="1064375" cy="102557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cxnSpLocks/>
          </p:cNvCxnSpPr>
          <p:nvPr/>
        </p:nvCxnSpPr>
        <p:spPr>
          <a:xfrm flipV="1">
            <a:off x="1600200" y="3956164"/>
            <a:ext cx="1485900" cy="9153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</p:cNvCxnSpPr>
          <p:nvPr/>
        </p:nvCxnSpPr>
        <p:spPr>
          <a:xfrm flipH="1" flipV="1">
            <a:off x="5399194" y="3768733"/>
            <a:ext cx="1159665" cy="11175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Git: New design space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Distributed version control system</a:t>
            </a:r>
          </a:p>
          <a:p>
            <a:pPr lvl="1"/>
            <a:r>
              <a:rPr lang="en-US" altLang="zh-CN" sz="2400" dirty="0"/>
              <a:t>Stores the checkpoint on the local computer </a:t>
            </a:r>
          </a:p>
          <a:p>
            <a:pPr lvl="1"/>
            <a:r>
              <a:rPr lang="en-US" altLang="zh-CN" sz="2400" dirty="0"/>
              <a:t>Provide APIs to synchronize your checkpoint with the remote computers</a:t>
            </a:r>
          </a:p>
          <a:p>
            <a:pPr lvl="1"/>
            <a:endParaRPr lang="en-US" altLang="zh-CN" sz="1995" dirty="0"/>
          </a:p>
          <a:p>
            <a:pPr marL="0" lvl="0" indent="0">
              <a:buNone/>
            </a:pPr>
            <a:endParaRPr lang="en-US" altLang="zh-CN" sz="2280" dirty="0"/>
          </a:p>
          <a:p>
            <a:pPr marL="0" lvl="0" indent="0">
              <a:buNone/>
            </a:pPr>
            <a:endParaRPr lang="en-US" altLang="zh-CN" sz="2280" dirty="0"/>
          </a:p>
          <a:p>
            <a:pPr marL="0" lvl="0" indent="0">
              <a:buNone/>
            </a:pPr>
            <a:endParaRPr lang="en-US" altLang="zh-CN" sz="2280" dirty="0"/>
          </a:p>
          <a:p>
            <a:pPr marL="0" lvl="0" indent="0">
              <a:buNone/>
            </a:pPr>
            <a:endParaRPr lang="en-US" altLang="zh-CN" sz="2280" dirty="0"/>
          </a:p>
          <a:p>
            <a:pPr marL="0" lvl="0" indent="0">
              <a:buNone/>
            </a:pPr>
            <a:endParaRPr lang="en-US" altLang="zh-CN" sz="2280" dirty="0"/>
          </a:p>
          <a:p>
            <a:pPr marL="0" lvl="0" indent="0">
              <a:buNone/>
            </a:pPr>
            <a:endParaRPr lang="en-US" altLang="zh-CN" sz="2280" dirty="0"/>
          </a:p>
          <a:p>
            <a:pPr marL="457200" lvl="1" indent="0">
              <a:buNone/>
            </a:pPr>
            <a:endParaRPr lang="en-US" altLang="zh-CN" sz="1995" dirty="0"/>
          </a:p>
          <a:p>
            <a:pPr lvl="1"/>
            <a:endParaRPr lang="en-US" altLang="zh-CN" sz="2285" dirty="0"/>
          </a:p>
        </p:txBody>
      </p:sp>
      <p:grpSp>
        <p:nvGrpSpPr>
          <p:cNvPr id="5" name="组合 4"/>
          <p:cNvGrpSpPr/>
          <p:nvPr/>
        </p:nvGrpSpPr>
        <p:grpSpPr>
          <a:xfrm>
            <a:off x="1524000" y="4592977"/>
            <a:ext cx="2218509" cy="1672051"/>
            <a:chOff x="3449955" y="3236738"/>
            <a:chExt cx="2282105" cy="889316"/>
          </a:xfrm>
        </p:grpSpPr>
        <p:sp>
          <p:nvSpPr>
            <p:cNvPr id="8" name="矩形 7"/>
            <p:cNvSpPr/>
            <p:nvPr/>
          </p:nvSpPr>
          <p:spPr>
            <a:xfrm>
              <a:off x="3449955" y="3265992"/>
              <a:ext cx="2057400" cy="860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27060" y="3236738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Client A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06724" y="3459554"/>
              <a:ext cx="1814287" cy="292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Code Base</a:t>
              </a:r>
              <a:endParaRPr lang="zh-CN" altLang="en-US" sz="2400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1676400" y="5590827"/>
            <a:ext cx="1763728" cy="50050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Checkpoints</a:t>
            </a:r>
            <a:endParaRPr lang="zh-CN" altLang="en-US" sz="20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190309" y="4592977"/>
            <a:ext cx="2218509" cy="1672051"/>
            <a:chOff x="3449955" y="3236738"/>
            <a:chExt cx="2282105" cy="889316"/>
          </a:xfrm>
        </p:grpSpPr>
        <p:sp>
          <p:nvSpPr>
            <p:cNvPr id="25" name="矩形 24"/>
            <p:cNvSpPr/>
            <p:nvPr/>
          </p:nvSpPr>
          <p:spPr>
            <a:xfrm>
              <a:off x="3449955" y="3265992"/>
              <a:ext cx="2057400" cy="860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827060" y="3236738"/>
              <a:ext cx="1905000" cy="245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Client B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97765" y="3459554"/>
              <a:ext cx="1724456" cy="292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Code Base</a:t>
              </a:r>
              <a:endParaRPr lang="zh-CN" altLang="en-US" sz="2400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5324568" y="5598077"/>
            <a:ext cx="1694542" cy="50050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Checkpoints</a:t>
            </a:r>
            <a:endParaRPr lang="zh-CN" altLang="en-US" sz="2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52800" y="2057400"/>
            <a:ext cx="2218509" cy="1672051"/>
            <a:chOff x="3449955" y="3236738"/>
            <a:chExt cx="2282105" cy="889316"/>
          </a:xfrm>
        </p:grpSpPr>
        <p:sp>
          <p:nvSpPr>
            <p:cNvPr id="34" name="矩形 33"/>
            <p:cNvSpPr/>
            <p:nvPr/>
          </p:nvSpPr>
          <p:spPr>
            <a:xfrm>
              <a:off x="3449955" y="3265992"/>
              <a:ext cx="2057400" cy="860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27060" y="3236738"/>
              <a:ext cx="1905000" cy="245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Client C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606723" y="3470711"/>
              <a:ext cx="1752899" cy="292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Code Base</a:t>
              </a:r>
              <a:endParaRPr lang="zh-CN" altLang="en-US" sz="2400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3514632" y="3062500"/>
            <a:ext cx="1694619" cy="50050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Checkpoints</a:t>
            </a:r>
            <a:endParaRPr lang="zh-CN" altLang="en-US" sz="2000" dirty="0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2156916" y="3206823"/>
            <a:ext cx="1045297" cy="12761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1920301" y="3075304"/>
            <a:ext cx="1172022" cy="13252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477961" y="3199555"/>
            <a:ext cx="1047210" cy="124275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5547737" y="3012389"/>
            <a:ext cx="1246143" cy="14031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3649161" y="5426828"/>
            <a:ext cx="1381130" cy="48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658571" y="5583577"/>
            <a:ext cx="1455538" cy="145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ym typeface="+mn-ea"/>
              </a:rPr>
              <a:t>Git</a:t>
            </a:r>
            <a:r>
              <a:rPr lang="en-US" altLang="zh-CN" sz="3200" dirty="0">
                <a:sym typeface="+mn-ea"/>
              </a:rPr>
              <a:t>: History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Distributed version control system</a:t>
            </a:r>
          </a:p>
          <a:p>
            <a:pPr lvl="1"/>
            <a:r>
              <a:rPr lang="en-US" altLang="zh-CN" sz="2400" dirty="0"/>
              <a:t>Stores the checkpoint on the local computer </a:t>
            </a:r>
          </a:p>
          <a:p>
            <a:pPr lvl="1"/>
            <a:r>
              <a:rPr lang="en-US" altLang="zh-CN" sz="2400" dirty="0"/>
              <a:t>Provide APIs to sync your checkpoint with the remote computers</a:t>
            </a:r>
          </a:p>
          <a:p>
            <a:pPr marL="0" lvl="0" indent="0">
              <a:buNone/>
            </a:pPr>
            <a:endParaRPr lang="en-US" altLang="zh-CN" sz="2400" dirty="0"/>
          </a:p>
          <a:p>
            <a:pPr lvl="0"/>
            <a:r>
              <a:rPr lang="en-US" altLang="zh-CN" sz="2400" dirty="0"/>
              <a:t>Written by Linus to help him maintain Linux kernel project</a:t>
            </a:r>
          </a:p>
          <a:p>
            <a:pPr lvl="1"/>
            <a:r>
              <a:rPr lang="en-US" altLang="zh-CN" sz="2400" dirty="0"/>
              <a:t>Linux kernel project: </a:t>
            </a:r>
            <a:br>
              <a:rPr lang="en-US" altLang="zh-CN" sz="2400" dirty="0"/>
            </a:br>
            <a:r>
              <a:rPr lang="en-US" altLang="zh-CN" sz="2400" dirty="0"/>
              <a:t>Involves with thousands of programmers all over the world</a:t>
            </a:r>
          </a:p>
          <a:p>
            <a:pPr lvl="1"/>
            <a:r>
              <a:rPr lang="en-US" altLang="zh-CN" sz="2400" dirty="0"/>
              <a:t>Lightweight mechanism to exchange code among each other is a must</a:t>
            </a:r>
          </a:p>
          <a:p>
            <a:pPr lvl="1"/>
            <a:r>
              <a:rPr lang="en-US" altLang="zh-CN" sz="2400" dirty="0"/>
              <a:t>"I decided I could write something better than everything out there in two weeks. And I was right." --Linus Torvalds﻿</a:t>
            </a:r>
          </a:p>
          <a:p>
            <a:pPr marL="457200" lvl="1" indent="0">
              <a:buNone/>
            </a:pPr>
            <a:endParaRPr lang="en-US" altLang="zh-CN" sz="1995" dirty="0"/>
          </a:p>
          <a:p>
            <a:pPr lvl="1"/>
            <a:endParaRPr lang="en-US" altLang="zh-CN" sz="2285" dirty="0"/>
          </a:p>
        </p:txBody>
      </p:sp>
    </p:spTree>
    <p:extLst>
      <p:ext uri="{BB962C8B-B14F-4D97-AF65-F5344CB8AC3E}">
        <p14:creationId xmlns:p14="http://schemas.microsoft.com/office/powerpoint/2010/main" val="260005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How to use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2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305117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Terminology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363855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38760" y="449580"/>
            <a:ext cx="8667115" cy="62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Repository </a:t>
            </a:r>
          </a:p>
          <a:p>
            <a:pPr lvl="1"/>
            <a:r>
              <a:rPr lang="en-US" altLang="zh-CN" sz="2400" dirty="0"/>
              <a:t>The Database to store the checkpoint of your project</a:t>
            </a:r>
          </a:p>
          <a:p>
            <a:pPr lvl="1"/>
            <a:endParaRPr lang="en-US" altLang="zh-CN" sz="2400" dirty="0"/>
          </a:p>
          <a:p>
            <a:pPr lvl="0"/>
            <a:r>
              <a:rPr lang="en-US" altLang="zh-CN" sz="2400" dirty="0"/>
              <a:t>Commit</a:t>
            </a:r>
          </a:p>
          <a:p>
            <a:pPr lvl="1"/>
            <a:r>
              <a:rPr lang="en-US" altLang="zh-CN" sz="2400" dirty="0"/>
              <a:t>The action to ask version control software to take a checkpoint on the current status of the project</a:t>
            </a:r>
          </a:p>
          <a:p>
            <a:pPr marL="457200" lvl="1" indent="0">
              <a:buNone/>
            </a:pPr>
            <a:endParaRPr lang="en-US" altLang="zh-CN" sz="1995" dirty="0"/>
          </a:p>
          <a:p>
            <a:pPr lvl="1"/>
            <a:endParaRPr lang="en-US" altLang="zh-CN" sz="2285" dirty="0"/>
          </a:p>
        </p:txBody>
      </p:sp>
      <p:grpSp>
        <p:nvGrpSpPr>
          <p:cNvPr id="25" name="组合 24"/>
          <p:cNvGrpSpPr/>
          <p:nvPr/>
        </p:nvGrpSpPr>
        <p:grpSpPr>
          <a:xfrm>
            <a:off x="3252687" y="3733800"/>
            <a:ext cx="2333027" cy="1672051"/>
            <a:chOff x="3449955" y="3236738"/>
            <a:chExt cx="2399905" cy="889316"/>
          </a:xfrm>
        </p:grpSpPr>
        <p:sp>
          <p:nvSpPr>
            <p:cNvPr id="26" name="矩形 25"/>
            <p:cNvSpPr/>
            <p:nvPr/>
          </p:nvSpPr>
          <p:spPr>
            <a:xfrm>
              <a:off x="3449955" y="3265992"/>
              <a:ext cx="2057400" cy="860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44860" y="3236738"/>
              <a:ext cx="1905000" cy="245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Client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606723" y="3470711"/>
              <a:ext cx="1752899" cy="292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Code Base</a:t>
              </a:r>
              <a:endParaRPr lang="zh-CN" altLang="en-US" sz="2400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3414517" y="4725978"/>
            <a:ext cx="1694619" cy="50050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Repository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755</Words>
  <Application>Microsoft Office PowerPoint</Application>
  <PresentationFormat>On-screen Show (4:3)</PresentationFormat>
  <Paragraphs>296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宋体</vt:lpstr>
      <vt:lpstr>Arial</vt:lpstr>
      <vt:lpstr>Calibri</vt:lpstr>
      <vt:lpstr>Office Theme</vt:lpstr>
      <vt:lpstr>Git</vt:lpstr>
      <vt:lpstr>Version control software (VCS)</vt:lpstr>
      <vt:lpstr>VCS (cont)</vt:lpstr>
      <vt:lpstr>VCS History: Local version control system</vt:lpstr>
      <vt:lpstr>VCS History: Centralized version control system</vt:lpstr>
      <vt:lpstr>Git: New design space</vt:lpstr>
      <vt:lpstr>Git: History</vt:lpstr>
      <vt:lpstr>How to use Git</vt:lpstr>
      <vt:lpstr>Terminology</vt:lpstr>
      <vt:lpstr>Life Cycle of Git</vt:lpstr>
      <vt:lpstr>File status</vt:lpstr>
      <vt:lpstr>Core git commands</vt:lpstr>
      <vt:lpstr>Core git commands</vt:lpstr>
      <vt:lpstr>Demo</vt:lpstr>
      <vt:lpstr>Demo (cont)</vt:lpstr>
      <vt:lpstr>Roll back to previous version</vt:lpstr>
      <vt:lpstr>Demo: switch to checkpointed versions</vt:lpstr>
      <vt:lpstr>Discard changes since the last checkpoint</vt:lpstr>
      <vt:lpstr>Demo: Discard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zozo-PC</cp:lastModifiedBy>
  <cp:revision>3781</cp:revision>
  <dcterms:created xsi:type="dcterms:W3CDTF">2006-08-16T00:00:00Z</dcterms:created>
  <dcterms:modified xsi:type="dcterms:W3CDTF">2019-03-05T02:53:42Z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