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45" r:id="rId2"/>
    <p:sldId id="439" r:id="rId3"/>
    <p:sldId id="470" r:id="rId4"/>
    <p:sldId id="486" r:id="rId5"/>
    <p:sldId id="440" r:id="rId6"/>
    <p:sldId id="472" r:id="rId7"/>
    <p:sldId id="473" r:id="rId8"/>
    <p:sldId id="474" r:id="rId9"/>
    <p:sldId id="475" r:id="rId10"/>
    <p:sldId id="487" r:id="rId11"/>
    <p:sldId id="488" r:id="rId12"/>
    <p:sldId id="476" r:id="rId13"/>
    <p:sldId id="477" r:id="rId14"/>
    <p:sldId id="489" r:id="rId15"/>
    <p:sldId id="480" r:id="rId16"/>
    <p:sldId id="481" r:id="rId17"/>
    <p:sldId id="482" r:id="rId18"/>
    <p:sldId id="491" r:id="rId19"/>
    <p:sldId id="490" r:id="rId20"/>
    <p:sldId id="478" r:id="rId21"/>
    <p:sldId id="483" r:id="rId22"/>
    <p:sldId id="4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ync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en-US"/>
              <a:t>: Branch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Conflict in merge: resolve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Merge may not always succeed.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Manually resolve the conflict and recommit</a:t>
            </a:r>
          </a:p>
          <a:p>
            <a:pPr marL="0" lvl="1" indent="0">
              <a:buNone/>
            </a:pPr>
            <a:r>
              <a:rPr lang="en-US" altLang="zh-CN" sz="2400" dirty="0"/>
              <a:t>	$vim </a:t>
            </a:r>
            <a:r>
              <a:rPr lang="en-US" altLang="zh-CN" sz="2400" dirty="0" err="1"/>
              <a:t>bar.c</a:t>
            </a:r>
            <a:r>
              <a:rPr lang="en-US" altLang="zh-CN" sz="2400" dirty="0"/>
              <a:t> 	#identify conflict and resolve it</a:t>
            </a:r>
          </a:p>
          <a:p>
            <a:pPr marL="0" lvl="1" indent="0">
              <a:buNone/>
            </a:pPr>
            <a:r>
              <a:rPr lang="en-US" altLang="zh-CN" sz="2400" dirty="0"/>
              <a:t>	$git add </a:t>
            </a:r>
            <a:r>
              <a:rPr lang="en-US" altLang="zh-CN" sz="2400" dirty="0" err="1"/>
              <a:t>bar.c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sz="2400" dirty="0"/>
              <a:t>	$git commit -m “resolving conflicts”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0" lvl="1" indent="0">
              <a:buNone/>
            </a:pPr>
            <a:endParaRPr lang="en-US" altLang="zh-CN" sz="2400" dirty="0"/>
          </a:p>
          <a:p>
            <a:pPr marL="0" lvl="1" indent="0">
              <a:buNone/>
            </a:pP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742950" lvl="2" indent="-342900"/>
            <a:br>
              <a:rPr lang="en-US" altLang="zh-CN" sz="400" dirty="0"/>
            </a:br>
            <a:endParaRPr lang="en-US" altLang="zh-CN" sz="685" dirty="0"/>
          </a:p>
        </p:txBody>
      </p:sp>
    </p:spTree>
    <p:extLst>
      <p:ext uri="{BB962C8B-B14F-4D97-AF65-F5344CB8AC3E}">
        <p14:creationId xmlns:p14="http://schemas.microsoft.com/office/powerpoint/2010/main" val="233942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Resolve merge conflict</a:t>
            </a:r>
          </a:p>
        </p:txBody>
      </p:sp>
    </p:spTree>
    <p:extLst>
      <p:ext uri="{BB962C8B-B14F-4D97-AF65-F5344CB8AC3E}">
        <p14:creationId xmlns:p14="http://schemas.microsoft.com/office/powerpoint/2010/main" val="406252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Syncing with remote machines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5334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br>
              <a:rPr lang="en-US" altLang="zh-CN" sz="2000" dirty="0">
                <a:sym typeface="+mn-ea"/>
                <a:hlinkClick r:id="rId2"/>
              </a:rPr>
            </a:br>
            <a:endParaRPr lang="en-US" altLang="zh-CN" sz="2000" dirty="0">
              <a:sym typeface="+mn-ea"/>
              <a:hlinkClick r:id="rId2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  <a:hlinkClick r:id="rId2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  <a:hlinkClick r:id="rId2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  <a:hlinkClick r:id="rId2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Tutorial for syncing with remote machines</a:t>
            </a:r>
            <a:endParaRPr lang="en-US" altLang="zh-CN" sz="2400" dirty="0">
              <a:sym typeface="+mn-ea"/>
              <a:hlinkClick r:id="rId2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  <a:hlinkClick r:id="rId2"/>
              </a:rPr>
              <a:t>https://www.atlassian.com/git/tutorials/syncing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742950" lvl="2" indent="-342900"/>
            <a:br>
              <a:rPr lang="en-US" altLang="zh-CN" sz="400" dirty="0"/>
            </a:br>
            <a:endParaRPr lang="en-US" altLang="zh-CN" sz="685" dirty="0"/>
          </a:p>
        </p:txBody>
      </p:sp>
      <p:sp>
        <p:nvSpPr>
          <p:cNvPr id="38" name="矩形 37"/>
          <p:cNvSpPr/>
          <p:nvPr/>
        </p:nvSpPr>
        <p:spPr>
          <a:xfrm>
            <a:off x="229137" y="833142"/>
            <a:ext cx="2260212" cy="261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29526" y="874629"/>
            <a:ext cx="117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Client 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2481" y="1365370"/>
            <a:ext cx="1611028" cy="392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Code Base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457200" y="2777437"/>
            <a:ext cx="1709396" cy="43058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Repository</a:t>
            </a:r>
            <a:endParaRPr lang="zh-CN" altLang="en-US" sz="2400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135379" y="1840367"/>
            <a:ext cx="1" cy="87001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47625" y="1885098"/>
            <a:ext cx="232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commit</a:t>
            </a:r>
            <a:endParaRPr lang="zh-CN" altLang="en-US" sz="2400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364075" y="1810882"/>
            <a:ext cx="0" cy="8563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358570" y="1918524"/>
            <a:ext cx="232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checkout</a:t>
            </a:r>
            <a:endParaRPr lang="zh-CN" altLang="en-US" sz="2400" dirty="0"/>
          </a:p>
        </p:txBody>
      </p:sp>
      <p:sp>
        <p:nvSpPr>
          <p:cNvPr id="50" name="内容占位符 2"/>
          <p:cNvSpPr>
            <a:spLocks noGrp="1"/>
          </p:cNvSpPr>
          <p:nvPr/>
        </p:nvSpPr>
        <p:spPr>
          <a:xfrm>
            <a:off x="3975493" y="1340056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742950" lvl="2" indent="-342900"/>
            <a:br>
              <a:rPr lang="en-US" altLang="zh-CN" sz="400" dirty="0"/>
            </a:br>
            <a:endParaRPr lang="en-US" altLang="zh-CN" sz="685" dirty="0"/>
          </a:p>
        </p:txBody>
      </p:sp>
      <p:grpSp>
        <p:nvGrpSpPr>
          <p:cNvPr id="3" name="组合 2"/>
          <p:cNvGrpSpPr/>
          <p:nvPr/>
        </p:nvGrpSpPr>
        <p:grpSpPr>
          <a:xfrm>
            <a:off x="6358255" y="894687"/>
            <a:ext cx="3622662" cy="2610513"/>
            <a:chOff x="6053455" y="894687"/>
            <a:chExt cx="3622662" cy="2610513"/>
          </a:xfrm>
        </p:grpSpPr>
        <p:sp>
          <p:nvSpPr>
            <p:cNvPr id="51" name="矩形 50"/>
            <p:cNvSpPr/>
            <p:nvPr/>
          </p:nvSpPr>
          <p:spPr>
            <a:xfrm>
              <a:off x="6096000" y="894687"/>
              <a:ext cx="2260212" cy="261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660829" y="950829"/>
              <a:ext cx="1177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Client B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35149" y="1373398"/>
              <a:ext cx="1611028" cy="3923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6434772" y="2832378"/>
              <a:ext cx="1709396" cy="4305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Repository</a:t>
              </a:r>
              <a:endParaRPr lang="zh-CN" altLang="en-US" sz="2400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7140663" y="1931224"/>
              <a:ext cx="1" cy="87001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053455" y="1885098"/>
              <a:ext cx="23285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   </a:t>
              </a:r>
              <a:r>
                <a:rPr lang="en-US" altLang="zh-CN" sz="2400" dirty="0" err="1"/>
                <a:t>git</a:t>
              </a:r>
              <a:r>
                <a:rPr lang="en-US" altLang="zh-CN" sz="2400" dirty="0"/>
                <a:t> </a:t>
              </a:r>
            </a:p>
            <a:p>
              <a:r>
                <a:rPr lang="en-US" altLang="zh-CN" sz="2400" dirty="0"/>
                <a:t>commit</a:t>
              </a:r>
              <a:endParaRPr lang="zh-CN" altLang="en-US" sz="2400" dirty="0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7391400" y="1919257"/>
              <a:ext cx="0" cy="85631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347572" y="1900832"/>
              <a:ext cx="23285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   </a:t>
              </a:r>
              <a:r>
                <a:rPr lang="en-US" altLang="zh-CN" sz="2400" dirty="0" err="1"/>
                <a:t>git</a:t>
              </a:r>
              <a:r>
                <a:rPr lang="en-US" altLang="zh-CN" sz="2400" dirty="0"/>
                <a:t> </a:t>
              </a:r>
            </a:p>
            <a:p>
              <a:r>
                <a:rPr lang="en-US" altLang="zh-CN" sz="2400" dirty="0"/>
                <a:t>checkout</a:t>
              </a:r>
              <a:endParaRPr lang="zh-CN" altLang="en-US" sz="2400" dirty="0"/>
            </a:p>
          </p:txBody>
        </p:sp>
      </p:grpSp>
      <p:cxnSp>
        <p:nvCxnSpPr>
          <p:cNvPr id="59" name="直接箭头连接符 58"/>
          <p:cNvCxnSpPr/>
          <p:nvPr/>
        </p:nvCxnSpPr>
        <p:spPr>
          <a:xfrm>
            <a:off x="2240877" y="2971800"/>
            <a:ext cx="439907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652293" y="2544741"/>
            <a:ext cx="23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 push</a:t>
            </a:r>
            <a:endParaRPr lang="zh-CN" altLang="en-US" sz="2400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2240877" y="3153121"/>
            <a:ext cx="429179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646878" y="3171959"/>
            <a:ext cx="23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 fetch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Knowledge required for hw9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Generate Patches with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Creating and applying patches with git-diff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diff</a:t>
            </a:r>
          </a:p>
          <a:p>
            <a:pPr lvl="1"/>
            <a:r>
              <a:rPr lang="en-US" altLang="zh-CN" sz="2400" dirty="0">
                <a:sym typeface="+mn-ea"/>
              </a:rPr>
              <a:t>shows the difference between commits, output is the same format as the output of diff command</a:t>
            </a:r>
          </a:p>
          <a:p>
            <a:pPr lvl="1"/>
            <a:r>
              <a:rPr lang="en-US" altLang="zh-CN" sz="2400" dirty="0">
                <a:sym typeface="+mn-ea"/>
              </a:rPr>
              <a:t>syntax: git diff commitID1 commitID2</a:t>
            </a:r>
          </a:p>
          <a:p>
            <a:pPr lvl="1"/>
            <a:r>
              <a:rPr lang="en-US" altLang="zh-CN" sz="2400" dirty="0">
                <a:sym typeface="+mn-ea"/>
              </a:rPr>
              <a:t>e.g. git diff 322557 d23c944.....</a:t>
            </a:r>
          </a:p>
          <a:p>
            <a:pPr lvl="1"/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git diff #simply type git diff will show the changes made since the last commit</a:t>
            </a:r>
          </a:p>
          <a:p>
            <a:pPr lvl="1"/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Creating and apply patches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$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diff v1.0 d23c944..... &gt; patch 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$patch -</a:t>
            </a:r>
            <a:r>
              <a:rPr lang="en-US" altLang="zh-CN" sz="2400" dirty="0" err="1">
                <a:sym typeface="+mn-ea"/>
              </a:rPr>
              <a:t>pN</a:t>
            </a:r>
            <a:r>
              <a:rPr lang="en-US" altLang="zh-CN" sz="2400" dirty="0">
                <a:sym typeface="+mn-ea"/>
              </a:rPr>
              <a:t> &lt; patch</a:t>
            </a:r>
          </a:p>
          <a:p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lvl="1"/>
            <a:endParaRPr lang="en-US" altLang="zh-CN" sz="17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8"/>
            <a:ext cx="8448040" cy="1219517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ym typeface="+mn-ea"/>
              </a:rPr>
              <a:t>Creating and applying patches with git-format-patch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9133840" cy="663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format-patch</a:t>
            </a:r>
          </a:p>
          <a:p>
            <a:pPr lvl="1"/>
            <a:r>
              <a:rPr lang="en-US" altLang="zh-CN" sz="2400" dirty="0">
                <a:sym typeface="+mn-ea"/>
              </a:rPr>
              <a:t>Prepare each commit with its patch in one file per commit</a:t>
            </a:r>
          </a:p>
          <a:p>
            <a:pPr lvl="1"/>
            <a:r>
              <a:rPr lang="en-US" altLang="zh-CN" sz="2400" dirty="0">
                <a:sym typeface="+mn-ea"/>
              </a:rPr>
              <a:t>syntax: git format-patch </a:t>
            </a:r>
            <a:r>
              <a:rPr lang="en-US" altLang="zh-CN" sz="2400" dirty="0" err="1">
                <a:sym typeface="+mn-ea"/>
              </a:rPr>
              <a:t>commitID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#For each commit *since* the </a:t>
            </a:r>
            <a:r>
              <a:rPr lang="en-US" altLang="zh-CN" sz="2400" dirty="0" err="1">
                <a:sym typeface="+mn-ea"/>
              </a:rPr>
              <a:t>commitID</a:t>
            </a:r>
            <a:r>
              <a:rPr lang="en-US" altLang="zh-CN" sz="2400" dirty="0">
                <a:sym typeface="+mn-ea"/>
              </a:rPr>
              <a:t>, prepare a separate file contains its patch</a:t>
            </a:r>
            <a:endParaRPr lang="en-US" altLang="zh-CN" sz="20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Suppose a repository has 3 commits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Commit1: 322557...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Commit2: d23c94....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Commit3: b2a167....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$git format-patch 322557...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#create two patch file first: diff between commit1 and commit2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		 second: diff between commit2 and commit 3</a:t>
            </a:r>
          </a:p>
          <a:p>
            <a:r>
              <a:rPr lang="en-US" altLang="zh-CN" sz="2400" dirty="0">
                <a:sym typeface="+mn-ea"/>
              </a:rPr>
              <a:t>To apply the patch</a:t>
            </a:r>
          </a:p>
          <a:p>
            <a:pPr lvl="1"/>
            <a:r>
              <a:rPr lang="en-US" altLang="zh-CN" sz="2400" dirty="0">
                <a:sym typeface="+mn-ea"/>
              </a:rPr>
              <a:t>git am </a:t>
            </a:r>
            <a:r>
              <a:rPr lang="en-US" altLang="zh-CN" sz="2400" dirty="0" err="1">
                <a:sym typeface="+mn-ea"/>
              </a:rPr>
              <a:t>patchname</a:t>
            </a:r>
            <a:r>
              <a:rPr lang="en-US" altLang="zh-CN" sz="2400" dirty="0">
                <a:sym typeface="+mn-ea"/>
              </a:rPr>
              <a:t> #Apply the patch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lvl="1"/>
            <a:endParaRPr lang="en-US" altLang="zh-CN" sz="17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ym typeface="+mn-ea"/>
              </a:rPr>
              <a:t>git</a:t>
            </a:r>
            <a:r>
              <a:rPr lang="en-US" altLang="zh-CN" sz="3200" dirty="0">
                <a:sym typeface="+mn-ea"/>
              </a:rPr>
              <a:t> diff vs </a:t>
            </a:r>
            <a:r>
              <a:rPr lang="en-US" altLang="zh-CN" sz="3200" dirty="0" err="1">
                <a:sym typeface="+mn-ea"/>
              </a:rPr>
              <a:t>git</a:t>
            </a:r>
            <a:r>
              <a:rPr lang="en-US" altLang="zh-CN" sz="3200" dirty="0">
                <a:sym typeface="+mn-ea"/>
              </a:rPr>
              <a:t> format-patch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Patch created by 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format-patch contains metadata for each commit, e.g. descriptive comments for each commit</a:t>
            </a: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Using 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am to apply the patch will create new commits</a:t>
            </a: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format-patch/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am: transfer a commit between repositories</a:t>
            </a: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diff: simply shows the difference between each commit</a:t>
            </a:r>
          </a:p>
          <a:p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lvl="1"/>
            <a:endParaRPr lang="en-US" altLang="zh-CN" sz="17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Demo: Generate Patches with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4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Other 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Branch: motivation 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0" y="457200"/>
            <a:ext cx="9144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Suppose you just released version 1.0 of your projects. Hooray!</a:t>
            </a:r>
          </a:p>
          <a:p>
            <a:r>
              <a:rPr lang="en-US" altLang="zh-CN" sz="2400" dirty="0">
                <a:sym typeface="+mn-ea"/>
              </a:rPr>
              <a:t>Two remaining tasks:</a:t>
            </a:r>
          </a:p>
          <a:p>
            <a:pPr lvl="1"/>
            <a:r>
              <a:rPr lang="en-US" altLang="zh-CN" sz="2400" dirty="0">
                <a:sym typeface="+mn-ea"/>
              </a:rPr>
              <a:t>Adding new features to form version 2.0 </a:t>
            </a:r>
          </a:p>
          <a:p>
            <a:pPr lvl="1"/>
            <a:r>
              <a:rPr lang="en-US" altLang="zh-CN" sz="2400" dirty="0">
                <a:sym typeface="+mn-ea"/>
              </a:rPr>
              <a:t>Fix bugs in version 1.0</a:t>
            </a: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With the current git command we have learned:</a:t>
            </a:r>
          </a:p>
          <a:p>
            <a:pPr lvl="1"/>
            <a:endParaRPr lang="en-US" altLang="zh-CN" sz="2180" dirty="0">
              <a:sym typeface="+mn-ea"/>
            </a:endParaRPr>
          </a:p>
          <a:p>
            <a:endParaRPr lang="en-US" altLang="zh-CN" sz="2500" dirty="0">
              <a:sym typeface="+mn-ea"/>
            </a:endParaRP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Issues: interference between two completely irrelevant developing process</a:t>
            </a:r>
          </a:p>
          <a:p>
            <a:pPr lvl="1"/>
            <a:r>
              <a:rPr lang="en-US" altLang="zh-CN" sz="2400" dirty="0">
                <a:sym typeface="+mn-ea"/>
              </a:rPr>
              <a:t>The new-feature commit may delete old files, restructure the code</a:t>
            </a:r>
          </a:p>
          <a:p>
            <a:pPr lvl="1"/>
            <a:r>
              <a:rPr lang="en-US" altLang="zh-CN" sz="2400" dirty="0">
                <a:sym typeface="+mn-ea"/>
              </a:rPr>
              <a:t>The bug-fix commit need to keep all the existing old files, and perform changes on them</a:t>
            </a: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982636" y="3276600"/>
            <a:ext cx="1834001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New feature Commit1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38236" y="3296441"/>
            <a:ext cx="1676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Version 1.0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955765" y="3296441"/>
            <a:ext cx="1371600" cy="762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Bug fix commit1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563318" y="3276600"/>
            <a:ext cx="1834001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New feature Commit2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634164" y="3296441"/>
            <a:ext cx="1371600" cy="762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Bug fix commit2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Tags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It is hard to remember a commit by its commit ID:</a:t>
            </a:r>
          </a:p>
          <a:p>
            <a:pPr lvl="1"/>
            <a:r>
              <a:rPr lang="en-US" altLang="zh-CN" sz="2400" dirty="0">
                <a:sym typeface="+mn-ea"/>
              </a:rPr>
              <a:t>such as 322557d3154307c70d3f4681f1298d4f4cbc203d</a:t>
            </a:r>
          </a:p>
          <a:p>
            <a:pPr lvl="1"/>
            <a:r>
              <a:rPr lang="en-US" altLang="zh-CN" sz="2400" dirty="0">
                <a:sym typeface="+mn-ea"/>
              </a:rPr>
              <a:t>You can give a commit a name by using the 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tag command</a:t>
            </a:r>
          </a:p>
          <a:p>
            <a:pPr lvl="1"/>
            <a:endParaRPr lang="en-US" altLang="zh-CN" sz="2400" dirty="0">
              <a:sym typeface="+mn-ea"/>
            </a:endParaRPr>
          </a:p>
          <a:p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tag</a:t>
            </a:r>
          </a:p>
          <a:p>
            <a:pPr lvl="1"/>
            <a:r>
              <a:rPr lang="en-US" altLang="zh-CN" sz="2400" dirty="0">
                <a:sym typeface="+mn-ea"/>
              </a:rPr>
              <a:t>syntax: 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tag </a:t>
            </a:r>
            <a:r>
              <a:rPr lang="en-US" altLang="zh-CN" sz="2400" dirty="0" err="1">
                <a:sym typeface="+mn-ea"/>
              </a:rPr>
              <a:t>tagname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commitID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$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tag v1.0 322557d3154307c70d3f4681f1298d4f4cbc203d</a:t>
            </a:r>
          </a:p>
          <a:p>
            <a:pPr lvl="1"/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tag #</a:t>
            </a:r>
            <a:r>
              <a:rPr lang="en-US" altLang="zh-CN" sz="2400" dirty="0" err="1">
                <a:sym typeface="+mn-ea"/>
              </a:rPr>
              <a:t>Simpy</a:t>
            </a:r>
            <a:r>
              <a:rPr lang="en-US" altLang="zh-CN" sz="2400" dirty="0">
                <a:sym typeface="+mn-ea"/>
              </a:rPr>
              <a:t> type 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tag will show all the existing tag names in </a:t>
            </a:r>
            <a:r>
              <a:rPr lang="en-US" altLang="zh-CN" sz="2400" dirty="0" err="1">
                <a:sym typeface="+mn-ea"/>
              </a:rPr>
              <a:t>git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After assigning the name, you can simply use the tag name to specify the commit</a:t>
            </a:r>
          </a:p>
          <a:p>
            <a:pPr lvl="1"/>
            <a:r>
              <a:rPr lang="en-US" altLang="zh-CN" sz="2400" dirty="0">
                <a:sym typeface="+mn-ea"/>
              </a:rPr>
              <a:t>$git tag v1.0 322557d3154307c70d3f4681f1298d4f4cbc203d</a:t>
            </a:r>
          </a:p>
          <a:p>
            <a:pPr lvl="1"/>
            <a:r>
              <a:rPr lang="en-US" altLang="zh-CN" sz="2400" dirty="0">
                <a:sym typeface="+mn-ea"/>
              </a:rPr>
              <a:t>$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checkout v1.0 	#will checkout the specified commit</a:t>
            </a: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88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Clone a repository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clone: clones another repository, copies all the commit/tag information of the current active branch of the cloned repository 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syntax: 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clone </a:t>
            </a:r>
            <a:r>
              <a:rPr lang="en-US" altLang="zh-CN" sz="2400" dirty="0" err="1">
                <a:sym typeface="+mn-ea"/>
              </a:rPr>
              <a:t>path_to_repository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e.g. git clone /root/35L/git</a:t>
            </a:r>
          </a:p>
          <a:p>
            <a:pPr marL="0" indent="0">
              <a:buNone/>
            </a:pPr>
            <a:r>
              <a:rPr lang="en-US" altLang="zh-CN" sz="1200" dirty="0">
                <a:sym typeface="+mn-ea"/>
              </a:rPr>
              <a:t>	</a:t>
            </a:r>
          </a:p>
          <a:p>
            <a:pPr marL="0" indent="0">
              <a:buNone/>
            </a:pP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lvl="1"/>
            <a:endParaRPr lang="en-US" altLang="zh-CN" sz="17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ym typeface="+mn-ea"/>
              </a:rPr>
              <a:t>gitk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Graphic tool to show the related information for every commit/branch/merge in the repository</a:t>
            </a: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Reference:</a:t>
            </a:r>
          </a:p>
          <a:p>
            <a:pPr lvl="1"/>
            <a:r>
              <a:rPr lang="en-US" altLang="zh-CN" sz="2400" dirty="0">
                <a:sym typeface="+mn-ea"/>
                <a:hlinkClick r:id="rId2"/>
              </a:rPr>
              <a:t>https://git-scm.com/docs/gitk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https://git-scm.com/docs/git-rev-list	</a:t>
            </a:r>
          </a:p>
          <a:p>
            <a:pPr marL="0" indent="0">
              <a:buNone/>
            </a:pP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lvl="1"/>
            <a:endParaRPr lang="en-US" altLang="zh-CN" sz="17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Branch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533400"/>
            <a:ext cx="8879386" cy="618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Allows the commit to diverge from a given commit</a:t>
            </a:r>
          </a:p>
          <a:p>
            <a:endParaRPr lang="en-US" altLang="zh-CN" sz="2285" dirty="0">
              <a:sym typeface="+mn-ea"/>
            </a:endParaRPr>
          </a:p>
          <a:p>
            <a:endParaRPr lang="en-US" altLang="zh-CN" sz="2285" dirty="0">
              <a:sym typeface="+mn-ea"/>
            </a:endParaRPr>
          </a:p>
          <a:p>
            <a:endParaRPr lang="en-US" altLang="zh-CN" sz="2285" dirty="0">
              <a:sym typeface="+mn-ea"/>
            </a:endParaRPr>
          </a:p>
          <a:p>
            <a:endParaRPr lang="en-US" altLang="zh-CN" sz="2285" dirty="0"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285" dirty="0">
              <a:sym typeface="+mn-ea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336265" y="1940954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9891" y="1496015"/>
            <a:ext cx="1596819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Version 1.0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52088" y="1867795"/>
            <a:ext cx="1731119" cy="79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53935" y="2539319"/>
            <a:ext cx="1279665" cy="5940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58584" y="1456169"/>
            <a:ext cx="1817229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New feature Commit1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518" y="1837169"/>
            <a:ext cx="71217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113511" y="1500345"/>
            <a:ext cx="1974463" cy="6736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New feature Commit2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 rot="1485784">
            <a:off x="1127612" y="2648090"/>
            <a:ext cx="23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Bug-fix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317742" y="2673722"/>
            <a:ext cx="1371600" cy="762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Bug fix commit1</a:t>
            </a:r>
            <a:endParaRPr lang="zh-CN" altLang="en-US" sz="24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788347" y="3054722"/>
            <a:ext cx="924560" cy="1344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11912" y="2698262"/>
            <a:ext cx="1588888" cy="7374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Bug fix commit2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676710" y="1399259"/>
            <a:ext cx="23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New-feature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Merge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533400"/>
            <a:ext cx="8879386" cy="618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Merge: Incorporate all the changes since diverge to the another branch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336265" y="1940954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38760" y="2667000"/>
            <a:ext cx="13716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Version</a:t>
            </a:r>
            <a:r>
              <a:rPr lang="en-US" altLang="zh-CN" sz="2000" dirty="0"/>
              <a:t> </a:t>
            </a:r>
            <a:r>
              <a:rPr lang="en-US" altLang="zh-CN" sz="2400" dirty="0"/>
              <a:t>1.0</a:t>
            </a:r>
            <a:endParaRPr lang="zh-CN" altLang="en-US" sz="2000" dirty="0"/>
          </a:p>
        </p:txBody>
      </p:sp>
      <p:cxnSp>
        <p:nvCxnSpPr>
          <p:cNvPr id="33" name="直接箭头连接符 32"/>
          <p:cNvCxnSpPr>
            <a:cxnSpLocks/>
          </p:cNvCxnSpPr>
          <p:nvPr/>
        </p:nvCxnSpPr>
        <p:spPr>
          <a:xfrm flipV="1">
            <a:off x="1610360" y="1988437"/>
            <a:ext cx="1329641" cy="71506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71800" y="1495310"/>
            <a:ext cx="2133600" cy="12012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New feature Commit1</a:t>
            </a:r>
          </a:p>
          <a:p>
            <a:pPr algn="ctr"/>
            <a:r>
              <a:rPr lang="en-US" altLang="zh-CN" sz="2400" dirty="0" err="1"/>
              <a:t>foo.c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foo*.c</a:t>
            </a:r>
            <a:endParaRPr lang="zh-CN" altLang="en-US" sz="24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181600" y="2057400"/>
            <a:ext cx="71217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943600" y="1447800"/>
            <a:ext cx="2133600" cy="11774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New feature Commit2</a:t>
            </a:r>
          </a:p>
          <a:p>
            <a:pPr algn="ctr"/>
            <a:r>
              <a:rPr lang="en-US" altLang="zh-CN" sz="2400" dirty="0" err="1"/>
              <a:t>bar.c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bar*.c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 rot="19982240">
            <a:off x="1216006" y="1919266"/>
            <a:ext cx="188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New-feature</a:t>
            </a:r>
            <a:endParaRPr lang="zh-CN" altLang="en-US" sz="2000" dirty="0"/>
          </a:p>
        </p:txBody>
      </p: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1619853" y="4082621"/>
            <a:ext cx="5155111" cy="4303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105042" y="3591370"/>
            <a:ext cx="9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stable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cxnSpLocks/>
          </p:cNvCxnSpPr>
          <p:nvPr/>
        </p:nvCxnSpPr>
        <p:spPr>
          <a:xfrm>
            <a:off x="6765471" y="2696583"/>
            <a:ext cx="955946" cy="8532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 rot="2680917">
            <a:off x="6765798" y="3274368"/>
            <a:ext cx="232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Merge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6826999" y="3522032"/>
            <a:ext cx="2352675" cy="1300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Version 2.0</a:t>
            </a:r>
          </a:p>
          <a:p>
            <a:pPr algn="ctr"/>
            <a:r>
              <a:rPr lang="en-US" altLang="zh-CN" sz="2400" dirty="0" err="1"/>
              <a:t>foo.c</a:t>
            </a:r>
            <a:r>
              <a:rPr lang="en-US" altLang="zh-CN" sz="2400" dirty="0"/>
              <a:t> -&gt; foo*.c</a:t>
            </a:r>
          </a:p>
          <a:p>
            <a:pPr algn="ctr"/>
            <a:r>
              <a:rPr lang="en-US" altLang="zh-CN" sz="2400" dirty="0" err="1"/>
              <a:t>bar.c</a:t>
            </a:r>
            <a:r>
              <a:rPr lang="en-US" altLang="zh-CN" sz="2400" dirty="0"/>
              <a:t> -&gt; bar*.c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10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Branch in git 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905240" cy="640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Commonly used command</a:t>
            </a:r>
          </a:p>
          <a:p>
            <a:pPr lvl="1"/>
            <a:r>
              <a:rPr lang="en-US" altLang="zh-CN" sz="2400" dirty="0">
                <a:sym typeface="+mn-ea"/>
              </a:rPr>
              <a:t>git branch: list all the branches in current project, create new branch</a:t>
            </a:r>
          </a:p>
          <a:p>
            <a:pPr lvl="1"/>
            <a:r>
              <a:rPr lang="en-US" altLang="zh-CN" sz="2400" dirty="0">
                <a:sym typeface="+mn-ea"/>
              </a:rPr>
              <a:t>git checkout: switch to another branch</a:t>
            </a:r>
          </a:p>
          <a:p>
            <a:pPr lvl="1"/>
            <a:r>
              <a:rPr lang="en-US" altLang="zh-CN" sz="2400" dirty="0">
                <a:sym typeface="+mn-ea"/>
              </a:rPr>
              <a:t>git merge: merge another branch to the current branch to form a new commit</a:t>
            </a:r>
            <a:endParaRPr lang="en-US" altLang="zh-CN" sz="313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git branch:</a:t>
            </a:r>
          </a:p>
          <a:p>
            <a:pPr lvl="1"/>
            <a:r>
              <a:rPr lang="en-US" altLang="zh-CN" sz="2400" dirty="0">
                <a:sym typeface="+mn-ea"/>
              </a:rPr>
              <a:t>$git branch #show all the branch in the current project</a:t>
            </a: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	     # branch with * is the branch you are in</a:t>
            </a:r>
          </a:p>
          <a:p>
            <a:pPr marL="457200" lvl="1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$git branch newbranch #creates a new branch that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                            #diverges from the current commit</a:t>
            </a:r>
            <a:endParaRPr lang="en-US" altLang="zh-CN" sz="21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git checkout:</a:t>
            </a:r>
          </a:p>
          <a:p>
            <a:pPr lvl="1"/>
            <a:r>
              <a:rPr lang="en-US" altLang="zh-CN" sz="2400" dirty="0">
                <a:sym typeface="+mn-ea"/>
              </a:rPr>
              <a:t>$git checkout branchname #switch to the new branch</a:t>
            </a: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57705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Demo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Create a newbranch named new-feature</a:t>
            </a:r>
          </a:p>
          <a:p>
            <a:r>
              <a:rPr lang="en-US" altLang="zh-CN" sz="2400" dirty="0"/>
              <a:t>Modify the Makefile and then commit</a:t>
            </a:r>
          </a:p>
          <a:p>
            <a:endParaRPr lang="en-US" altLang="zh-CN" sz="1995" dirty="0"/>
          </a:p>
          <a:p>
            <a:pPr marL="0" indent="0">
              <a:buNone/>
            </a:pPr>
            <a:r>
              <a:rPr lang="en-US" altLang="zh-CN" sz="1995" dirty="0"/>
              <a:t>Commands we do:</a:t>
            </a:r>
          </a:p>
          <a:p>
            <a:pPr marL="0" indent="0">
              <a:buNone/>
            </a:pPr>
            <a:r>
              <a:rPr lang="en-US" altLang="zh-CN" sz="1995" dirty="0"/>
              <a:t>$git branch					#see all the branch </a:t>
            </a:r>
          </a:p>
          <a:p>
            <a:pPr marL="0" indent="0">
              <a:buNone/>
            </a:pPr>
            <a:r>
              <a:rPr lang="en-US" altLang="zh-CN" sz="1995" dirty="0"/>
              <a:t>$git branch new-feature				</a:t>
            </a:r>
            <a:r>
              <a:rPr lang="en-US" altLang="zh-CN" sz="1995" dirty="0">
                <a:sym typeface="+mn-ea"/>
              </a:rPr>
              <a:t>#create the new branch</a:t>
            </a:r>
          </a:p>
          <a:p>
            <a:pPr marL="0" indent="0">
              <a:buNone/>
            </a:pPr>
            <a:r>
              <a:rPr lang="en-US" altLang="zh-CN" sz="1995" dirty="0">
                <a:sym typeface="+mn-ea"/>
              </a:rPr>
              <a:t>$git checkout </a:t>
            </a:r>
            <a:r>
              <a:rPr lang="en-US" altLang="zh-CN" sz="1995" dirty="0"/>
              <a:t>new-feature </a:t>
            </a:r>
            <a:r>
              <a:rPr lang="en-US" altLang="zh-CN" sz="1995" dirty="0">
                <a:sym typeface="+mn-ea"/>
              </a:rPr>
              <a:t>			#jump to the new branch</a:t>
            </a:r>
          </a:p>
          <a:p>
            <a:pPr marL="0" indent="0">
              <a:buNone/>
            </a:pPr>
            <a:r>
              <a:rPr lang="en-US" altLang="zh-CN" sz="1995" dirty="0">
                <a:sym typeface="+mn-ea"/>
              </a:rPr>
              <a:t>$vim Makefile					#modify Makefile</a:t>
            </a:r>
          </a:p>
          <a:p>
            <a:pPr marL="0" indent="0">
              <a:buNone/>
            </a:pPr>
            <a:r>
              <a:rPr lang="en-US" altLang="zh-CN" sz="1995" dirty="0">
                <a:sym typeface="+mn-ea"/>
              </a:rPr>
              <a:t>$git add Makefile					</a:t>
            </a:r>
          </a:p>
          <a:p>
            <a:pPr marL="0" indent="0">
              <a:buNone/>
            </a:pPr>
            <a:r>
              <a:rPr lang="en-US" altLang="zh-CN" sz="1995" dirty="0">
                <a:sym typeface="+mn-ea"/>
              </a:rPr>
              <a:t>$git commit -m “Add Install in </a:t>
            </a:r>
            <a:r>
              <a:rPr lang="en-US" altLang="zh-CN" sz="1995" dirty="0" err="1">
                <a:sym typeface="+mn-ea"/>
              </a:rPr>
              <a:t>makefile</a:t>
            </a:r>
            <a:r>
              <a:rPr lang="en-US" altLang="zh-CN" sz="1995" dirty="0">
                <a:sym typeface="+mn-ea"/>
              </a:rPr>
              <a:t>”		#commit</a:t>
            </a:r>
          </a:p>
          <a:p>
            <a:pPr marL="0" indent="0">
              <a:buNone/>
            </a:pPr>
            <a:endParaRPr lang="en-US" altLang="zh-CN" sz="1995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What will happen if we do “git checkout master”</a:t>
            </a:r>
          </a:p>
          <a:p>
            <a:pPr lvl="1"/>
            <a:r>
              <a:rPr lang="en-US" altLang="zh-CN" sz="2400" dirty="0">
                <a:sym typeface="+mn-ea"/>
              </a:rPr>
              <a:t>Will we be able to see changes to 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?</a:t>
            </a:r>
          </a:p>
          <a:p>
            <a:pPr lvl="1"/>
            <a:r>
              <a:rPr lang="en-US" altLang="zh-CN" sz="2400" dirty="0">
                <a:sym typeface="+mn-ea"/>
              </a:rPr>
              <a:t>Will the git log show the new commit in the </a:t>
            </a:r>
            <a:r>
              <a:rPr lang="en-US" altLang="zh-CN" sz="2400" dirty="0"/>
              <a:t>new-feature branch? 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2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ym typeface="+mn-ea"/>
              </a:rPr>
              <a:t>git</a:t>
            </a:r>
            <a:r>
              <a:rPr lang="en-US" altLang="zh-CN" sz="3200" dirty="0">
                <a:sym typeface="+mn-ea"/>
              </a:rPr>
              <a:t> merge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Merge: Incorporate all the changes since diverge to the another branch</a:t>
            </a:r>
          </a:p>
          <a:p>
            <a:r>
              <a:rPr lang="en-US" altLang="zh-CN" sz="2400" dirty="0"/>
              <a:t>syntax: git merge </a:t>
            </a:r>
            <a:r>
              <a:rPr lang="en-US" altLang="zh-CN" sz="2400" dirty="0" err="1"/>
              <a:t>branch_name</a:t>
            </a:r>
            <a:endParaRPr lang="en-US" altLang="zh-CN" sz="2400" dirty="0"/>
          </a:p>
          <a:p>
            <a:pPr lvl="1"/>
            <a:r>
              <a:rPr lang="en-US" altLang="zh-CN" sz="2400" dirty="0"/>
              <a:t>merge the branch named </a:t>
            </a:r>
            <a:r>
              <a:rPr lang="en-US" altLang="zh-CN" sz="2400" dirty="0" err="1"/>
              <a:t>branch_name</a:t>
            </a:r>
            <a:r>
              <a:rPr lang="en-US" altLang="zh-CN" sz="2400" dirty="0"/>
              <a:t> to the current branch to form a new commit</a:t>
            </a:r>
          </a:p>
          <a:p>
            <a:r>
              <a:rPr lang="en-US" altLang="zh-CN" sz="2400" dirty="0"/>
              <a:t>e.g.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merge new-feature</a:t>
            </a:r>
          </a:p>
          <a:p>
            <a:pPr marL="457200" lvl="1" indent="0">
              <a:buNone/>
            </a:pPr>
            <a:endParaRPr lang="en-US" altLang="zh-CN" sz="1995" dirty="0"/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2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Demo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Modify </a:t>
            </a:r>
            <a:r>
              <a:rPr lang="en-US" altLang="zh-CN" sz="2400" dirty="0" err="1"/>
              <a:t>foo.c</a:t>
            </a:r>
            <a:r>
              <a:rPr lang="en-US" altLang="zh-CN" sz="2400" dirty="0"/>
              <a:t> to add comments of the author</a:t>
            </a:r>
          </a:p>
          <a:p>
            <a:r>
              <a:rPr lang="en-US" altLang="zh-CN" sz="2400" dirty="0"/>
              <a:t>Commit </a:t>
            </a:r>
            <a:r>
              <a:rPr lang="en-US" altLang="zh-CN" sz="2400" dirty="0" err="1"/>
              <a:t>foo.c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Merge new-feature with the master branch</a:t>
            </a:r>
          </a:p>
          <a:p>
            <a:endParaRPr lang="en-US" altLang="zh-CN" sz="1995" dirty="0"/>
          </a:p>
          <a:p>
            <a:pPr marL="0" indent="0">
              <a:buNone/>
            </a:pPr>
            <a:r>
              <a:rPr lang="en-US" altLang="zh-CN" sz="1995" dirty="0"/>
              <a:t>Commands we do: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>
                <a:sym typeface="+mn-ea"/>
              </a:rPr>
              <a:t>git</a:t>
            </a:r>
            <a:r>
              <a:rPr lang="en-US" altLang="zh-CN" sz="2000" dirty="0">
                <a:sym typeface="+mn-ea"/>
              </a:rPr>
              <a:t> checkout </a:t>
            </a:r>
            <a:r>
              <a:rPr lang="en-US" altLang="zh-CN" sz="2000" dirty="0"/>
              <a:t>new-feature </a:t>
            </a:r>
            <a:r>
              <a:rPr lang="en-US" altLang="zh-CN" sz="2000" dirty="0">
                <a:sym typeface="+mn-ea"/>
              </a:rPr>
              <a:t>			#switch to the branch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$vim </a:t>
            </a:r>
            <a:r>
              <a:rPr lang="en-US" altLang="zh-CN" sz="2000" dirty="0" err="1">
                <a:sym typeface="+mn-ea"/>
              </a:rPr>
              <a:t>foo.c</a:t>
            </a:r>
            <a:r>
              <a:rPr lang="en-US" altLang="zh-CN" sz="2000" dirty="0">
                <a:sym typeface="+mn-ea"/>
              </a:rPr>
              <a:t>					#modify </a:t>
            </a:r>
            <a:r>
              <a:rPr lang="en-US" altLang="zh-CN" sz="2000" dirty="0" err="1">
                <a:sym typeface="+mn-ea"/>
              </a:rPr>
              <a:t>foo.c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$</a:t>
            </a:r>
            <a:r>
              <a:rPr lang="en-US" altLang="zh-CN" sz="1995" dirty="0" err="1">
                <a:sym typeface="+mn-ea"/>
              </a:rPr>
              <a:t>git</a:t>
            </a:r>
            <a:r>
              <a:rPr lang="en-US" altLang="zh-CN" sz="1995" dirty="0">
                <a:sym typeface="+mn-ea"/>
              </a:rPr>
              <a:t> add </a:t>
            </a:r>
            <a:r>
              <a:rPr lang="en-US" altLang="zh-CN" sz="1995" dirty="0" err="1">
                <a:sym typeface="+mn-ea"/>
              </a:rPr>
              <a:t>foo.c</a:t>
            </a:r>
            <a:r>
              <a:rPr lang="en-US" altLang="zh-CN" sz="1995" dirty="0">
                <a:sym typeface="+mn-ea"/>
              </a:rPr>
              <a:t>					</a:t>
            </a:r>
            <a:br>
              <a:rPr lang="en-US" altLang="zh-CN" sz="1995" dirty="0">
                <a:sym typeface="+mn-ea"/>
              </a:rPr>
            </a:br>
            <a:r>
              <a:rPr lang="en-US" altLang="zh-CN" sz="1995" dirty="0">
                <a:sym typeface="+mn-ea"/>
              </a:rPr>
              <a:t>$</a:t>
            </a:r>
            <a:r>
              <a:rPr lang="en-US" altLang="zh-CN" sz="1995" dirty="0" err="1">
                <a:sym typeface="+mn-ea"/>
              </a:rPr>
              <a:t>git</a:t>
            </a:r>
            <a:r>
              <a:rPr lang="en-US" altLang="zh-CN" sz="1995" dirty="0">
                <a:sym typeface="+mn-ea"/>
              </a:rPr>
              <a:t> commit “adding author info”</a:t>
            </a:r>
            <a:br>
              <a:rPr lang="en-US" altLang="zh-CN" sz="1995" dirty="0">
                <a:sym typeface="+mn-ea"/>
              </a:rPr>
            </a:br>
            <a:r>
              <a:rPr lang="en-US" altLang="zh-CN" sz="1995" dirty="0">
                <a:sym typeface="+mn-ea"/>
              </a:rPr>
              <a:t>$</a:t>
            </a:r>
            <a:r>
              <a:rPr lang="en-US" altLang="zh-CN" sz="1995" dirty="0" err="1">
                <a:sym typeface="+mn-ea"/>
              </a:rPr>
              <a:t>git</a:t>
            </a:r>
            <a:r>
              <a:rPr lang="en-US" altLang="zh-CN" sz="1995" dirty="0">
                <a:sym typeface="+mn-ea"/>
              </a:rPr>
              <a:t> checkout master				#switch to master branch</a:t>
            </a:r>
          </a:p>
          <a:p>
            <a:pPr marL="0" indent="0">
              <a:buNone/>
            </a:pPr>
            <a:r>
              <a:rPr lang="en-US" altLang="zh-CN" sz="1995" dirty="0">
                <a:sym typeface="+mn-ea"/>
              </a:rPr>
              <a:t>$</a:t>
            </a:r>
            <a:r>
              <a:rPr lang="en-US" altLang="zh-CN" sz="1995" dirty="0" err="1">
                <a:sym typeface="+mn-ea"/>
              </a:rPr>
              <a:t>git</a:t>
            </a:r>
            <a:r>
              <a:rPr lang="en-US" altLang="zh-CN" sz="1995" dirty="0">
                <a:sym typeface="+mn-ea"/>
              </a:rPr>
              <a:t> merge </a:t>
            </a:r>
            <a:r>
              <a:rPr lang="en-US" altLang="zh-CN" sz="1800" dirty="0"/>
              <a:t>new-feature 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$</a:t>
            </a:r>
            <a:r>
              <a:rPr lang="en-US" altLang="zh-CN" sz="1800" dirty="0" err="1">
                <a:sym typeface="+mn-ea"/>
              </a:rPr>
              <a:t>git</a:t>
            </a:r>
            <a:r>
              <a:rPr lang="en-US" altLang="zh-CN" sz="1800" dirty="0">
                <a:sym typeface="+mn-ea"/>
              </a:rPr>
              <a:t> log						#find the new commit</a:t>
            </a:r>
            <a:endParaRPr lang="en-US" altLang="zh-CN" sz="1995" dirty="0"/>
          </a:p>
          <a:p>
            <a:pPr marL="0" indent="0">
              <a:buNone/>
            </a:pPr>
            <a:endParaRPr lang="en-US" altLang="zh-CN" sz="1995" dirty="0">
              <a:sym typeface="+mn-ea"/>
            </a:endParaRPr>
          </a:p>
          <a:p>
            <a:pPr marL="0" indent="0">
              <a:buNone/>
            </a:pPr>
            <a:endParaRPr lang="en-US" altLang="zh-CN" sz="1995" dirty="0"/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Conflict in merge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Merge may not always succeed:</a:t>
            </a:r>
          </a:p>
          <a:p>
            <a:pPr marL="742950" lvl="2" indent="-342900"/>
            <a:r>
              <a:rPr lang="en-US" altLang="zh-CN" dirty="0"/>
              <a:t>Imagine the merged branch and the current branch has different content on the same line of the same file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e.g. With the following </a:t>
            </a:r>
            <a:r>
              <a:rPr lang="en-US" altLang="zh-CN" sz="2400" dirty="0" err="1"/>
              <a:t>bar.c</a:t>
            </a:r>
            <a:r>
              <a:rPr lang="en-US" altLang="zh-CN" sz="2400" dirty="0"/>
              <a:t> program, in master branch, merge branch conflict: </a:t>
            </a:r>
            <a:br>
              <a:rPr lang="en-US" altLang="zh-CN" sz="2400" dirty="0"/>
            </a:br>
            <a:r>
              <a:rPr lang="en-US" altLang="zh-CN" sz="2400" dirty="0"/>
              <a:t>	$git merge conflict #This will fail</a:t>
            </a:r>
            <a:endParaRPr lang="en-US" altLang="zh-CN" sz="1600" dirty="0"/>
          </a:p>
          <a:p>
            <a:pPr marL="0" lvl="1" indent="0">
              <a:buNone/>
            </a:pP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742950" lvl="2" indent="-342900"/>
            <a:br>
              <a:rPr lang="en-US" altLang="zh-CN" sz="400" dirty="0"/>
            </a:br>
            <a:endParaRPr lang="en-US" altLang="zh-CN" sz="685" dirty="0"/>
          </a:p>
        </p:txBody>
      </p:sp>
      <p:sp>
        <p:nvSpPr>
          <p:cNvPr id="5" name="文本框 4"/>
          <p:cNvSpPr txBox="1"/>
          <p:nvPr/>
        </p:nvSpPr>
        <p:spPr>
          <a:xfrm>
            <a:off x="238125" y="3124200"/>
            <a:ext cx="364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/>
              <a:t>bar.c</a:t>
            </a:r>
            <a:r>
              <a:rPr lang="en-US" sz="2400" dirty="0"/>
              <a:t> in branch master</a:t>
            </a:r>
          </a:p>
          <a:p>
            <a:pPr marL="0" indent="0">
              <a:buNone/>
            </a:pPr>
            <a:r>
              <a:rPr lang="en-US" sz="2400" dirty="0"/>
              <a:t>//Author is programmer A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(void)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return 3;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77667" y="3110132"/>
            <a:ext cx="364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/>
              <a:t>bar.c</a:t>
            </a:r>
            <a:r>
              <a:rPr lang="en-US" sz="2400" dirty="0"/>
              <a:t> in branch conflict</a:t>
            </a:r>
          </a:p>
          <a:p>
            <a:pPr marL="0" indent="0">
              <a:buNone/>
            </a:pPr>
            <a:r>
              <a:rPr lang="en-US" sz="2400" dirty="0"/>
              <a:t>//Author is programmer B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(void)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return 3;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778</Words>
  <Application>Microsoft Office PowerPoint</Application>
  <PresentationFormat>On-screen Show (4:3)</PresentationFormat>
  <Paragraphs>380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Wingdings</vt:lpstr>
      <vt:lpstr>Office Theme</vt:lpstr>
      <vt:lpstr>Git: Branch</vt:lpstr>
      <vt:lpstr>Branch: motivation </vt:lpstr>
      <vt:lpstr>Branch</vt:lpstr>
      <vt:lpstr>Merge</vt:lpstr>
      <vt:lpstr>Branch in git </vt:lpstr>
      <vt:lpstr>Demo</vt:lpstr>
      <vt:lpstr>git merge</vt:lpstr>
      <vt:lpstr>Demo</vt:lpstr>
      <vt:lpstr>Conflict in merge</vt:lpstr>
      <vt:lpstr>Conflict in merge: resolve</vt:lpstr>
      <vt:lpstr>Demo: Resolve merge conflict</vt:lpstr>
      <vt:lpstr>Syncing with remote machines</vt:lpstr>
      <vt:lpstr>Knowledge required for hw9</vt:lpstr>
      <vt:lpstr>Generate Patches with Git</vt:lpstr>
      <vt:lpstr>Creating and applying patches with git-diff</vt:lpstr>
      <vt:lpstr>Creating and applying patches with git-format-patch</vt:lpstr>
      <vt:lpstr>git diff vs git format-patch</vt:lpstr>
      <vt:lpstr>Demo: Generate Patches with Git</vt:lpstr>
      <vt:lpstr>Other Git commands</vt:lpstr>
      <vt:lpstr>Tags</vt:lpstr>
      <vt:lpstr>Clone a repository</vt:lpstr>
      <vt:lpstr>gitk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4400</cp:revision>
  <dcterms:created xsi:type="dcterms:W3CDTF">2006-08-16T00:00:00Z</dcterms:created>
  <dcterms:modified xsi:type="dcterms:W3CDTF">2019-03-07T03:48:13Z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