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59" r:id="rId2"/>
    <p:sldId id="292" r:id="rId3"/>
    <p:sldId id="258" r:id="rId4"/>
    <p:sldId id="257" r:id="rId5"/>
    <p:sldId id="293" r:id="rId6"/>
    <p:sldId id="261" r:id="rId7"/>
    <p:sldId id="260" r:id="rId8"/>
    <p:sldId id="268" r:id="rId9"/>
    <p:sldId id="262" r:id="rId10"/>
    <p:sldId id="270" r:id="rId11"/>
    <p:sldId id="274" r:id="rId12"/>
    <p:sldId id="275" r:id="rId13"/>
    <p:sldId id="276" r:id="rId14"/>
    <p:sldId id="271" r:id="rId15"/>
    <p:sldId id="272" r:id="rId16"/>
    <p:sldId id="273" r:id="rId17"/>
    <p:sldId id="291" r:id="rId18"/>
    <p:sldId id="284" r:id="rId19"/>
    <p:sldId id="285" r:id="rId20"/>
    <p:sldId id="278" r:id="rId21"/>
    <p:sldId id="279" r:id="rId22"/>
    <p:sldId id="280" r:id="rId23"/>
    <p:sldId id="283" r:id="rId24"/>
    <p:sldId id="281" r:id="rId25"/>
    <p:sldId id="282" r:id="rId26"/>
    <p:sldId id="286" r:id="rId27"/>
    <p:sldId id="287" r:id="rId28"/>
    <p:sldId id="288" r:id="rId29"/>
    <p:sldId id="289" r:id="rId30"/>
    <p:sldId id="290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4211"/>
  </p:normalViewPr>
  <p:slideViewPr>
    <p:cSldViewPr>
      <p:cViewPr varScale="1">
        <p:scale>
          <a:sx n="66" d="100"/>
          <a:sy n="66" d="100"/>
        </p:scale>
        <p:origin x="1728" y="19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1/15/19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1/15/19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first~step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every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step'th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starting with line first. For example,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 1~2p will print all the odd-numbered lines in the input stream, and the address 2~5 will match every fifth line, starting with the second. first can be zero; in this case,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operates as if it were equal to step. (This is an extension.)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= recursive</a:t>
            </a:r>
          </a:p>
          <a:p>
            <a:r>
              <a:rPr lang="en-US" dirty="0"/>
              <a:t>C = count </a:t>
            </a:r>
          </a:p>
          <a:p>
            <a:r>
              <a:rPr lang="en-US" dirty="0"/>
              <a:t>N = output is preceded by its relative line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8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553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581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3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46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62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firstScript.sh</a:t>
            </a:r>
            <a:r>
              <a:rPr lang="en-US" dirty="0"/>
              <a:t> |. Head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86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8647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example</a:t>
            </a: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 c A b 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</a:t>
            </a: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Uf1	uf2	f1	f2	1	2	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b	A	a	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d	b 	b		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a	c	d			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	f	e	f	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f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239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1058-0C36-F44A-A45C-A7A3B1A9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F3387-5A42-4447-A62E-B9DD8F8DA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F949-3DD4-D445-9E1A-CAD26F24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9A3E-3954-C847-8749-CE9EFCD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60FC-B3C5-2240-8A69-0FBF3B18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2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8832-EB1A-2140-8EF9-0914315D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40EAA-F955-B242-9EC3-48D529D7B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70F7-2F51-2C43-95A0-8DAF7417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F34B-4F33-CB40-B955-DB1FA862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2293-040A-D149-918D-D9BB6DA4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B2721-45A7-CC45-A73E-ABA6E2DD9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EE49-67EF-9143-8C15-500F1A2A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AD6A-0BDD-2F44-ACFF-048072DC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0233-3A2A-4148-9430-40F33BAE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D6DE0-D996-0B4E-9C28-2ACBDB20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397288" y="220663"/>
            <a:ext cx="7438145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2133045" y="5529263"/>
            <a:ext cx="2835593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5082909" y="6083301"/>
            <a:ext cx="3859795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9086601" y="6083301"/>
            <a:ext cx="2835593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fld id="{00000000-1234-1234-1234-123412341234}" type="slidenum">
              <a:rPr lang="en-US" sz="140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lnSpc>
                  <a:spcPct val="95000"/>
                </a:lnSpc>
                <a:buClr>
                  <a:srgbClr val="000000"/>
                </a:buClr>
                <a:buSzPct val="25000"/>
              </a:pPr>
              <a:t>‹#›</a:t>
            </a:fld>
            <a:endParaRPr lang="en-US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65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219E-650B-754C-A811-F6F1C68E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23AF-04CB-DE41-BD38-DE937800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2706-6D84-B746-8056-EA07B7B8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2D0F-7AA3-714C-B6D3-7301903C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C8DF-506E-664D-B3DB-6C2BB60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2963-56D8-764D-B50D-1A514B8A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8D57-5552-1248-BAF8-8246CDF9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048A-46A4-5E49-80CE-8ABD5619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2AB5-65D6-DD4C-ACA3-944C114E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3470-24E2-394B-9B7C-593C40B2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66E5-1A6C-4543-AF48-ABB52DEF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4729-FAA6-F64F-B6FC-570F2600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39CB0-86C8-D64E-8D01-845AC86E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561FD-02E0-A344-A310-FEDDC843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BE19A-4DBA-4E43-B7AC-321206ED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EEB6-07D9-574C-8558-667B35C1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0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548F-DA62-DE43-B56C-394D9B1B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5723-507C-4148-BC39-28C63EAA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DB915-8490-F148-A942-43AFCD7E3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6480C-100F-E24D-88B0-0A0222414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C17D4-8BF8-5940-82F5-36E3B48DE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19103-7C56-8842-8647-C9A995F9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EAA63-E122-2B40-91E3-5758A3A4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1C9AD-69E9-DF40-8B2D-DDE637FA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2A50-35B5-0648-B6AA-66124241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6701F-541D-CF41-AF2A-186B3A3D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68324-63B2-C940-8C55-E53DDC12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1F9D2-94BA-0447-BDCF-6292E247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D72A4-E5C4-F34C-98E5-DA3E7C8B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7C208-20C5-B949-B3AC-724F8303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FD97C-AEFE-EF4F-9245-5A0DAD97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7362-1E13-8044-B90A-BC2DCBC5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D1FF-A6F2-CB4D-B0C5-9931639D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5796A-A9EE-3443-90E0-9E07E3D8F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1B6B0-6667-454C-A9E8-316A004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038CB-75C0-EB43-95F2-8B480C2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DEE2-59D3-A246-824D-A086CE1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D65C-3FBB-F640-AF3F-F3F78AD3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3995D-7394-CE4B-BC45-8D9841117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70B08-3F10-B247-A2B8-63AA00E2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E4FB8-C522-AC43-89B8-D1C8C8DF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C156-DEA9-BA44-B541-C1049E09B365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D323-489D-C74E-B30C-E7E462F4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6A62-F9EB-0D44-8351-AE9FD85C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517-5A44-1349-958D-F3C56DC9A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5913E-B5BA-084B-AD93-1397C0F2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3071-AA45-6346-8527-A7D833BE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7073-FC33-0447-99E7-F1DA57DCF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C82B-4F95-D54E-8172-A4F0C6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2985-2E90-EA42-A0BD-966522AC4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844824"/>
            <a:ext cx="9144000" cy="3031976"/>
          </a:xfrm>
        </p:spPr>
        <p:txBody>
          <a:bodyPr/>
          <a:lstStyle/>
          <a:p>
            <a:pPr algn="ctr"/>
            <a:r>
              <a:rPr lang="en-US" sz="4000" dirty="0"/>
              <a:t>CS35L Software Construction Laboratory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Lab 6 – Nandan Parikh</a:t>
            </a:r>
            <a:br>
              <a:rPr lang="en-US" sz="4000" dirty="0"/>
            </a:br>
            <a:r>
              <a:rPr lang="en-US" sz="2000" dirty="0"/>
              <a:t>Week 2; Lecture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UNIX Wildcards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i="1" dirty="0"/>
              <a:t>wildcard</a:t>
            </a:r>
            <a:r>
              <a:rPr lang="en-IN" dirty="0"/>
              <a:t> is a character that can stand for all members of some class of characters</a:t>
            </a:r>
          </a:p>
          <a:p>
            <a:r>
              <a:rPr lang="en-IN" dirty="0"/>
              <a:t>The * wildcard</a:t>
            </a:r>
          </a:p>
          <a:p>
            <a:pPr lvl="1"/>
            <a:r>
              <a:rPr lang="en-IN" dirty="0"/>
              <a:t>The character * is a wildcard and matches </a:t>
            </a:r>
            <a:r>
              <a:rPr lang="en-IN" b="1" dirty="0"/>
              <a:t>zero or more character(s)</a:t>
            </a:r>
            <a:r>
              <a:rPr lang="en-IN" dirty="0"/>
              <a:t> in a file (or directory) name. ( ls list* or ls *list)</a:t>
            </a:r>
          </a:p>
          <a:p>
            <a:r>
              <a:rPr lang="en-IN" dirty="0"/>
              <a:t>The ? Wildcard</a:t>
            </a:r>
          </a:p>
          <a:p>
            <a:pPr lvl="1"/>
            <a:r>
              <a:rPr lang="en-IN" dirty="0"/>
              <a:t>The character </a:t>
            </a:r>
            <a:r>
              <a:rPr lang="en-IN" i="1" dirty="0"/>
              <a:t>?</a:t>
            </a:r>
            <a:r>
              <a:rPr lang="en-IN" dirty="0"/>
              <a:t> will match </a:t>
            </a:r>
            <a:r>
              <a:rPr lang="en-IN" b="1" dirty="0"/>
              <a:t>exactly one character</a:t>
            </a:r>
            <a:r>
              <a:rPr lang="en-IN" dirty="0"/>
              <a:t>. (ls ?list OR ls list?)</a:t>
            </a:r>
          </a:p>
          <a:p>
            <a:r>
              <a:rPr lang="en-IN" dirty="0"/>
              <a:t>The [] Wildcard</a:t>
            </a:r>
          </a:p>
          <a:p>
            <a:pPr lvl="1"/>
            <a:r>
              <a:rPr lang="en-IN" dirty="0"/>
              <a:t>A pair of [] represents </a:t>
            </a:r>
            <a:r>
              <a:rPr lang="en-IN" b="1" dirty="0"/>
              <a:t>any of the characters enclosed </a:t>
            </a:r>
            <a:r>
              <a:rPr lang="en-IN" dirty="0"/>
              <a:t>by them (ls *[0-9]*)</a:t>
            </a:r>
          </a:p>
        </p:txBody>
      </p:sp>
    </p:spTree>
    <p:extLst>
      <p:ext uri="{BB962C8B-B14F-4D97-AF65-F5344CB8AC3E}">
        <p14:creationId xmlns:p14="http://schemas.microsoft.com/office/powerpoint/2010/main" val="21515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regex is a special text string for describing a certain search pattern</a:t>
            </a:r>
          </a:p>
          <a:p>
            <a:r>
              <a:rPr lang="en-IN" dirty="0"/>
              <a:t>Quantification</a:t>
            </a:r>
          </a:p>
          <a:p>
            <a:pPr lvl="1"/>
            <a:r>
              <a:rPr lang="en-IN" dirty="0"/>
              <a:t>How many times of previous expression?</a:t>
            </a:r>
          </a:p>
          <a:p>
            <a:pPr lvl="1"/>
            <a:r>
              <a:rPr lang="en-IN" dirty="0"/>
              <a:t>Most common quantifiers: ?(0 or 1), *(0 or more), +(1 or more)</a:t>
            </a:r>
          </a:p>
          <a:p>
            <a:r>
              <a:rPr lang="en-IN" dirty="0"/>
              <a:t>Alternation</a:t>
            </a:r>
          </a:p>
          <a:p>
            <a:pPr lvl="1"/>
            <a:r>
              <a:rPr lang="en-IN" dirty="0"/>
              <a:t>Which choices?</a:t>
            </a:r>
          </a:p>
          <a:p>
            <a:pPr lvl="1"/>
            <a:r>
              <a:rPr lang="en-IN" dirty="0"/>
              <a:t>Operators: [] and | </a:t>
            </a:r>
          </a:p>
          <a:p>
            <a:pPr lvl="1"/>
            <a:r>
              <a:rPr lang="en-IN" dirty="0" err="1"/>
              <a:t>E.g</a:t>
            </a:r>
            <a:r>
              <a:rPr lang="en-IN" dirty="0"/>
              <a:t> </a:t>
            </a:r>
            <a:r>
              <a:rPr lang="en-IN" dirty="0" err="1"/>
              <a:t>Hello|World</a:t>
            </a:r>
            <a:r>
              <a:rPr lang="en-IN" dirty="0"/>
              <a:t> , [A B C]</a:t>
            </a:r>
          </a:p>
          <a:p>
            <a:r>
              <a:rPr lang="en-IN" dirty="0"/>
              <a:t>Anchors</a:t>
            </a:r>
          </a:p>
          <a:p>
            <a:pPr lvl="1"/>
            <a:r>
              <a:rPr lang="en-IN" dirty="0"/>
              <a:t>Where?</a:t>
            </a:r>
          </a:p>
          <a:p>
            <a:pPr lvl="1"/>
            <a:r>
              <a:rPr lang="en-IN" dirty="0"/>
              <a:t>Characters: ^(beginning) and $(end)</a:t>
            </a:r>
          </a:p>
        </p:txBody>
      </p:sp>
    </p:spTree>
    <p:extLst>
      <p:ext uri="{BB962C8B-B14F-4D97-AF65-F5344CB8AC3E}">
        <p14:creationId xmlns:p14="http://schemas.microsoft.com/office/powerpoint/2010/main" val="8141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regex </a:t>
            </a:r>
            <a:r>
              <a:rPr lang="en-IN" dirty="0" err="1"/>
              <a:t>contd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^ start of line</a:t>
            </a:r>
          </a:p>
          <a:p>
            <a:r>
              <a:rPr lang="en-IN" dirty="0"/>
              <a:t>$ end of line</a:t>
            </a:r>
          </a:p>
          <a:p>
            <a:r>
              <a:rPr lang="en-IN" dirty="0"/>
              <a:t>\ turn off special meaning of next character</a:t>
            </a:r>
          </a:p>
          <a:p>
            <a:r>
              <a:rPr lang="en-IN" dirty="0"/>
              <a:t>[] match any of enclosed characters, use – for range</a:t>
            </a:r>
          </a:p>
          <a:p>
            <a:r>
              <a:rPr lang="en-IN" dirty="0"/>
              <a:t>[^ ] match any characters except those enclosed in []</a:t>
            </a:r>
          </a:p>
          <a:p>
            <a:r>
              <a:rPr lang="en-IN" dirty="0"/>
              <a:t>. match a single character of any value</a:t>
            </a:r>
          </a:p>
          <a:p>
            <a:r>
              <a:rPr lang="en-IN" dirty="0"/>
              <a:t>* match 0 or more occurrences of preceding character/expression</a:t>
            </a:r>
          </a:p>
          <a:p>
            <a:r>
              <a:rPr lang="en-IN" dirty="0"/>
              <a:t>+ match 1 or more occurrences of preceding character/expression</a:t>
            </a:r>
          </a:p>
        </p:txBody>
      </p:sp>
    </p:spTree>
    <p:extLst>
      <p:ext uri="{BB962C8B-B14F-4D97-AF65-F5344CB8AC3E}">
        <p14:creationId xmlns:p14="http://schemas.microsoft.com/office/powerpoint/2010/main" val="42246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regex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81" y="1690689"/>
            <a:ext cx="10067284" cy="44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sed</a:t>
            </a:r>
            <a:r>
              <a:rPr lang="en-IN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stream editor, modifies the input as specified by the command(s)</a:t>
            </a:r>
          </a:p>
          <a:p>
            <a:r>
              <a:rPr lang="en-IN" dirty="0"/>
              <a:t>Can be used for: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Printing specific lines or address ranges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‘1p’ sedFile.txt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‘1,5p’ sedFile.txt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‘1~2p’ sedFile.txt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Deleting text</a:t>
            </a:r>
          </a:p>
          <a:p>
            <a:pPr marL="682625" lvl="3" indent="-457200" defTabSz="333756">
              <a:buFont typeface="Arial" charset="0"/>
              <a:buChar char="•"/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'1~2d' sedFile.txt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Substituting text - s/regex/replacement/flags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's/cat/dog/' 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's/cat/dog/g' 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's/&lt;[^&gt;]*&gt;//g' a.html</a:t>
            </a:r>
          </a:p>
          <a:p>
            <a:pPr lvl="2" defTabSz="333756">
              <a:defRPr sz="2700"/>
            </a:pPr>
            <a:r>
              <a:rPr lang="en-US" altLang="en-US" sz="2000" dirty="0" err="1">
                <a:latin typeface="Courier New" panose="02070309020205020404" pitchFamily="49" charset="0"/>
              </a:rPr>
              <a:t>sed</a:t>
            </a:r>
            <a:r>
              <a:rPr lang="en-US" altLang="en-US" sz="2000" dirty="0">
                <a:latin typeface="Courier New" panose="02070309020205020404" pitchFamily="49" charset="0"/>
              </a:rPr>
              <a:t> ‘s/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regExpr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replText</a:t>
            </a:r>
            <a:r>
              <a:rPr lang="en-US" altLang="en-US" sz="2000" dirty="0">
                <a:latin typeface="Courier New" panose="02070309020205020404" pitchFamily="49" charset="0"/>
              </a:rPr>
              <a:t>/’</a:t>
            </a:r>
            <a:r>
              <a:rPr lang="en-US" altLang="en-US" sz="2000" b="1" i="1" dirty="0">
                <a:latin typeface="Courier New" panose="02070309020205020404" pitchFamily="49" charset="0"/>
              </a:rPr>
              <a:t> </a:t>
            </a:r>
            <a:r>
              <a:rPr lang="en-US" altLang="en-US" sz="2100" dirty="0"/>
              <a:t>filename</a:t>
            </a:r>
            <a:endParaRPr lang="en-US" sz="21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4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sed</a:t>
            </a:r>
            <a:r>
              <a:rPr lang="en-IN" dirty="0"/>
              <a:t>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sed</a:t>
            </a:r>
            <a:r>
              <a:rPr lang="en-IN" dirty="0"/>
              <a:t> –n 12,18p file.txt</a:t>
            </a:r>
          </a:p>
          <a:p>
            <a:r>
              <a:rPr lang="en-IN" dirty="0" err="1"/>
              <a:t>sed</a:t>
            </a:r>
            <a:r>
              <a:rPr lang="en-IN" dirty="0"/>
              <a:t>  12,18d file.txt</a:t>
            </a:r>
          </a:p>
          <a:p>
            <a:r>
              <a:rPr lang="en-IN" dirty="0" err="1"/>
              <a:t>sed</a:t>
            </a:r>
            <a:r>
              <a:rPr lang="en-IN" dirty="0"/>
              <a:t> ‘1~3d’ file.txt</a:t>
            </a:r>
          </a:p>
          <a:p>
            <a:r>
              <a:rPr lang="en-IN" dirty="0" err="1"/>
              <a:t>sed</a:t>
            </a:r>
            <a:r>
              <a:rPr lang="en-IN" dirty="0"/>
              <a:t> ‘1,5 s/line/Line/g’ file.txt</a:t>
            </a:r>
          </a:p>
          <a:p>
            <a:r>
              <a:rPr lang="en-IN" dirty="0" err="1"/>
              <a:t>sed</a:t>
            </a:r>
            <a:r>
              <a:rPr lang="en-IN" dirty="0"/>
              <a:t> ‘/pattern/d’ file.txt</a:t>
            </a:r>
          </a:p>
          <a:p>
            <a:r>
              <a:rPr lang="en-IN" dirty="0" err="1"/>
              <a:t>sed</a:t>
            </a:r>
            <a:r>
              <a:rPr lang="en-IN" dirty="0"/>
              <a:t> ‘/</a:t>
            </a:r>
            <a:r>
              <a:rPr lang="en-IN" dirty="0" err="1"/>
              <a:t>regexp</a:t>
            </a:r>
            <a:r>
              <a:rPr lang="en-IN" dirty="0"/>
              <a:t>/!d’ file.txt </a:t>
            </a:r>
          </a:p>
        </p:txBody>
      </p:sp>
    </p:spTree>
    <p:extLst>
      <p:ext uri="{BB962C8B-B14F-4D97-AF65-F5344CB8AC3E}">
        <p14:creationId xmlns:p14="http://schemas.microsoft.com/office/powerpoint/2010/main" val="4166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Unix command to search files/text for the occurrence of a string of characters that matches a specified pattern</a:t>
            </a:r>
          </a:p>
          <a:p>
            <a:r>
              <a:rPr lang="en-IN" dirty="0"/>
              <a:t>Usage: </a:t>
            </a:r>
          </a:p>
          <a:p>
            <a:pPr lvl="1"/>
            <a:r>
              <a:rPr lang="en-IN" dirty="0"/>
              <a:t>grep [option(s)] pattern [file(s)]</a:t>
            </a:r>
          </a:p>
          <a:p>
            <a:r>
              <a:rPr lang="en-IN" dirty="0"/>
              <a:t>grep –r ‘*.txt’ *</a:t>
            </a:r>
          </a:p>
          <a:p>
            <a:r>
              <a:rPr lang="en-IN" dirty="0"/>
              <a:t>grep –c ‘line’ file.txt</a:t>
            </a:r>
          </a:p>
          <a:p>
            <a:r>
              <a:rPr lang="en-IN" dirty="0"/>
              <a:t> grep –n ‘line’ file.txt</a:t>
            </a:r>
          </a:p>
          <a:p>
            <a:r>
              <a:rPr lang="en-IN" dirty="0"/>
              <a:t>ls –l | grep *txt</a:t>
            </a:r>
          </a:p>
        </p:txBody>
      </p:sp>
    </p:spTree>
    <p:extLst>
      <p:ext uri="{BB962C8B-B14F-4D97-AF65-F5344CB8AC3E}">
        <p14:creationId xmlns:p14="http://schemas.microsoft.com/office/powerpoint/2010/main" val="28339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awk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awk</a:t>
            </a:r>
            <a:r>
              <a:rPr lang="en-IN" dirty="0"/>
              <a:t> is more than a command; it’s a programming language by itself</a:t>
            </a:r>
          </a:p>
          <a:p>
            <a:r>
              <a:rPr lang="en-IN" dirty="0"/>
              <a:t>Utility/language for data extraction</a:t>
            </a:r>
          </a:p>
          <a:p>
            <a:r>
              <a:rPr lang="en-IN" dirty="0"/>
              <a:t> </a:t>
            </a:r>
            <a:r>
              <a:rPr lang="en-IN" dirty="0" err="1"/>
              <a:t>awk</a:t>
            </a:r>
            <a:r>
              <a:rPr lang="en-IN" dirty="0"/>
              <a:t> views a text file as records and fields</a:t>
            </a:r>
          </a:p>
          <a:p>
            <a:r>
              <a:rPr lang="en-IN" dirty="0"/>
              <a:t>Usage: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‘/search pattern/ {Actions}’ file</a:t>
            </a:r>
          </a:p>
          <a:p>
            <a:r>
              <a:rPr lang="en-IN" dirty="0"/>
              <a:t>Examples: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‘{print;}’ file.txt   // print the file line by line; default behaviour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‘/Hello/ {print;}’ file.txt // prints lines which matches Hello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 ‘{print $1,$2;}’ file.txt // prints only specific fields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–</a:t>
            </a:r>
            <a:r>
              <a:rPr lang="en-IN" dirty="0" err="1"/>
              <a:t>F’Hello</a:t>
            </a:r>
            <a:r>
              <a:rPr lang="en-IN" dirty="0"/>
              <a:t>’ ‘{print $2}’ // prints second column in between the occurrences of 				the specified pattern </a:t>
            </a:r>
          </a:p>
        </p:txBody>
      </p:sp>
    </p:spTree>
    <p:extLst>
      <p:ext uri="{BB962C8B-B14F-4D97-AF65-F5344CB8AC3E}">
        <p14:creationId xmlns:p14="http://schemas.microsoft.com/office/powerpoint/2010/main" val="20968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Piping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2032248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Every program we run on the command line automatically has three data streams connected to it.</a:t>
            </a:r>
          </a:p>
          <a:p>
            <a:pPr lvl="1"/>
            <a:r>
              <a:rPr lang="en-US" dirty="0"/>
              <a:t>STDIN (0) - Standard input (data fed into the program)</a:t>
            </a:r>
          </a:p>
          <a:p>
            <a:pPr lvl="1"/>
            <a:r>
              <a:rPr lang="en-US" dirty="0"/>
              <a:t>STDOUT (1) - Standard output (data printed by the program, defaults to the terminal)</a:t>
            </a:r>
          </a:p>
          <a:p>
            <a:pPr lvl="1"/>
            <a:r>
              <a:rPr lang="en-US" dirty="0"/>
              <a:t>STDERR (2) - Standard error (for error messages, also defaults to the terminal)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4046592"/>
            <a:ext cx="4673634" cy="1973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3015" y="4064570"/>
            <a:ext cx="48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Piping and redirection is the means by which we may connect these streams between programs and files to direct data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12641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Piping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Basic I/O Redirection</a:t>
            </a:r>
          </a:p>
          <a:p>
            <a:pPr lvl="1"/>
            <a:r>
              <a:rPr lang="en-IN" dirty="0"/>
              <a:t>Most programs read from </a:t>
            </a:r>
            <a:r>
              <a:rPr lang="en-IN" dirty="0" err="1"/>
              <a:t>stdin</a:t>
            </a:r>
            <a:endParaRPr lang="en-IN" dirty="0"/>
          </a:p>
          <a:p>
            <a:pPr lvl="1"/>
            <a:r>
              <a:rPr lang="en-IN" dirty="0"/>
              <a:t>Write to </a:t>
            </a:r>
            <a:r>
              <a:rPr lang="en-IN" dirty="0" err="1"/>
              <a:t>stdout</a:t>
            </a:r>
            <a:endParaRPr lang="en-IN" dirty="0"/>
          </a:p>
          <a:p>
            <a:pPr lvl="1"/>
            <a:r>
              <a:rPr lang="en-IN" dirty="0"/>
              <a:t>Send error messages to </a:t>
            </a:r>
            <a:r>
              <a:rPr lang="en-IN" dirty="0" err="1"/>
              <a:t>stderr</a:t>
            </a:r>
            <a:endParaRPr lang="en-IN" dirty="0"/>
          </a:p>
          <a:p>
            <a:pPr lvl="1"/>
            <a:r>
              <a:rPr lang="en-IN" dirty="0"/>
              <a:t>Try: </a:t>
            </a:r>
            <a:r>
              <a:rPr lang="en-US" altLang="en-US" dirty="0"/>
              <a:t>$ cat 					// With no arguments, read 							standard input, write 								standard output</a:t>
            </a:r>
            <a:endParaRPr lang="en-IN" dirty="0"/>
          </a:p>
          <a:p>
            <a:pPr lvl="1"/>
            <a:r>
              <a:rPr lang="en-IN" dirty="0"/>
              <a:t>Task: Piping and Redirection </a:t>
            </a:r>
          </a:p>
          <a:p>
            <a:pPr lvl="1"/>
            <a:r>
              <a:rPr lang="en-IN" dirty="0"/>
              <a:t>Create a file test.txt with numbers 1-5 in descending order in each line</a:t>
            </a:r>
          </a:p>
          <a:p>
            <a:pPr lvl="2"/>
            <a:r>
              <a:rPr lang="en-IN" dirty="0"/>
              <a:t>Delete all the new line characters (with </a:t>
            </a:r>
            <a:r>
              <a:rPr lang="en-IN" dirty="0" err="1"/>
              <a:t>tr</a:t>
            </a:r>
            <a:r>
              <a:rPr lang="en-IN" dirty="0"/>
              <a:t> command and redirection) and redirect output to test1.txt</a:t>
            </a:r>
          </a:p>
          <a:p>
            <a:pPr lvl="2"/>
            <a:r>
              <a:rPr lang="en-IN" dirty="0"/>
              <a:t>Now, first sort the file  and then repeat the above step; but instead of redirection, now append the output to test1.txt</a:t>
            </a:r>
          </a:p>
        </p:txBody>
      </p:sp>
    </p:spTree>
    <p:extLst>
      <p:ext uri="{BB962C8B-B14F-4D97-AF65-F5344CB8AC3E}">
        <p14:creationId xmlns:p14="http://schemas.microsoft.com/office/powerpoint/2010/main" val="2369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BECE-611A-9045-8783-68C6BA2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D58-CAE0-6846-AAD9-A44B8CCB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CommandS</a:t>
            </a:r>
            <a:endParaRPr lang="en-US" dirty="0"/>
          </a:p>
          <a:p>
            <a:r>
              <a:rPr lang="en-US" dirty="0"/>
              <a:t>Unix Wildcards</a:t>
            </a:r>
          </a:p>
          <a:p>
            <a:r>
              <a:rPr lang="en-US" dirty="0"/>
              <a:t>Basic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3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Shell and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shell?</a:t>
            </a:r>
          </a:p>
          <a:p>
            <a:pPr lvl="1"/>
            <a:r>
              <a:rPr lang="en-IN" dirty="0"/>
              <a:t>Outermost cover of the kernel</a:t>
            </a:r>
          </a:p>
          <a:p>
            <a:pPr lvl="1"/>
            <a:r>
              <a:rPr lang="en-IN" dirty="0"/>
              <a:t>User’s interface to the OS</a:t>
            </a:r>
          </a:p>
          <a:p>
            <a:r>
              <a:rPr lang="en-IN" dirty="0"/>
              <a:t>Use it to run your programs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1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Languages v/s Scripting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4499990" cy="4191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Compiled Languages</a:t>
            </a:r>
          </a:p>
          <a:p>
            <a:pPr lvl="1"/>
            <a:r>
              <a:rPr lang="en-IN" dirty="0"/>
              <a:t>Examples?</a:t>
            </a:r>
          </a:p>
          <a:p>
            <a:pPr lvl="2"/>
            <a:r>
              <a:rPr lang="en-IN" dirty="0"/>
              <a:t>C,C++,Java</a:t>
            </a:r>
          </a:p>
          <a:p>
            <a:pPr lvl="1"/>
            <a:r>
              <a:rPr lang="en-IN" dirty="0"/>
              <a:t>First Compiled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Source code to object code; then executed</a:t>
            </a:r>
          </a:p>
          <a:p>
            <a:pPr lvl="1"/>
            <a:r>
              <a:rPr lang="en-IN" dirty="0"/>
              <a:t>Run faster</a:t>
            </a:r>
          </a:p>
          <a:p>
            <a:pPr lvl="1"/>
            <a:r>
              <a:rPr lang="en-IN" dirty="0"/>
              <a:t>Applications:</a:t>
            </a:r>
          </a:p>
          <a:p>
            <a:pPr lvl="2"/>
            <a:r>
              <a:rPr lang="en-IN" dirty="0"/>
              <a:t>Typically run inside a parent program like scripts, more compatible during integration, can be compiled and used on any platform (</a:t>
            </a:r>
            <a:r>
              <a:rPr lang="en-IN" dirty="0" err="1"/>
              <a:t>eg</a:t>
            </a:r>
            <a:r>
              <a:rPr lang="en-IN" dirty="0"/>
              <a:t>. Java)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22404" y="1805960"/>
            <a:ext cx="449999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Scripting Languages</a:t>
            </a:r>
          </a:p>
          <a:p>
            <a:pPr lvl="1"/>
            <a:r>
              <a:rPr lang="en-IN" dirty="0"/>
              <a:t>Examples?</a:t>
            </a:r>
          </a:p>
          <a:p>
            <a:pPr lvl="2"/>
            <a:r>
              <a:rPr lang="en-IN" dirty="0"/>
              <a:t>Python, JavaScript, Shell Scripting</a:t>
            </a:r>
          </a:p>
          <a:p>
            <a:pPr lvl="1"/>
            <a:r>
              <a:rPr lang="en-IN" dirty="0"/>
              <a:t>No compilation required. Directly interpreted!</a:t>
            </a:r>
          </a:p>
          <a:p>
            <a:pPr lvl="1"/>
            <a:r>
              <a:rPr lang="en-IN" dirty="0"/>
              <a:t>Interpreter reads program, translates into internal form and executes</a:t>
            </a:r>
          </a:p>
          <a:p>
            <a:pPr lvl="1"/>
            <a:r>
              <a:rPr lang="en-IN" dirty="0"/>
              <a:t>Runs slower than a high level </a:t>
            </a:r>
            <a:r>
              <a:rPr lang="en-IN" dirty="0" err="1"/>
              <a:t>lang</a:t>
            </a:r>
            <a:endParaRPr lang="en-IN" dirty="0"/>
          </a:p>
          <a:p>
            <a:pPr lvl="1"/>
            <a:r>
              <a:rPr lang="en-IN" dirty="0"/>
              <a:t>Applications: </a:t>
            </a:r>
          </a:p>
          <a:p>
            <a:pPr lvl="2"/>
            <a:r>
              <a:rPr lang="en-IN" dirty="0"/>
              <a:t>Automation, Extracting information from a data set, Less code intensive</a:t>
            </a:r>
          </a:p>
        </p:txBody>
      </p:sp>
    </p:spTree>
    <p:extLst>
      <p:ext uri="{BB962C8B-B14F-4D97-AF65-F5344CB8AC3E}">
        <p14:creationId xmlns:p14="http://schemas.microsoft.com/office/powerpoint/2010/main" val="340027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computer program designed to be run on a shell (UNIX/Linux)</a:t>
            </a:r>
          </a:p>
          <a:p>
            <a:r>
              <a:rPr lang="en-IN" dirty="0"/>
              <a:t>All shell commands can be executed inside a script</a:t>
            </a:r>
          </a:p>
          <a:p>
            <a:r>
              <a:rPr lang="en-IN" dirty="0"/>
              <a:t>Why use a shell script?</a:t>
            </a:r>
          </a:p>
          <a:p>
            <a:pPr lvl="1"/>
            <a:r>
              <a:rPr lang="en-IN" dirty="0"/>
              <a:t>Simplicity</a:t>
            </a:r>
          </a:p>
          <a:p>
            <a:pPr lvl="1"/>
            <a:r>
              <a:rPr lang="en-IN" dirty="0"/>
              <a:t>Portability</a:t>
            </a:r>
          </a:p>
          <a:p>
            <a:pPr lvl="1"/>
            <a:r>
              <a:rPr lang="en-IN" dirty="0"/>
              <a:t>Ease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736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Shell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Shell recognizes three fundamental kinds of commands:</a:t>
            </a:r>
          </a:p>
          <a:p>
            <a:pPr lvl="1"/>
            <a:r>
              <a:rPr lang="en-IN" b="1" dirty="0"/>
              <a:t>Built-in commands</a:t>
            </a:r>
            <a:r>
              <a:rPr lang="en-IN" dirty="0"/>
              <a:t>: Commands that the shell itself executes (e.g.: echo)</a:t>
            </a:r>
          </a:p>
          <a:p>
            <a:pPr marL="279082" lvl="1" indent="0">
              <a:buNone/>
            </a:pPr>
            <a:endParaRPr lang="en-IN" dirty="0"/>
          </a:p>
          <a:p>
            <a:pPr lvl="1"/>
            <a:r>
              <a:rPr lang="en-IN" b="1" dirty="0"/>
              <a:t>Shell functions</a:t>
            </a:r>
            <a:r>
              <a:rPr lang="en-IN" dirty="0"/>
              <a:t>: Self-contained chunks of code, written in shell language </a:t>
            </a:r>
          </a:p>
          <a:p>
            <a:pPr marL="279082" lvl="1" indent="0">
              <a:buNone/>
            </a:pPr>
            <a:endParaRPr lang="en-IN" dirty="0"/>
          </a:p>
          <a:p>
            <a:pPr lvl="1"/>
            <a:r>
              <a:rPr lang="en-IN" b="1" dirty="0"/>
              <a:t>External Commands</a:t>
            </a:r>
            <a:r>
              <a:rPr lang="en-IN" dirty="0"/>
              <a:t>: mainly external utilities; </a:t>
            </a:r>
            <a:r>
              <a:rPr lang="en-IN" dirty="0" err="1"/>
              <a:t>backtick</a:t>
            </a:r>
            <a:r>
              <a:rPr lang="en-IN" dirty="0"/>
              <a:t> often associated</a:t>
            </a:r>
          </a:p>
          <a:p>
            <a:pPr lvl="2"/>
            <a:r>
              <a:rPr lang="en-IN" sz="1800" dirty="0"/>
              <a:t>number=`ll | </a:t>
            </a:r>
            <a:r>
              <a:rPr lang="en-IN" sz="1800" dirty="0" err="1"/>
              <a:t>wc</a:t>
            </a:r>
            <a:r>
              <a:rPr lang="en-IN" sz="1800" dirty="0"/>
              <a:t> -l` // This is an external command</a:t>
            </a:r>
          </a:p>
          <a:p>
            <a:pPr lvl="2"/>
            <a:r>
              <a:rPr lang="en-IN" sz="1800" dirty="0"/>
              <a:t>echo $number</a:t>
            </a:r>
          </a:p>
        </p:txBody>
      </p:sp>
    </p:spTree>
    <p:extLst>
      <p:ext uri="{BB962C8B-B14F-4D97-AF65-F5344CB8AC3E}">
        <p14:creationId xmlns:p14="http://schemas.microsoft.com/office/powerpoint/2010/main" val="17041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Self-Contained Scripts: The #! First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When the shell runs a program, it asks the kernel to start a new process and run the given program in that process.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It knows how to do this for compiled programs but for a script, the kernel will fail, returning a “not executable format file” error so it’ll start a new copy of /bin/</a:t>
            </a:r>
            <a:r>
              <a:rPr lang="en-US" altLang="en-US" dirty="0" err="1"/>
              <a:t>sh</a:t>
            </a:r>
            <a:r>
              <a:rPr lang="en-US" altLang="en-US" dirty="0"/>
              <a:t> (the standard shell) to run the program.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But if there is more than one shell installed on the system, we need a way to tell the kernel which shell to use for a 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csh</a:t>
            </a:r>
            <a:r>
              <a:rPr lang="en-US" altLang="en-US" dirty="0"/>
              <a:t> –f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awk</a:t>
            </a:r>
            <a:r>
              <a:rPr lang="en-US" altLang="en-US" dirty="0"/>
              <a:t> –f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sh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9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Task: Understanding a Shell Script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file testFile.sh</a:t>
            </a:r>
          </a:p>
          <a:p>
            <a:r>
              <a:rPr lang="en-IN" dirty="0"/>
              <a:t>Write a statement to print “Hello World” inside it</a:t>
            </a:r>
          </a:p>
          <a:p>
            <a:r>
              <a:rPr lang="en-IN" dirty="0"/>
              <a:t>Run the File with ‘</a:t>
            </a:r>
            <a:r>
              <a:rPr lang="en-IN" dirty="0" err="1"/>
              <a:t>sh</a:t>
            </a:r>
            <a:r>
              <a:rPr lang="en-IN" dirty="0"/>
              <a:t> testFile.sh’. What do you observe?</a:t>
            </a:r>
          </a:p>
          <a:p>
            <a:r>
              <a:rPr lang="en-IN" dirty="0"/>
              <a:t>Now, add #!/bin/</a:t>
            </a:r>
            <a:r>
              <a:rPr lang="en-IN" dirty="0" err="1"/>
              <a:t>sh</a:t>
            </a:r>
            <a:r>
              <a:rPr lang="en-IN" dirty="0"/>
              <a:t> to the first line and repeat the above step</a:t>
            </a:r>
          </a:p>
          <a:p>
            <a:r>
              <a:rPr lang="en-IN" dirty="0"/>
              <a:t>Did you see any difference?</a:t>
            </a:r>
          </a:p>
          <a:p>
            <a:r>
              <a:rPr lang="en-IN" dirty="0"/>
              <a:t>Why?</a:t>
            </a:r>
          </a:p>
          <a:p>
            <a:r>
              <a:rPr lang="en-IN" dirty="0"/>
              <a:t>Now, rename the file to testFile.txt and run it again.</a:t>
            </a:r>
          </a:p>
          <a:p>
            <a:r>
              <a:rPr lang="en-IN" dirty="0"/>
              <a:t>Did you see any difference?</a:t>
            </a:r>
          </a:p>
          <a:p>
            <a:r>
              <a:rPr lang="en-IN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5768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in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124016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Start with a letter or underscore and may contain any number of following letters, digits, or underscores</a:t>
            </a:r>
          </a:p>
          <a:p>
            <a:r>
              <a:rPr lang="en-US" altLang="en-US" dirty="0"/>
              <a:t>Hold string variables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01635" y="3070602"/>
            <a:ext cx="9601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2000" dirty="0"/>
              <a:t>$ </a:t>
            </a:r>
            <a:r>
              <a:rPr lang="en-US" altLang="en-US" sz="2000" dirty="0" err="1"/>
              <a:t>myvar</a:t>
            </a:r>
            <a:r>
              <a:rPr lang="en-US" altLang="en-US" sz="2000" dirty="0"/>
              <a:t>=</a:t>
            </a:r>
            <a:r>
              <a:rPr lang="en-US" altLang="en-US" sz="2000" dirty="0" err="1"/>
              <a:t>this_is_a_long_string_that_does_not_mean_much</a:t>
            </a:r>
            <a:r>
              <a:rPr lang="en-US" altLang="en-US" sz="2000" dirty="0"/>
              <a:t>    //Assign value</a:t>
            </a:r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2000" dirty="0"/>
              <a:t>$ echo $</a:t>
            </a:r>
            <a:r>
              <a:rPr lang="en-US" altLang="en-US" sz="2000" dirty="0" err="1"/>
              <a:t>myvar</a:t>
            </a:r>
            <a:r>
              <a:rPr lang="en-US" altLang="en-US" sz="2000" dirty="0"/>
              <a:t> 						//Print the value 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en-US" altLang="en-US" sz="2000" dirty="0" err="1"/>
              <a:t>this_is_a_long_string_that_does_not_mean_much</a:t>
            </a:r>
            <a:r>
              <a:rPr lang="en-US" altLang="en-US" sz="2000" dirty="0"/>
              <a:t>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22414" y="4910587"/>
            <a:ext cx="98285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first=</a:t>
            </a:r>
            <a:r>
              <a:rPr lang="en-US" altLang="en-US" sz="1600" dirty="0" err="1"/>
              <a:t>firstName</a:t>
            </a:r>
            <a:r>
              <a:rPr lang="en-US" altLang="en-US" sz="1600" dirty="0"/>
              <a:t> middle=s last=</a:t>
            </a:r>
            <a:r>
              <a:rPr lang="en-US" altLang="en-US" sz="1600" dirty="0" err="1"/>
              <a:t>lastName</a:t>
            </a:r>
            <a:r>
              <a:rPr lang="en-US" altLang="en-US" sz="1600" dirty="0"/>
              <a:t> 		Multiple assignments allowed on one 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fullname</a:t>
            </a:r>
            <a:r>
              <a:rPr lang="en-US" altLang="en-US" sz="1600" dirty="0"/>
              <a:t>="$first $middle $last" 		Double quotes required here, for concatenating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fullname</a:t>
            </a:r>
            <a:r>
              <a:rPr lang="en-US" altLang="en-US" sz="1600" dirty="0"/>
              <a:t>=“</a:t>
            </a:r>
            <a:r>
              <a:rPr lang="en-US" altLang="en-US" sz="1600" dirty="0" err="1"/>
              <a:t>abc</a:t>
            </a:r>
            <a:r>
              <a:rPr lang="en-US" altLang="en-US" sz="1600" dirty="0"/>
              <a:t> xyz </a:t>
            </a:r>
            <a:r>
              <a:rPr lang="en-US" altLang="en-US" sz="1600" dirty="0" err="1"/>
              <a:t>mno</a:t>
            </a:r>
            <a:r>
              <a:rPr lang="en-US" altLang="en-US" sz="1600" dirty="0"/>
              <a:t>" 		Use quotes for whitespace in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oldname</a:t>
            </a:r>
            <a:r>
              <a:rPr lang="en-US" altLang="en-US" sz="1600" dirty="0"/>
              <a:t>=$</a:t>
            </a:r>
            <a:r>
              <a:rPr lang="en-US" altLang="en-US" sz="1600" dirty="0" err="1"/>
              <a:t>fullname</a:t>
            </a:r>
            <a:r>
              <a:rPr lang="en-US" altLang="en-US" sz="1600" dirty="0"/>
              <a:t> 			Quotes not needed to preserve spaces in value </a:t>
            </a:r>
          </a:p>
        </p:txBody>
      </p:sp>
    </p:spTree>
    <p:extLst>
      <p:ext uri="{BB962C8B-B14F-4D97-AF65-F5344CB8AC3E}">
        <p14:creationId xmlns:p14="http://schemas.microsoft.com/office/powerpoint/2010/main" val="41729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2137" indent="-312137" defTabSz="461518">
              <a:buSzPct val="75000"/>
              <a:defRPr sz="2500"/>
            </a:pPr>
            <a:r>
              <a:rPr lang="en-IN" b="1" dirty="0">
                <a:ea typeface="Calibri Light" charset="0"/>
                <a:cs typeface="Calibri Light" charset="0"/>
              </a:rPr>
              <a:t>Escape Character \ </a:t>
            </a:r>
            <a:r>
              <a:rPr lang="en-IN" dirty="0">
                <a:ea typeface="Calibri Light" charset="0"/>
                <a:cs typeface="Calibri Light" charset="0"/>
              </a:rPr>
              <a:t>- Literal value of following character</a:t>
            </a:r>
          </a:p>
          <a:p>
            <a:pPr lvl="1" indent="180594" defTabSz="461518">
              <a:defRPr sz="2500"/>
            </a:pPr>
            <a:r>
              <a:rPr lang="en-IN" sz="2000" dirty="0">
                <a:ea typeface="Calibri Light" charset="0"/>
                <a:cs typeface="Calibri Light" charset="0"/>
              </a:rPr>
              <a:t>echo \|</a:t>
            </a:r>
          </a:p>
          <a:p>
            <a:pPr marL="312137" indent="-312137" defTabSz="461518">
              <a:buSzPct val="75000"/>
              <a:defRPr sz="2500"/>
            </a:pPr>
            <a:r>
              <a:rPr lang="en-IN" sz="2200" b="1" dirty="0">
                <a:ea typeface="Calibri Light" charset="0"/>
                <a:cs typeface="Calibri Light" charset="0"/>
              </a:rPr>
              <a:t>Single Quote </a:t>
            </a:r>
            <a:r>
              <a:rPr lang="en-IN" sz="2200" dirty="0">
                <a:ea typeface="Calibri Light" charset="0"/>
                <a:cs typeface="Calibri Light" charset="0"/>
              </a:rPr>
              <a:t>- Literal Meaning of all within ‘’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$hello=1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$</a:t>
            </a:r>
            <a:r>
              <a:rPr lang="en-IN" sz="2200" dirty="0" err="1">
                <a:ea typeface="Calibri Light" charset="0"/>
                <a:cs typeface="Calibri Light" charset="0"/>
              </a:rPr>
              <a:t>str</a:t>
            </a:r>
            <a:r>
              <a:rPr lang="en-IN" sz="2200" dirty="0">
                <a:ea typeface="Calibri Light" charset="0"/>
                <a:cs typeface="Calibri Light" charset="0"/>
              </a:rPr>
              <a:t>=‘$hello’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echo $</a:t>
            </a:r>
            <a:r>
              <a:rPr lang="en-IN" sz="2200" dirty="0" err="1">
                <a:ea typeface="Calibri Light" charset="0"/>
                <a:cs typeface="Calibri Light" charset="0"/>
              </a:rPr>
              <a:t>str</a:t>
            </a:r>
            <a:r>
              <a:rPr lang="en-IN" sz="2200" dirty="0">
                <a:ea typeface="Calibri Light" charset="0"/>
                <a:cs typeface="Calibri Light" charset="0"/>
              </a:rPr>
              <a:t> -&gt; $hello</a:t>
            </a:r>
          </a:p>
          <a:p>
            <a:pPr lvl="1" indent="0" defTabSz="461518">
              <a:buNone/>
              <a:defRPr sz="2500"/>
            </a:pPr>
            <a:endParaRPr lang="en-IN" sz="2200" dirty="0">
              <a:ea typeface="Calibri Light" charset="0"/>
              <a:cs typeface="Calibri Light" charset="0"/>
            </a:endParaRPr>
          </a:p>
          <a:p>
            <a:pPr marL="312137" indent="-312137" defTabSz="461518">
              <a:buSzPct val="75000"/>
              <a:defRPr sz="2500"/>
            </a:pPr>
            <a:r>
              <a:rPr lang="en-IN" sz="2200" b="1" dirty="0">
                <a:ea typeface="Calibri Light" charset="0"/>
                <a:cs typeface="Calibri Light" charset="0"/>
              </a:rPr>
              <a:t>Double Quote </a:t>
            </a:r>
            <a:r>
              <a:rPr lang="en-IN" sz="2200" dirty="0">
                <a:ea typeface="Calibri Light" charset="0"/>
                <a:cs typeface="Calibri Light" charset="0"/>
              </a:rPr>
              <a:t>- Literal meaning except for $, ` and \.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$hello=1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$</a:t>
            </a:r>
            <a:r>
              <a:rPr lang="en-IN" sz="2200" dirty="0" err="1">
                <a:ea typeface="Calibri Light" charset="0"/>
                <a:cs typeface="Calibri Light" charset="0"/>
              </a:rPr>
              <a:t>str</a:t>
            </a:r>
            <a:r>
              <a:rPr lang="en-IN" sz="2200" dirty="0">
                <a:ea typeface="Calibri Light" charset="0"/>
                <a:cs typeface="Calibri Light" charset="0"/>
              </a:rPr>
              <a:t>=“</a:t>
            </a:r>
            <a:r>
              <a:rPr lang="en-IN" sz="2200" dirty="0" err="1">
                <a:ea typeface="Calibri Light" charset="0"/>
                <a:cs typeface="Calibri Light" charset="0"/>
              </a:rPr>
              <a:t>abc$hello</a:t>
            </a:r>
            <a:r>
              <a:rPr lang="en-IN" sz="2200" dirty="0">
                <a:ea typeface="Calibri Light" charset="0"/>
                <a:cs typeface="Calibri Light" charset="0"/>
              </a:rPr>
              <a:t>”</a:t>
            </a:r>
          </a:p>
          <a:p>
            <a:pPr lvl="1" indent="180594" defTabSz="461518">
              <a:defRPr sz="2500"/>
            </a:pPr>
            <a:r>
              <a:rPr lang="en-IN" sz="2200" dirty="0">
                <a:ea typeface="Calibri Light" charset="0"/>
                <a:cs typeface="Calibri Light" charset="0"/>
              </a:rPr>
              <a:t>echo $</a:t>
            </a:r>
            <a:r>
              <a:rPr lang="en-IN" sz="2200" dirty="0" err="1">
                <a:ea typeface="Calibri Light" charset="0"/>
                <a:cs typeface="Calibri Light" charset="0"/>
              </a:rPr>
              <a:t>str</a:t>
            </a:r>
            <a:r>
              <a:rPr lang="en-IN" sz="2200" dirty="0">
                <a:ea typeface="Calibri Light" charset="0"/>
                <a:cs typeface="Calibri Light" charset="0"/>
              </a:rPr>
              <a:t> -&gt; abc1</a:t>
            </a:r>
          </a:p>
        </p:txBody>
      </p:sp>
    </p:spTree>
    <p:extLst>
      <p:ext uri="{BB962C8B-B14F-4D97-AF65-F5344CB8AC3E}">
        <p14:creationId xmlns:p14="http://schemas.microsoft.com/office/powerpoint/2010/main" val="25999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510" indent="-342510" defTabSz="426466">
              <a:buSzPct val="75000"/>
              <a:defRPr sz="2700"/>
            </a:pPr>
            <a:r>
              <a:rPr lang="en-IN" dirty="0">
                <a:ea typeface="Calibri Light" charset="0"/>
                <a:cs typeface="Calibri Light" charset="0"/>
              </a:rPr>
              <a:t>Special Variables: certain characters reserved as special variables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$: PID of current shell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#: number of arguments the script was invoked with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n: nth argument to the script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?: exit status of the last command executed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echo $$; echo $#; echo $2; echo $?;</a:t>
            </a:r>
          </a:p>
          <a:p>
            <a:pPr defTabSz="426466">
              <a:buSzPct val="75000"/>
              <a:defRPr sz="2700"/>
            </a:pPr>
            <a:r>
              <a:rPr lang="en-IN" sz="2800" dirty="0">
                <a:latin typeface="Calibri Light" charset="0"/>
                <a:ea typeface="Calibri Light" charset="0"/>
                <a:cs typeface="Calibri Light" charset="0"/>
              </a:rPr>
              <a:t>scal</a:t>
            </a:r>
            <a:r>
              <a:rPr lang="en-IN" sz="2700" dirty="0">
                <a:ea typeface="Calibri Light" charset="0"/>
                <a:cs typeface="Calibri Light" charset="0"/>
              </a:rPr>
              <a:t>ar variable vs array variable: </a:t>
            </a:r>
          </a:p>
          <a:p>
            <a:pPr marL="1198563" lvl="2" indent="-457200" defTabSz="426466">
              <a:defRPr sz="2700"/>
            </a:pPr>
            <a:r>
              <a:rPr lang="en-IN" sz="1800" dirty="0" err="1">
                <a:ea typeface="Calibri Light" charset="0"/>
                <a:cs typeface="Calibri Light" charset="0"/>
              </a:rPr>
              <a:t>array_name</a:t>
            </a:r>
            <a:r>
              <a:rPr lang="en-IN" sz="1800" dirty="0">
                <a:ea typeface="Calibri Light" charset="0"/>
                <a:cs typeface="Calibri Light" charset="0"/>
              </a:rPr>
              <a:t>[index]=value; echo ${</a:t>
            </a:r>
            <a:r>
              <a:rPr lang="en-IN" sz="1800" dirty="0" err="1">
                <a:ea typeface="Calibri Light" charset="0"/>
                <a:cs typeface="Calibri Light" charset="0"/>
              </a:rPr>
              <a:t>array_name</a:t>
            </a:r>
            <a:r>
              <a:rPr lang="en-IN" sz="1800" dirty="0">
                <a:ea typeface="Calibri Light" charset="0"/>
                <a:cs typeface="Calibri Light" charset="0"/>
              </a:rPr>
              <a:t>[index]}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9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4644006" cy="4191000"/>
          </a:xfrm>
        </p:spPr>
        <p:txBody>
          <a:bodyPr>
            <a:normAutofit fontScale="92500" lnSpcReduction="10000"/>
          </a:bodyPr>
          <a:lstStyle/>
          <a:p>
            <a:pPr marL="389431" indent="-389431" defTabSz="484886">
              <a:buSzPct val="75000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dirty="0">
                <a:ea typeface="Calibri Light" charset="0"/>
                <a:cs typeface="Calibri Light" charset="0"/>
              </a:rPr>
              <a:t>for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 err="1">
                <a:ea typeface="Calibri Light" charset="0"/>
                <a:cs typeface="Calibri Light" charset="0"/>
                <a:sym typeface="Helvetica Light"/>
              </a:rPr>
              <a:t>var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>
                <a:ea typeface="Calibri Light" charset="0"/>
                <a:cs typeface="Calibri Light" charset="0"/>
              </a:rPr>
              <a:t>in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 err="1">
                <a:ea typeface="Calibri Light" charset="0"/>
                <a:cs typeface="Calibri Light" charset="0"/>
                <a:sym typeface="Helvetica Light"/>
              </a:rPr>
              <a:t>list_values</a:t>
            </a:r>
            <a:endParaRPr lang="en-IN" dirty="0">
              <a:ea typeface="Calibri Light" charset="0"/>
              <a:cs typeface="Calibri Light" charset="0"/>
              <a:sym typeface="Helvetica Light"/>
            </a:endParaRP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200" dirty="0">
                <a:ea typeface="Calibri Light" charset="0"/>
                <a:cs typeface="Calibri Light" charset="0"/>
              </a:rPr>
              <a:t>do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command 1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..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command 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200" dirty="0">
                <a:ea typeface="Calibri Light" charset="0"/>
                <a:cs typeface="Calibri Light" charset="0"/>
              </a:rPr>
              <a:t>done</a:t>
            </a:r>
          </a:p>
          <a:p>
            <a:pPr marL="389431" indent="-389431" defTabSz="484886">
              <a:buSzPct val="100000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while </a:t>
            </a:r>
            <a:r>
              <a:rPr lang="en-IN" sz="2400" dirty="0">
                <a:ea typeface="Calibri Light" charset="0"/>
                <a:cs typeface="Calibri Light" charset="0"/>
                <a:sym typeface="Helvetica Light"/>
              </a:rPr>
              <a:t>condition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do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command 1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..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command 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done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66420" y="1376204"/>
            <a:ext cx="5256584" cy="3057247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ALL=`ls -a $</a:t>
            </a:r>
            <a:r>
              <a:rPr lang="en-US" sz="2400" dirty="0" err="1">
                <a:latin typeface="Calibri Light" charset="0"/>
                <a:ea typeface="Calibri Light" charset="0"/>
                <a:cs typeface="Calibri Light" charset="0"/>
              </a:rPr>
              <a:t>dir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 | sort`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declare -a ARRAY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count=0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for FILE in $ALL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	d</a:t>
            </a:r>
            <a:r>
              <a:rPr kumimoji="0" 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o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	ARRAY[$count]=$FILE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  <a:p>
            <a:pPr algn="l"/>
            <a:r>
              <a:rPr lang="is-IS" sz="2400" dirty="0">
                <a:latin typeface="Calibri Light" charset="0"/>
                <a:ea typeface="Calibri Light" charset="0"/>
                <a:cs typeface="Calibri Light" charset="0"/>
              </a:rPr>
              <a:t>	…..</a:t>
            </a:r>
          </a:p>
          <a:p>
            <a:pPr algn="l"/>
            <a:r>
              <a:rPr kumimoji="0" lang="is-I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	done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6420" y="4869160"/>
            <a:ext cx="3130671" cy="145680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"${ARRAY[@]}”</a:t>
            </a:r>
          </a:p>
          <a:p>
            <a:pPr algn="l"/>
            <a:r>
              <a:rPr lang="en-US" sz="2200" dirty="0"/>
              <a:t>	d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o</a:t>
            </a:r>
          </a:p>
          <a:p>
            <a:pPr algn="l"/>
            <a:r>
              <a:rPr lang="is-IS" sz="2200" dirty="0"/>
              <a:t>	…</a:t>
            </a:r>
          </a:p>
          <a:p>
            <a:pPr algn="l"/>
            <a:r>
              <a:rPr kumimoji="0" lang="is-I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done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751013" y="220663"/>
            <a:ext cx="8650287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800000"/>
              </a:buClr>
              <a:buSzPct val="25000"/>
            </a:pPr>
            <a:r>
              <a:rPr lang="en-US" sz="40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Environment Variables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208213" y="1295401"/>
            <a:ext cx="8077199" cy="50196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57200" indent="-4572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that can be accessed from any child process</a:t>
            </a:r>
          </a:p>
          <a:p>
            <a:pPr marL="457200" indent="-457200">
              <a:buClr>
                <a:srgbClr val="000000"/>
              </a:buClr>
            </a:pPr>
            <a:endParaRPr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Clr>
                <a:srgbClr val="000000"/>
              </a:buClr>
              <a:buSzPct val="25000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ones:</a:t>
            </a:r>
          </a:p>
          <a:p>
            <a:pPr marL="457200" indent="-4572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path to user’s home directory</a:t>
            </a:r>
          </a:p>
          <a:p>
            <a:pPr marL="457200" indent="-4572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 of directories to search in for command to execute</a:t>
            </a:r>
          </a:p>
          <a:p>
            <a:pPr marL="457200" indent="-457200">
              <a:buClr>
                <a:srgbClr val="000000"/>
              </a:buClr>
            </a:pPr>
            <a:endParaRPr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value:</a:t>
            </a:r>
          </a:p>
          <a:p>
            <a:pPr lvl="1">
              <a:buSzPct val="25000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export VARIABLE=…</a:t>
            </a:r>
          </a:p>
        </p:txBody>
      </p:sp>
    </p:spTree>
    <p:extLst>
      <p:ext uri="{BB962C8B-B14F-4D97-AF65-F5344CB8AC3E}">
        <p14:creationId xmlns:p14="http://schemas.microsoft.com/office/powerpoint/2010/main" val="6039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and Unconditional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4355974" cy="4191000"/>
          </a:xfrm>
        </p:spPr>
        <p:txBody>
          <a:bodyPr>
            <a:normAutofit/>
          </a:bodyPr>
          <a:lstStyle/>
          <a:p>
            <a:pPr marL="223838" lvl="1">
              <a:spcBef>
                <a:spcPts val="1800"/>
              </a:spcBef>
              <a:buSzPct val="75000"/>
              <a:buFont typeface="Arial" pitchFamily="34" charset="0"/>
              <a:buChar char="•"/>
              <a:defRPr sz="3800"/>
            </a:pPr>
            <a:r>
              <a:rPr lang="en-IN" sz="2000" b="1" dirty="0"/>
              <a:t>Conditional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if…then…else…fi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</a:t>
            </a:r>
            <a:r>
              <a:rPr lang="en-IN" sz="2000" dirty="0" err="1"/>
              <a:t>elif</a:t>
            </a:r>
            <a:r>
              <a:rPr lang="en-IN" sz="2000" dirty="0"/>
              <a:t>..then…fi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case…</a:t>
            </a:r>
            <a:r>
              <a:rPr lang="en-IN" sz="2000" dirty="0" err="1"/>
              <a:t>esac</a:t>
            </a:r>
            <a:endParaRPr lang="en-IN" sz="2000" dirty="0"/>
          </a:p>
          <a:p>
            <a:r>
              <a:rPr lang="en-IN" b="1" dirty="0"/>
              <a:t>Unconditional</a:t>
            </a:r>
          </a:p>
          <a:p>
            <a:pPr lvl="1"/>
            <a:r>
              <a:rPr lang="en-IN" dirty="0"/>
              <a:t>break</a:t>
            </a:r>
          </a:p>
          <a:p>
            <a:pPr lvl="1"/>
            <a:r>
              <a:rPr lang="en-IN" dirty="0"/>
              <a:t>continue </a:t>
            </a:r>
          </a:p>
        </p:txBody>
      </p:sp>
      <p:pic>
        <p:nvPicPr>
          <p:cNvPr id="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0476" y="1690513"/>
            <a:ext cx="2592288" cy="2456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4372" y="4299715"/>
            <a:ext cx="4608512" cy="22368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23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1825624" y="133351"/>
            <a:ext cx="8574086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800000"/>
              </a:buClr>
              <a:buSzPct val="25000"/>
            </a:pPr>
            <a:r>
              <a:rPr lang="en-US" sz="40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Locale 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132013" y="1400176"/>
            <a:ext cx="8077199" cy="60039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741363" lvl="1" indent="-284163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Set of parameters that define a user’s cultural preferences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Language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Country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Other area-specific things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rgbClr val="000000"/>
              </a:solidFill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800" dirty="0">
                <a:solidFill>
                  <a:srgbClr val="000000"/>
                </a:solidFill>
                <a:sym typeface="Arial"/>
              </a:rPr>
              <a:t> command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		prints information about the current locale environment to standard output</a:t>
            </a:r>
          </a:p>
          <a:p>
            <a:pPr>
              <a:buClr>
                <a:srgbClr val="000000"/>
              </a:buClr>
            </a:pPr>
            <a:endParaRPr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7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903412" y="220663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buSzPct val="25000"/>
            </a:pPr>
            <a:r>
              <a:rPr lang="en-US" sz="4000" i="0" dirty="0"/>
              <a:t>LC_* Environment Variables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903413" y="1287462"/>
            <a:ext cx="8534399" cy="5570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400" dirty="0">
                <a:solidFill>
                  <a:schemeClr val="dk1"/>
                </a:solidFill>
                <a:sym typeface="Arial"/>
              </a:rPr>
              <a:t> gets its data from the LC_* environment variables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LC_TIME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Date and time formats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LC_NUMERIC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Non-monetary numeric formats</a:t>
            </a:r>
          </a:p>
          <a:p>
            <a:pPr>
              <a:buClr>
                <a:srgbClr val="000000"/>
              </a:buClr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LC_COLLATE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Order for comparing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298065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1903412" y="220663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800000"/>
              </a:buClr>
              <a:buSzPct val="25000"/>
            </a:pPr>
            <a:r>
              <a:rPr lang="en-US" sz="40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'C' Locale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055813" y="1524001"/>
            <a:ext cx="8153399" cy="30495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3" indent="-34131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default locale</a:t>
            </a:r>
          </a:p>
          <a:p>
            <a:pPr marL="341313" indent="-341313">
              <a:buClr>
                <a:srgbClr val="000000"/>
              </a:buClr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indent="-34131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environment of “least surprise”</a:t>
            </a:r>
          </a:p>
          <a:p>
            <a:pPr marL="341313" indent="-341313">
              <a:buClr>
                <a:srgbClr val="000000"/>
              </a:buClr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indent="-34131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Behaves like Unix systems before locales</a:t>
            </a:r>
          </a:p>
          <a:p>
            <a:pPr marL="341313" indent="-341313">
              <a:buClr>
                <a:srgbClr val="000000"/>
              </a:buClr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14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1903412" y="220663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800000"/>
              </a:buClr>
              <a:buSzPct val="25000"/>
            </a:pPr>
            <a:r>
              <a:rPr lang="en-US" sz="40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Locale Settings Can Affect Program Behavior!!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055813" y="2057400"/>
            <a:ext cx="8077199" cy="41576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sort order for the </a:t>
            </a:r>
            <a:r>
              <a:rPr lang="en-US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depends:</a:t>
            </a:r>
          </a:p>
          <a:p>
            <a:pPr>
              <a:buClr>
                <a:srgbClr val="000000"/>
              </a:buClr>
            </a:pP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98563" lvl="1" indent="-46196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LC_COLLATE=‘C’: sorting is in ASCII order</a:t>
            </a:r>
          </a:p>
          <a:p>
            <a:pPr marL="1198563" lvl="1" indent="-461963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LC_COLLATE=‘en_US’: sorting is case insensitive except when the two strings are otherwise equal and one has an uppercase letter earlier than the other.</a:t>
            </a:r>
          </a:p>
          <a:p>
            <a:pPr>
              <a:buClr>
                <a:srgbClr val="000000"/>
              </a:buClr>
            </a:pP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locales have other sort orders!</a:t>
            </a:r>
          </a:p>
          <a:p>
            <a:pPr>
              <a:buClr>
                <a:srgbClr val="000000"/>
              </a:buClr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2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head</a:t>
            </a:r>
          </a:p>
          <a:p>
            <a:r>
              <a:rPr lang="en-IN" dirty="0"/>
              <a:t>tail</a:t>
            </a:r>
          </a:p>
          <a:p>
            <a:r>
              <a:rPr lang="en-IN" dirty="0"/>
              <a:t>sort</a:t>
            </a:r>
          </a:p>
          <a:p>
            <a:r>
              <a:rPr lang="en-IN" dirty="0" err="1"/>
              <a:t>comm</a:t>
            </a:r>
            <a:endParaRPr lang="en-IN" dirty="0"/>
          </a:p>
          <a:p>
            <a:r>
              <a:rPr lang="en-IN" dirty="0" err="1"/>
              <a:t>cmp</a:t>
            </a:r>
            <a:endParaRPr lang="en-IN" dirty="0"/>
          </a:p>
          <a:p>
            <a:r>
              <a:rPr lang="en-IN" dirty="0" err="1"/>
              <a:t>tr</a:t>
            </a:r>
            <a:r>
              <a:rPr lang="en-IN" dirty="0"/>
              <a:t>: translate or delete characters</a:t>
            </a:r>
          </a:p>
          <a:p>
            <a:pPr lvl="1"/>
            <a:r>
              <a:rPr lang="en-IN" sz="2000" dirty="0"/>
              <a:t>echo "password a1b2c3" | </a:t>
            </a:r>
            <a:r>
              <a:rPr lang="en-IN" sz="2000" dirty="0" err="1"/>
              <a:t>tr</a:t>
            </a:r>
            <a:r>
              <a:rPr lang="en-IN" sz="2000" dirty="0"/>
              <a:t> -d [:digit:]  -&gt; password </a:t>
            </a:r>
            <a:r>
              <a:rPr lang="en-IN" sz="2000" dirty="0" err="1"/>
              <a:t>abc</a:t>
            </a:r>
            <a:endParaRPr lang="en-IN" sz="2000" dirty="0"/>
          </a:p>
          <a:p>
            <a:pPr lvl="1"/>
            <a:r>
              <a:rPr lang="en-IN" sz="2000" dirty="0"/>
              <a:t>echo “</a:t>
            </a:r>
            <a:r>
              <a:rPr lang="en-IN" sz="2000" dirty="0" err="1"/>
              <a:t>abc</a:t>
            </a:r>
            <a:r>
              <a:rPr lang="en-IN" sz="2000" dirty="0"/>
              <a:t>” | </a:t>
            </a:r>
            <a:r>
              <a:rPr lang="en-IN" sz="2000" dirty="0" err="1"/>
              <a:t>tr</a:t>
            </a:r>
            <a:r>
              <a:rPr lang="en-IN" sz="2000" dirty="0"/>
              <a:t> [:lower:] [:upper:] -&gt; ABC</a:t>
            </a:r>
          </a:p>
        </p:txBody>
      </p:sp>
    </p:spTree>
    <p:extLst>
      <p:ext uri="{BB962C8B-B14F-4D97-AF65-F5344CB8AC3E}">
        <p14:creationId xmlns:p14="http://schemas.microsoft.com/office/powerpoint/2010/main" val="350709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903412" y="220663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buSzPct val="25000"/>
            </a:pPr>
            <a:r>
              <a:rPr lang="en-US" sz="4000" i="0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4000" i="0"/>
              <a:t>, </a:t>
            </a:r>
            <a:r>
              <a:rPr lang="en-US" sz="4000" i="0"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4000" i="0"/>
              <a:t>, and </a:t>
            </a:r>
            <a:r>
              <a:rPr lang="en-US" sz="4000" i="0">
                <a:latin typeface="Courier New"/>
                <a:ea typeface="Courier New"/>
                <a:cs typeface="Courier New"/>
                <a:sym typeface="Courier New"/>
              </a:rPr>
              <a:t>tr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284413" y="1447800"/>
            <a:ext cx="8077199" cy="4494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sorts 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sort [OPTION]…[FILE]…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order depends on locale 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locale: ASCII sorting</a:t>
            </a:r>
          </a:p>
          <a:p>
            <a:pPr>
              <a:buClr>
                <a:srgbClr val="000000"/>
              </a:buClr>
            </a:pP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compare two 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 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by line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lang="en-US" sz="2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[OPTION]…FILE1 FILE2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locale</a:t>
            </a:r>
          </a:p>
          <a:p>
            <a:pPr>
              <a:buClr>
                <a:srgbClr val="000000"/>
              </a:buClr>
            </a:pP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translate 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delete characters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</a:t>
            </a:r>
            <a:r>
              <a:rPr lang="en-US" sz="2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[OPTION]…SET1 [SET2]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/>
              <a:t>Ex: </a:t>
            </a:r>
            <a:r>
              <a:rPr lang="mr-IN" sz="2800" dirty="0" err="1"/>
              <a:t>echo</a:t>
            </a:r>
            <a:r>
              <a:rPr lang="mr-IN" sz="2800" dirty="0"/>
              <a:t> "12345" | </a:t>
            </a:r>
            <a:r>
              <a:rPr lang="mr-IN" sz="2800" dirty="0" err="1"/>
              <a:t>tr</a:t>
            </a:r>
            <a:r>
              <a:rPr lang="mr-IN" sz="2800" dirty="0"/>
              <a:t> "12" "</a:t>
            </a:r>
            <a:r>
              <a:rPr lang="mr-IN" sz="2800" dirty="0" err="1"/>
              <a:t>ab</a:t>
            </a:r>
            <a:r>
              <a:rPr lang="mr-IN" sz="2800" dirty="0"/>
              <a:t>"</a:t>
            </a:r>
          </a:p>
          <a:p>
            <a:pPr marL="1085850" lvl="1" indent="-34925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44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1702</Words>
  <Application>Microsoft Macintosh PowerPoint</Application>
  <PresentationFormat>Custom</PresentationFormat>
  <Paragraphs>305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Courier New</vt:lpstr>
      <vt:lpstr>Noto Sans Symbols</vt:lpstr>
      <vt:lpstr>Times New Roman</vt:lpstr>
      <vt:lpstr>Office Theme</vt:lpstr>
      <vt:lpstr>CS35L Software Construction Laboratory  Lab 6 – Nandan Parikh Week 2; Lecture 1</vt:lpstr>
      <vt:lpstr>Topics</vt:lpstr>
      <vt:lpstr>PowerPoint Presentation</vt:lpstr>
      <vt:lpstr>PowerPoint Presentation</vt:lpstr>
      <vt:lpstr>LC_* Environment Variables</vt:lpstr>
      <vt:lpstr>PowerPoint Presentation</vt:lpstr>
      <vt:lpstr>PowerPoint Presentation</vt:lpstr>
      <vt:lpstr>Read and Practice</vt:lpstr>
      <vt:lpstr>sort, comm, and tr</vt:lpstr>
      <vt:lpstr>UNIX Wildcards </vt:lpstr>
      <vt:lpstr>Regular Expressions (regex)</vt:lpstr>
      <vt:lpstr>regex contd… </vt:lpstr>
      <vt:lpstr>regex contd…</vt:lpstr>
      <vt:lpstr>sed </vt:lpstr>
      <vt:lpstr>sed contd..</vt:lpstr>
      <vt:lpstr>grep </vt:lpstr>
      <vt:lpstr>awk</vt:lpstr>
      <vt:lpstr>Piping and Redirection</vt:lpstr>
      <vt:lpstr>More About Piping and Redirection</vt:lpstr>
      <vt:lpstr>The Shell and OS</vt:lpstr>
      <vt:lpstr>Compiled Languages v/s Scripting Languages</vt:lpstr>
      <vt:lpstr>Shell Script</vt:lpstr>
      <vt:lpstr>Basic Shell Constructs</vt:lpstr>
      <vt:lpstr>Self-Contained Scripts: The #! First Line</vt:lpstr>
      <vt:lpstr>Task: Understanding a Shell Script </vt:lpstr>
      <vt:lpstr>Variable in shell script</vt:lpstr>
      <vt:lpstr>Variables in shell script contd…</vt:lpstr>
      <vt:lpstr>Variables in shell script contd…</vt:lpstr>
      <vt:lpstr>Loops</vt:lpstr>
      <vt:lpstr>Conditional and Unconditional Statements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5 - Sneha Shankar Week 2; Lecture 1</dc:title>
  <dc:creator>Sneha</dc:creator>
  <cp:lastModifiedBy>Nandan Atul Parikh</cp:lastModifiedBy>
  <cp:revision>120</cp:revision>
  <dcterms:created xsi:type="dcterms:W3CDTF">2018-01-14T19:22:41Z</dcterms:created>
  <dcterms:modified xsi:type="dcterms:W3CDTF">2019-01-15T22:01:05Z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