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5"/>
  </p:notesMasterIdLst>
  <p:handoutMasterIdLst>
    <p:handoutMasterId r:id="rId36"/>
  </p:handoutMasterIdLst>
  <p:sldIdLst>
    <p:sldId id="298" r:id="rId2"/>
    <p:sldId id="261" r:id="rId3"/>
    <p:sldId id="265" r:id="rId4"/>
    <p:sldId id="266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91" r:id="rId28"/>
    <p:sldId id="292" r:id="rId29"/>
    <p:sldId id="293" r:id="rId30"/>
    <p:sldId id="294" r:id="rId31"/>
    <p:sldId id="295" r:id="rId32"/>
    <p:sldId id="296" r:id="rId33"/>
    <p:sldId id="297" r:id="rId3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1152">
          <p15:clr>
            <a:srgbClr val="A4A3A4"/>
          </p15:clr>
        </p15:guide>
        <p15:guide id="5" orient="horz" pos="3360">
          <p15:clr>
            <a:srgbClr val="A4A3A4"/>
          </p15:clr>
        </p15:guide>
        <p15:guide id="6" orient="horz" pos="3072">
          <p15:clr>
            <a:srgbClr val="A4A3A4"/>
          </p15:clr>
        </p15:guide>
        <p15:guide id="7" orient="horz" pos="864">
          <p15:clr>
            <a:srgbClr val="A4A3A4"/>
          </p15:clr>
        </p15:guide>
        <p15:guide id="8" orient="horz" pos="528">
          <p15:clr>
            <a:srgbClr val="A4A3A4"/>
          </p15:clr>
        </p15:guide>
        <p15:guide id="9" orient="horz" pos="2784">
          <p15:clr>
            <a:srgbClr val="A4A3A4"/>
          </p15:clr>
        </p15:guide>
        <p15:guide id="10" pos="3839">
          <p15:clr>
            <a:srgbClr val="A4A3A4"/>
          </p15:clr>
        </p15:guide>
        <p15:guide id="11" pos="959">
          <p15:clr>
            <a:srgbClr val="A4A3A4"/>
          </p15:clr>
        </p15:guide>
        <p15:guide id="12" pos="7007">
          <p15:clr>
            <a:srgbClr val="A4A3A4"/>
          </p15:clr>
        </p15:guide>
        <p15:guide id="13" pos="6719">
          <p15:clr>
            <a:srgbClr val="A4A3A4"/>
          </p15:clr>
        </p15:guide>
        <p15:guide id="14" pos="6143">
          <p15:clr>
            <a:srgbClr val="A4A3A4"/>
          </p15:clr>
        </p15:guide>
        <p15:guide id="15" pos="3983">
          <p15:clr>
            <a:srgbClr val="A4A3A4"/>
          </p15:clr>
        </p15:guide>
        <p15:guide id="16" pos="527">
          <p15:clr>
            <a:srgbClr val="A4A3A4"/>
          </p15:clr>
        </p15:guide>
        <p15:guide id="17" pos="715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97" autoAdjust="0"/>
    <p:restoredTop sz="94660"/>
  </p:normalViewPr>
  <p:slideViewPr>
    <p:cSldViewPr>
      <p:cViewPr varScale="1">
        <p:scale>
          <a:sx n="95" d="100"/>
          <a:sy n="95" d="100"/>
        </p:scale>
        <p:origin x="200" y="520"/>
      </p:cViewPr>
      <p:guideLst>
        <p:guide orient="horz" pos="2160"/>
        <p:guide orient="horz" pos="1008"/>
        <p:guide orient="horz" pos="3792"/>
        <p:guide orient="horz" pos="1152"/>
        <p:guide orient="horz" pos="3360"/>
        <p:guide orient="horz" pos="3072"/>
        <p:guide orient="horz" pos="864"/>
        <p:guide orient="horz" pos="528"/>
        <p:guide orient="horz" pos="2784"/>
        <p:guide pos="3839"/>
        <p:guide pos="959"/>
        <p:guide pos="7007"/>
        <p:guide pos="6719"/>
        <p:guide pos="6143"/>
        <p:guide pos="3983"/>
        <p:guide pos="527"/>
        <p:guide pos="715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1680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4A8D02-4E65-4CCD-8312-4AB164C6C77D}" type="datetimeFigureOut">
              <a:rPr lang="en-US"/>
              <a:t>2/12/19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119DBA-4540-49B3-8FA9-6259387ECF9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876198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A755D9-D361-47B8-9652-3B4EA9776CE5}" type="datetimeFigureOut">
              <a:rPr lang="en-US"/>
              <a:t>2/12/19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36274-F2B9-4C45-BBB4-0EDF4CD651A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7688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36274-F2B9-4C45-BBB4-0EDF4CD651A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1796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929458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Shape 19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259578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444407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Shape 20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07303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Shape 21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11885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Shape 23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821129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Shape 24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82746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Shape 24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06381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Shape 25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486817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Shape 26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57579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192492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Shape 26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05608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Shape 27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Shape 27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98990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Shape 27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83970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Shape 28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790529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Shape 29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972047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Shape 29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1601642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Shape 30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Shape 30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10496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Shape 31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1241014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Shape 31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Shape 31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4607913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2" name="Shape 32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Shape 32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913231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6037497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Shape 329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0438508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Shape 33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6649729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Shape 342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42604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85844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Shape 14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722065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319417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101104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951293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16623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61408-33DA-3246-BADA-F2DC06E52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FA2152-58DD-614E-909E-0726F590C5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909231-EEC9-FB4B-9A86-4ED8CA7AC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2/12/19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8368C-1C59-1E43-BD28-132A2B829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68EE5-1640-5E4E-BDDD-A6D8E482E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250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A2638-5F58-8E49-B040-D034269AC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DCC4E7-CCDA-7845-8EB2-55CF769450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D8393E-4ABE-144E-84FE-C06900D4E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2/12/19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D9CC4-A6C2-2E41-8073-7209D9C74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C0D2E-73F7-3449-8961-84FA77790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049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78ACD2-77D0-A243-8CEC-2D63A886E2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87C93A-26F0-2C48-A5C8-B6220C236E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698A5B-F137-8D4B-8FFB-DE7284B50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2/12/19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A004DA-EC01-6948-B3D0-8F431D2D8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1BCEF-5F8D-B043-80F4-1CE396AF7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639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CA42B-48CD-694F-AB8B-DDE0E3CC2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8DD35-54D9-AD4B-A2F9-813943D1C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6ED5C-1E56-464C-ADBD-A98FFA722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2/12/19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A34F67-99A0-3340-B0E7-3460642F2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2C1CB-6D01-4748-A0CC-25C481A2B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196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1CEDC-637D-1C49-BC22-1201C2151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188358-B940-9046-A52A-9D326C9C05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82016D-7E65-EC43-890D-79C3A66FC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2/12/19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9459E-5CF1-1A4A-AE01-DACCFE704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F6D3E-C99B-8E45-BDAB-1968D85CD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63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FE8BE-B64D-9947-BA4D-70C9859C5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DBBAB-7DB7-C14E-996A-5F791B2158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FEFB87-4B60-D04D-9AA8-ECCA509A05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2523CD-D30C-6049-8D34-990AB9D67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2/12/19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66F3ED-4D60-9C40-82B5-2CCC5D868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A7CCDE-AC8F-1140-B943-248834537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446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31F60-4AB5-3C49-956E-C164A5F69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7FBB55-1EE7-5642-BFBF-AF60C422A4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A71030-5E28-7141-BE87-B601228531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1DDE3A-22AA-D044-A644-BBC9D18A45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0F5EE3-C08F-8741-B874-ACCC48781D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A82BA9-E8E3-5249-AE39-C7B0FF971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2/12/19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FBDD3F-9AD7-E942-9FFE-258A5132F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637518-BB12-A146-A2A3-734C5189C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857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68E48-E5EC-A441-8B17-46639CAF4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63FE11-540F-9642-9667-B4A34D383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2/12/19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CDB826-09E3-D64F-B690-9F5AB7714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4893D3-C31F-0B46-98A3-DE1F151C5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42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3500CD-F540-2B4B-9890-46EF97AF3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2/12/19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EDEC4B-EE00-1E4F-A60D-F686FCDB8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E0905E-80DE-8947-A9A7-3569A694F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211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7603D-23AD-854E-ACD6-514599047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09D2C-B057-2442-A586-E33C169F17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F0D3ED-8203-5F41-9FA5-A6A9ECE2A2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A2AF90-B73C-1643-8C59-03F851282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pPr/>
              <a:t>2/12/19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8F0E68-B370-B94C-96C9-7DADA01E6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8A90D1-28EA-D94E-A60E-F7FBE1C43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701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8291A-7E19-F24A-8398-8E1AE955F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6D4D3B-E502-234B-ABCC-FB8B1C8F4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28C3CA-6090-3846-9B39-FA1B7F5386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021A6D-ECEB-3E49-8EB9-63E1F7C60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31AB4-F1DE-B843-8570-1A10A0FAE884}" type="datetimeFigureOut">
              <a:rPr lang="en-US" smtClean="0"/>
              <a:t>2/12/19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4BB1AA-2B45-CF48-8ED9-21E85FBB1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7347E0-7F34-F547-B813-5EF96EB10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969D4-D163-5F48-BBCD-81990D361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351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F1F036-566F-EC44-94B4-1D6B9E22D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A1D1AB-0370-334D-9448-0469A90F7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D5050-06D4-CB4C-A287-D31E21AB8C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29175-527E-46A3-863C-1BB1F163B849}" type="datetimeFigureOut">
              <a:rPr lang="en-US" smtClean="0"/>
              <a:pPr/>
              <a:t>2/12/19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E5C2C-E97B-BD43-873D-C07C177AF5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1C8ED-7B42-D64D-939B-19B45ED827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878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9lAuS6jsDgE" TargetMode="External"/><Relationship Id="rId4" Type="http://schemas.openxmlformats.org/officeDocument/2006/relationships/image" Target="../media/image15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PQ5aK5wLCQE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jp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1148" y="2132519"/>
            <a:ext cx="6859786" cy="2629585"/>
          </a:xfrm>
        </p:spPr>
        <p:txBody>
          <a:bodyPr/>
          <a:lstStyle/>
          <a:p>
            <a:pPr algn="ctr"/>
            <a:r>
              <a:rPr lang="en-US" sz="3601" dirty="0"/>
              <a:t>CS35L Software Construction Laboratory</a:t>
            </a:r>
            <a:br>
              <a:rPr lang="en-US" sz="3601" dirty="0"/>
            </a:br>
            <a:br>
              <a:rPr lang="en-US" sz="3601" dirty="0"/>
            </a:br>
            <a:r>
              <a:rPr lang="en-US" sz="2101" dirty="0"/>
              <a:t>Lab 6: Nandan Parikh</a:t>
            </a:r>
            <a:br>
              <a:rPr lang="en-US" sz="2401" dirty="0"/>
            </a:br>
            <a:r>
              <a:rPr lang="en-US" sz="1500" dirty="0"/>
              <a:t>Week 6; Lecture 1</a:t>
            </a:r>
            <a:br>
              <a:rPr lang="en-US" sz="1500" dirty="0"/>
            </a:br>
            <a:endParaRPr lang="en-US" sz="2101" dirty="0"/>
          </a:p>
        </p:txBody>
      </p:sp>
    </p:spTree>
    <p:extLst>
      <p:ext uri="{BB962C8B-B14F-4D97-AF65-F5344CB8AC3E}">
        <p14:creationId xmlns:p14="http://schemas.microsoft.com/office/powerpoint/2010/main" val="2700484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title"/>
          </p:nvPr>
        </p:nvSpPr>
        <p:spPr>
          <a:xfrm>
            <a:off x="1979612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900"/>
            </a:pP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Memory Layout: Single-Threaded Program </a:t>
            </a:r>
            <a:endParaRPr/>
          </a:p>
        </p:txBody>
      </p:sp>
      <p:pic>
        <p:nvPicPr>
          <p:cNvPr id="179" name="Shape 17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65412" y="3048001"/>
            <a:ext cx="1219370" cy="12098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Shape 18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89413" y="1447800"/>
            <a:ext cx="4246963" cy="49788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52137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1979612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900"/>
            </a:pP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Memory Layout: Multithreaded Program </a:t>
            </a:r>
            <a:endParaRPr/>
          </a:p>
        </p:txBody>
      </p:sp>
      <p:pic>
        <p:nvPicPr>
          <p:cNvPr id="186" name="Shape 18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60612" y="3124201"/>
            <a:ext cx="1200318" cy="11907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Shape 18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32213" y="1509808"/>
            <a:ext cx="6019799" cy="46769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92753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title"/>
          </p:nvPr>
        </p:nvSpPr>
        <p:spPr>
          <a:xfrm>
            <a:off x="1979612" y="274637"/>
            <a:ext cx="8229600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/>
              <a:t>Multithreading memory layout</a:t>
            </a:r>
            <a:endParaRPr/>
          </a:p>
        </p:txBody>
      </p:sp>
      <p:pic>
        <p:nvPicPr>
          <p:cNvPr id="194" name="Shape 1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8213" y="1570020"/>
            <a:ext cx="8135347" cy="52879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98687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title"/>
          </p:nvPr>
        </p:nvSpPr>
        <p:spPr>
          <a:xfrm>
            <a:off x="1979612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4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Shared Memory</a:t>
            </a:r>
            <a:endParaRPr/>
          </a:p>
        </p:txBody>
      </p:sp>
      <p:sp>
        <p:nvSpPr>
          <p:cNvPr id="200" name="Shape 200"/>
          <p:cNvSpPr txBox="1">
            <a:spLocks noGrp="1"/>
          </p:cNvSpPr>
          <p:nvPr>
            <p:ph idx="1"/>
          </p:nvPr>
        </p:nvSpPr>
        <p:spPr>
          <a:xfrm>
            <a:off x="1979612" y="1219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900" indent="-342900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ts val="3360"/>
              <a:buFont typeface="Arial"/>
              <a:buChar char="•"/>
            </a:pPr>
            <a:r>
              <a:rPr lang="en-US" sz="333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Makes multithreaded programming </a:t>
            </a:r>
            <a:endParaRPr dirty="0"/>
          </a:p>
          <a:p>
            <a:pPr marL="742950" lvl="1" indent="-285749">
              <a:lnSpc>
                <a:spcPct val="80000"/>
              </a:lnSpc>
              <a:spcBef>
                <a:spcPts val="592"/>
              </a:spcBef>
              <a:buClr>
                <a:schemeClr val="dk1"/>
              </a:buClr>
              <a:buSzPts val="2921"/>
              <a:buFont typeface="Arial"/>
              <a:buChar char="–"/>
            </a:pPr>
            <a:r>
              <a:rPr lang="en-US" sz="296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Powerful </a:t>
            </a:r>
            <a:endParaRPr dirty="0"/>
          </a:p>
          <a:p>
            <a:pPr marL="1143000" lvl="2" indent="-228600">
              <a:lnSpc>
                <a:spcPct val="80000"/>
              </a:lnSpc>
              <a:spcBef>
                <a:spcPts val="518"/>
              </a:spcBef>
              <a:buClr>
                <a:schemeClr val="dk1"/>
              </a:buClr>
              <a:buSzPts val="2580"/>
              <a:buFont typeface="Arial"/>
              <a:buChar char="•"/>
            </a:pPr>
            <a:r>
              <a:rPr lang="en-US" sz="259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easily access data and share it among threads</a:t>
            </a:r>
            <a:endParaRPr dirty="0"/>
          </a:p>
          <a:p>
            <a:pPr marL="742950" lvl="1" indent="-285749">
              <a:lnSpc>
                <a:spcPct val="80000"/>
              </a:lnSpc>
              <a:spcBef>
                <a:spcPts val="592"/>
              </a:spcBef>
              <a:buClr>
                <a:schemeClr val="dk1"/>
              </a:buClr>
              <a:buSzPts val="2921"/>
              <a:buFont typeface="Arial"/>
              <a:buChar char="–"/>
            </a:pPr>
            <a:r>
              <a:rPr lang="en-US" sz="296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More efficient</a:t>
            </a:r>
            <a:endParaRPr dirty="0"/>
          </a:p>
          <a:p>
            <a:pPr marL="1143000" lvl="2" indent="-228600">
              <a:lnSpc>
                <a:spcPct val="80000"/>
              </a:lnSpc>
              <a:spcBef>
                <a:spcPts val="518"/>
              </a:spcBef>
              <a:buClr>
                <a:schemeClr val="dk1"/>
              </a:buClr>
              <a:buSzPts val="2580"/>
              <a:buFont typeface="Arial"/>
              <a:buChar char="•"/>
            </a:pPr>
            <a:r>
              <a:rPr lang="en-US" sz="259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need for system calls when sharing data</a:t>
            </a:r>
            <a:endParaRPr dirty="0"/>
          </a:p>
          <a:p>
            <a:pPr marL="1143000" lvl="2" indent="-228600">
              <a:lnSpc>
                <a:spcPct val="80000"/>
              </a:lnSpc>
              <a:spcBef>
                <a:spcPts val="518"/>
              </a:spcBef>
              <a:buClr>
                <a:schemeClr val="dk1"/>
              </a:buClr>
              <a:buSzPts val="2580"/>
              <a:buFont typeface="Arial"/>
              <a:buChar char="•"/>
            </a:pPr>
            <a:r>
              <a:rPr lang="en-US" sz="259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Thread creation and destruction less expensive than process creation and destruction</a:t>
            </a:r>
            <a:endParaRPr dirty="0"/>
          </a:p>
          <a:p>
            <a:pPr marL="742950" lvl="1" indent="-285749">
              <a:lnSpc>
                <a:spcPct val="80000"/>
              </a:lnSpc>
              <a:spcBef>
                <a:spcPts val="592"/>
              </a:spcBef>
              <a:buClr>
                <a:schemeClr val="dk1"/>
              </a:buClr>
              <a:buSzPts val="2921"/>
              <a:buFont typeface="Arial"/>
              <a:buChar char="–"/>
            </a:pPr>
            <a:r>
              <a:rPr lang="en-US" sz="296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Non-trivial</a:t>
            </a:r>
            <a:endParaRPr dirty="0"/>
          </a:p>
          <a:p>
            <a:pPr marL="1143000" lvl="2" indent="-228600">
              <a:lnSpc>
                <a:spcPct val="80000"/>
              </a:lnSpc>
              <a:spcBef>
                <a:spcPts val="518"/>
              </a:spcBef>
              <a:buClr>
                <a:schemeClr val="dk1"/>
              </a:buClr>
              <a:buSzPts val="2580"/>
              <a:buFont typeface="Arial"/>
              <a:buChar char="•"/>
            </a:pPr>
            <a:r>
              <a:rPr lang="en-US" sz="259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Have to prevent several threads from accessing and changing the same shared data at the same time (synchronization) </a:t>
            </a:r>
            <a:endParaRPr dirty="0"/>
          </a:p>
          <a:p>
            <a:pPr marL="342900" indent="-342900">
              <a:lnSpc>
                <a:spcPct val="80000"/>
              </a:lnSpc>
              <a:spcBef>
                <a:spcPts val="666"/>
              </a:spcBef>
              <a:buClr>
                <a:schemeClr val="dk1"/>
              </a:buClr>
              <a:buSzPts val="3360"/>
              <a:buNone/>
            </a:pPr>
            <a:endParaRPr sz="333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70665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title"/>
          </p:nvPr>
        </p:nvSpPr>
        <p:spPr>
          <a:xfrm>
            <a:off x="1979612" y="274637"/>
            <a:ext cx="8229600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/>
              <a:t>Process/thread synchronization</a:t>
            </a:r>
            <a:endParaRPr/>
          </a:p>
        </p:txBody>
      </p:sp>
      <p:sp>
        <p:nvSpPr>
          <p:cNvPr id="207" name="Shape 207"/>
          <p:cNvSpPr txBox="1">
            <a:spLocks noGrp="1"/>
          </p:cNvSpPr>
          <p:nvPr>
            <p:ph idx="1"/>
          </p:nvPr>
        </p:nvSpPr>
        <p:spPr>
          <a:xfrm>
            <a:off x="1979612" y="1600200"/>
            <a:ext cx="8229600" cy="45261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spcBef>
                <a:spcPts val="640"/>
              </a:spcBef>
              <a:buNone/>
            </a:pPr>
            <a:r>
              <a:rPr lang="en-US" dirty="0"/>
              <a:t>Why is it needed?</a:t>
            </a:r>
          </a:p>
          <a:p>
            <a:pPr>
              <a:spcBef>
                <a:spcPts val="640"/>
              </a:spcBef>
            </a:pPr>
            <a:r>
              <a:rPr lang="en-US" dirty="0"/>
              <a:t>Because threads share the same resources, we need synchronization</a:t>
            </a:r>
            <a:endParaRPr dirty="0"/>
          </a:p>
          <a:p>
            <a:pPr>
              <a:spcBef>
                <a:spcPts val="640"/>
              </a:spcBef>
            </a:pPr>
            <a:r>
              <a:rPr lang="en-US" dirty="0"/>
              <a:t>To prevent inconsistency</a:t>
            </a:r>
            <a:endParaRPr dirty="0"/>
          </a:p>
          <a:p>
            <a:pPr marL="0" indent="0">
              <a:spcBef>
                <a:spcPts val="640"/>
              </a:spcBef>
              <a:buNone/>
            </a:pPr>
            <a:endParaRPr dirty="0"/>
          </a:p>
          <a:p>
            <a:pPr marL="0" indent="0">
              <a:spcBef>
                <a:spcPts val="640"/>
              </a:spcBef>
              <a:buNone/>
            </a:pPr>
            <a:endParaRPr dirty="0"/>
          </a:p>
          <a:p>
            <a:pPr marL="0" indent="0">
              <a:spcBef>
                <a:spcPts val="640"/>
              </a:spcBef>
              <a:buNone/>
            </a:pPr>
            <a:endParaRPr dirty="0"/>
          </a:p>
          <a:p>
            <a:pPr marL="0" indent="0">
              <a:spcBef>
                <a:spcPts val="64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86872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979612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4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Race Condition</a:t>
            </a:r>
            <a:endParaRPr/>
          </a:p>
        </p:txBody>
      </p:sp>
      <p:sp>
        <p:nvSpPr>
          <p:cNvPr id="214" name="Shape 214"/>
          <p:cNvSpPr txBox="1">
            <a:spLocks noGrp="1"/>
          </p:cNvSpPr>
          <p:nvPr>
            <p:ph idx="1"/>
          </p:nvPr>
        </p:nvSpPr>
        <p:spPr>
          <a:xfrm>
            <a:off x="1979612" y="14478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800"/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count = 0;</a:t>
            </a:r>
            <a:b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void increment()</a:t>
            </a:r>
            <a:endParaRPr/>
          </a:p>
          <a:p>
            <a:pPr marL="0" indent="0">
              <a:lnSpc>
                <a:spcPct val="100000"/>
              </a:lnSpc>
              <a:spcBef>
                <a:spcPts val="640"/>
              </a:spcBef>
              <a:buClr>
                <a:schemeClr val="dk1"/>
              </a:buClr>
              <a:buSzPts val="800"/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						</a:t>
            </a:r>
            <a:b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count = count + 1;</a:t>
            </a:r>
            <a:b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marL="0" indent="0">
              <a:lnSpc>
                <a:spcPct val="100000"/>
              </a:lnSpc>
              <a:spcBef>
                <a:spcPts val="640"/>
              </a:spcBef>
              <a:buClr>
                <a:schemeClr val="dk1"/>
              </a:buClr>
              <a:buSzPts val="800"/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lnSpc>
                <a:spcPct val="100000"/>
              </a:lnSpc>
              <a:spcBef>
                <a:spcPts val="640"/>
              </a:spcBef>
              <a:buClr>
                <a:schemeClr val="dk1"/>
              </a:buClr>
              <a:buSzPts val="800"/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5" name="Shape 215"/>
          <p:cNvCxnSpPr/>
          <p:nvPr/>
        </p:nvCxnSpPr>
        <p:spPr>
          <a:xfrm>
            <a:off x="5787310" y="1971385"/>
            <a:ext cx="0" cy="36744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stealth" w="lg" len="lg"/>
          </a:ln>
        </p:spPr>
      </p:cxnSp>
      <p:sp>
        <p:nvSpPr>
          <p:cNvPr id="216" name="Shape 216"/>
          <p:cNvSpPr txBox="1"/>
          <p:nvPr/>
        </p:nvSpPr>
        <p:spPr>
          <a:xfrm rot="-5400000">
            <a:off x="5062803" y="3634868"/>
            <a:ext cx="914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700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</a:t>
            </a:r>
            <a:endParaRPr/>
          </a:p>
        </p:txBody>
      </p:sp>
      <p:sp>
        <p:nvSpPr>
          <p:cNvPr id="217" name="Shape 217"/>
          <p:cNvSpPr/>
          <p:nvPr/>
        </p:nvSpPr>
        <p:spPr>
          <a:xfrm>
            <a:off x="6626679" y="2088107"/>
            <a:ext cx="450600" cy="3855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29078" y="0"/>
                </a:moveTo>
                <a:cubicBezTo>
                  <a:pt x="30931" y="290"/>
                  <a:pt x="47994" y="2833"/>
                  <a:pt x="50887" y="3650"/>
                </a:cubicBezTo>
                <a:cubicBezTo>
                  <a:pt x="53999" y="4529"/>
                  <a:pt x="55734" y="5475"/>
                  <a:pt x="58157" y="6387"/>
                </a:cubicBezTo>
                <a:lnTo>
                  <a:pt x="61792" y="7756"/>
                </a:lnTo>
                <a:cubicBezTo>
                  <a:pt x="63003" y="8212"/>
                  <a:pt x="64497" y="8658"/>
                  <a:pt x="65426" y="9125"/>
                </a:cubicBezTo>
                <a:lnTo>
                  <a:pt x="69061" y="10950"/>
                </a:lnTo>
                <a:cubicBezTo>
                  <a:pt x="67849" y="14144"/>
                  <a:pt x="67542" y="17345"/>
                  <a:pt x="65426" y="20532"/>
                </a:cubicBezTo>
                <a:cubicBezTo>
                  <a:pt x="64362" y="22135"/>
                  <a:pt x="58872" y="22067"/>
                  <a:pt x="50887" y="23269"/>
                </a:cubicBezTo>
                <a:cubicBezTo>
                  <a:pt x="48090" y="23691"/>
                  <a:pt x="46414" y="24217"/>
                  <a:pt x="43617" y="24638"/>
                </a:cubicBezTo>
                <a:cubicBezTo>
                  <a:pt x="34871" y="25956"/>
                  <a:pt x="32531" y="26022"/>
                  <a:pt x="21809" y="26919"/>
                </a:cubicBezTo>
                <a:cubicBezTo>
                  <a:pt x="19385" y="27376"/>
                  <a:pt x="17628" y="27900"/>
                  <a:pt x="14539" y="28288"/>
                </a:cubicBezTo>
                <a:cubicBezTo>
                  <a:pt x="11450" y="28676"/>
                  <a:pt x="6363" y="28773"/>
                  <a:pt x="3634" y="29201"/>
                </a:cubicBezTo>
                <a:cubicBezTo>
                  <a:pt x="1241" y="29576"/>
                  <a:pt x="1211" y="30113"/>
                  <a:pt x="0" y="30570"/>
                </a:cubicBezTo>
                <a:cubicBezTo>
                  <a:pt x="4271" y="37003"/>
                  <a:pt x="-978" y="34307"/>
                  <a:pt x="10904" y="38782"/>
                </a:cubicBezTo>
                <a:cubicBezTo>
                  <a:pt x="14715" y="40217"/>
                  <a:pt x="13775" y="40544"/>
                  <a:pt x="25443" y="41520"/>
                </a:cubicBezTo>
                <a:cubicBezTo>
                  <a:pt x="28631" y="41787"/>
                  <a:pt x="32713" y="41824"/>
                  <a:pt x="36348" y="41976"/>
                </a:cubicBezTo>
                <a:cubicBezTo>
                  <a:pt x="43617" y="42585"/>
                  <a:pt x="51167" y="43143"/>
                  <a:pt x="58157" y="43801"/>
                </a:cubicBezTo>
                <a:cubicBezTo>
                  <a:pt x="63003" y="44258"/>
                  <a:pt x="67436" y="44793"/>
                  <a:pt x="72696" y="45170"/>
                </a:cubicBezTo>
                <a:cubicBezTo>
                  <a:pt x="76023" y="45409"/>
                  <a:pt x="79966" y="45474"/>
                  <a:pt x="83601" y="45626"/>
                </a:cubicBezTo>
                <a:cubicBezTo>
                  <a:pt x="109044" y="47756"/>
                  <a:pt x="100563" y="46539"/>
                  <a:pt x="112679" y="48820"/>
                </a:cubicBezTo>
                <a:cubicBezTo>
                  <a:pt x="115102" y="49733"/>
                  <a:pt x="120585" y="50599"/>
                  <a:pt x="119949" y="51558"/>
                </a:cubicBezTo>
                <a:cubicBezTo>
                  <a:pt x="118737" y="53383"/>
                  <a:pt x="118242" y="55218"/>
                  <a:pt x="116314" y="57033"/>
                </a:cubicBezTo>
                <a:cubicBezTo>
                  <a:pt x="115454" y="57842"/>
                  <a:pt x="108045" y="59676"/>
                  <a:pt x="105409" y="60227"/>
                </a:cubicBezTo>
                <a:cubicBezTo>
                  <a:pt x="90828" y="63278"/>
                  <a:pt x="98245" y="62656"/>
                  <a:pt x="79966" y="63421"/>
                </a:cubicBezTo>
                <a:cubicBezTo>
                  <a:pt x="62421" y="66724"/>
                  <a:pt x="73241" y="65668"/>
                  <a:pt x="50887" y="67071"/>
                </a:cubicBezTo>
                <a:lnTo>
                  <a:pt x="25443" y="70265"/>
                </a:lnTo>
                <a:cubicBezTo>
                  <a:pt x="21808" y="70721"/>
                  <a:pt x="17390" y="71097"/>
                  <a:pt x="14539" y="71634"/>
                </a:cubicBezTo>
                <a:lnTo>
                  <a:pt x="7269" y="73003"/>
                </a:lnTo>
                <a:cubicBezTo>
                  <a:pt x="2376" y="75459"/>
                  <a:pt x="-994" y="76278"/>
                  <a:pt x="7269" y="79390"/>
                </a:cubicBezTo>
                <a:cubicBezTo>
                  <a:pt x="8651" y="79911"/>
                  <a:pt x="14818" y="79952"/>
                  <a:pt x="18174" y="80303"/>
                </a:cubicBezTo>
                <a:cubicBezTo>
                  <a:pt x="22123" y="80716"/>
                  <a:pt x="25787" y="81176"/>
                  <a:pt x="29078" y="81672"/>
                </a:cubicBezTo>
                <a:cubicBezTo>
                  <a:pt x="31875" y="82093"/>
                  <a:pt x="33060" y="82679"/>
                  <a:pt x="36348" y="83041"/>
                </a:cubicBezTo>
                <a:cubicBezTo>
                  <a:pt x="48971" y="84427"/>
                  <a:pt x="55294" y="84828"/>
                  <a:pt x="69061" y="85322"/>
                </a:cubicBezTo>
                <a:cubicBezTo>
                  <a:pt x="73865" y="85494"/>
                  <a:pt x="78754" y="85626"/>
                  <a:pt x="83601" y="85778"/>
                </a:cubicBezTo>
                <a:cubicBezTo>
                  <a:pt x="87235" y="86082"/>
                  <a:pt x="91416" y="86303"/>
                  <a:pt x="94505" y="86691"/>
                </a:cubicBezTo>
                <a:cubicBezTo>
                  <a:pt x="105912" y="88123"/>
                  <a:pt x="99153" y="88052"/>
                  <a:pt x="105409" y="89885"/>
                </a:cubicBezTo>
                <a:cubicBezTo>
                  <a:pt x="107130" y="90389"/>
                  <a:pt x="110256" y="90797"/>
                  <a:pt x="112679" y="91253"/>
                </a:cubicBezTo>
                <a:cubicBezTo>
                  <a:pt x="111814" y="92448"/>
                  <a:pt x="111293" y="97417"/>
                  <a:pt x="101774" y="99010"/>
                </a:cubicBezTo>
                <a:cubicBezTo>
                  <a:pt x="98140" y="99618"/>
                  <a:pt x="95524" y="100348"/>
                  <a:pt x="90870" y="100835"/>
                </a:cubicBezTo>
                <a:cubicBezTo>
                  <a:pt x="87927" y="101143"/>
                  <a:pt x="83601" y="101139"/>
                  <a:pt x="79966" y="101291"/>
                </a:cubicBezTo>
                <a:cubicBezTo>
                  <a:pt x="75119" y="101748"/>
                  <a:pt x="70356" y="102218"/>
                  <a:pt x="65426" y="102660"/>
                </a:cubicBezTo>
                <a:cubicBezTo>
                  <a:pt x="61871" y="102979"/>
                  <a:pt x="57318" y="103151"/>
                  <a:pt x="54522" y="103573"/>
                </a:cubicBezTo>
                <a:cubicBezTo>
                  <a:pt x="31464" y="107046"/>
                  <a:pt x="62915" y="104087"/>
                  <a:pt x="36348" y="106310"/>
                </a:cubicBezTo>
                <a:cubicBezTo>
                  <a:pt x="33924" y="106766"/>
                  <a:pt x="31875" y="107258"/>
                  <a:pt x="29078" y="107679"/>
                </a:cubicBezTo>
                <a:cubicBezTo>
                  <a:pt x="25787" y="108175"/>
                  <a:pt x="21025" y="108511"/>
                  <a:pt x="18174" y="109048"/>
                </a:cubicBezTo>
                <a:cubicBezTo>
                  <a:pt x="16048" y="109448"/>
                  <a:pt x="15750" y="109960"/>
                  <a:pt x="14539" y="110417"/>
                </a:cubicBezTo>
                <a:cubicBezTo>
                  <a:pt x="16962" y="111329"/>
                  <a:pt x="17211" y="112385"/>
                  <a:pt x="21809" y="113154"/>
                </a:cubicBezTo>
                <a:cubicBezTo>
                  <a:pt x="29831" y="114497"/>
                  <a:pt x="33492" y="115289"/>
                  <a:pt x="43617" y="116348"/>
                </a:cubicBezTo>
                <a:cubicBezTo>
                  <a:pt x="46973" y="116699"/>
                  <a:pt x="50967" y="116942"/>
                  <a:pt x="54522" y="117261"/>
                </a:cubicBezTo>
                <a:cubicBezTo>
                  <a:pt x="59451" y="117703"/>
                  <a:pt x="63643" y="118289"/>
                  <a:pt x="69061" y="118629"/>
                </a:cubicBezTo>
                <a:cubicBezTo>
                  <a:pt x="75915" y="119060"/>
                  <a:pt x="83600" y="119238"/>
                  <a:pt x="90870" y="119542"/>
                </a:cubicBezTo>
                <a:cubicBezTo>
                  <a:pt x="102923" y="120046"/>
                  <a:pt x="97943" y="119998"/>
                  <a:pt x="105409" y="119998"/>
                </a:cubicBezTo>
              </a:path>
            </a:pathLst>
          </a:custGeom>
          <a:noFill/>
          <a:ln w="57150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Shape 218"/>
          <p:cNvSpPr txBox="1"/>
          <p:nvPr/>
        </p:nvSpPr>
        <p:spPr>
          <a:xfrm>
            <a:off x="6467647" y="1448166"/>
            <a:ext cx="6096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  <a:buSzPts val="700"/>
            </a:pP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219" name="Shape 219"/>
          <p:cNvSpPr txBox="1"/>
          <p:nvPr/>
        </p:nvSpPr>
        <p:spPr>
          <a:xfrm>
            <a:off x="6022669" y="2438399"/>
            <a:ext cx="1658700" cy="4617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600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r(count) : 0</a:t>
            </a:r>
            <a:endParaRPr/>
          </a:p>
        </p:txBody>
      </p:sp>
      <p:sp>
        <p:nvSpPr>
          <p:cNvPr id="220" name="Shape 220"/>
          <p:cNvSpPr txBox="1"/>
          <p:nvPr/>
        </p:nvSpPr>
        <p:spPr>
          <a:xfrm>
            <a:off x="5991010" y="3048000"/>
            <a:ext cx="1681200" cy="4617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600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w(count) : 1</a:t>
            </a:r>
            <a:endParaRPr/>
          </a:p>
        </p:txBody>
      </p:sp>
      <p:sp>
        <p:nvSpPr>
          <p:cNvPr id="221" name="Shape 221"/>
          <p:cNvSpPr/>
          <p:nvPr/>
        </p:nvSpPr>
        <p:spPr>
          <a:xfrm>
            <a:off x="7952115" y="2056280"/>
            <a:ext cx="450600" cy="3887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29078" y="0"/>
                </a:moveTo>
                <a:cubicBezTo>
                  <a:pt x="30931" y="290"/>
                  <a:pt x="47994" y="2833"/>
                  <a:pt x="50887" y="3650"/>
                </a:cubicBezTo>
                <a:cubicBezTo>
                  <a:pt x="53999" y="4529"/>
                  <a:pt x="55734" y="5475"/>
                  <a:pt x="58157" y="6387"/>
                </a:cubicBezTo>
                <a:lnTo>
                  <a:pt x="61792" y="7756"/>
                </a:lnTo>
                <a:cubicBezTo>
                  <a:pt x="63003" y="8212"/>
                  <a:pt x="64497" y="8658"/>
                  <a:pt x="65426" y="9125"/>
                </a:cubicBezTo>
                <a:lnTo>
                  <a:pt x="69061" y="10950"/>
                </a:lnTo>
                <a:cubicBezTo>
                  <a:pt x="67849" y="14144"/>
                  <a:pt x="67542" y="17345"/>
                  <a:pt x="65426" y="20532"/>
                </a:cubicBezTo>
                <a:cubicBezTo>
                  <a:pt x="64362" y="22135"/>
                  <a:pt x="58872" y="22067"/>
                  <a:pt x="50887" y="23269"/>
                </a:cubicBezTo>
                <a:cubicBezTo>
                  <a:pt x="48090" y="23691"/>
                  <a:pt x="46414" y="24217"/>
                  <a:pt x="43617" y="24638"/>
                </a:cubicBezTo>
                <a:cubicBezTo>
                  <a:pt x="34871" y="25956"/>
                  <a:pt x="32531" y="26022"/>
                  <a:pt x="21809" y="26919"/>
                </a:cubicBezTo>
                <a:cubicBezTo>
                  <a:pt x="19385" y="27376"/>
                  <a:pt x="17628" y="27900"/>
                  <a:pt x="14539" y="28288"/>
                </a:cubicBezTo>
                <a:cubicBezTo>
                  <a:pt x="11450" y="28676"/>
                  <a:pt x="6363" y="28773"/>
                  <a:pt x="3634" y="29201"/>
                </a:cubicBezTo>
                <a:cubicBezTo>
                  <a:pt x="1241" y="29576"/>
                  <a:pt x="1211" y="30113"/>
                  <a:pt x="0" y="30570"/>
                </a:cubicBezTo>
                <a:cubicBezTo>
                  <a:pt x="4271" y="37003"/>
                  <a:pt x="-978" y="34307"/>
                  <a:pt x="10904" y="38782"/>
                </a:cubicBezTo>
                <a:cubicBezTo>
                  <a:pt x="14715" y="40217"/>
                  <a:pt x="13775" y="40544"/>
                  <a:pt x="25443" y="41520"/>
                </a:cubicBezTo>
                <a:cubicBezTo>
                  <a:pt x="28631" y="41787"/>
                  <a:pt x="32713" y="41824"/>
                  <a:pt x="36348" y="41976"/>
                </a:cubicBezTo>
                <a:cubicBezTo>
                  <a:pt x="43617" y="42585"/>
                  <a:pt x="51167" y="43143"/>
                  <a:pt x="58157" y="43801"/>
                </a:cubicBezTo>
                <a:cubicBezTo>
                  <a:pt x="63003" y="44258"/>
                  <a:pt x="67436" y="44793"/>
                  <a:pt x="72696" y="45170"/>
                </a:cubicBezTo>
                <a:cubicBezTo>
                  <a:pt x="76023" y="45409"/>
                  <a:pt x="79966" y="45474"/>
                  <a:pt x="83601" y="45626"/>
                </a:cubicBezTo>
                <a:cubicBezTo>
                  <a:pt x="109044" y="47756"/>
                  <a:pt x="100563" y="46539"/>
                  <a:pt x="112679" y="48820"/>
                </a:cubicBezTo>
                <a:cubicBezTo>
                  <a:pt x="115102" y="49733"/>
                  <a:pt x="120585" y="50599"/>
                  <a:pt x="119949" y="51558"/>
                </a:cubicBezTo>
                <a:cubicBezTo>
                  <a:pt x="118737" y="53383"/>
                  <a:pt x="118242" y="55218"/>
                  <a:pt x="116314" y="57033"/>
                </a:cubicBezTo>
                <a:cubicBezTo>
                  <a:pt x="115454" y="57842"/>
                  <a:pt x="108045" y="59676"/>
                  <a:pt x="105409" y="60227"/>
                </a:cubicBezTo>
                <a:cubicBezTo>
                  <a:pt x="90828" y="63278"/>
                  <a:pt x="98245" y="62656"/>
                  <a:pt x="79966" y="63421"/>
                </a:cubicBezTo>
                <a:cubicBezTo>
                  <a:pt x="62421" y="66724"/>
                  <a:pt x="73241" y="65668"/>
                  <a:pt x="50887" y="67071"/>
                </a:cubicBezTo>
                <a:lnTo>
                  <a:pt x="25443" y="70265"/>
                </a:lnTo>
                <a:cubicBezTo>
                  <a:pt x="21808" y="70721"/>
                  <a:pt x="17390" y="71097"/>
                  <a:pt x="14539" y="71634"/>
                </a:cubicBezTo>
                <a:lnTo>
                  <a:pt x="7269" y="73003"/>
                </a:lnTo>
                <a:cubicBezTo>
                  <a:pt x="2376" y="75459"/>
                  <a:pt x="-994" y="76278"/>
                  <a:pt x="7269" y="79390"/>
                </a:cubicBezTo>
                <a:cubicBezTo>
                  <a:pt x="8651" y="79911"/>
                  <a:pt x="14818" y="79952"/>
                  <a:pt x="18174" y="80303"/>
                </a:cubicBezTo>
                <a:cubicBezTo>
                  <a:pt x="22123" y="80716"/>
                  <a:pt x="25787" y="81176"/>
                  <a:pt x="29078" y="81672"/>
                </a:cubicBezTo>
                <a:cubicBezTo>
                  <a:pt x="31875" y="82093"/>
                  <a:pt x="33060" y="82679"/>
                  <a:pt x="36348" y="83041"/>
                </a:cubicBezTo>
                <a:cubicBezTo>
                  <a:pt x="48971" y="84427"/>
                  <a:pt x="55294" y="84828"/>
                  <a:pt x="69061" y="85322"/>
                </a:cubicBezTo>
                <a:cubicBezTo>
                  <a:pt x="73865" y="85494"/>
                  <a:pt x="78754" y="85626"/>
                  <a:pt x="83601" y="85778"/>
                </a:cubicBezTo>
                <a:cubicBezTo>
                  <a:pt x="87235" y="86082"/>
                  <a:pt x="91416" y="86303"/>
                  <a:pt x="94505" y="86691"/>
                </a:cubicBezTo>
                <a:cubicBezTo>
                  <a:pt x="105912" y="88123"/>
                  <a:pt x="99153" y="88052"/>
                  <a:pt x="105409" y="89885"/>
                </a:cubicBezTo>
                <a:cubicBezTo>
                  <a:pt x="107130" y="90389"/>
                  <a:pt x="110256" y="90797"/>
                  <a:pt x="112679" y="91253"/>
                </a:cubicBezTo>
                <a:cubicBezTo>
                  <a:pt x="111814" y="92448"/>
                  <a:pt x="111293" y="97417"/>
                  <a:pt x="101774" y="99010"/>
                </a:cubicBezTo>
                <a:cubicBezTo>
                  <a:pt x="98140" y="99618"/>
                  <a:pt x="95524" y="100348"/>
                  <a:pt x="90870" y="100835"/>
                </a:cubicBezTo>
                <a:cubicBezTo>
                  <a:pt x="87927" y="101143"/>
                  <a:pt x="83601" y="101139"/>
                  <a:pt x="79966" y="101291"/>
                </a:cubicBezTo>
                <a:cubicBezTo>
                  <a:pt x="75119" y="101748"/>
                  <a:pt x="70356" y="102218"/>
                  <a:pt x="65426" y="102660"/>
                </a:cubicBezTo>
                <a:cubicBezTo>
                  <a:pt x="61871" y="102979"/>
                  <a:pt x="57318" y="103151"/>
                  <a:pt x="54522" y="103573"/>
                </a:cubicBezTo>
                <a:cubicBezTo>
                  <a:pt x="31464" y="107046"/>
                  <a:pt x="62915" y="104087"/>
                  <a:pt x="36348" y="106310"/>
                </a:cubicBezTo>
                <a:cubicBezTo>
                  <a:pt x="33924" y="106766"/>
                  <a:pt x="31875" y="107258"/>
                  <a:pt x="29078" y="107679"/>
                </a:cubicBezTo>
                <a:cubicBezTo>
                  <a:pt x="25787" y="108175"/>
                  <a:pt x="21025" y="108511"/>
                  <a:pt x="18174" y="109048"/>
                </a:cubicBezTo>
                <a:cubicBezTo>
                  <a:pt x="16048" y="109448"/>
                  <a:pt x="15750" y="109960"/>
                  <a:pt x="14539" y="110417"/>
                </a:cubicBezTo>
                <a:cubicBezTo>
                  <a:pt x="16962" y="111329"/>
                  <a:pt x="17211" y="112385"/>
                  <a:pt x="21809" y="113154"/>
                </a:cubicBezTo>
                <a:cubicBezTo>
                  <a:pt x="29831" y="114497"/>
                  <a:pt x="33492" y="115289"/>
                  <a:pt x="43617" y="116348"/>
                </a:cubicBezTo>
                <a:cubicBezTo>
                  <a:pt x="46973" y="116699"/>
                  <a:pt x="50967" y="116942"/>
                  <a:pt x="54522" y="117261"/>
                </a:cubicBezTo>
                <a:cubicBezTo>
                  <a:pt x="59451" y="117703"/>
                  <a:pt x="63643" y="118289"/>
                  <a:pt x="69061" y="118629"/>
                </a:cubicBezTo>
                <a:cubicBezTo>
                  <a:pt x="75915" y="119060"/>
                  <a:pt x="83600" y="119238"/>
                  <a:pt x="90870" y="119542"/>
                </a:cubicBezTo>
                <a:cubicBezTo>
                  <a:pt x="102923" y="120046"/>
                  <a:pt x="97943" y="119998"/>
                  <a:pt x="105409" y="119998"/>
                </a:cubicBezTo>
              </a:path>
            </a:pathLst>
          </a:custGeom>
          <a:noFill/>
          <a:ln w="57150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Shape 222"/>
          <p:cNvSpPr txBox="1"/>
          <p:nvPr/>
        </p:nvSpPr>
        <p:spPr>
          <a:xfrm>
            <a:off x="7872597" y="1448166"/>
            <a:ext cx="6096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700"/>
            </a:pP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223" name="Shape 223"/>
          <p:cNvSpPr txBox="1"/>
          <p:nvPr/>
        </p:nvSpPr>
        <p:spPr>
          <a:xfrm>
            <a:off x="7348106" y="3577698"/>
            <a:ext cx="1658700" cy="4617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600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r(count) : 1</a:t>
            </a:r>
            <a:endParaRPr/>
          </a:p>
        </p:txBody>
      </p:sp>
      <p:sp>
        <p:nvSpPr>
          <p:cNvPr id="224" name="Shape 224"/>
          <p:cNvSpPr/>
          <p:nvPr/>
        </p:nvSpPr>
        <p:spPr>
          <a:xfrm>
            <a:off x="9418397" y="2056280"/>
            <a:ext cx="450600" cy="3887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29078" y="0"/>
                </a:moveTo>
                <a:cubicBezTo>
                  <a:pt x="30931" y="290"/>
                  <a:pt x="47994" y="2833"/>
                  <a:pt x="50887" y="3650"/>
                </a:cubicBezTo>
                <a:cubicBezTo>
                  <a:pt x="53999" y="4529"/>
                  <a:pt x="55734" y="5475"/>
                  <a:pt x="58157" y="6387"/>
                </a:cubicBezTo>
                <a:lnTo>
                  <a:pt x="61792" y="7756"/>
                </a:lnTo>
                <a:cubicBezTo>
                  <a:pt x="63003" y="8212"/>
                  <a:pt x="64497" y="8658"/>
                  <a:pt x="65426" y="9125"/>
                </a:cubicBezTo>
                <a:lnTo>
                  <a:pt x="69061" y="10950"/>
                </a:lnTo>
                <a:cubicBezTo>
                  <a:pt x="67849" y="14144"/>
                  <a:pt x="67542" y="17345"/>
                  <a:pt x="65426" y="20532"/>
                </a:cubicBezTo>
                <a:cubicBezTo>
                  <a:pt x="64362" y="22135"/>
                  <a:pt x="58872" y="22067"/>
                  <a:pt x="50887" y="23269"/>
                </a:cubicBezTo>
                <a:cubicBezTo>
                  <a:pt x="48090" y="23691"/>
                  <a:pt x="46414" y="24217"/>
                  <a:pt x="43617" y="24638"/>
                </a:cubicBezTo>
                <a:cubicBezTo>
                  <a:pt x="34871" y="25956"/>
                  <a:pt x="32531" y="26022"/>
                  <a:pt x="21809" y="26919"/>
                </a:cubicBezTo>
                <a:cubicBezTo>
                  <a:pt x="19385" y="27376"/>
                  <a:pt x="17628" y="27900"/>
                  <a:pt x="14539" y="28288"/>
                </a:cubicBezTo>
                <a:cubicBezTo>
                  <a:pt x="11450" y="28676"/>
                  <a:pt x="6363" y="28773"/>
                  <a:pt x="3634" y="29201"/>
                </a:cubicBezTo>
                <a:cubicBezTo>
                  <a:pt x="1241" y="29576"/>
                  <a:pt x="1211" y="30113"/>
                  <a:pt x="0" y="30570"/>
                </a:cubicBezTo>
                <a:cubicBezTo>
                  <a:pt x="4271" y="37003"/>
                  <a:pt x="-978" y="34307"/>
                  <a:pt x="10904" y="38782"/>
                </a:cubicBezTo>
                <a:cubicBezTo>
                  <a:pt x="14715" y="40217"/>
                  <a:pt x="13775" y="40544"/>
                  <a:pt x="25443" y="41520"/>
                </a:cubicBezTo>
                <a:cubicBezTo>
                  <a:pt x="28631" y="41787"/>
                  <a:pt x="32713" y="41824"/>
                  <a:pt x="36348" y="41976"/>
                </a:cubicBezTo>
                <a:cubicBezTo>
                  <a:pt x="43617" y="42585"/>
                  <a:pt x="51167" y="43143"/>
                  <a:pt x="58157" y="43801"/>
                </a:cubicBezTo>
                <a:cubicBezTo>
                  <a:pt x="63003" y="44258"/>
                  <a:pt x="67436" y="44793"/>
                  <a:pt x="72696" y="45170"/>
                </a:cubicBezTo>
                <a:cubicBezTo>
                  <a:pt x="76023" y="45409"/>
                  <a:pt x="79966" y="45474"/>
                  <a:pt x="83601" y="45626"/>
                </a:cubicBezTo>
                <a:cubicBezTo>
                  <a:pt x="109044" y="47756"/>
                  <a:pt x="100563" y="46539"/>
                  <a:pt x="112679" y="48820"/>
                </a:cubicBezTo>
                <a:cubicBezTo>
                  <a:pt x="115102" y="49733"/>
                  <a:pt x="120585" y="50599"/>
                  <a:pt x="119949" y="51558"/>
                </a:cubicBezTo>
                <a:cubicBezTo>
                  <a:pt x="118737" y="53383"/>
                  <a:pt x="118242" y="55218"/>
                  <a:pt x="116314" y="57033"/>
                </a:cubicBezTo>
                <a:cubicBezTo>
                  <a:pt x="115454" y="57842"/>
                  <a:pt x="108045" y="59676"/>
                  <a:pt x="105409" y="60227"/>
                </a:cubicBezTo>
                <a:cubicBezTo>
                  <a:pt x="90828" y="63278"/>
                  <a:pt x="98245" y="62656"/>
                  <a:pt x="79966" y="63421"/>
                </a:cubicBezTo>
                <a:cubicBezTo>
                  <a:pt x="62421" y="66724"/>
                  <a:pt x="73241" y="65668"/>
                  <a:pt x="50887" y="67071"/>
                </a:cubicBezTo>
                <a:lnTo>
                  <a:pt x="25443" y="70265"/>
                </a:lnTo>
                <a:cubicBezTo>
                  <a:pt x="21808" y="70721"/>
                  <a:pt x="17390" y="71097"/>
                  <a:pt x="14539" y="71634"/>
                </a:cubicBezTo>
                <a:lnTo>
                  <a:pt x="7269" y="73003"/>
                </a:lnTo>
                <a:cubicBezTo>
                  <a:pt x="2376" y="75459"/>
                  <a:pt x="-994" y="76278"/>
                  <a:pt x="7269" y="79390"/>
                </a:cubicBezTo>
                <a:cubicBezTo>
                  <a:pt x="8651" y="79911"/>
                  <a:pt x="14818" y="79952"/>
                  <a:pt x="18174" y="80303"/>
                </a:cubicBezTo>
                <a:cubicBezTo>
                  <a:pt x="22123" y="80716"/>
                  <a:pt x="25787" y="81176"/>
                  <a:pt x="29078" y="81672"/>
                </a:cubicBezTo>
                <a:cubicBezTo>
                  <a:pt x="31875" y="82093"/>
                  <a:pt x="33060" y="82679"/>
                  <a:pt x="36348" y="83041"/>
                </a:cubicBezTo>
                <a:cubicBezTo>
                  <a:pt x="48971" y="84427"/>
                  <a:pt x="55294" y="84828"/>
                  <a:pt x="69061" y="85322"/>
                </a:cubicBezTo>
                <a:cubicBezTo>
                  <a:pt x="73865" y="85494"/>
                  <a:pt x="78754" y="85626"/>
                  <a:pt x="83601" y="85778"/>
                </a:cubicBezTo>
                <a:cubicBezTo>
                  <a:pt x="87235" y="86082"/>
                  <a:pt x="91416" y="86303"/>
                  <a:pt x="94505" y="86691"/>
                </a:cubicBezTo>
                <a:cubicBezTo>
                  <a:pt x="105912" y="88123"/>
                  <a:pt x="99153" y="88052"/>
                  <a:pt x="105409" y="89885"/>
                </a:cubicBezTo>
                <a:cubicBezTo>
                  <a:pt x="107130" y="90389"/>
                  <a:pt x="110256" y="90797"/>
                  <a:pt x="112679" y="91253"/>
                </a:cubicBezTo>
                <a:cubicBezTo>
                  <a:pt x="111814" y="92448"/>
                  <a:pt x="111293" y="97417"/>
                  <a:pt x="101774" y="99010"/>
                </a:cubicBezTo>
                <a:cubicBezTo>
                  <a:pt x="98140" y="99618"/>
                  <a:pt x="95524" y="100348"/>
                  <a:pt x="90870" y="100835"/>
                </a:cubicBezTo>
                <a:cubicBezTo>
                  <a:pt x="87927" y="101143"/>
                  <a:pt x="83601" y="101139"/>
                  <a:pt x="79966" y="101291"/>
                </a:cubicBezTo>
                <a:cubicBezTo>
                  <a:pt x="75119" y="101748"/>
                  <a:pt x="70356" y="102218"/>
                  <a:pt x="65426" y="102660"/>
                </a:cubicBezTo>
                <a:cubicBezTo>
                  <a:pt x="61871" y="102979"/>
                  <a:pt x="57318" y="103151"/>
                  <a:pt x="54522" y="103573"/>
                </a:cubicBezTo>
                <a:cubicBezTo>
                  <a:pt x="31464" y="107046"/>
                  <a:pt x="62915" y="104087"/>
                  <a:pt x="36348" y="106310"/>
                </a:cubicBezTo>
                <a:cubicBezTo>
                  <a:pt x="33924" y="106766"/>
                  <a:pt x="31875" y="107258"/>
                  <a:pt x="29078" y="107679"/>
                </a:cubicBezTo>
                <a:cubicBezTo>
                  <a:pt x="25787" y="108175"/>
                  <a:pt x="21025" y="108511"/>
                  <a:pt x="18174" y="109048"/>
                </a:cubicBezTo>
                <a:cubicBezTo>
                  <a:pt x="16048" y="109448"/>
                  <a:pt x="15750" y="109960"/>
                  <a:pt x="14539" y="110417"/>
                </a:cubicBezTo>
                <a:cubicBezTo>
                  <a:pt x="16962" y="111329"/>
                  <a:pt x="17211" y="112385"/>
                  <a:pt x="21809" y="113154"/>
                </a:cubicBezTo>
                <a:cubicBezTo>
                  <a:pt x="29831" y="114497"/>
                  <a:pt x="33492" y="115289"/>
                  <a:pt x="43617" y="116348"/>
                </a:cubicBezTo>
                <a:cubicBezTo>
                  <a:pt x="46973" y="116699"/>
                  <a:pt x="50967" y="116942"/>
                  <a:pt x="54522" y="117261"/>
                </a:cubicBezTo>
                <a:cubicBezTo>
                  <a:pt x="59451" y="117703"/>
                  <a:pt x="63643" y="118289"/>
                  <a:pt x="69061" y="118629"/>
                </a:cubicBezTo>
                <a:cubicBezTo>
                  <a:pt x="75915" y="119060"/>
                  <a:pt x="83600" y="119238"/>
                  <a:pt x="90870" y="119542"/>
                </a:cubicBezTo>
                <a:cubicBezTo>
                  <a:pt x="102923" y="120046"/>
                  <a:pt x="97943" y="119998"/>
                  <a:pt x="105409" y="119998"/>
                </a:cubicBezTo>
              </a:path>
            </a:pathLst>
          </a:custGeom>
          <a:noFill/>
          <a:ln w="57150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Shape 225"/>
          <p:cNvSpPr txBox="1"/>
          <p:nvPr/>
        </p:nvSpPr>
        <p:spPr>
          <a:xfrm>
            <a:off x="9216240" y="1448166"/>
            <a:ext cx="6096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  <a:buSzPts val="700"/>
            </a:pP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226" name="Shape 226"/>
          <p:cNvSpPr txBox="1"/>
          <p:nvPr/>
        </p:nvSpPr>
        <p:spPr>
          <a:xfrm>
            <a:off x="8899972" y="4079932"/>
            <a:ext cx="1658700" cy="4617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600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r(count) : 1</a:t>
            </a:r>
            <a:endParaRPr/>
          </a:p>
        </p:txBody>
      </p:sp>
      <p:sp>
        <p:nvSpPr>
          <p:cNvPr id="227" name="Shape 227"/>
          <p:cNvSpPr txBox="1"/>
          <p:nvPr/>
        </p:nvSpPr>
        <p:spPr>
          <a:xfrm>
            <a:off x="7361169" y="5156546"/>
            <a:ext cx="1681200" cy="4617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600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w(count) : 2</a:t>
            </a:r>
            <a:endParaRPr/>
          </a:p>
        </p:txBody>
      </p:sp>
      <p:sp>
        <p:nvSpPr>
          <p:cNvPr id="228" name="Shape 228"/>
          <p:cNvSpPr txBox="1"/>
          <p:nvPr/>
        </p:nvSpPr>
        <p:spPr>
          <a:xfrm>
            <a:off x="1632801" y="5481053"/>
            <a:ext cx="5029200" cy="12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600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 depends on order of execution</a:t>
            </a:r>
            <a:endParaRPr/>
          </a:p>
          <a:p>
            <a:pPr>
              <a:buClr>
                <a:schemeClr val="dk1"/>
              </a:buClr>
              <a:buSzPts val="800"/>
            </a:pPr>
            <a:r>
              <a:rPr lang="en-US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=&gt; </a:t>
            </a: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Synchronization needed</a:t>
            </a:r>
            <a:endParaRPr/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Shape 229"/>
          <p:cNvSpPr txBox="1"/>
          <p:nvPr/>
        </p:nvSpPr>
        <p:spPr>
          <a:xfrm>
            <a:off x="8899972" y="4633680"/>
            <a:ext cx="1681200" cy="4617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600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w(count) : 2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75848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title"/>
          </p:nvPr>
        </p:nvSpPr>
        <p:spPr>
          <a:xfrm>
            <a:off x="1979612" y="274637"/>
            <a:ext cx="8229600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/>
              <a:t>Example</a:t>
            </a:r>
            <a:endParaRPr/>
          </a:p>
        </p:txBody>
      </p:sp>
      <p:sp>
        <p:nvSpPr>
          <p:cNvPr id="236" name="Shape 236"/>
          <p:cNvSpPr txBox="1">
            <a:spLocks noGrp="1"/>
          </p:cNvSpPr>
          <p:nvPr>
            <p:ph idx="1"/>
          </p:nvPr>
        </p:nvSpPr>
        <p:spPr>
          <a:xfrm>
            <a:off x="1979612" y="1066800"/>
            <a:ext cx="8229600" cy="5638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spcBef>
                <a:spcPts val="640"/>
              </a:spcBef>
              <a:buNone/>
            </a:pPr>
            <a:r>
              <a:rPr lang="en-US" sz="2400"/>
              <a:t>a=10</a:t>
            </a:r>
            <a:endParaRPr sz="2400"/>
          </a:p>
          <a:p>
            <a:pPr marL="0" indent="0">
              <a:spcBef>
                <a:spcPts val="640"/>
              </a:spcBef>
              <a:buNone/>
            </a:pPr>
            <a:r>
              <a:rPr lang="en-US" sz="2400"/>
              <a:t>P(){</a:t>
            </a:r>
            <a:endParaRPr sz="2400"/>
          </a:p>
          <a:p>
            <a:pPr marL="457200" indent="0">
              <a:spcBef>
                <a:spcPts val="640"/>
              </a:spcBef>
              <a:buNone/>
            </a:pPr>
            <a:r>
              <a:rPr lang="en-US" sz="2400"/>
              <a:t>read(a);</a:t>
            </a:r>
            <a:endParaRPr sz="2400"/>
          </a:p>
          <a:p>
            <a:pPr marL="457200" indent="0">
              <a:spcBef>
                <a:spcPts val="640"/>
              </a:spcBef>
              <a:buNone/>
            </a:pPr>
            <a:r>
              <a:rPr lang="en-US" sz="2400"/>
              <a:t>a = a+1;</a:t>
            </a:r>
            <a:endParaRPr sz="2400"/>
          </a:p>
          <a:p>
            <a:pPr marL="457200" indent="0">
              <a:spcBef>
                <a:spcPts val="640"/>
              </a:spcBef>
              <a:buNone/>
            </a:pPr>
            <a:r>
              <a:rPr lang="en-US" sz="2400"/>
              <a:t>write(a);</a:t>
            </a:r>
            <a:endParaRPr sz="2400"/>
          </a:p>
          <a:p>
            <a:pPr marL="0" indent="0">
              <a:spcBef>
                <a:spcPts val="640"/>
              </a:spcBef>
              <a:buNone/>
            </a:pPr>
            <a:r>
              <a:rPr lang="en-US" sz="2400"/>
              <a:t>}</a:t>
            </a:r>
            <a:endParaRPr sz="2400"/>
          </a:p>
          <a:p>
            <a:pPr marL="0" indent="0">
              <a:spcBef>
                <a:spcPts val="640"/>
              </a:spcBef>
              <a:buNone/>
            </a:pPr>
            <a:r>
              <a:rPr lang="en-US" sz="2400"/>
              <a:t>#1: P1 should first execute P and then P2. </a:t>
            </a:r>
            <a:endParaRPr sz="2400"/>
          </a:p>
          <a:p>
            <a:pPr marL="0" indent="0">
              <a:spcBef>
                <a:spcPts val="640"/>
              </a:spcBef>
              <a:buNone/>
            </a:pPr>
            <a:r>
              <a:rPr lang="en-US" sz="2400"/>
              <a:t>Ans = 12</a:t>
            </a:r>
            <a:endParaRPr sz="2400"/>
          </a:p>
          <a:p>
            <a:pPr marL="0" indent="0">
              <a:spcBef>
                <a:spcPts val="640"/>
              </a:spcBef>
              <a:buNone/>
            </a:pPr>
            <a:r>
              <a:rPr lang="en-US" sz="2400"/>
              <a:t>#2: P1 -&gt; reads a=10, context switch to P2</a:t>
            </a:r>
            <a:endParaRPr sz="2400"/>
          </a:p>
          <a:p>
            <a:pPr marL="0" indent="0">
              <a:spcBef>
                <a:spcPts val="640"/>
              </a:spcBef>
              <a:buNone/>
            </a:pPr>
            <a:r>
              <a:rPr lang="en-US" sz="2400"/>
              <a:t>P2 -&gt; reads a=10, adds 1 to a -&gt; 11, switch to P1</a:t>
            </a:r>
            <a:endParaRPr sz="2400"/>
          </a:p>
          <a:p>
            <a:pPr marL="0" indent="0">
              <a:spcBef>
                <a:spcPts val="640"/>
              </a:spcBef>
              <a:buNone/>
            </a:pPr>
            <a:r>
              <a:rPr lang="en-US" sz="2400"/>
              <a:t>P1 -&gt; (has already read 10) a=11 </a:t>
            </a:r>
            <a:endParaRPr sz="2400"/>
          </a:p>
          <a:p>
            <a:pPr marL="0" indent="0">
              <a:spcBef>
                <a:spcPts val="640"/>
              </a:spcBef>
              <a:buNone/>
            </a:pPr>
            <a:r>
              <a:rPr lang="en-US" sz="2400"/>
              <a:t>Ans = 11</a:t>
            </a: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470680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title"/>
          </p:nvPr>
        </p:nvSpPr>
        <p:spPr>
          <a:xfrm>
            <a:off x="1979612" y="274637"/>
            <a:ext cx="8229600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/>
              <a:t>How to deal with it?</a:t>
            </a:r>
            <a:endParaRPr/>
          </a:p>
        </p:txBody>
      </p:sp>
      <p:sp>
        <p:nvSpPr>
          <p:cNvPr id="243" name="Shape 243"/>
          <p:cNvSpPr txBox="1">
            <a:spLocks noGrp="1"/>
          </p:cNvSpPr>
          <p:nvPr>
            <p:ph idx="1"/>
          </p:nvPr>
        </p:nvSpPr>
        <p:spPr>
          <a:xfrm>
            <a:off x="1979612" y="1600200"/>
            <a:ext cx="8229600" cy="762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spcBef>
                <a:spcPts val="640"/>
              </a:spcBef>
              <a:buNone/>
            </a:pPr>
            <a:r>
              <a:rPr lang="en-US"/>
              <a:t>Critical section (prevents race condition)</a:t>
            </a:r>
            <a:endParaRPr/>
          </a:p>
          <a:p>
            <a:pPr marL="0" indent="0">
              <a:spcBef>
                <a:spcPts val="640"/>
              </a:spcBef>
              <a:buNone/>
            </a:pPr>
            <a:endParaRPr/>
          </a:p>
        </p:txBody>
      </p:sp>
      <p:pic>
        <p:nvPicPr>
          <p:cNvPr id="244" name="Shape 2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7812" y="2286625"/>
            <a:ext cx="6801700" cy="44100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3459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title"/>
          </p:nvPr>
        </p:nvSpPr>
        <p:spPr>
          <a:xfrm>
            <a:off x="1979612" y="274637"/>
            <a:ext cx="8229600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/>
              <a:t>Mutex</a:t>
            </a:r>
            <a:endParaRPr/>
          </a:p>
        </p:txBody>
      </p:sp>
      <p:sp>
        <p:nvSpPr>
          <p:cNvPr id="251" name="Shape 251"/>
          <p:cNvSpPr txBox="1">
            <a:spLocks noGrp="1"/>
          </p:cNvSpPr>
          <p:nvPr>
            <p:ph idx="1"/>
          </p:nvPr>
        </p:nvSpPr>
        <p:spPr>
          <a:xfrm>
            <a:off x="1979612" y="1600200"/>
            <a:ext cx="8229600" cy="45261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457200" indent="-431800">
              <a:spcBef>
                <a:spcPts val="640"/>
              </a:spcBef>
              <a:buSzPts val="3200"/>
              <a:buChar char="-"/>
            </a:pPr>
            <a:r>
              <a:rPr lang="en-US"/>
              <a:t>Mutex is an object which allows only one thread into a critical section</a:t>
            </a:r>
            <a:endParaRPr/>
          </a:p>
          <a:p>
            <a:pPr marL="457200" indent="-431800">
              <a:spcBef>
                <a:spcPts val="0"/>
              </a:spcBef>
              <a:buSzPts val="3200"/>
              <a:buChar char="-"/>
            </a:pPr>
            <a:r>
              <a:rPr lang="en-US"/>
              <a:t>Mutex is owned by a thread</a:t>
            </a:r>
            <a:endParaRPr/>
          </a:p>
          <a:p>
            <a:pPr marL="457200" indent="-431800">
              <a:spcBef>
                <a:spcPts val="0"/>
              </a:spcBef>
              <a:buSzPts val="3200"/>
              <a:buChar char="-"/>
            </a:pPr>
            <a:r>
              <a:rPr lang="en-US"/>
              <a:t>It forces other threads which attempt to gain access to that section, to wait until the first thread has exited from the section</a:t>
            </a:r>
            <a:endParaRPr/>
          </a:p>
          <a:p>
            <a:pPr marL="457200" indent="-431800">
              <a:spcBef>
                <a:spcPts val="0"/>
              </a:spcBef>
              <a:buSzPts val="3200"/>
              <a:buChar char="-"/>
            </a:pPr>
            <a:r>
              <a:rPr lang="en-US"/>
              <a:t>Each resource has a mutex</a:t>
            </a:r>
            <a:endParaRPr/>
          </a:p>
          <a:p>
            <a:pPr marL="0" indent="0">
              <a:spcBef>
                <a:spcPts val="640"/>
              </a:spcBef>
              <a:buNone/>
            </a:pPr>
            <a:endParaRPr/>
          </a:p>
          <a:p>
            <a:pPr marL="0" indent="0">
              <a:lnSpc>
                <a:spcPct val="100000"/>
              </a:lnSpc>
              <a:spcBef>
                <a:spcPts val="64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6004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Shape 257"/>
          <p:cNvPicPr preferRelativeResize="0"/>
          <p:nvPr/>
        </p:nvPicPr>
        <p:blipFill rotWithShape="1">
          <a:blip r:embed="rId3">
            <a:alphaModFix/>
          </a:blip>
          <a:srcRect l="5060" b="20318"/>
          <a:stretch/>
        </p:blipFill>
        <p:spPr>
          <a:xfrm>
            <a:off x="1888938" y="1343101"/>
            <a:ext cx="8548875" cy="30350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55690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3852" y="1772816"/>
            <a:ext cx="9649072" cy="2295128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Parallelism </a:t>
            </a:r>
            <a:br>
              <a:rPr lang="en-IN" dirty="0"/>
            </a:br>
            <a:r>
              <a:rPr lang="en-IN" dirty="0"/>
              <a:t>&amp;</a:t>
            </a:r>
            <a:br>
              <a:rPr lang="en-IN" dirty="0"/>
            </a:br>
            <a:r>
              <a:rPr lang="en-IN" dirty="0"/>
              <a:t>Multithreading</a:t>
            </a:r>
          </a:p>
        </p:txBody>
      </p:sp>
    </p:spTree>
    <p:extLst>
      <p:ext uri="{BB962C8B-B14F-4D97-AF65-F5344CB8AC3E}">
        <p14:creationId xmlns:p14="http://schemas.microsoft.com/office/powerpoint/2010/main" val="3180348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Shape 263"/>
          <p:cNvPicPr preferRelativeResize="0"/>
          <p:nvPr/>
        </p:nvPicPr>
        <p:blipFill rotWithShape="1">
          <a:blip r:embed="rId3">
            <a:alphaModFix/>
          </a:blip>
          <a:srcRect r="1312" b="12899"/>
          <a:stretch/>
        </p:blipFill>
        <p:spPr>
          <a:xfrm>
            <a:off x="1579662" y="1637500"/>
            <a:ext cx="9029500" cy="3283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79442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Shape 269"/>
          <p:cNvPicPr preferRelativeResize="0"/>
          <p:nvPr/>
        </p:nvPicPr>
        <p:blipFill rotWithShape="1">
          <a:blip r:embed="rId3">
            <a:alphaModFix/>
          </a:blip>
          <a:srcRect l="2820" r="924" b="11964"/>
          <a:stretch/>
        </p:blipFill>
        <p:spPr>
          <a:xfrm>
            <a:off x="1623037" y="533400"/>
            <a:ext cx="8957550" cy="4540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26047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9lAuS6jsDgE"/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053852" y="620688"/>
            <a:ext cx="10241138" cy="576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736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title"/>
          </p:nvPr>
        </p:nvSpPr>
        <p:spPr>
          <a:xfrm>
            <a:off x="1979612" y="274637"/>
            <a:ext cx="8229600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/>
              <a:t>Semaphores</a:t>
            </a:r>
            <a:endParaRPr/>
          </a:p>
        </p:txBody>
      </p:sp>
      <p:sp>
        <p:nvSpPr>
          <p:cNvPr id="282" name="Shape 282"/>
          <p:cNvSpPr txBox="1">
            <a:spLocks noGrp="1"/>
          </p:cNvSpPr>
          <p:nvPr>
            <p:ph idx="1"/>
          </p:nvPr>
        </p:nvSpPr>
        <p:spPr>
          <a:xfrm>
            <a:off x="1979612" y="1600200"/>
            <a:ext cx="8229600" cy="45261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457200" indent="-381000">
              <a:spcBef>
                <a:spcPts val="0"/>
              </a:spcBef>
              <a:buSzPts val="2400"/>
              <a:buFont typeface="Calibri"/>
              <a:buChar char="-"/>
            </a:pPr>
            <a:r>
              <a:rPr lang="en-US" sz="2400"/>
              <a:t>A semaphore is a value in a designated place in the OS (or kernel) storage that each process can check and then change.</a:t>
            </a:r>
            <a:endParaRPr sz="2400"/>
          </a:p>
          <a:p>
            <a:pPr marL="457200" indent="-3810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400"/>
              <a:buFont typeface="Arial"/>
              <a:buChar char="-"/>
            </a:pPr>
            <a:r>
              <a:rPr lang="en-US" sz="2400"/>
              <a:t>signaling mechanism</a:t>
            </a:r>
            <a:endParaRPr sz="2400"/>
          </a:p>
          <a:p>
            <a:pPr marL="457200" indent="-381000">
              <a:spcBef>
                <a:spcPts val="0"/>
              </a:spcBef>
              <a:buSzPts val="2400"/>
              <a:buChar char="-"/>
            </a:pPr>
            <a:r>
              <a:rPr lang="en-US" sz="2400"/>
              <a:t>restricts/allows the number of simultaneous threads of a shared resource upto a maximum number</a:t>
            </a:r>
            <a:endParaRPr sz="2400"/>
          </a:p>
          <a:p>
            <a:pPr marL="457200" indent="-381000">
              <a:spcBef>
                <a:spcPts val="0"/>
              </a:spcBef>
              <a:buSzPts val="2400"/>
              <a:buChar char="-"/>
            </a:pPr>
            <a:r>
              <a:rPr lang="en-US" sz="2400"/>
              <a:t>threads can request access to a resource (decrements the semaphore)</a:t>
            </a:r>
            <a:endParaRPr sz="2400"/>
          </a:p>
          <a:p>
            <a:pPr marL="457200" indent="-381000">
              <a:spcBef>
                <a:spcPts val="0"/>
              </a:spcBef>
              <a:buSzPts val="2400"/>
              <a:buChar char="-"/>
            </a:pPr>
            <a:r>
              <a:rPr lang="en-US" sz="2400"/>
              <a:t>threads signal that the have finished using the resource (increments the semaphore) </a:t>
            </a: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186123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Shape 288"/>
          <p:cNvPicPr preferRelativeResize="0"/>
          <p:nvPr/>
        </p:nvPicPr>
        <p:blipFill rotWithShape="1">
          <a:blip r:embed="rId3">
            <a:alphaModFix/>
          </a:blip>
          <a:srcRect b="15782"/>
          <a:stretch/>
        </p:blipFill>
        <p:spPr>
          <a:xfrm>
            <a:off x="1522413" y="2133601"/>
            <a:ext cx="9144001" cy="24779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37600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Shape 294"/>
          <p:cNvPicPr preferRelativeResize="0"/>
          <p:nvPr/>
        </p:nvPicPr>
        <p:blipFill rotWithShape="1">
          <a:blip r:embed="rId3">
            <a:alphaModFix/>
          </a:blip>
          <a:srcRect b="8374"/>
          <a:stretch/>
        </p:blipFill>
        <p:spPr>
          <a:xfrm>
            <a:off x="1522412" y="1981200"/>
            <a:ext cx="9144000" cy="2426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76144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Shape 300"/>
          <p:cNvPicPr preferRelativeResize="0"/>
          <p:nvPr/>
        </p:nvPicPr>
        <p:blipFill rotWithShape="1">
          <a:blip r:embed="rId3">
            <a:alphaModFix/>
          </a:blip>
          <a:srcRect b="12510"/>
          <a:stretch/>
        </p:blipFill>
        <p:spPr>
          <a:xfrm>
            <a:off x="1522412" y="1752600"/>
            <a:ext cx="9144000" cy="2902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88796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Shape 306"/>
          <p:cNvPicPr preferRelativeResize="0"/>
          <p:nvPr/>
        </p:nvPicPr>
        <p:blipFill rotWithShape="1">
          <a:blip r:embed="rId3">
            <a:alphaModFix/>
          </a:blip>
          <a:srcRect b="7715"/>
          <a:stretch/>
        </p:blipFill>
        <p:spPr>
          <a:xfrm>
            <a:off x="1522412" y="1073025"/>
            <a:ext cx="9144000" cy="43913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66046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 descr="Like and Subscribe! :P   Microsoft Powerpoint x Filmora Photos/Icons and Audio used in the video is not mine! Thanks!" title="SEMAPHORES | Operating System (Simplified)">
            <a:hlinkClick r:id="rId3"/>
          </p:cNvPr>
          <p:cNvSpPr/>
          <p:nvPr/>
        </p:nvSpPr>
        <p:spPr>
          <a:xfrm>
            <a:off x="1522412" y="0"/>
            <a:ext cx="9144000" cy="6718050"/>
          </a:xfrm>
          <a:prstGeom prst="rect">
            <a:avLst/>
          </a:prstGeom>
          <a:blipFill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072635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title"/>
          </p:nvPr>
        </p:nvSpPr>
        <p:spPr>
          <a:xfrm>
            <a:off x="1979612" y="274637"/>
            <a:ext cx="8229600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/>
              <a:t>Semaphores v/s mutex</a:t>
            </a:r>
            <a:endParaRPr/>
          </a:p>
        </p:txBody>
      </p:sp>
      <p:sp>
        <p:nvSpPr>
          <p:cNvPr id="319" name="Shape 319"/>
          <p:cNvSpPr txBox="1">
            <a:spLocks noGrp="1"/>
          </p:cNvSpPr>
          <p:nvPr>
            <p:ph idx="1"/>
          </p:nvPr>
        </p:nvSpPr>
        <p:spPr>
          <a:xfrm>
            <a:off x="1979612" y="1600200"/>
            <a:ext cx="8229600" cy="45261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spcBef>
                <a:spcPts val="640"/>
              </a:spcBef>
            </a:pPr>
            <a:r>
              <a:rPr lang="en-US" dirty="0"/>
              <a:t>Semaphore allows multiple program threads to access the finite instance of resources. </a:t>
            </a:r>
            <a:endParaRPr dirty="0"/>
          </a:p>
          <a:p>
            <a:pPr marL="0" indent="0">
              <a:spcBef>
                <a:spcPts val="640"/>
              </a:spcBef>
              <a:buNone/>
            </a:pPr>
            <a:endParaRPr lang="en-US" dirty="0"/>
          </a:p>
          <a:p>
            <a:pPr>
              <a:spcBef>
                <a:spcPts val="640"/>
              </a:spcBef>
            </a:pPr>
            <a:r>
              <a:rPr lang="en-US" dirty="0"/>
              <a:t>On the other hand, </a:t>
            </a:r>
            <a:r>
              <a:rPr lang="en-US" dirty="0" err="1"/>
              <a:t>Mutex</a:t>
            </a:r>
            <a:r>
              <a:rPr lang="en-US" dirty="0"/>
              <a:t> allows multiple program threads to access a single shared resource but one at a time.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33049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1979612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4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Multiprocessing</a:t>
            </a:r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idx="1"/>
          </p:nvPr>
        </p:nvSpPr>
        <p:spPr>
          <a:xfrm>
            <a:off x="1979612" y="1295401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900" lvl="2" indent="-3429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use of multiple CPUs/cores to run multiple tasks simultaneously</a:t>
            </a:r>
            <a:endParaRPr/>
          </a:p>
        </p:txBody>
      </p:sp>
      <p:pic>
        <p:nvPicPr>
          <p:cNvPr id="115" name="Shape 1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2413" y="2081024"/>
            <a:ext cx="5249007" cy="2695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Shape 1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27610" y="3962401"/>
            <a:ext cx="5096586" cy="2667371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 txBox="1"/>
          <p:nvPr/>
        </p:nvSpPr>
        <p:spPr>
          <a:xfrm>
            <a:off x="7313613" y="2209800"/>
            <a:ext cx="2438399" cy="954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  <a:buSzPts val="700"/>
            </a:pP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Uniprocessing system</a:t>
            </a:r>
            <a:endParaRPr/>
          </a:p>
        </p:txBody>
      </p:sp>
      <p:sp>
        <p:nvSpPr>
          <p:cNvPr id="118" name="Shape 118"/>
          <p:cNvSpPr txBox="1"/>
          <p:nvPr/>
        </p:nvSpPr>
        <p:spPr>
          <a:xfrm>
            <a:off x="1979612" y="5181600"/>
            <a:ext cx="2590800" cy="954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  <a:buSzPts val="700"/>
            </a:pP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Multiprocessing system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34588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>
            <a:spLocks noGrp="1"/>
          </p:cNvSpPr>
          <p:nvPr>
            <p:ph type="title"/>
          </p:nvPr>
        </p:nvSpPr>
        <p:spPr>
          <a:xfrm>
            <a:off x="1979612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4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Multitasking</a:t>
            </a:r>
            <a:endParaRPr/>
          </a:p>
        </p:txBody>
      </p:sp>
      <p:sp>
        <p:nvSpPr>
          <p:cNvPr id="326" name="Shape 326"/>
          <p:cNvSpPr txBox="1">
            <a:spLocks noGrp="1"/>
          </p:cNvSpPr>
          <p:nvPr>
            <p:ph idx="1"/>
          </p:nvPr>
        </p:nvSpPr>
        <p:spPr>
          <a:xfrm>
            <a:off x="1979612" y="1600201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900" indent="-342900">
              <a:spcBef>
                <a:spcPts val="0"/>
              </a:spcBef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 tr -cs 'A-Za-z' '[\n*]' | sort -u | comm -23 – words</a:t>
            </a:r>
            <a:endParaRPr/>
          </a:p>
          <a:p>
            <a:pPr marL="742950" lvl="1" indent="-285750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 1 (tr)</a:t>
            </a:r>
            <a:endParaRPr/>
          </a:p>
          <a:p>
            <a:pPr marL="742950" lvl="1" indent="-285750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 2 (sort)</a:t>
            </a:r>
            <a:endParaRPr/>
          </a:p>
          <a:p>
            <a:pPr marL="742950" lvl="1" indent="-285750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 3 (comm)</a:t>
            </a:r>
            <a:endParaRPr/>
          </a:p>
          <a:p>
            <a:pPr marL="342900" indent="-342900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process has its own address space</a:t>
            </a:r>
            <a:endParaRPr/>
          </a:p>
          <a:p>
            <a:pPr marL="342900" indent="-342900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do these processes</a:t>
            </a:r>
            <a:endParaRPr/>
          </a:p>
          <a:p>
            <a:pPr marL="0" indent="0">
              <a:spcBef>
                <a:spcPts val="640"/>
              </a:spcBef>
              <a:buClr>
                <a:schemeClr val="dk1"/>
              </a:buClr>
              <a:buSzPts val="800"/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communicate?</a:t>
            </a:r>
            <a:endParaRPr/>
          </a:p>
          <a:p>
            <a:pPr marL="742950" lvl="1" indent="-285750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Pipes/System Calls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09300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>
            <a:spLocks noGrp="1"/>
          </p:cNvSpPr>
          <p:nvPr>
            <p:ph type="title"/>
          </p:nvPr>
        </p:nvSpPr>
        <p:spPr>
          <a:xfrm>
            <a:off x="1979612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4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Multithreading</a:t>
            </a:r>
            <a:endParaRPr/>
          </a:p>
        </p:txBody>
      </p:sp>
      <p:sp>
        <p:nvSpPr>
          <p:cNvPr id="332" name="Shape 332"/>
          <p:cNvSpPr txBox="1">
            <a:spLocks noGrp="1"/>
          </p:cNvSpPr>
          <p:nvPr>
            <p:ph idx="1"/>
          </p:nvPr>
        </p:nvSpPr>
        <p:spPr>
          <a:xfrm>
            <a:off x="1979612" y="1600201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Threads share all of the process's memory except for their stacks</a:t>
            </a:r>
            <a:endParaRPr/>
          </a:p>
          <a:p>
            <a:pPr marL="342900" indent="-342900">
              <a:lnSpc>
                <a:spcPct val="100000"/>
              </a:lnSpc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=&gt; Data sharing requires no extra work (no system calls,</a:t>
            </a:r>
            <a:r>
              <a:rPr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pipes, etc.)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56320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>
            <a:spLocks noGrp="1"/>
          </p:cNvSpPr>
          <p:nvPr>
            <p:ph type="title"/>
          </p:nvPr>
        </p:nvSpPr>
        <p:spPr>
          <a:xfrm>
            <a:off x="1979612" y="274637"/>
            <a:ext cx="8229600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/>
              <a:t>POSIX Threads</a:t>
            </a:r>
            <a:endParaRPr/>
          </a:p>
        </p:txBody>
      </p:sp>
      <p:sp>
        <p:nvSpPr>
          <p:cNvPr id="339" name="Shape 339"/>
          <p:cNvSpPr txBox="1">
            <a:spLocks noGrp="1"/>
          </p:cNvSpPr>
          <p:nvPr>
            <p:ph idx="1"/>
          </p:nvPr>
        </p:nvSpPr>
        <p:spPr>
          <a:xfrm>
            <a:off x="1979612" y="1600200"/>
            <a:ext cx="8229600" cy="45261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spcBef>
                <a:spcPts val="640"/>
              </a:spcBef>
            </a:pPr>
            <a:r>
              <a:rPr lang="en-US" dirty="0"/>
              <a:t>import the </a:t>
            </a:r>
            <a:r>
              <a:rPr lang="en-US" dirty="0" err="1"/>
              <a:t>pthread</a:t>
            </a:r>
            <a:r>
              <a:rPr lang="en-US" dirty="0"/>
              <a:t> library</a:t>
            </a:r>
            <a:endParaRPr dirty="0"/>
          </a:p>
          <a:p>
            <a:pPr marL="0" indent="457200">
              <a:spcBef>
                <a:spcPts val="640"/>
              </a:spcBef>
              <a:buNone/>
            </a:pPr>
            <a:r>
              <a:rPr lang="en-US" dirty="0"/>
              <a:t>Example: #include&lt;</a:t>
            </a:r>
            <a:r>
              <a:rPr lang="en-US" dirty="0" err="1"/>
              <a:t>pthread.h</a:t>
            </a:r>
            <a:r>
              <a:rPr lang="en-US" dirty="0"/>
              <a:t>&gt;</a:t>
            </a:r>
            <a:endParaRPr dirty="0"/>
          </a:p>
          <a:p>
            <a:pPr marL="0" indent="0">
              <a:spcBef>
                <a:spcPts val="640"/>
              </a:spcBef>
              <a:buNone/>
            </a:pPr>
            <a:endParaRPr lang="en-US" dirty="0"/>
          </a:p>
          <a:p>
            <a:pPr>
              <a:spcBef>
                <a:spcPts val="640"/>
              </a:spcBef>
            </a:pPr>
            <a:r>
              <a:rPr lang="en-US" dirty="0"/>
              <a:t>Use -</a:t>
            </a:r>
            <a:r>
              <a:rPr lang="en-US" dirty="0" err="1"/>
              <a:t>pthread</a:t>
            </a:r>
            <a:r>
              <a:rPr lang="en-US" dirty="0"/>
              <a:t> while compiling</a:t>
            </a:r>
            <a:endParaRPr dirty="0"/>
          </a:p>
          <a:p>
            <a:pPr marL="0" indent="0">
              <a:spcBef>
                <a:spcPts val="640"/>
              </a:spcBef>
              <a:buNone/>
            </a:pPr>
            <a:endParaRPr lang="en-US" dirty="0"/>
          </a:p>
          <a:p>
            <a:pPr>
              <a:spcBef>
                <a:spcPts val="640"/>
              </a:spcBef>
            </a:pPr>
            <a:r>
              <a:rPr lang="en-US" dirty="0"/>
              <a:t>Represented by </a:t>
            </a:r>
            <a:r>
              <a:rPr lang="en-US" dirty="0" err="1"/>
              <a:t>pthread_t</a:t>
            </a:r>
            <a:r>
              <a:rPr lang="en-US" dirty="0"/>
              <a:t> (datatype)</a:t>
            </a:r>
            <a:endParaRPr dirty="0"/>
          </a:p>
          <a:p>
            <a:pPr marL="0" indent="0">
              <a:spcBef>
                <a:spcPts val="640"/>
              </a:spcBef>
              <a:buNone/>
            </a:pPr>
            <a:endParaRPr dirty="0"/>
          </a:p>
          <a:p>
            <a:pPr marL="0" indent="0">
              <a:spcBef>
                <a:spcPts val="640"/>
              </a:spcBef>
              <a:buNone/>
            </a:pPr>
            <a:endParaRPr dirty="0"/>
          </a:p>
          <a:p>
            <a:pPr marL="0" indent="0">
              <a:spcBef>
                <a:spcPts val="640"/>
              </a:spcBef>
              <a:buNone/>
            </a:pPr>
            <a:endParaRPr dirty="0"/>
          </a:p>
          <a:p>
            <a:pPr marL="0" indent="0">
              <a:spcBef>
                <a:spcPts val="64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63809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>
            <a:spLocks noGrp="1"/>
          </p:cNvSpPr>
          <p:nvPr>
            <p:ph type="title"/>
          </p:nvPr>
        </p:nvSpPr>
        <p:spPr>
          <a:xfrm>
            <a:off x="1979612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4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Basic pthread Functions</a:t>
            </a:r>
            <a:endParaRPr/>
          </a:p>
        </p:txBody>
      </p:sp>
      <p:sp>
        <p:nvSpPr>
          <p:cNvPr id="345" name="Shape 345"/>
          <p:cNvSpPr txBox="1">
            <a:spLocks noGrp="1"/>
          </p:cNvSpPr>
          <p:nvPr>
            <p:ph idx="1"/>
          </p:nvPr>
        </p:nvSpPr>
        <p:spPr>
          <a:xfrm>
            <a:off x="1979612" y="15240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620"/>
              <a:buNone/>
            </a:pPr>
            <a:r>
              <a:rPr lang="en-US" sz="248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are 5 basic pthread functions: </a:t>
            </a:r>
            <a:endParaRPr/>
          </a:p>
          <a:p>
            <a:pPr marL="0" indent="0">
              <a:lnSpc>
                <a:spcPct val="100000"/>
              </a:lnSpc>
              <a:spcBef>
                <a:spcPts val="496"/>
              </a:spcBef>
              <a:buClr>
                <a:schemeClr val="dk1"/>
              </a:buClr>
              <a:buSzPts val="620"/>
              <a:buNone/>
            </a:pPr>
            <a:r>
              <a:rPr lang="en-US" sz="248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pthread_create: </a:t>
            </a:r>
            <a:r>
              <a:rPr lang="en-US" sz="248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creates a new thread within a process</a:t>
            </a:r>
            <a:endParaRPr/>
          </a:p>
          <a:p>
            <a:pPr marL="0" indent="0">
              <a:lnSpc>
                <a:spcPct val="100000"/>
              </a:lnSpc>
              <a:spcBef>
                <a:spcPts val="496"/>
              </a:spcBef>
              <a:buClr>
                <a:schemeClr val="dk1"/>
              </a:buClr>
              <a:buSzPts val="620"/>
              <a:buNone/>
            </a:pPr>
            <a:r>
              <a:rPr lang="en-US" sz="248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0" indent="0">
              <a:lnSpc>
                <a:spcPct val="100000"/>
              </a:lnSpc>
              <a:spcBef>
                <a:spcPts val="496"/>
              </a:spcBef>
              <a:buClr>
                <a:schemeClr val="dk1"/>
              </a:buClr>
              <a:buSzPts val="620"/>
              <a:buNone/>
            </a:pPr>
            <a:r>
              <a:rPr lang="en-US" sz="248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pthread_join: </a:t>
            </a:r>
            <a:r>
              <a:rPr lang="en-US" sz="248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waits for another thread to terminate</a:t>
            </a:r>
            <a:endParaRPr/>
          </a:p>
          <a:p>
            <a:pPr marL="0" indent="0">
              <a:lnSpc>
                <a:spcPct val="100000"/>
              </a:lnSpc>
              <a:spcBef>
                <a:spcPts val="496"/>
              </a:spcBef>
              <a:buClr>
                <a:schemeClr val="dk1"/>
              </a:buClr>
              <a:buSzPts val="620"/>
              <a:buNone/>
            </a:pPr>
            <a:r>
              <a:rPr lang="en-US" sz="248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0" indent="0">
              <a:lnSpc>
                <a:spcPct val="100000"/>
              </a:lnSpc>
              <a:spcBef>
                <a:spcPts val="496"/>
              </a:spcBef>
              <a:buClr>
                <a:schemeClr val="dk1"/>
              </a:buClr>
              <a:buSzPts val="620"/>
              <a:buNone/>
            </a:pPr>
            <a:r>
              <a:rPr lang="en-US" sz="248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pthread_equal: </a:t>
            </a:r>
            <a:r>
              <a:rPr lang="en-US" sz="248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compares thread ids to see if they refer to the same thread</a:t>
            </a:r>
            <a:endParaRPr/>
          </a:p>
          <a:p>
            <a:pPr marL="0" indent="0">
              <a:lnSpc>
                <a:spcPct val="100000"/>
              </a:lnSpc>
              <a:spcBef>
                <a:spcPts val="496"/>
              </a:spcBef>
              <a:buClr>
                <a:schemeClr val="dk1"/>
              </a:buClr>
              <a:buSzPts val="620"/>
              <a:buNone/>
            </a:pPr>
            <a:r>
              <a:rPr lang="en-US" sz="248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0" indent="0">
              <a:lnSpc>
                <a:spcPct val="100000"/>
              </a:lnSpc>
              <a:spcBef>
                <a:spcPts val="496"/>
              </a:spcBef>
              <a:buClr>
                <a:schemeClr val="dk1"/>
              </a:buClr>
              <a:buSzPts val="620"/>
              <a:buNone/>
            </a:pPr>
            <a:r>
              <a:rPr lang="en-US" sz="248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pthread_self: </a:t>
            </a:r>
            <a:r>
              <a:rPr lang="en-US" sz="248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returns the id of the calling thread</a:t>
            </a:r>
            <a:endParaRPr/>
          </a:p>
          <a:p>
            <a:pPr marL="0" indent="0">
              <a:lnSpc>
                <a:spcPct val="100000"/>
              </a:lnSpc>
              <a:spcBef>
                <a:spcPts val="496"/>
              </a:spcBef>
              <a:buClr>
                <a:schemeClr val="dk1"/>
              </a:buClr>
              <a:buSzPts val="620"/>
              <a:buNone/>
            </a:pPr>
            <a:r>
              <a:rPr lang="en-US" sz="248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0" indent="0">
              <a:lnSpc>
                <a:spcPct val="100000"/>
              </a:lnSpc>
              <a:spcBef>
                <a:spcPts val="496"/>
              </a:spcBef>
              <a:buClr>
                <a:schemeClr val="dk1"/>
              </a:buClr>
              <a:buSzPts val="620"/>
              <a:buNone/>
            </a:pPr>
            <a:r>
              <a:rPr lang="en-US" sz="248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pthread_exit: </a:t>
            </a:r>
            <a:r>
              <a:rPr lang="en-US" sz="248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terminates the currently running thread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39071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1979612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4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Parallelism</a:t>
            </a:r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idx="1"/>
          </p:nvPr>
        </p:nvSpPr>
        <p:spPr>
          <a:xfrm>
            <a:off x="1979612" y="1600201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900" indent="-342900">
              <a:spcBef>
                <a:spcPts val="0"/>
              </a:spcBef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Executing several computations simultaneously to gain performance</a:t>
            </a:r>
            <a:endParaRPr/>
          </a:p>
          <a:p>
            <a:pPr marL="342900" indent="-342900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Different forms of parallelism</a:t>
            </a:r>
            <a:endParaRPr/>
          </a:p>
          <a:p>
            <a:pPr marL="742950" lvl="1" indent="-285750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Multitasking</a:t>
            </a:r>
            <a:endParaRPr/>
          </a:p>
          <a:p>
            <a:pPr marL="1143000" lvl="2" indent="-22860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Several processes are scheduled alternately or possibly simultaneously on a multiprocessing system</a:t>
            </a:r>
            <a:endParaRPr/>
          </a:p>
          <a:p>
            <a:pPr marL="742950" lvl="1" indent="-285750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Multithreading</a:t>
            </a:r>
            <a:endParaRPr/>
          </a:p>
          <a:p>
            <a:pPr marL="1143000" lvl="2" indent="-22860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Same job is broken logically into pieces (threads) which may be executed simultaneously on a multiprocessing system</a:t>
            </a:r>
            <a:endParaRPr/>
          </a:p>
          <a:p>
            <a:pPr marL="342900" indent="-342900">
              <a:spcBef>
                <a:spcPts val="640"/>
              </a:spcBef>
              <a:buClr>
                <a:schemeClr val="dk1"/>
              </a:buClr>
              <a:buSzPts val="3200"/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342900">
              <a:spcBef>
                <a:spcPts val="640"/>
              </a:spcBef>
              <a:buClr>
                <a:schemeClr val="dk1"/>
              </a:buClr>
              <a:buSzPts val="3200"/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37849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1979612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4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a thread?</a:t>
            </a:r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idx="1"/>
          </p:nvPr>
        </p:nvSpPr>
        <p:spPr>
          <a:xfrm>
            <a:off x="1979612" y="1371601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flow of instructions, path of execution within a process</a:t>
            </a:r>
            <a:endParaRPr/>
          </a:p>
          <a:p>
            <a:pPr marL="342900" indent="-342900"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smallest unit of processing scheduled by OS</a:t>
            </a:r>
            <a:endParaRPr/>
          </a:p>
          <a:p>
            <a:pPr marL="342900" indent="-342900"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process consists of at least one thread</a:t>
            </a:r>
            <a:endParaRPr/>
          </a:p>
          <a:p>
            <a:pPr marL="342900" indent="-342900"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Multiple threads can be run on:</a:t>
            </a:r>
            <a:endParaRPr/>
          </a:p>
          <a:p>
            <a:pPr marL="742950" lvl="1" indent="-285750"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uniprocessor (time-sharing)</a:t>
            </a:r>
            <a:endParaRPr/>
          </a:p>
          <a:p>
            <a:pPr marL="1143000" lvl="2" indent="-228600"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Processor switches between different threads</a:t>
            </a:r>
            <a:endParaRPr/>
          </a:p>
          <a:p>
            <a:pPr marL="1143000" lvl="2" indent="-228600"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Parallelism is an illusion</a:t>
            </a:r>
            <a:endParaRPr/>
          </a:p>
          <a:p>
            <a:pPr marL="742950" lvl="1" indent="-285750"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multiprocessor</a:t>
            </a:r>
            <a:endParaRPr/>
          </a:p>
          <a:p>
            <a:pPr marL="1143000" lvl="2" indent="-228600"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Multiple processors or cores run the threads at the same time</a:t>
            </a:r>
            <a:endParaRPr/>
          </a:p>
          <a:p>
            <a:pPr marL="1143000" lvl="2" indent="-228600"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True parallelism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62009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1979612" y="274637"/>
            <a:ext cx="8229600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/>
              <a:t>Process vs Threads</a:t>
            </a:r>
            <a:endParaRPr/>
          </a:p>
        </p:txBody>
      </p:sp>
      <p:sp>
        <p:nvSpPr>
          <p:cNvPr id="151" name="Shape 151"/>
          <p:cNvSpPr txBox="1">
            <a:spLocks noGrp="1"/>
          </p:cNvSpPr>
          <p:nvPr>
            <p:ph idx="1"/>
          </p:nvPr>
        </p:nvSpPr>
        <p:spPr>
          <a:xfrm>
            <a:off x="1979612" y="1600200"/>
            <a:ext cx="8229600" cy="45261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457200" indent="-431800">
              <a:spcBef>
                <a:spcPts val="640"/>
              </a:spcBef>
              <a:buSzPts val="3200"/>
              <a:buChar char="-"/>
            </a:pPr>
            <a:r>
              <a:rPr lang="en-US"/>
              <a:t>Different processes see separate address spaces</a:t>
            </a:r>
            <a:endParaRPr/>
          </a:p>
          <a:p>
            <a:pPr marL="914400" lvl="1" indent="-406400">
              <a:spcBef>
                <a:spcPts val="0"/>
              </a:spcBef>
              <a:buSzPts val="2800"/>
              <a:buChar char="-"/>
            </a:pPr>
            <a:r>
              <a:rPr lang="en-US"/>
              <a:t>good for protection, bad for sharing</a:t>
            </a:r>
            <a:endParaRPr/>
          </a:p>
          <a:p>
            <a:pPr marL="0" indent="0">
              <a:spcBef>
                <a:spcPts val="640"/>
              </a:spcBef>
              <a:buNone/>
            </a:pPr>
            <a:endParaRPr/>
          </a:p>
          <a:p>
            <a:pPr marL="457200" indent="-431800">
              <a:spcBef>
                <a:spcPts val="640"/>
              </a:spcBef>
              <a:buSzPts val="3200"/>
              <a:buChar char="-"/>
            </a:pPr>
            <a:r>
              <a:rPr lang="en-US"/>
              <a:t>All threads in the same process share the same memory (except stack)</a:t>
            </a:r>
            <a:endParaRPr/>
          </a:p>
          <a:p>
            <a:pPr marL="914400" lvl="1" indent="-406400">
              <a:spcBef>
                <a:spcPts val="0"/>
              </a:spcBef>
              <a:buSzPts val="2800"/>
              <a:buChar char="-"/>
            </a:pPr>
            <a:r>
              <a:rPr lang="en-US"/>
              <a:t>good for sharing, bad for protection</a:t>
            </a:r>
            <a:endParaRPr/>
          </a:p>
          <a:p>
            <a:pPr marL="914400" lvl="1" indent="-406400">
              <a:spcBef>
                <a:spcPts val="0"/>
              </a:spcBef>
              <a:buSzPts val="2800"/>
              <a:buChar char="-"/>
            </a:pPr>
            <a:r>
              <a:rPr lang="en-US"/>
              <a:t>each thread can access the data of other thread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92428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1979612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4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Multitasking vs. Multithreading</a:t>
            </a:r>
            <a:endParaRPr/>
          </a:p>
        </p:txBody>
      </p:sp>
      <p:pic>
        <p:nvPicPr>
          <p:cNvPr id="157" name="Shape 157"/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903412" y="1219201"/>
            <a:ext cx="5096586" cy="26673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Shape 15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27613" y="3962400"/>
            <a:ext cx="5039429" cy="2505424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Shape 159"/>
          <p:cNvSpPr txBox="1"/>
          <p:nvPr/>
        </p:nvSpPr>
        <p:spPr>
          <a:xfrm>
            <a:off x="7543913" y="1933853"/>
            <a:ext cx="2360498" cy="584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800"/>
            </a:pPr>
            <a:r>
              <a:rPr lang="en-US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Multitasking</a:t>
            </a:r>
            <a:endParaRPr/>
          </a:p>
        </p:txBody>
      </p:sp>
      <p:sp>
        <p:nvSpPr>
          <p:cNvPr id="160" name="Shape 160"/>
          <p:cNvSpPr txBox="1"/>
          <p:nvPr/>
        </p:nvSpPr>
        <p:spPr>
          <a:xfrm>
            <a:off x="1903413" y="4800600"/>
            <a:ext cx="2743199" cy="584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800"/>
            </a:pPr>
            <a:r>
              <a:rPr lang="en-US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Multithreading</a:t>
            </a:r>
            <a:endParaRPr/>
          </a:p>
        </p:txBody>
      </p:sp>
      <p:sp>
        <p:nvSpPr>
          <p:cNvPr id="161" name="Shape 161"/>
          <p:cNvSpPr txBox="1"/>
          <p:nvPr/>
        </p:nvSpPr>
        <p:spPr>
          <a:xfrm>
            <a:off x="7547326" y="1933852"/>
            <a:ext cx="2360498" cy="584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800"/>
            </a:pPr>
            <a:r>
              <a:rPr lang="en-US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Multitasking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74709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1979612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800"/>
            </a:pPr>
            <a:r>
              <a:rPr lang="en-US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Multithreading &amp; Multitasking: Comparison</a:t>
            </a:r>
            <a:endParaRPr/>
          </a:p>
        </p:txBody>
      </p:sp>
      <p:sp>
        <p:nvSpPr>
          <p:cNvPr id="167" name="Shape 167"/>
          <p:cNvSpPr txBox="1">
            <a:spLocks noGrp="1"/>
          </p:cNvSpPr>
          <p:nvPr>
            <p:ph idx="1"/>
          </p:nvPr>
        </p:nvSpPr>
        <p:spPr>
          <a:xfrm>
            <a:off x="1979613" y="1600201"/>
            <a:ext cx="8305799" cy="487679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921"/>
              <a:buFont typeface="Arial"/>
              <a:buChar char="•"/>
            </a:pPr>
            <a:r>
              <a:rPr lang="en-US" sz="296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Multithreading</a:t>
            </a:r>
            <a:endParaRPr/>
          </a:p>
          <a:p>
            <a:pPr marL="742950" lvl="1" indent="-285750">
              <a:lnSpc>
                <a:spcPct val="100000"/>
              </a:lnSpc>
              <a:spcBef>
                <a:spcPts val="518"/>
              </a:spcBef>
              <a:buClr>
                <a:schemeClr val="dk1"/>
              </a:buClr>
              <a:buSzPts val="2580"/>
              <a:buFont typeface="Arial"/>
              <a:buChar char="–"/>
            </a:pPr>
            <a:r>
              <a:rPr lang="en-US" sz="259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Threads share the same address space</a:t>
            </a:r>
            <a:endParaRPr/>
          </a:p>
          <a:p>
            <a:pPr marL="1143000" lvl="2" indent="-228600">
              <a:lnSpc>
                <a:spcPct val="100000"/>
              </a:lnSpc>
              <a:spcBef>
                <a:spcPts val="444"/>
              </a:spcBef>
              <a:buClr>
                <a:schemeClr val="dk1"/>
              </a:buClr>
              <a:buSzPts val="2240"/>
              <a:buFont typeface="Arial"/>
              <a:buChar char="•"/>
            </a:pPr>
            <a:r>
              <a:rPr lang="en-US" sz="222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Light-weight creation/destruction</a:t>
            </a:r>
            <a:endParaRPr/>
          </a:p>
          <a:p>
            <a:pPr marL="1143000" lvl="2" indent="-228600">
              <a:lnSpc>
                <a:spcPct val="100000"/>
              </a:lnSpc>
              <a:spcBef>
                <a:spcPts val="444"/>
              </a:spcBef>
              <a:buClr>
                <a:schemeClr val="dk1"/>
              </a:buClr>
              <a:buSzPts val="2240"/>
              <a:buFont typeface="Arial"/>
              <a:buChar char="•"/>
            </a:pPr>
            <a:r>
              <a:rPr lang="en-US" sz="222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Easy inter-thread communication</a:t>
            </a:r>
            <a:endParaRPr/>
          </a:p>
          <a:p>
            <a:pPr marL="1143000" lvl="2" indent="-228600">
              <a:lnSpc>
                <a:spcPct val="100000"/>
              </a:lnSpc>
              <a:spcBef>
                <a:spcPts val="444"/>
              </a:spcBef>
              <a:buClr>
                <a:schemeClr val="dk1"/>
              </a:buClr>
              <a:buSzPts val="2240"/>
              <a:buFont typeface="Arial"/>
              <a:buChar char="•"/>
            </a:pPr>
            <a:r>
              <a:rPr lang="en-US" sz="222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error in one thread can bring down all threads in process </a:t>
            </a:r>
            <a:endParaRPr/>
          </a:p>
          <a:p>
            <a:pPr marL="342900" indent="-342900">
              <a:lnSpc>
                <a:spcPct val="100000"/>
              </a:lnSpc>
              <a:spcBef>
                <a:spcPts val="592"/>
              </a:spcBef>
              <a:buClr>
                <a:schemeClr val="dk1"/>
              </a:buClr>
              <a:buSzPts val="2921"/>
              <a:buFont typeface="Arial"/>
              <a:buChar char="•"/>
            </a:pPr>
            <a:r>
              <a:rPr lang="en-US" sz="296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Multitasking</a:t>
            </a:r>
            <a:endParaRPr/>
          </a:p>
          <a:p>
            <a:pPr marL="742950" lvl="1" indent="-285750">
              <a:lnSpc>
                <a:spcPct val="100000"/>
              </a:lnSpc>
              <a:spcBef>
                <a:spcPts val="518"/>
              </a:spcBef>
              <a:buClr>
                <a:schemeClr val="dk1"/>
              </a:buClr>
              <a:buSzPts val="2580"/>
              <a:buFont typeface="Arial"/>
              <a:buChar char="–"/>
            </a:pPr>
            <a:r>
              <a:rPr lang="en-US" sz="259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Processes are insulated from each other</a:t>
            </a:r>
            <a:endParaRPr/>
          </a:p>
          <a:p>
            <a:pPr marL="1143000" lvl="2" indent="-228600">
              <a:lnSpc>
                <a:spcPct val="100000"/>
              </a:lnSpc>
              <a:spcBef>
                <a:spcPts val="444"/>
              </a:spcBef>
              <a:buClr>
                <a:schemeClr val="dk1"/>
              </a:buClr>
              <a:buSzPts val="2240"/>
              <a:buFont typeface="Arial"/>
              <a:buChar char="•"/>
            </a:pPr>
            <a:r>
              <a:rPr lang="en-US" sz="222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Expensive creation/destruction</a:t>
            </a:r>
            <a:endParaRPr/>
          </a:p>
          <a:p>
            <a:pPr marL="1143000" lvl="2" indent="-228600">
              <a:lnSpc>
                <a:spcPct val="100000"/>
              </a:lnSpc>
              <a:spcBef>
                <a:spcPts val="444"/>
              </a:spcBef>
              <a:buClr>
                <a:schemeClr val="dk1"/>
              </a:buClr>
              <a:buSzPts val="2240"/>
              <a:buFont typeface="Arial"/>
              <a:buChar char="•"/>
            </a:pPr>
            <a:r>
              <a:rPr lang="en-US" sz="222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Expensive IPC</a:t>
            </a:r>
            <a:endParaRPr/>
          </a:p>
          <a:p>
            <a:pPr marL="1143000" lvl="2" indent="-228600">
              <a:lnSpc>
                <a:spcPct val="100000"/>
              </a:lnSpc>
              <a:spcBef>
                <a:spcPts val="444"/>
              </a:spcBef>
              <a:buClr>
                <a:schemeClr val="dk1"/>
              </a:buClr>
              <a:buSzPts val="2240"/>
              <a:buFont typeface="Arial"/>
              <a:buChar char="•"/>
            </a:pPr>
            <a:r>
              <a:rPr lang="en-US" sz="222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error in one process cannot bring down another process</a:t>
            </a:r>
            <a:endParaRPr/>
          </a:p>
          <a:p>
            <a:pPr marL="742950" lvl="1" indent="-285750">
              <a:lnSpc>
                <a:spcPct val="100000"/>
              </a:lnSpc>
              <a:spcBef>
                <a:spcPts val="518"/>
              </a:spcBef>
              <a:buClr>
                <a:schemeClr val="dk1"/>
              </a:buClr>
              <a:buSzPts val="2580"/>
              <a:buNone/>
            </a:pPr>
            <a:endParaRPr sz="259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518"/>
              </a:spcBef>
              <a:buClr>
                <a:schemeClr val="dk1"/>
              </a:buClr>
              <a:buSzPts val="2580"/>
              <a:buNone/>
            </a:pPr>
            <a:endParaRPr sz="259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80067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Shape 1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79613" y="1371601"/>
            <a:ext cx="8305799" cy="1633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Shape 17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22463" y="3733801"/>
            <a:ext cx="8420099" cy="16163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56192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</TotalTime>
  <Words>855</Words>
  <Application>Microsoft Macintosh PowerPoint</Application>
  <PresentationFormat>Custom</PresentationFormat>
  <Paragraphs>162</Paragraphs>
  <Slides>33</Slides>
  <Notes>32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Century Gothic</vt:lpstr>
      <vt:lpstr>Office Theme</vt:lpstr>
      <vt:lpstr>CS35L Software Construction Laboratory  Lab 6: Nandan Parikh Week 6; Lecture 1 </vt:lpstr>
      <vt:lpstr>Parallelism  &amp; Multithreading</vt:lpstr>
      <vt:lpstr>Multiprocessing</vt:lpstr>
      <vt:lpstr>Parallelism</vt:lpstr>
      <vt:lpstr>What is a thread?</vt:lpstr>
      <vt:lpstr>Process vs Threads</vt:lpstr>
      <vt:lpstr>Multitasking vs. Multithreading</vt:lpstr>
      <vt:lpstr>Multithreading &amp; Multitasking: Comparison</vt:lpstr>
      <vt:lpstr>PowerPoint Presentation</vt:lpstr>
      <vt:lpstr>Memory Layout: Single-Threaded Program </vt:lpstr>
      <vt:lpstr>Memory Layout: Multithreaded Program </vt:lpstr>
      <vt:lpstr>Multithreading memory layout</vt:lpstr>
      <vt:lpstr>Shared Memory</vt:lpstr>
      <vt:lpstr>Process/thread synchronization</vt:lpstr>
      <vt:lpstr>Race Condition</vt:lpstr>
      <vt:lpstr>Example</vt:lpstr>
      <vt:lpstr>How to deal with it?</vt:lpstr>
      <vt:lpstr>Mutex</vt:lpstr>
      <vt:lpstr>PowerPoint Presentation</vt:lpstr>
      <vt:lpstr>PowerPoint Presentation</vt:lpstr>
      <vt:lpstr>PowerPoint Presentation</vt:lpstr>
      <vt:lpstr>PowerPoint Presentation</vt:lpstr>
      <vt:lpstr>Semaphores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Semaphores v/s mutex</vt:lpstr>
      <vt:lpstr>Multitasking</vt:lpstr>
      <vt:lpstr>Multithreading</vt:lpstr>
      <vt:lpstr>POSIX Threads</vt:lpstr>
      <vt:lpstr>Basic pthread Functions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CS35L Software Construction Laboratory  Lab 5: Sneha Shankar Week 7; Lecture 1 </dc:title>
  <dc:creator>Sneha</dc:creator>
  <cp:lastModifiedBy>Nandan Atul Parikh</cp:lastModifiedBy>
  <cp:revision>20</cp:revision>
  <dcterms:created xsi:type="dcterms:W3CDTF">2018-02-20T08:26:12Z</dcterms:created>
  <dcterms:modified xsi:type="dcterms:W3CDTF">2019-02-12T18:52:55Z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74067800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