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88" r:id="rId2"/>
    <p:sldId id="28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4" autoAdjust="0"/>
    <p:restoredTop sz="94660"/>
  </p:normalViewPr>
  <p:slideViewPr>
    <p:cSldViewPr>
      <p:cViewPr varScale="1">
        <p:scale>
          <a:sx n="81" d="100"/>
          <a:sy n="81" d="100"/>
        </p:scale>
        <p:origin x="1456" y="17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2/19/19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2/19/19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01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6026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8982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398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720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2196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6258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4264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3050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645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839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6965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2998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40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9836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110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1064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458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9387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6681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819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1408-33DA-3246-BADA-F2DC06E52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A2152-58DD-614E-909E-0726F590C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09231-EEC9-FB4B-9A86-4ED8CA7A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8368C-1C59-1E43-BD28-132A2B82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68EE5-1640-5E4E-BDDD-A6D8E482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4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2638-5F58-8E49-B040-D034269A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CC4E7-CCDA-7845-8EB2-55CF76945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393E-4ABE-144E-84FE-C06900D4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D9CC4-A6C2-2E41-8073-7209D9C7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C0D2E-73F7-3449-8961-84FA7779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1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8ACD2-77D0-A243-8CEC-2D63A886E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7C93A-26F0-2C48-A5C8-B6220C236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98A5B-F137-8D4B-8FFB-DE7284B5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004DA-EC01-6948-B3D0-8F431D2D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BCEF-5F8D-B043-80F4-1CE396AF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A42B-48CD-694F-AB8B-DDE0E3C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DD35-54D9-AD4B-A2F9-813943D1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6ED5C-1E56-464C-ADBD-A98FFA72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34F67-99A0-3340-B0E7-3460642F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2C1CB-6D01-4748-A0CC-25C481A2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4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CEDC-637D-1C49-BC22-1201C215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88358-B940-9046-A52A-9D326C9C0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016D-7E65-EC43-890D-79C3A66F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9459E-5CF1-1A4A-AE01-DACCFE70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6D3E-C99B-8E45-BDAB-1968D85C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5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E8BE-B64D-9947-BA4D-70C9859C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BBAB-7DB7-C14E-996A-5F791B215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EFB87-4B60-D04D-9AA8-ECCA509A0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523CD-D30C-6049-8D34-990AB9D6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6F3ED-4D60-9C40-82B5-2CCC5D86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7CCDE-AC8F-1140-B943-24883453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2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1F60-4AB5-3C49-956E-C164A5F6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FBB55-1EE7-5642-BFBF-AF60C422A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71030-5E28-7141-BE87-B60122853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DDE3A-22AA-D044-A644-BBC9D18A4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F5EE3-C08F-8741-B874-ACCC48781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82BA9-E8E3-5249-AE39-C7B0FF97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BDD3F-9AD7-E942-9FFE-258A5132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37518-BB12-A146-A2A3-734C5189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8E48-E5EC-A441-8B17-46639CAF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3FE11-540F-9642-9667-B4A34D38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DB826-09E3-D64F-B690-9F5AB771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893D3-C31F-0B46-98A3-DE1F151C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500CD-F540-2B4B-9890-46EF97A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DEC4B-EE00-1E4F-A60D-F686FCDB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0905E-80DE-8947-A9A7-3569A694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6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603D-23AD-854E-ACD6-51459904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9D2C-B057-2442-A586-E33C169F1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0D3ED-8203-5F41-9FA5-A6A9ECE2A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2AF90-B73C-1643-8C59-03F85128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F0E68-B370-B94C-96C9-7DADA01E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90D1-28EA-D94E-A60E-F7FBE1C4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291A-7E19-F24A-8398-8E1AE955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D4D3B-E502-234B-ABCC-FB8B1C8F4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8C3CA-6090-3846-9B39-FA1B7F538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21A6D-ECEB-3E49-8EB9-63E1F7C6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1AB4-F1DE-B843-8570-1A10A0FAE884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BB1AA-2B45-CF48-8ED9-21E85FBB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347E0-7F34-F547-B813-5EF96EB1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69D4-D163-5F48-BBCD-81990D36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6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1F036-566F-EC44-94B4-1D6B9E22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1D1AB-0370-334D-9448-0469A90F7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D5050-06D4-CB4C-A287-D31E21AB8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5C2C-E97B-BD43-873D-C07C177AF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1C8ED-7B42-D64D-939B-19B45ED82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dbJ8SDTXfgtkIO9sbGprQmPULxqwQp2h4gwimWUYy94/edit?usp=sharing" TargetMode="External"/><Relationship Id="rId2" Type="http://schemas.openxmlformats.org/officeDocument/2006/relationships/hyperlink" Target="https://drive.google.com/drive/folders/1p3PPpGStxr_98SSXbnt2ZsXehra3qPcq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148" y="2132519"/>
            <a:ext cx="6859786" cy="2629585"/>
          </a:xfrm>
        </p:spPr>
        <p:txBody>
          <a:bodyPr/>
          <a:lstStyle/>
          <a:p>
            <a:pPr algn="ctr"/>
            <a:r>
              <a:rPr lang="en-US" sz="3601" dirty="0"/>
              <a:t>CS35L Software Construction Laboratory</a:t>
            </a:r>
            <a:br>
              <a:rPr lang="en-US" sz="3601" dirty="0"/>
            </a:br>
            <a:br>
              <a:rPr lang="en-US" sz="3601" dirty="0"/>
            </a:br>
            <a:r>
              <a:rPr lang="en-US" sz="2101" dirty="0"/>
              <a:t>Lab 6: Nandan Parikh</a:t>
            </a:r>
            <a:br>
              <a:rPr lang="en-US" sz="2401" dirty="0"/>
            </a:br>
            <a:r>
              <a:rPr lang="en-US" sz="1500"/>
              <a:t>Week 6; </a:t>
            </a:r>
            <a:r>
              <a:rPr lang="en-US" sz="1500" dirty="0"/>
              <a:t>Lecture 2</a:t>
            </a:r>
            <a:br>
              <a:rPr lang="en-US" sz="1500" dirty="0"/>
            </a:br>
            <a:endParaRPr lang="en-US" sz="2101" dirty="0"/>
          </a:p>
        </p:txBody>
      </p:sp>
    </p:spTree>
    <p:extLst>
      <p:ext uri="{BB962C8B-B14F-4D97-AF65-F5344CB8AC3E}">
        <p14:creationId xmlns:p14="http://schemas.microsoft.com/office/powerpoint/2010/main" val="23093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/>
              <a:t>Task 1 solution</a:t>
            </a:r>
            <a:endParaRPr b="1"/>
          </a:p>
        </p:txBody>
      </p:sp>
      <p:sp>
        <p:nvSpPr>
          <p:cNvPr id="138" name="Shape 138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400"/>
              <a:t>  for (t=0; t&lt;3;t++) {</a:t>
            </a:r>
            <a:endParaRPr sz="240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400"/>
              <a:t>        int ret1 = pthread_join(tids[t], NULL);</a:t>
            </a:r>
            <a:endParaRPr sz="240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400"/>
              <a:t>        if(ret1) {</a:t>
            </a:r>
            <a:endParaRPr sz="240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400"/>
              <a:t>        printf("Error joining thread. Error code is %d\n", ret1);</a:t>
            </a:r>
            <a:endParaRPr sz="240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400"/>
              <a:t>        exit(-1);</a:t>
            </a:r>
            <a:endParaRPr sz="240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2400"/>
              <a:t>        }</a:t>
            </a:r>
            <a:endParaRPr sz="2400"/>
          </a:p>
          <a:p>
            <a:pPr marL="0" indent="0">
              <a:spcBef>
                <a:spcPts val="640"/>
              </a:spcBef>
              <a:buNone/>
            </a:pPr>
            <a:r>
              <a:rPr lang="en-US" sz="2400"/>
              <a:t>  }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0135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/>
              <a:t>Task 2</a:t>
            </a:r>
            <a:endParaRPr b="1"/>
          </a:p>
        </p:txBody>
      </p:sp>
      <p:sp>
        <p:nvSpPr>
          <p:cNvPr id="145" name="Shape 145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/>
              <a:t>Create a C program to increment two variables x and y from 0 to 100 using two different threads. Print the new values once both threads have incremented. </a:t>
            </a:r>
            <a:endParaRPr/>
          </a:p>
          <a:p>
            <a:pPr marL="0" indent="0">
              <a:spcBef>
                <a:spcPts val="640"/>
              </a:spcBef>
              <a:buNone/>
            </a:pPr>
            <a:br>
              <a:rPr lang="en-US"/>
            </a:br>
            <a:r>
              <a:rPr lang="en-US"/>
              <a:t>Hint: main = 1 thread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018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/>
              <a:t>Task 2 solution</a:t>
            </a:r>
            <a:endParaRPr b="1"/>
          </a:p>
        </p:txBody>
      </p:sp>
      <p:sp>
        <p:nvSpPr>
          <p:cNvPr id="152" name="Shape 152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41439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800"/>
              <a:t>void *inc(void* x) {</a:t>
            </a:r>
            <a:endParaRPr sz="180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800"/>
              <a:t>int *x1= (int *)x;</a:t>
            </a:r>
            <a:endParaRPr sz="180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800"/>
              <a:t>while(++(*x1) &lt; 100);</a:t>
            </a:r>
            <a:endParaRPr sz="180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800"/>
              <a:t>printf("x is incremented\n");</a:t>
            </a:r>
            <a:endParaRPr sz="180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800"/>
              <a:t>return NULL;</a:t>
            </a:r>
            <a:endParaRPr sz="180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800"/>
              <a:t>}</a:t>
            </a:r>
            <a:endParaRPr sz="180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endParaRPr sz="180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800"/>
              <a:t>int main() {</a:t>
            </a:r>
            <a:endParaRPr sz="180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800"/>
              <a:t>int x=0,y=0;</a:t>
            </a:r>
            <a:endParaRPr sz="180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800"/>
              <a:t>pthread_t t1;</a:t>
            </a:r>
            <a:endParaRPr sz="180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800"/>
              <a:t>if(pthread_create(&amp;t1, NULL, inc, &amp;x)) {</a:t>
            </a:r>
            <a:endParaRPr sz="180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800"/>
              <a:t>fprintf(stderr, "Error creating thread\n");</a:t>
            </a:r>
            <a:endParaRPr sz="180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1100"/>
              <a:buNone/>
            </a:pPr>
            <a:r>
              <a:rPr lang="en-US" sz="1800"/>
              <a:t>return 1;</a:t>
            </a:r>
            <a:endParaRPr sz="1800"/>
          </a:p>
          <a:p>
            <a:pPr marL="0" indent="0">
              <a:spcBef>
                <a:spcPts val="640"/>
              </a:spcBef>
              <a:buNone/>
            </a:pPr>
            <a:r>
              <a:rPr lang="en-US" sz="1800"/>
              <a:t>}</a:t>
            </a:r>
            <a:endParaRPr sz="1800"/>
          </a:p>
        </p:txBody>
      </p:sp>
      <p:sp>
        <p:nvSpPr>
          <p:cNvPr id="153" name="Shape 153"/>
          <p:cNvSpPr txBox="1"/>
          <p:nvPr/>
        </p:nvSpPr>
        <p:spPr>
          <a:xfrm>
            <a:off x="6298512" y="1627025"/>
            <a:ext cx="4128900" cy="4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40"/>
              </a:spcBef>
              <a:buClr>
                <a:schemeClr val="dk1"/>
              </a:buClr>
              <a:buSzPts val="1100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while(++y &lt; 100);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640"/>
              </a:spcBef>
              <a:buClr>
                <a:schemeClr val="dk1"/>
              </a:buClr>
              <a:buSzPts val="1100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printf("y increment finished\n");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640"/>
              </a:spcBef>
              <a:buClr>
                <a:schemeClr val="dk1"/>
              </a:buClr>
              <a:buSzPts val="1100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if(pthread_join(t1, NULL)) 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640"/>
              </a:spcBef>
              <a:buClr>
                <a:schemeClr val="dk1"/>
              </a:buClr>
              <a:buSzPts val="1100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fprintf(stderr, "Error joining thread\n");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640"/>
              </a:spcBef>
              <a:buClr>
                <a:schemeClr val="dk1"/>
              </a:buClr>
              <a:buSzPts val="1100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2;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640"/>
              </a:spcBef>
              <a:buClr>
                <a:schemeClr val="dk1"/>
              </a:buClr>
              <a:buSzPts val="1100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640"/>
              </a:spcBef>
              <a:buClr>
                <a:schemeClr val="dk1"/>
              </a:buClr>
              <a:buSzPts val="1100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printf("joined\n");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640"/>
              </a:spcBef>
              <a:buClr>
                <a:schemeClr val="dk1"/>
              </a:buClr>
              <a:buSzPts val="1100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0;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640"/>
              </a:spcBef>
              <a:buClr>
                <a:schemeClr val="dk1"/>
              </a:buClr>
              <a:buSzPts val="1100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640"/>
              </a:spcBef>
              <a:buClr>
                <a:schemeClr val="dk1"/>
              </a:buClr>
              <a:buSzPts val="1100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000"/>
          </a:p>
        </p:txBody>
      </p:sp>
    </p:spTree>
    <p:extLst>
      <p:ext uri="{BB962C8B-B14F-4D97-AF65-F5344CB8AC3E}">
        <p14:creationId xmlns:p14="http://schemas.microsoft.com/office/powerpoint/2010/main" val="12202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/>
              <a:t>Lab 6</a:t>
            </a:r>
            <a:endParaRPr b="1"/>
          </a:p>
        </p:txBody>
      </p:sp>
      <p:sp>
        <p:nvSpPr>
          <p:cNvPr id="160" name="Shape 160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Evaluate the performance of multithreaded sort command</a:t>
            </a: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Delete empty line</a:t>
            </a: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Add 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cs</a:t>
            </a:r>
            <a:r>
              <a:rPr lang="en-US" dirty="0"/>
              <a:t>/bin to PATH (export)</a:t>
            </a: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Generate 2^(24) random single precision floating point numbers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</a:pPr>
            <a:r>
              <a:rPr lang="en-US" dirty="0"/>
              <a:t>/dev/</a:t>
            </a:r>
            <a:r>
              <a:rPr lang="en-US" dirty="0" err="1"/>
              <a:t>urandom</a:t>
            </a:r>
            <a:r>
              <a:rPr lang="en-US" dirty="0"/>
              <a:t> pseudo-random number generator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</a:pPr>
            <a:r>
              <a:rPr lang="en-US" dirty="0"/>
              <a:t>od -An -t </a:t>
            </a:r>
            <a:r>
              <a:rPr lang="en-US" dirty="0" err="1"/>
              <a:t>fF</a:t>
            </a:r>
            <a:r>
              <a:rPr lang="en-US" dirty="0"/>
              <a:t> -N size &lt; /dev/</a:t>
            </a:r>
            <a:r>
              <a:rPr lang="en-US" dirty="0" err="1"/>
              <a:t>urandom</a:t>
            </a:r>
            <a:r>
              <a:rPr lang="en-US" dirty="0"/>
              <a:t> 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</a:pPr>
            <a:r>
              <a:rPr lang="en-US" dirty="0"/>
              <a:t>Find out about each of these options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26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/>
              <a:t>Lab 6...</a:t>
            </a:r>
            <a:endParaRPr b="1"/>
          </a:p>
        </p:txBody>
      </p:sp>
      <p:sp>
        <p:nvSpPr>
          <p:cNvPr id="167" name="Shape 167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</a:pPr>
            <a:r>
              <a:rPr lang="en-US"/>
              <a:t>od: writes contents of its input files to stdout in a user specified format</a:t>
            </a:r>
            <a:endParaRPr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/>
              <a:t>Options: </a:t>
            </a:r>
            <a:endParaRPr/>
          </a:p>
          <a:p>
            <a:pPr marL="914400" lvl="1" indent="-406400">
              <a:spcBef>
                <a:spcPts val="0"/>
              </a:spcBef>
              <a:buSzPts val="2800"/>
            </a:pPr>
            <a:r>
              <a:rPr lang="en-US"/>
              <a:t>-t fF: single precision floating point</a:t>
            </a:r>
            <a:endParaRPr/>
          </a:p>
          <a:p>
            <a:pPr marL="914400" lvl="1" indent="-406400">
              <a:spcBef>
                <a:spcPts val="0"/>
              </a:spcBef>
              <a:buSzPts val="2800"/>
            </a:pPr>
            <a:r>
              <a:rPr lang="en-US"/>
              <a:t>-N count: Format no more than count bytes of input</a:t>
            </a:r>
            <a:endParaRPr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/>
              <a:t>sed, tr: remove address, delete spaces, add newlines between each float instead of ‘ ‘</a:t>
            </a:r>
            <a:endParaRPr/>
          </a:p>
          <a:p>
            <a:pPr marL="914400" lvl="1" indent="-406400">
              <a:spcBef>
                <a:spcPts val="0"/>
              </a:spcBef>
              <a:buSzPts val="2800"/>
            </a:pPr>
            <a:r>
              <a:rPr lang="en-US"/>
              <a:t>generate random numbers | tr -s ____?____ &gt; txt.file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673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/>
              <a:t>Lab 6...</a:t>
            </a:r>
            <a:endParaRPr b="1"/>
          </a:p>
        </p:txBody>
      </p:sp>
      <p:sp>
        <p:nvSpPr>
          <p:cNvPr id="174" name="Shape 174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</a:pPr>
            <a:r>
              <a:rPr lang="en-US"/>
              <a:t>use time -p to time ‘sort’  -g on generated data</a:t>
            </a:r>
            <a:endParaRPr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/>
              <a:t>Send output to /dev/null (to dispose unwanted output streams)</a:t>
            </a:r>
            <a:endParaRPr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/>
              <a:t>run sort with --parallel to specify thread count and -g option: compare by general numeric value</a:t>
            </a:r>
            <a:endParaRPr/>
          </a:p>
          <a:p>
            <a:pPr marL="914400" lvl="1" indent="-406400">
              <a:spcBef>
                <a:spcPts val="0"/>
              </a:spcBef>
              <a:buSzPts val="2800"/>
            </a:pPr>
            <a:r>
              <a:rPr lang="en-US"/>
              <a:t>use time to record sort time for 1,2,4,8 threads</a:t>
            </a:r>
            <a:endParaRPr/>
          </a:p>
          <a:p>
            <a:pPr marL="914400" lvl="1" indent="-406400">
              <a:spcBef>
                <a:spcPts val="0"/>
              </a:spcBef>
              <a:buSzPts val="2800"/>
            </a:pPr>
            <a:r>
              <a:rPr lang="en-US"/>
              <a:t>time - p /usr/local/cs/bin/sort -g --parallel=2 txt.file &gt; /dev/null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96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 Tracing</a:t>
            </a: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advanced computer graphics technique for rendering 3D images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Mimics the propagation of light through objects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720"/>
              </a:spcBef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Simulates the effects of a single light ray as it’s reflected or absorbed by objects in the images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48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813" y="476672"/>
            <a:ext cx="4495800" cy="344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2012" y="3083558"/>
            <a:ext cx="4572000" cy="369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6323012" y="914400"/>
            <a:ext cx="335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700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ray tracing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3122612" y="4932678"/>
            <a:ext cx="266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700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ray tracing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97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 Resources</a:t>
            </a: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279400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 Tracing produces a very high degree of visual realism at a high cost (</a:t>
            </a:r>
            <a:r>
              <a:rPr lang="en-US" sz="3000"/>
              <a:t>yields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quality rendering)</a:t>
            </a:r>
            <a:endParaRPr sz="3000"/>
          </a:p>
          <a:p>
            <a:pPr marL="342900" indent="-279400">
              <a:spcBef>
                <a:spcPts val="0"/>
              </a:spcBef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is </a:t>
            </a:r>
            <a:r>
              <a:rPr lang="en-US" sz="3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computationally intensive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/>
          </a:p>
          <a:p>
            <a:pPr marL="342900" indent="-279400">
              <a:spcBef>
                <a:spcPts val="0"/>
              </a:spcBef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candidate for multithreading </a:t>
            </a:r>
            <a:r>
              <a:rPr lang="en-US" sz="3000"/>
              <a:t>(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embarrassingly parallel)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120650">
              <a:spcBef>
                <a:spcPts val="0"/>
              </a:spcBef>
              <a:buSzPts val="3000"/>
            </a:pPr>
            <a:r>
              <a:rPr lang="en-US" sz="3000"/>
              <a:t>Threads need not synchronize with each other, because each thread works on a different pixel</a:t>
            </a: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88648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6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idx="1"/>
          </p:nvPr>
        </p:nvSpPr>
        <p:spPr>
          <a:xfrm>
            <a:off x="1979612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single-threaded ray tracer implementation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it to get output image 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 ray tracing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main.c and Makefile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multithreaded version and compare resulting image with single-threaded one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2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7967-733E-4F4A-AA23-7D560FC4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7F0A-7344-F34F-92FD-74ABB7334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Presentations – </a:t>
            </a:r>
            <a:r>
              <a:rPr lang="en-US" dirty="0">
                <a:hlinkClick r:id="rId2"/>
              </a:rPr>
              <a:t>https://drive.google.com/drive/folders/1p3PPpGStxr_98SSXbnt2ZsXehra3qPcq?usp=sharing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Accessing Codes discussed in class – </a:t>
            </a:r>
            <a:r>
              <a:rPr lang="en-US" dirty="0">
                <a:hlinkClick r:id="rId3"/>
              </a:rPr>
              <a:t>https://docs.google.com/document/d/1dbJ8SDTXfgtkIO9sbGprQmPULxqwQp2h4gwimWUYy94/edit?usp=sharing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6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idx="1"/>
          </p:nvPr>
        </p:nvSpPr>
        <p:spPr>
          <a:xfrm>
            <a:off x="1979612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multi-threaded version of Ray tracer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“</a:t>
            </a:r>
            <a:r>
              <a:rPr lang="en-US" sz="296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main.c</a:t>
            </a:r>
            <a:r>
              <a:rPr lang="en-US" sz="296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&amp; “</a:t>
            </a:r>
            <a:r>
              <a:rPr lang="en-US" sz="296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296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&lt;</a:t>
            </a:r>
            <a:r>
              <a:rPr lang="en-US" sz="259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pthread.h</a:t>
            </a: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in “</a:t>
            </a:r>
            <a:r>
              <a:rPr lang="en-US" sz="259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main.c</a:t>
            </a: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“</a:t>
            </a:r>
            <a:r>
              <a:rPr lang="en-US" sz="259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</a:t>
            </a: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&amp; “</a:t>
            </a:r>
            <a:r>
              <a:rPr lang="en-US" sz="259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in “</a:t>
            </a:r>
            <a:r>
              <a:rPr lang="en-US" sz="259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main.c</a:t>
            </a: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with –</a:t>
            </a:r>
            <a:r>
              <a:rPr lang="en-US" sz="259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lpthread</a:t>
            </a: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flag (LDLIBS target)</a:t>
            </a:r>
            <a:endParaRPr dirty="0"/>
          </a:p>
          <a:p>
            <a:pPr marL="342900" indent="-342900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clean check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“1-test.ppm”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see “1-test.ppm”</a:t>
            </a:r>
            <a:endParaRPr dirty="0"/>
          </a:p>
          <a:p>
            <a:pPr marL="1143000" lvl="2" indent="-228600">
              <a:lnSpc>
                <a:spcPct val="80000"/>
              </a:lnSpc>
              <a:spcBef>
                <a:spcPts val="444"/>
              </a:spcBef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</a:t>
            </a:r>
            <a:r>
              <a:rPr lang="en-US" sz="22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apt-get install gimp (Ubuntu)</a:t>
            </a:r>
            <a:endParaRPr dirty="0"/>
          </a:p>
          <a:p>
            <a:pPr marL="1143000" lvl="2" indent="-228600">
              <a:lnSpc>
                <a:spcPct val="80000"/>
              </a:lnSpc>
              <a:spcBef>
                <a:spcPts val="444"/>
              </a:spcBef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forwarding (</a:t>
            </a:r>
            <a:r>
              <a:rPr lang="en-US" sz="222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lnxsrv</a:t>
            </a:r>
            <a:r>
              <a:rPr lang="en-US" sz="22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1600200" lvl="3" indent="-228600">
              <a:lnSpc>
                <a:spcPct val="80000"/>
              </a:lnSpc>
              <a:spcBef>
                <a:spcPts val="444"/>
              </a:spcBef>
              <a:buClr>
                <a:schemeClr val="dk1"/>
              </a:buClr>
              <a:buSzPts val="1837"/>
              <a:buFont typeface="Arial"/>
              <a:buChar char="•"/>
            </a:pPr>
            <a:r>
              <a:rPr lang="en-US" sz="182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</a:t>
            </a:r>
            <a:r>
              <a:rPr lang="en-US" sz="18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–X </a:t>
            </a:r>
            <a:r>
              <a:rPr lang="en-US" sz="182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username@lnxsrv.seas.ucla.edu</a:t>
            </a:r>
            <a:endParaRPr sz="18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>
              <a:lnSpc>
                <a:spcPct val="80000"/>
              </a:lnSpc>
              <a:spcBef>
                <a:spcPts val="444"/>
              </a:spcBef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gimp 1-test.ppm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70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/>
              <a:t>Tips</a:t>
            </a:r>
            <a:endParaRPr b="1"/>
          </a:p>
        </p:txBody>
      </p:sp>
      <p:sp>
        <p:nvSpPr>
          <p:cNvPr id="213" name="Shape 213"/>
          <p:cNvSpPr txBox="1">
            <a:spLocks noGrp="1"/>
          </p:cNvSpPr>
          <p:nvPr>
            <p:ph idx="1"/>
          </p:nvPr>
        </p:nvSpPr>
        <p:spPr>
          <a:xfrm>
            <a:off x="1979612" y="1295400"/>
            <a:ext cx="8229600" cy="5430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06400">
              <a:spcBef>
                <a:spcPts val="640"/>
              </a:spcBef>
              <a:buSzPts val="2800"/>
            </a:pPr>
            <a:r>
              <a:rPr lang="en-US" sz="2800"/>
              <a:t>Ensure no compile error exists!</a:t>
            </a:r>
            <a:endParaRPr sz="2800"/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sz="2800"/>
              <a:t>Read the source code	to understand the task</a:t>
            </a:r>
            <a:endParaRPr sz="2800"/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sz="2800"/>
              <a:t>Don’t modify other functions in the original code</a:t>
            </a:r>
            <a:endParaRPr sz="2800"/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sz="2800"/>
              <a:t>Submit a gzipped file .tgz</a:t>
            </a:r>
            <a:endParaRPr sz="2800"/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sz="2800"/>
              <a:t>Keynote: How to divide the task to run multiple threads</a:t>
            </a:r>
            <a:endParaRPr sz="2800"/>
          </a:p>
          <a:p>
            <a:pPr marL="457200" indent="-406400">
              <a:spcBef>
                <a:spcPts val="0"/>
              </a:spcBef>
              <a:buSzPts val="2800"/>
            </a:pPr>
            <a:r>
              <a:rPr lang="en-US" sz="2800"/>
              <a:t>Difficulty: the 3rd and 4th arguments of pthread_create function</a:t>
            </a:r>
            <a:endParaRPr sz="2800"/>
          </a:p>
          <a:p>
            <a:pPr marL="914400" lvl="1" indent="-406400">
              <a:spcBef>
                <a:spcPts val="0"/>
              </a:spcBef>
              <a:buSzPts val="2800"/>
            </a:pPr>
            <a:r>
              <a:rPr lang="en-US"/>
              <a:t>Argument 3: a function that divides the input by threads</a:t>
            </a:r>
            <a:endParaRPr/>
          </a:p>
          <a:p>
            <a:pPr marL="914400" lvl="1" indent="-406400">
              <a:spcBef>
                <a:spcPts val="0"/>
              </a:spcBef>
              <a:buSzPts val="2800"/>
            </a:pPr>
            <a:r>
              <a:rPr lang="en-US"/>
              <a:t>Argument 4: an array to hold data for each thread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6A0DB-015E-C94B-BCAE-D03678F5172D}"/>
              </a:ext>
            </a:extLst>
          </p:cNvPr>
          <p:cNvSpPr/>
          <p:nvPr/>
        </p:nvSpPr>
        <p:spPr>
          <a:xfrm>
            <a:off x="5731973" y="3244334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scene</a:t>
            </a:r>
          </a:p>
        </p:txBody>
      </p:sp>
    </p:spTree>
    <p:extLst>
      <p:ext uri="{BB962C8B-B14F-4D97-AF65-F5344CB8AC3E}">
        <p14:creationId xmlns:p14="http://schemas.microsoft.com/office/powerpoint/2010/main" val="318795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For Reference</a:t>
            </a:r>
            <a:endParaRPr dirty="0"/>
          </a:p>
        </p:txBody>
      </p:sp>
      <p:pic>
        <p:nvPicPr>
          <p:cNvPr id="220" name="Shape 22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0412" y="1676400"/>
            <a:ext cx="3048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4837113" y="5105401"/>
            <a:ext cx="2514599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chemeClr val="dk1"/>
              </a:buClr>
              <a:buSzPts val="6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Figure. 1-test.ppm &amp;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baseline.ppm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48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pthread Functions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idx="1"/>
          </p:nvPr>
        </p:nvSpPr>
        <p:spPr>
          <a:xfrm>
            <a:off x="1979612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620"/>
              <a:buNone/>
            </a:pP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5 basic pthread functions: 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endParaRPr sz="24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pthread_create: </a:t>
            </a: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new thread within a process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pthread_join: </a:t>
            </a: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waits for another thread to terminate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pthread_equal: </a:t>
            </a: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compares thread ids to see if they refer to the same thread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pthread_self: </a:t>
            </a: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id of the calling thread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indent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ts val="620"/>
              <a:buNone/>
            </a:pPr>
            <a:r>
              <a:rPr lang="en-US" sz="248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pthread_exit: </a:t>
            </a:r>
            <a:r>
              <a:rPr lang="en-US" sz="2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terminates the currently running thread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192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/>
              <a:t>pthread_create</a:t>
            </a:r>
            <a:endParaRPr b="1"/>
          </a:p>
        </p:txBody>
      </p:sp>
      <p:sp>
        <p:nvSpPr>
          <p:cNvPr id="101" name="Shape 101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lnSpc>
                <a:spcPct val="115000"/>
              </a:lnSpc>
              <a:spcBef>
                <a:spcPts val="0"/>
              </a:spcBef>
              <a:buSzPts val="3200"/>
            </a:pPr>
            <a:r>
              <a:rPr lang="en-US" b="1"/>
              <a:t>Function: </a:t>
            </a:r>
            <a:r>
              <a:rPr lang="en-US"/>
              <a:t>creates a new thread and makes it executable</a:t>
            </a:r>
            <a:endParaRPr/>
          </a:p>
          <a:p>
            <a:pPr marL="457200" indent="-431800">
              <a:lnSpc>
                <a:spcPct val="115000"/>
              </a:lnSpc>
              <a:spcBef>
                <a:spcPts val="0"/>
              </a:spcBef>
              <a:buSzPts val="3200"/>
            </a:pPr>
            <a:r>
              <a:rPr lang="en-US"/>
              <a:t>Can be called any number of times from anywhere within code</a:t>
            </a:r>
            <a:endParaRPr/>
          </a:p>
          <a:p>
            <a:pPr marL="457200" indent="-431800">
              <a:lnSpc>
                <a:spcPct val="115000"/>
              </a:lnSpc>
              <a:spcBef>
                <a:spcPts val="0"/>
              </a:spcBef>
              <a:buSzPts val="3200"/>
            </a:pPr>
            <a:r>
              <a:rPr lang="en-US"/>
              <a:t>Return value:</a:t>
            </a:r>
            <a:endParaRPr/>
          </a:p>
          <a:p>
            <a:pPr marL="914400" lvl="1" indent="-406400">
              <a:lnSpc>
                <a:spcPct val="115000"/>
              </a:lnSpc>
              <a:spcBef>
                <a:spcPts val="0"/>
              </a:spcBef>
              <a:buSzPts val="2800"/>
            </a:pPr>
            <a:r>
              <a:rPr lang="en-US" sz="2800"/>
              <a:t>Success: zero</a:t>
            </a:r>
            <a:endParaRPr sz="2800"/>
          </a:p>
          <a:p>
            <a:pPr marL="914400" lvl="1" indent="-406400">
              <a:lnSpc>
                <a:spcPct val="115000"/>
              </a:lnSpc>
              <a:spcBef>
                <a:spcPts val="0"/>
              </a:spcBef>
              <a:buSzPts val="2800"/>
            </a:pPr>
            <a:r>
              <a:rPr lang="en-US" sz="2800"/>
              <a:t>Failure: error number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207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idx="1"/>
          </p:nvPr>
        </p:nvSpPr>
        <p:spPr>
          <a:xfrm>
            <a:off x="1979612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555"/>
              <a:buNone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pthread_create( pthread_t *tid, const pthread_attr_t *attr,</a:t>
            </a:r>
            <a:endParaRPr/>
          </a:p>
          <a:p>
            <a:pPr marL="0" indent="0">
              <a:lnSpc>
                <a:spcPct val="80000"/>
              </a:lnSpc>
              <a:spcBef>
                <a:spcPts val="444"/>
              </a:spcBef>
              <a:buClr>
                <a:schemeClr val="dk1"/>
              </a:buClr>
              <a:buSzPts val="555"/>
              <a:buNone/>
            </a:pP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void *(my_function)(void *), void *arg ); </a:t>
            </a:r>
            <a:endParaRPr/>
          </a:p>
          <a:p>
            <a:pPr marL="342900" indent="-342899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</a:t>
            </a:r>
            <a:r>
              <a:rPr lang="en-US" sz="2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unique identifier for newly created thread</a:t>
            </a:r>
            <a:endParaRPr/>
          </a:p>
          <a:p>
            <a:pPr marL="342900" indent="-342899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</a:t>
            </a:r>
            <a:r>
              <a:rPr lang="en-US" sz="2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object that holds thread attributes (priority, stack size, etc.)</a:t>
            </a:r>
            <a:endParaRPr/>
          </a:p>
          <a:p>
            <a:pPr marL="742950" lvl="1" indent="-28575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NULL for default attributes</a:t>
            </a:r>
            <a:endParaRPr/>
          </a:p>
          <a:p>
            <a:pPr marL="342900" indent="-342899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my_function</a:t>
            </a:r>
            <a:r>
              <a:rPr lang="en-US" sz="2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function that thread will execute once it is created</a:t>
            </a:r>
            <a:endParaRPr/>
          </a:p>
          <a:p>
            <a:pPr marL="342900" indent="-342899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</a:t>
            </a:r>
            <a:r>
              <a:rPr lang="en-US" sz="2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</a:t>
            </a:r>
            <a:r>
              <a:rPr lang="en-US" sz="296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r>
              <a:rPr lang="en-US" sz="2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argument that may be passed to my_function</a:t>
            </a:r>
            <a:endParaRPr/>
          </a:p>
          <a:p>
            <a:pPr marL="742950" lvl="1" indent="-28575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NULL if no arguments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82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 Example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idx="1"/>
          </p:nvPr>
        </p:nvSpPr>
        <p:spPr>
          <a:xfrm>
            <a:off x="1485900" y="1371600"/>
            <a:ext cx="8723312" cy="51537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375"/>
              <a:buNone/>
            </a:pPr>
            <a:endParaRPr lang="en-US" sz="1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375"/>
              <a:buNone/>
            </a:pPr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</a:t>
            </a:r>
            <a:r>
              <a:rPr lang="en-US" sz="15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pthread.h</a:t>
            </a:r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375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printMsg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(void *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thread_num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375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t_num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thread_num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375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(“It’s me, thread %d!\n”,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t_num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375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NULL;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375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375"/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375"/>
              <a:buNone/>
            </a:pP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main() {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375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pthread_t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tids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375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375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for(t = 0; t &lt; 3; t++) {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375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 =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(&amp;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tids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[t], NULL,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printMsg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(void *) t); 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375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if(ret) {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375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(“Error creating thread. Error code is %d\n”, ret”);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375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exit(-1);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375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 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375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dirty="0"/>
          </a:p>
          <a:p>
            <a:pPr marL="0" indent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375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Clr>
                <a:schemeClr val="dk1"/>
              </a:buClr>
              <a:buSzPts val="375"/>
              <a:buNone/>
            </a:pPr>
            <a:endParaRPr dirty="0"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500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problem with this code? (Hint: use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dirty="0"/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ts val="5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main thread finishes before all threads finish their job -&gt; incorrect results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27288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899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 </a:t>
            </a:r>
            <a:r>
              <a:rPr lang="en-US" sz="2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originating thread wait for the completion of all its spawned threads’ tasks</a:t>
            </a:r>
            <a:endParaRPr/>
          </a:p>
          <a:p>
            <a:pPr marL="342900" indent="-342899">
              <a:lnSpc>
                <a:spcPct val="100000"/>
              </a:lnSpc>
              <a:spcBef>
                <a:spcPts val="592"/>
              </a:spcBef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join, the originating thread would exit as soon as it completes its job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Noto Sans Symbols"/>
              <a:buChar char="⇒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spawned thread can get aborted even if it is in the middle of its chore</a:t>
            </a:r>
            <a:endParaRPr/>
          </a:p>
          <a:p>
            <a:pPr marL="342900" indent="-342899">
              <a:lnSpc>
                <a:spcPct val="100000"/>
              </a:lnSpc>
              <a:spcBef>
                <a:spcPts val="592"/>
              </a:spcBef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value: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Arial"/>
              <a:buChar char="⇒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Success: zero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518"/>
              </a:spcBef>
              <a:buClr>
                <a:schemeClr val="dk1"/>
              </a:buClr>
              <a:buSzPts val="2580"/>
              <a:buFont typeface="Arial"/>
              <a:buChar char="⇒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Failure: error number</a:t>
            </a:r>
            <a:endParaRPr/>
          </a:p>
          <a:p>
            <a:pPr marL="0" indent="0">
              <a:lnSpc>
                <a:spcPct val="100000"/>
              </a:lnSpc>
              <a:spcBef>
                <a:spcPts val="592"/>
              </a:spcBef>
              <a:buClr>
                <a:schemeClr val="dk1"/>
              </a:buClr>
              <a:buSzPts val="740"/>
              <a:buNone/>
            </a:pPr>
            <a:endParaRPr sz="29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4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idx="1"/>
          </p:nvPr>
        </p:nvSpPr>
        <p:spPr>
          <a:xfrm>
            <a:off x="1979612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6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pthread_join(pthread_t tid, void **status);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thread ID of thread to wait on</a:t>
            </a:r>
            <a:endParaRPr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exit status of the target thread is stored in the location pointed to by *status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NULL if no status is needed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0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979612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 </a:t>
            </a:r>
            <a:r>
              <a:rPr lang="en-US" b="1"/>
              <a:t>Task 1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2134737" y="1522050"/>
            <a:ext cx="7960200" cy="4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/>
              <a:t>Write a c program to solve the previous problem we saw in pthread_create example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332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2754</TotalTime>
  <Words>1061</Words>
  <Application>Microsoft Macintosh PowerPoint</Application>
  <PresentationFormat>Custom</PresentationFormat>
  <Paragraphs>178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Noto Sans Symbols</vt:lpstr>
      <vt:lpstr>Office Theme</vt:lpstr>
      <vt:lpstr>CS35L Software Construction Laboratory  Lab 6: Nandan Parikh Week 6; Lecture 2 </vt:lpstr>
      <vt:lpstr>Links</vt:lpstr>
      <vt:lpstr>Basic pthread Functions</vt:lpstr>
      <vt:lpstr>pthread_create</vt:lpstr>
      <vt:lpstr>Parameters</vt:lpstr>
      <vt:lpstr>pthread_create Example</vt:lpstr>
      <vt:lpstr>pthread_join</vt:lpstr>
      <vt:lpstr>Arguments</vt:lpstr>
      <vt:lpstr>pthread_join Task 1</vt:lpstr>
      <vt:lpstr>Task 1 solution</vt:lpstr>
      <vt:lpstr>Task 2</vt:lpstr>
      <vt:lpstr>Task 2 solution</vt:lpstr>
      <vt:lpstr>Lab 6</vt:lpstr>
      <vt:lpstr>Lab 6...</vt:lpstr>
      <vt:lpstr>Lab 6...</vt:lpstr>
      <vt:lpstr>Ray Tracing</vt:lpstr>
      <vt:lpstr>PowerPoint Presentation</vt:lpstr>
      <vt:lpstr>Computational Resources</vt:lpstr>
      <vt:lpstr>Homework 6</vt:lpstr>
      <vt:lpstr>Homework 6</vt:lpstr>
      <vt:lpstr>Tips</vt:lpstr>
      <vt:lpstr>For Reference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Software Construction Laboratory  Lab 5: Sneha Shankar Week 7; Lecture 2 </dc:title>
  <dc:creator>Sneha</dc:creator>
  <cp:lastModifiedBy>Nandan Atul Parikh</cp:lastModifiedBy>
  <cp:revision>19</cp:revision>
  <dcterms:created xsi:type="dcterms:W3CDTF">2018-02-22T08:02:58Z</dcterms:created>
  <dcterms:modified xsi:type="dcterms:W3CDTF">2019-02-20T03:35:20Z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