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88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89" r:id="rId13"/>
    <p:sldId id="290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3E8D3-9702-44B5-AAF7-AD381A45C650}">
  <a:tblStyle styleId="{16B3E8D3-9702-44B5-AAF7-AD381A45C6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9"/>
    <p:restoredTop sz="86433"/>
  </p:normalViewPr>
  <p:slideViewPr>
    <p:cSldViewPr>
      <p:cViewPr varScale="1">
        <p:scale>
          <a:sx n="97" d="100"/>
          <a:sy n="97" d="100"/>
        </p:scale>
        <p:origin x="1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0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HOWTO/Program-Library-HOWTO/index.html" TargetMode="External"/><Relationship Id="rId2" Type="http://schemas.openxmlformats.org/officeDocument/2006/relationships/hyperlink" Target="http://www.yolinux.com/TUTORIALS/LibraryArchives-StaticAndDynam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library/l-dynamic-librarie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366" y="2052655"/>
            <a:ext cx="5717267" cy="2752689"/>
          </a:xfrm>
        </p:spPr>
        <p:txBody>
          <a:bodyPr/>
          <a:lstStyle/>
          <a:p>
            <a:pPr algn="ctr"/>
            <a:r>
              <a:rPr lang="en-US" sz="2701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1576" dirty="0"/>
              <a:t>Lab 6: Nandan Parikh</a:t>
            </a:r>
            <a:br>
              <a:rPr lang="en-US" sz="1801" dirty="0"/>
            </a:br>
            <a:r>
              <a:rPr lang="en-US" sz="1125" dirty="0"/>
              <a:t>Week 7; Lecture 1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8184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67" name="Shape 167"/>
          <p:cNvSpPr/>
          <p:nvPr/>
        </p:nvSpPr>
        <p:spPr>
          <a:xfrm>
            <a:off x="685800" y="2819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0" name="Shape 170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5334000" y="1752600"/>
            <a:ext cx="1447800" cy="2133599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3" name="Shape 173"/>
          <p:cNvSpPr/>
          <p:nvPr/>
        </p:nvSpPr>
        <p:spPr>
          <a:xfrm>
            <a:off x="5638800" y="2895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600200" y="2209800"/>
            <a:ext cx="838199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1600200" y="2895599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7" name="Shape 177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600200" y="4800600"/>
            <a:ext cx="762000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rot="10800000" flipH="1">
            <a:off x="1600200" y="5333999"/>
            <a:ext cx="685799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8800" y="5334000"/>
            <a:ext cx="914400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7467600" y="5715000"/>
            <a:ext cx="1143000" cy="8381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6476999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114800" y="5257800"/>
            <a:ext cx="12191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7391400" y="3657600"/>
            <a:ext cx="128904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6781800" y="3505200"/>
            <a:ext cx="609599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781800" y="4038600"/>
            <a:ext cx="609599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" name="Shape 167"/>
          <p:cNvSpPr/>
          <p:nvPr/>
        </p:nvSpPr>
        <p:spPr>
          <a:xfrm>
            <a:off x="685800" y="54102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Disadvantages of dynamic linking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Performance hit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Need to load shared objects (at least once)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Need to resolve addresses (once or every time)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Remember back to the system call assignment…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What if we have the library, but it is the wrong version?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586-A527-2441-A0C6-16183DCA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Creating/Using Static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1D4C-31DB-794B-BE23-D46DB4C6D887}"/>
              </a:ext>
            </a:extLst>
          </p:cNvPr>
          <p:cNvSpPr txBox="1"/>
          <p:nvPr/>
        </p:nvSpPr>
        <p:spPr>
          <a:xfrm>
            <a:off x="762000" y="1905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Create C file for your library functions</a:t>
            </a:r>
          </a:p>
          <a:p>
            <a:pPr lvl="2"/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lib_mylib.c</a:t>
            </a: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/>
              <a:t>Create Header file for your library</a:t>
            </a:r>
          </a:p>
          <a:p>
            <a:pPr lvl="5"/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lib_mylib.h</a:t>
            </a:r>
            <a:r>
              <a:rPr lang="en-US" sz="1800" dirty="0">
                <a:solidFill>
                  <a:schemeClr val="bg2"/>
                </a:solidFill>
              </a:rPr>
              <a:t> 	</a:t>
            </a:r>
          </a:p>
          <a:p>
            <a:pPr marL="342900" indent="-342900">
              <a:buAutoNum type="arabicPeriod"/>
            </a:pPr>
            <a:r>
              <a:rPr lang="en-US" sz="1800" dirty="0"/>
              <a:t>Compile these files ( No linking )</a:t>
            </a:r>
          </a:p>
          <a:p>
            <a:pPr lvl="8"/>
            <a:r>
              <a:rPr lang="en-US" sz="1800" dirty="0">
                <a:solidFill>
                  <a:schemeClr val="bg2"/>
                </a:solidFill>
              </a:rPr>
              <a:t> 	</a:t>
            </a:r>
            <a:r>
              <a:rPr lang="en-US" sz="1800" dirty="0" err="1">
                <a:solidFill>
                  <a:schemeClr val="bg2"/>
                </a:solidFill>
              </a:rPr>
              <a:t>gcc</a:t>
            </a:r>
            <a:r>
              <a:rPr lang="en-US" sz="1800" dirty="0">
                <a:solidFill>
                  <a:schemeClr val="bg2"/>
                </a:solidFill>
              </a:rPr>
              <a:t> -c </a:t>
            </a:r>
            <a:r>
              <a:rPr lang="en-US" sz="1800" dirty="0" err="1">
                <a:solidFill>
                  <a:schemeClr val="bg2"/>
                </a:solidFill>
              </a:rPr>
              <a:t>lib_mylib.c</a:t>
            </a:r>
            <a:r>
              <a:rPr lang="en-US" sz="1800" dirty="0">
                <a:solidFill>
                  <a:schemeClr val="bg2"/>
                </a:solidFill>
              </a:rPr>
              <a:t> -o </a:t>
            </a:r>
            <a:r>
              <a:rPr lang="en-US" sz="1800" dirty="0" err="1">
                <a:solidFill>
                  <a:schemeClr val="bg2"/>
                </a:solidFill>
              </a:rPr>
              <a:t>lib_mylib.o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a Static Library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ar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rcs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lib_mylib.a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lib_mylib.o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archiver</a:t>
            </a:r>
            <a:r>
              <a:rPr lang="en-US" dirty="0">
                <a:solidFill>
                  <a:schemeClr val="tx1"/>
                </a:solidFill>
              </a:rPr>
              <a:t>, also known simply as 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, is a Unix utility that maintains groups of files as a single archive file)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/>
              <a:t>5.    Compile the main code</a:t>
            </a:r>
          </a:p>
          <a:p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gcc</a:t>
            </a:r>
            <a:r>
              <a:rPr lang="en-US" sz="1800" dirty="0">
                <a:solidFill>
                  <a:schemeClr val="bg2"/>
                </a:solidFill>
              </a:rPr>
              <a:t> -c </a:t>
            </a:r>
            <a:r>
              <a:rPr lang="en-US" sz="1800" dirty="0" err="1">
                <a:solidFill>
                  <a:schemeClr val="bg2"/>
                </a:solidFill>
              </a:rPr>
              <a:t>main.c</a:t>
            </a:r>
            <a:r>
              <a:rPr lang="en-US" sz="1800" dirty="0">
                <a:solidFill>
                  <a:schemeClr val="bg2"/>
                </a:solidFill>
              </a:rPr>
              <a:t> -o </a:t>
            </a:r>
            <a:r>
              <a:rPr lang="en-US" sz="1800" dirty="0" err="1">
                <a:solidFill>
                  <a:schemeClr val="bg2"/>
                </a:solidFill>
              </a:rPr>
              <a:t>myMain.o</a:t>
            </a: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buAutoNum type="arabicPeriod" startAt="6"/>
            </a:pPr>
            <a:r>
              <a:rPr lang="en-US" sz="1800" dirty="0"/>
              <a:t>Compile and Link the main with the static library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gcc</a:t>
            </a:r>
            <a:r>
              <a:rPr lang="en-US" sz="1800" dirty="0">
                <a:solidFill>
                  <a:schemeClr val="bg2"/>
                </a:solidFill>
              </a:rPr>
              <a:t> –o </a:t>
            </a:r>
            <a:r>
              <a:rPr lang="en-US" sz="1800" dirty="0" err="1">
                <a:solidFill>
                  <a:schemeClr val="bg2"/>
                </a:solidFill>
              </a:rPr>
              <a:t>mainCode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myMain.o</a:t>
            </a:r>
            <a:r>
              <a:rPr lang="en-US" sz="1800" dirty="0">
                <a:solidFill>
                  <a:schemeClr val="bg2"/>
                </a:solidFill>
              </a:rPr>
              <a:t> –L. –</a:t>
            </a:r>
            <a:r>
              <a:rPr lang="en-US" sz="1800" dirty="0" err="1">
                <a:solidFill>
                  <a:schemeClr val="bg2"/>
                </a:solidFill>
              </a:rPr>
              <a:t>l_mylib</a:t>
            </a:r>
            <a:br>
              <a:rPr lang="en-US" sz="1800" dirty="0">
                <a:solidFill>
                  <a:schemeClr val="bg2"/>
                </a:solidFill>
              </a:rPr>
            </a:b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301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8D3-E8EC-274C-A1AA-8F3F7D5A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BB66D-B970-0143-89CC-762B45A61620}"/>
              </a:ext>
            </a:extLst>
          </p:cNvPr>
          <p:cNvSpPr/>
          <p:nvPr/>
        </p:nvSpPr>
        <p:spPr>
          <a:xfrm>
            <a:off x="457200" y="12954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http://www.yolinux.com/TUTORIALS/LibraryArchives-StaticAndDynamic.html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http://tldp.org/HOWTO/Program-Library-HOWTO/index.html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https://www.ibm.com/developerworks/library/l-dynamic-libraries/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100740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build simple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mr-IN" sz="2000" dirty="0" err="1">
                <a:latin typeface="Courier New" panose="02070309020205020404" pitchFamily="49" charset="0"/>
                <a:ea typeface="Menlo" panose="020B0609030804020204" pitchFamily="49" charset="0"/>
              </a:rPr>
              <a:t>cos</a:t>
            </a:r>
            <a:r>
              <a:rPr lang="en-US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mr-IN" sz="2000" dirty="0" err="1">
                <a:latin typeface="Courier New" panose="02070309020205020404" pitchFamily="49" charset="0"/>
                <a:ea typeface="Menlo" panose="020B06090308040202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(3.0))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 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dynamic libraries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loads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system calls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makes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 |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‘NR%101==nnnnnnnnn%101’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~25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to use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output for each one in your log and investigate any errors you might 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all dynamic libraries you find, create a sorted list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omit the duplicates!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executable file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2" name="Shape 92"/>
          <p:cNvSpPr/>
          <p:nvPr/>
        </p:nvSpPr>
        <p:spPr>
          <a:xfrm>
            <a:off x="2133600" y="2667000"/>
            <a:ext cx="12191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93" name="Shape 93"/>
          <p:cNvSpPr/>
          <p:nvPr/>
        </p:nvSpPr>
        <p:spPr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013325" y="3008313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sp>
        <p:nvSpPr>
          <p:cNvPr id="96" name="Shape 96"/>
          <p:cNvSpPr/>
          <p:nvPr/>
        </p:nvSpPr>
        <p:spPr>
          <a:xfrm>
            <a:off x="6858000" y="2667000"/>
            <a:ext cx="1219199" cy="8381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16002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33528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4800600" y="3124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6400800" y="3048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1295400" y="3733800"/>
            <a:ext cx="27368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statements into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machine-language 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instructions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00600" y="3733800"/>
            <a:ext cx="22542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one or more object files generated by a compiler and combines them into a single executable file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096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5" name="Shape 115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6" name="Shape 116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17" name="Shape 117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18" name="Shape 118"/>
          <p:cNvSpPr/>
          <p:nvPr/>
        </p:nvSpPr>
        <p:spPr>
          <a:xfrm>
            <a:off x="1981200" y="2057400"/>
            <a:ext cx="1524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5240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5257800" y="3124200"/>
            <a:ext cx="13715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4800600" y="3886200"/>
            <a:ext cx="685799" cy="685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6629400" y="35814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3124200" y="5029200"/>
            <a:ext cx="2406649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process to add, remove, replace or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relocate object modules during its execution.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</a:p>
          <a:p>
            <a:pPr marL="1009650" marR="0" lvl="1" indent="-6159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Linker collects procedures and links together the object modules into one executable program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Why isn't everything written as just one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big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 program, saving the necessity of linking?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Efficiency: if just one function is changed in a 100K line program, why recompile the whole program? Just recompile the one function and relink.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Multiple-language programs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Other reasons?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6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Unix systems: Code is typically compiled as a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shared object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(DSO)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vs. static linking resulting size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-static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hello-static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hello-dynamic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 you are the sysadmin, which do you prefer?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Advantages of dynamic linking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The executable is typically smaller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When the library is changed, the code that references it does not usually need to be recompiled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The executable accesses the .so at run time; therefore, multiple programs can access the same .so at the same time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Memory footprint amortized across all programs using the same .so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557</Words>
  <Application>Microsoft Macintosh PowerPoint</Application>
  <PresentationFormat>On-screen Show (4:3)</PresentationFormat>
  <Paragraphs>119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Arimo</vt:lpstr>
      <vt:lpstr>Calibri</vt:lpstr>
      <vt:lpstr>Courier New</vt:lpstr>
      <vt:lpstr>Georgia</vt:lpstr>
      <vt:lpstr>Noto Sans Symbols</vt:lpstr>
      <vt:lpstr>Office Theme</vt:lpstr>
      <vt:lpstr>CS35L Software Construction Laboratory  Lab 6: Nandan Parikh Week 7; Lecture 1 </vt:lpstr>
      <vt:lpstr>Building an executable file</vt:lpstr>
      <vt:lpstr>PowerPoint Presentation</vt:lpstr>
      <vt:lpstr>Static Linking</vt:lpstr>
      <vt:lpstr>Dynamic Linking</vt:lpstr>
      <vt:lpstr>Linking and Loading</vt:lpstr>
      <vt:lpstr>PowerPoint Presentation</vt:lpstr>
      <vt:lpstr>Dynamic linking</vt:lpstr>
      <vt:lpstr>Advantages of dynamic linking</vt:lpstr>
      <vt:lpstr>Smaller is more efficient</vt:lpstr>
      <vt:lpstr>Disadvantages of dynamic linking</vt:lpstr>
      <vt:lpstr>Example – Creating/Using Static Library</vt:lpstr>
      <vt:lpstr>Useful Links</vt:lpstr>
      <vt:lpstr>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Nandan Atul Parikh</cp:lastModifiedBy>
  <cp:revision>28</cp:revision>
  <dcterms:modified xsi:type="dcterms:W3CDTF">2019-02-21T19:56:30Z</dcterms:modified>
</cp:coreProperties>
</file>