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8" r:id="rId2"/>
    <p:sldId id="258" r:id="rId3"/>
    <p:sldId id="290" r:id="rId4"/>
    <p:sldId id="289" r:id="rId5"/>
    <p:sldId id="260" r:id="rId6"/>
    <p:sldId id="264" r:id="rId7"/>
    <p:sldId id="259" r:id="rId8"/>
    <p:sldId id="291" r:id="rId9"/>
    <p:sldId id="292" r:id="rId10"/>
    <p:sldId id="262" r:id="rId11"/>
    <p:sldId id="263" r:id="rId12"/>
    <p:sldId id="261" r:id="rId13"/>
    <p:sldId id="265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7" autoAdjust="0"/>
    <p:restoredTop sz="90586" autoAdjust="0"/>
  </p:normalViewPr>
  <p:slideViewPr>
    <p:cSldViewPr>
      <p:cViewPr varScale="1">
        <p:scale>
          <a:sx n="72" d="100"/>
          <a:sy n="72" d="100"/>
        </p:scale>
        <p:origin x="26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80FF4-B75E-4FAA-B5D7-7D0743BF6E6D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A2B6-DDFA-4006-ADE8-480ED7914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1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PIC: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Independent Code means that the generated machine code is not dependent on being located at a specific address in order to work.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jumps would be generated as relative rather than absolute.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Wl,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36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ldl</a:t>
            </a:r>
            <a:r>
              <a:rPr lang="en-US" dirty="0"/>
              <a:t>: </a:t>
            </a:r>
            <a:r>
              <a:rPr lang="en-US" dirty="0" err="1"/>
              <a:t>Libdl.so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Dynamically linked at run time. The libraries must be available during compile/link phase. The shared objects are not included into the executable component but are tied to the execution.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Dynamically loaded/unloaded and linked during execution (i.e. browser plug-in) using the dynamic linking loader system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9898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A2B6-DDFA-4006-ADE8-480ED79147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483A-6AAD-48EC-A2FC-6D80B7D6C8B4}" type="datetimeFigureOut">
              <a:rPr lang="en-US" smtClean="0"/>
              <a:pPr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0A41-C4D6-459A-AB36-D297DEC3C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-3.1/gcc/Function-Attribut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linux.com/TUTORIALS/LibraryArchives-StaticAndDynamic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/Link-Op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887" y="2456387"/>
            <a:ext cx="5146180" cy="19727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/>
              <a:t>CS35L Software Construction Laboratory</a:t>
            </a:r>
            <a:br>
              <a:rPr lang="en-US" sz="2701" dirty="0"/>
            </a:br>
            <a:br>
              <a:rPr lang="en-US" sz="2701" dirty="0"/>
            </a:br>
            <a:r>
              <a:rPr lang="en-US" sz="2000" dirty="0"/>
              <a:t>Lab 6: Nandan Parikh</a:t>
            </a:r>
            <a:br>
              <a:rPr lang="en-US" sz="1801" dirty="0"/>
            </a:br>
            <a:r>
              <a:rPr lang="en-US" sz="1300" dirty="0"/>
              <a:t>Week 7; Lecture 2</a:t>
            </a:r>
            <a:br>
              <a:rPr lang="en-US" sz="1125" dirty="0"/>
            </a:br>
            <a:endParaRPr lang="en-US" sz="1576" dirty="0"/>
          </a:p>
        </p:txBody>
      </p:sp>
    </p:spTree>
    <p:extLst>
      <p:ext uri="{BB962C8B-B14F-4D97-AF65-F5344CB8AC3E}">
        <p14:creationId xmlns:p14="http://schemas.microsoft.com/office/powerpoint/2010/main" val="19974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Used to declare certain things about functions called in your program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Help the compiler optimize calls and check code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Also used to control memory placement, code generation options or call/return conventions within the function being annotated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Introduced by the attribute keyword on a declaration, followed by an attribute specification inside double parentheses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Reference: </a:t>
            </a: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https://gcc.gnu.org/onlinedocs/gcc-3.1/gcc/Function-Attributes.html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__attribute__ ((__constructor__)) </a:t>
            </a:r>
          </a:p>
          <a:p>
            <a:pPr lvl="1"/>
            <a:r>
              <a:rPr lang="en-US" dirty="0"/>
              <a:t>Is run when </a:t>
            </a:r>
            <a:r>
              <a:rPr lang="en-US" sz="2400" dirty="0" err="1">
                <a:latin typeface="Courier New"/>
                <a:cs typeface="Courier New"/>
              </a:rPr>
              <a:t>dlopen</a:t>
            </a:r>
            <a:r>
              <a:rPr lang="en-US" sz="2400" dirty="0">
                <a:latin typeface="Courier New"/>
                <a:cs typeface="Courier New"/>
              </a:rPr>
              <a:t>()</a:t>
            </a:r>
            <a:r>
              <a:rPr lang="en-US" dirty="0"/>
              <a:t> is called</a:t>
            </a:r>
          </a:p>
          <a:p>
            <a:r>
              <a:rPr lang="en-US" sz="2800" dirty="0">
                <a:latin typeface="Courier New"/>
                <a:cs typeface="Courier New"/>
              </a:rPr>
              <a:t>__attribute__ ((__destructor__))</a:t>
            </a:r>
          </a:p>
          <a:p>
            <a:pPr lvl="1"/>
            <a:r>
              <a:rPr lang="en-US" dirty="0">
                <a:latin typeface="+mj-lt"/>
                <a:cs typeface="Courier New"/>
              </a:rPr>
              <a:t>Is run when </a:t>
            </a:r>
            <a:r>
              <a:rPr lang="en-US" dirty="0" err="1">
                <a:latin typeface="Courier New"/>
                <a:cs typeface="Courier New"/>
              </a:rPr>
              <a:t>dlclose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latin typeface="+mj-lt"/>
                <a:cs typeface="Courier New"/>
              </a:rPr>
              <a:t> is called</a:t>
            </a:r>
          </a:p>
          <a:p>
            <a:r>
              <a:rPr lang="en-US" dirty="0">
                <a:latin typeface="+mj-lt"/>
                <a:cs typeface="Courier New"/>
              </a:rPr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__attribute__ ((__constructor__))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to_run_before</a:t>
            </a:r>
            <a:r>
              <a:rPr lang="en-US" sz="1800" dirty="0">
                <a:latin typeface="Courier New"/>
                <a:cs typeface="Courier New"/>
              </a:rPr>
              <a:t> (void) 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</a:t>
            </a:r>
            <a:r>
              <a:rPr lang="en-US" sz="1800" dirty="0" err="1">
                <a:latin typeface="Courier New"/>
                <a:cs typeface="Courier New"/>
              </a:rPr>
              <a:t>pre_func</a:t>
            </a:r>
            <a:r>
              <a:rPr lang="en-US" sz="1800" dirty="0">
                <a:latin typeface="Courier New"/>
                <a:cs typeface="Courier New"/>
              </a:rPr>
              <a:t>\n");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7 : ( Use lnxsrv09 )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Split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randall.c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into 4 separate files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Stitch the files together via static and dynamic linking to create the program</a:t>
            </a:r>
          </a:p>
          <a:p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randmain.c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must use dynamic loading to link up with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randlibhw.c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randlibsw.c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randcpuid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be used as a static library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Write the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randmain.mk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makefile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do the linking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randall.c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outputs N random bytes of data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Look at the code and understand it 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main function</a:t>
            </a:r>
          </a:p>
          <a:p>
            <a:pPr lvl="3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Checks number of arguments (name of program, N)</a:t>
            </a:r>
          </a:p>
          <a:p>
            <a:pPr lvl="3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Uses helper function to check for HW support</a:t>
            </a:r>
          </a:p>
          <a:p>
            <a:pPr lvl="3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Uses helper functions to generate random number using HW/SW 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Helper functions that check if hardware random number generator is available, and if it is, generates number</a:t>
            </a:r>
          </a:p>
          <a:p>
            <a:pPr lvl="3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HW RNG exists if RDRAND instruction exists</a:t>
            </a:r>
          </a:p>
          <a:p>
            <a:pPr lvl="3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Uses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cpuid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to check whether CPU supports RDRAND (30</a:t>
            </a:r>
            <a:r>
              <a:rPr lang="en-US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bit of ECX register is set)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Helper functions to generate random numbers using software implementation (/dev/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urandom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Divide </a:t>
            </a:r>
            <a:r>
              <a:rPr lang="en-US" sz="2400" dirty="0" err="1"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randall.c</a:t>
            </a:r>
            <a:r>
              <a:rPr lang="en-US" sz="2400" dirty="0"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 into dynamically linked modules and a main program. Don’t want resulting executable to load code that it doesn't need (dynamic loading)</a:t>
            </a:r>
          </a:p>
          <a:p>
            <a:r>
              <a:rPr lang="en-US" sz="2400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randall.c</a:t>
            </a:r>
            <a:r>
              <a:rPr lang="en-US" sz="2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2400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randcpuid.c</a:t>
            </a:r>
            <a:r>
              <a:rPr lang="en-US" sz="2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2400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randlibhw.c</a:t>
            </a:r>
            <a:r>
              <a:rPr lang="en-US" sz="2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2400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randlibsw.c</a:t>
            </a:r>
            <a:r>
              <a:rPr lang="en-US" sz="2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+ </a:t>
            </a:r>
            <a:r>
              <a:rPr lang="en-US" sz="2400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randmain.c</a:t>
            </a:r>
            <a:endParaRPr lang="en-US" sz="2400" u="sng" dirty="0">
              <a:latin typeface="Calibri Light" panose="020F0302020204030204" pitchFamily="34" charset="0"/>
              <a:ea typeface="Calibri" charset="0"/>
              <a:cs typeface="Calibri Light" panose="020F0302020204030204" pitchFamily="34" charset="0"/>
            </a:endParaRPr>
          </a:p>
          <a:p>
            <a:pPr lvl="2"/>
            <a:r>
              <a:rPr lang="en-US" sz="2100" dirty="0" err="1"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randcpuid.c</a:t>
            </a:r>
            <a:r>
              <a:rPr lang="en-US" sz="2100" dirty="0"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: 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contains code that determines whether the current CPU has the RDRAND instruction. Should include 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randcpuid.h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 and include interface described by it.</a:t>
            </a:r>
          </a:p>
          <a:p>
            <a:pPr lvl="2"/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randlibhw.c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: contains the hardware implementation of the random number generator. Should include 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randlib.h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 and implement the interface described by it.</a:t>
            </a:r>
          </a:p>
          <a:p>
            <a:pPr lvl="2"/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randlibsw.c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: contains the software implementation of the random number generator. Should include 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randlib.h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 and implement the interface described by it.</a:t>
            </a:r>
          </a:p>
          <a:p>
            <a:pPr lvl="2"/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randmain.c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: contains the main program that glues together everything else. Should include 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randcpuid.h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 (as the corresponding module should be linked statically) but not 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randlib.h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 (as the corresponding module should be linked after main starts up). Depending on whether the hardware supports the RDRAND instruction, this main program should dynamically load the hardware-oriented or software-oriented implementation of </a:t>
            </a:r>
            <a:r>
              <a:rPr lang="en-US" altLang="en-US" sz="2100" dirty="0" err="1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randlib</a:t>
            </a:r>
            <a:r>
              <a:rPr lang="en-US" altLang="en-US" sz="2100" dirty="0">
                <a:solidFill>
                  <a:srgbClr val="000000"/>
                </a:solidFill>
                <a:latin typeface="Calibri Light" panose="020F0302020204030204" pitchFamily="34" charset="0"/>
                <a:ea typeface="Calibri" charset="0"/>
                <a:cs typeface="Calibri Light" panose="020F0302020204030204" pitchFamily="34" charset="0"/>
              </a:rPr>
              <a:t>. </a:t>
            </a:r>
          </a:p>
          <a:p>
            <a:pPr lvl="2"/>
            <a:endParaRPr lang="en-US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en-US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en-US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7 – randmain.mk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shared libraries ( Check the example explained in class for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hitns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)</a:t>
            </a:r>
          </a:p>
          <a:p>
            <a:pPr lvl="1"/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randlibsw.so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lvl="1"/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randlibhw.so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en-US" alt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library for static linking</a:t>
            </a:r>
          </a:p>
          <a:p>
            <a:pPr lvl="1"/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randcpuid.o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en-US" alt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object file for </a:t>
            </a:r>
            <a:r>
              <a:rPr lang="en-US" alt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</a:t>
            </a:r>
            <a:endParaRPr lang="en-US" alt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randmain.o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r>
              <a:rPr lang="en-US" alt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Build </a:t>
            </a:r>
            <a:r>
              <a:rPr lang="en-US" alt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</a:t>
            </a:r>
            <a:endParaRPr lang="en-US" altLang="en-US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randmain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: -</a:t>
            </a:r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ldl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-</a:t>
            </a:r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Wl,-rpath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=${PWD}</a:t>
            </a:r>
          </a:p>
          <a:p>
            <a:pPr lvl="1"/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If you used </a:t>
            </a:r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create static library, use –</a:t>
            </a:r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lstaticlibrary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option to statically link the library and optionally use –L option to specify the path for the statically linked library</a:t>
            </a:r>
          </a:p>
          <a:p>
            <a:pPr lvl="1"/>
            <a:endParaRPr lang="en-US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en-US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endParaRPr lang="en-US" alt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36" y="612325"/>
            <a:ext cx="7068174" cy="5023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z="3264" spc="-5" dirty="0"/>
              <a:t>Creatin</a:t>
            </a:r>
            <a:r>
              <a:rPr sz="3264" dirty="0"/>
              <a:t>g</a:t>
            </a:r>
            <a:r>
              <a:rPr sz="3264" spc="-5" dirty="0"/>
              <a:t> </a:t>
            </a:r>
            <a:r>
              <a:rPr sz="3264" dirty="0"/>
              <a:t>static</a:t>
            </a:r>
            <a:r>
              <a:rPr sz="3264" spc="-14" dirty="0"/>
              <a:t> </a:t>
            </a:r>
            <a:r>
              <a:rPr sz="3264" spc="-5" dirty="0"/>
              <a:t>an</a:t>
            </a:r>
            <a:r>
              <a:rPr sz="3264" dirty="0"/>
              <a:t>d</a:t>
            </a:r>
            <a:r>
              <a:rPr sz="3264" spc="-5" dirty="0"/>
              <a:t> </a:t>
            </a:r>
            <a:r>
              <a:rPr sz="3264" dirty="0"/>
              <a:t>shared</a:t>
            </a:r>
            <a:r>
              <a:rPr sz="3264" spc="-9" dirty="0"/>
              <a:t> </a:t>
            </a:r>
            <a:r>
              <a:rPr sz="3264" spc="-5" dirty="0"/>
              <a:t>lib</a:t>
            </a:r>
            <a:r>
              <a:rPr sz="3264" dirty="0"/>
              <a:t>s</a:t>
            </a:r>
            <a:r>
              <a:rPr sz="3264" spc="-5" dirty="0"/>
              <a:t> i</a:t>
            </a:r>
            <a:r>
              <a:rPr sz="3264" dirty="0"/>
              <a:t>n</a:t>
            </a:r>
            <a:r>
              <a:rPr sz="3264" spc="-5" dirty="0"/>
              <a:t> </a:t>
            </a:r>
            <a:r>
              <a:rPr sz="3264" spc="-9" dirty="0"/>
              <a:t>GCC</a:t>
            </a:r>
            <a:endParaRPr sz="3264"/>
          </a:p>
        </p:txBody>
      </p:sp>
      <p:sp>
        <p:nvSpPr>
          <p:cNvPr id="3" name="object 3"/>
          <p:cNvSpPr txBox="1"/>
          <p:nvPr/>
        </p:nvSpPr>
        <p:spPr>
          <a:xfrm>
            <a:off x="707105" y="1702917"/>
            <a:ext cx="11401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163" dirty="0">
                <a:latin typeface="Arial"/>
                <a:cs typeface="Arial"/>
              </a:rPr>
              <a:t>●</a:t>
            </a:r>
            <a:endParaRPr sz="90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773" y="1623777"/>
            <a:ext cx="1131484" cy="341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22" spc="-199" dirty="0">
                <a:latin typeface="Arial"/>
                <a:cs typeface="Arial"/>
              </a:rPr>
              <a:t>m</a:t>
            </a:r>
            <a:r>
              <a:rPr sz="2222" spc="-113" dirty="0">
                <a:latin typeface="Arial"/>
                <a:cs typeface="Arial"/>
              </a:rPr>
              <a:t>y</a:t>
            </a:r>
            <a:r>
              <a:rPr sz="2222" spc="-208" dirty="0">
                <a:latin typeface="Arial"/>
                <a:cs typeface="Arial"/>
              </a:rPr>
              <a:t>m</a:t>
            </a:r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100" dirty="0">
                <a:latin typeface="Arial"/>
                <a:cs typeface="Arial"/>
              </a:rPr>
              <a:t>th.h</a:t>
            </a:r>
            <a:endParaRPr sz="222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217" y="2089705"/>
            <a:ext cx="1678511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fn</a:t>
            </a:r>
            <a:r>
              <a:rPr sz="1224" spc="-91" dirty="0">
                <a:latin typeface="Courier New"/>
                <a:cs typeface="Courier New"/>
              </a:rPr>
              <a:t>d</a:t>
            </a:r>
            <a:r>
              <a:rPr sz="1224" spc="-86" dirty="0">
                <a:latin typeface="Courier New"/>
                <a:cs typeface="Courier New"/>
              </a:rPr>
              <a:t>ef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r>
              <a:rPr sz="1224" spc="-86" dirty="0">
                <a:latin typeface="Courier New"/>
                <a:cs typeface="Courier New"/>
              </a:rPr>
              <a:t> 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_M</a:t>
            </a:r>
            <a:r>
              <a:rPr sz="1224" spc="-91" dirty="0">
                <a:latin typeface="Courier New"/>
                <a:cs typeface="Courier New"/>
              </a:rPr>
              <a:t>A</a:t>
            </a:r>
            <a:r>
              <a:rPr sz="1224" spc="-86" dirty="0">
                <a:latin typeface="Courier New"/>
                <a:cs typeface="Courier New"/>
              </a:rPr>
              <a:t>TH_</a:t>
            </a:r>
            <a:r>
              <a:rPr sz="1224" spc="-100" dirty="0">
                <a:latin typeface="Courier New"/>
                <a:cs typeface="Courier New"/>
              </a:rPr>
              <a:t>H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endParaRPr sz="122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217" y="2430590"/>
            <a:ext cx="1678511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d</a:t>
            </a:r>
            <a:r>
              <a:rPr sz="1224" spc="-86" dirty="0">
                <a:latin typeface="Courier New"/>
                <a:cs typeface="Courier New"/>
              </a:rPr>
              <a:t>ef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ne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r>
              <a:rPr sz="1224" spc="-86" dirty="0">
                <a:latin typeface="Courier New"/>
                <a:cs typeface="Courier New"/>
              </a:rPr>
              <a:t> 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_M</a:t>
            </a:r>
            <a:r>
              <a:rPr sz="1224" spc="-91" dirty="0">
                <a:latin typeface="Courier New"/>
                <a:cs typeface="Courier New"/>
              </a:rPr>
              <a:t>A</a:t>
            </a:r>
            <a:r>
              <a:rPr sz="1224" spc="-86" dirty="0">
                <a:latin typeface="Courier New"/>
                <a:cs typeface="Courier New"/>
              </a:rPr>
              <a:t>TH_</a:t>
            </a:r>
            <a:r>
              <a:rPr sz="1224" spc="-100" dirty="0">
                <a:latin typeface="Courier New"/>
                <a:cs typeface="Courier New"/>
              </a:rPr>
              <a:t>H</a:t>
            </a:r>
            <a:r>
              <a:rPr sz="1224" u="sng" spc="-86" dirty="0">
                <a:latin typeface="Courier New"/>
                <a:cs typeface="Courier New"/>
              </a:rPr>
              <a:t> </a:t>
            </a:r>
            <a:endParaRPr sz="1224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216" y="2770323"/>
            <a:ext cx="1514403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 mul</a:t>
            </a:r>
            <a:r>
              <a:rPr sz="1224" spc="-91" dirty="0">
                <a:latin typeface="Courier New"/>
                <a:cs typeface="Courier New"/>
              </a:rPr>
              <a:t>5</a:t>
            </a:r>
            <a:r>
              <a:rPr sz="1224" spc="-86" dirty="0">
                <a:latin typeface="Courier New"/>
                <a:cs typeface="Courier New"/>
              </a:rPr>
              <a:t>(i</a:t>
            </a:r>
            <a:r>
              <a:rPr sz="1224" spc="-91" dirty="0">
                <a:latin typeface="Courier New"/>
                <a:cs typeface="Courier New"/>
              </a:rPr>
              <a:t>n</a:t>
            </a:r>
            <a:r>
              <a:rPr sz="1224" spc="-86" dirty="0">
                <a:latin typeface="Courier New"/>
                <a:cs typeface="Courier New"/>
              </a:rPr>
              <a:t>t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*</a:t>
            </a:r>
            <a:r>
              <a:rPr sz="1224" spc="-86" dirty="0">
                <a:latin typeface="Courier New"/>
                <a:cs typeface="Courier New"/>
              </a:rPr>
              <a:t>i);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216" y="3110056"/>
            <a:ext cx="1514403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 add</a:t>
            </a:r>
            <a:r>
              <a:rPr sz="1224" spc="-91" dirty="0">
                <a:latin typeface="Courier New"/>
                <a:cs typeface="Courier New"/>
              </a:rPr>
              <a:t>1</a:t>
            </a:r>
            <a:r>
              <a:rPr sz="1224" spc="-86" dirty="0">
                <a:latin typeface="Courier New"/>
                <a:cs typeface="Courier New"/>
              </a:rPr>
              <a:t>(i</a:t>
            </a:r>
            <a:r>
              <a:rPr sz="1224" spc="-91" dirty="0">
                <a:latin typeface="Courier New"/>
                <a:cs typeface="Courier New"/>
              </a:rPr>
              <a:t>n</a:t>
            </a:r>
            <a:r>
              <a:rPr sz="1224" spc="-86" dirty="0">
                <a:latin typeface="Courier New"/>
                <a:cs typeface="Courier New"/>
              </a:rPr>
              <a:t>t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*</a:t>
            </a:r>
            <a:r>
              <a:rPr sz="1224" spc="-86" dirty="0">
                <a:latin typeface="Courier New"/>
                <a:cs typeface="Courier New"/>
              </a:rPr>
              <a:t>i);</a:t>
            </a:r>
            <a:endParaRPr sz="1224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217" y="3450940"/>
            <a:ext cx="519964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e</a:t>
            </a:r>
            <a:r>
              <a:rPr sz="1224" spc="-86" dirty="0">
                <a:latin typeface="Courier New"/>
                <a:cs typeface="Courier New"/>
              </a:rPr>
              <a:t>nd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f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9059" y="1674126"/>
            <a:ext cx="11401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163" dirty="0">
                <a:latin typeface="Arial"/>
                <a:cs typeface="Arial"/>
              </a:rPr>
              <a:t>●</a:t>
            </a:r>
            <a:endParaRPr sz="90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3877" y="1594987"/>
            <a:ext cx="768142" cy="341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22" spc="-190" dirty="0">
                <a:latin typeface="Arial"/>
                <a:cs typeface="Arial"/>
              </a:rPr>
              <a:t>m</a:t>
            </a:r>
            <a:r>
              <a:rPr sz="2222" spc="-141" dirty="0">
                <a:latin typeface="Arial"/>
                <a:cs typeface="Arial"/>
              </a:rPr>
              <a:t>u</a:t>
            </a:r>
            <a:r>
              <a:rPr sz="2222" spc="-41" dirty="0">
                <a:latin typeface="Arial"/>
                <a:cs typeface="Arial"/>
              </a:rPr>
              <a:t>l</a:t>
            </a:r>
            <a:r>
              <a:rPr sz="2222" spc="-141" dirty="0">
                <a:latin typeface="Arial"/>
                <a:cs typeface="Arial"/>
              </a:rPr>
              <a:t>5</a:t>
            </a:r>
            <a:r>
              <a:rPr sz="2222" spc="-95" dirty="0">
                <a:latin typeface="Arial"/>
                <a:cs typeface="Arial"/>
              </a:rPr>
              <a:t>.c</a:t>
            </a:r>
            <a:endParaRPr sz="222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1170" y="2060914"/>
            <a:ext cx="1597897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nc</a:t>
            </a:r>
            <a:r>
              <a:rPr sz="1224" spc="-91" dirty="0">
                <a:latin typeface="Courier New"/>
                <a:cs typeface="Courier New"/>
              </a:rPr>
              <a:t>l</a:t>
            </a:r>
            <a:r>
              <a:rPr sz="1224" spc="-86" dirty="0">
                <a:latin typeface="Courier New"/>
                <a:cs typeface="Courier New"/>
              </a:rPr>
              <a:t>ude "m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ma</a:t>
            </a:r>
            <a:r>
              <a:rPr sz="1224" spc="-91" dirty="0">
                <a:latin typeface="Courier New"/>
                <a:cs typeface="Courier New"/>
              </a:rPr>
              <a:t>t</a:t>
            </a:r>
            <a:r>
              <a:rPr sz="1224" spc="-86" dirty="0">
                <a:latin typeface="Courier New"/>
                <a:cs typeface="Courier New"/>
              </a:rPr>
              <a:t>h.h"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1170" y="2401799"/>
            <a:ext cx="1431485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 mul</a:t>
            </a:r>
            <a:r>
              <a:rPr sz="1224" spc="-91" dirty="0">
                <a:latin typeface="Courier New"/>
                <a:cs typeface="Courier New"/>
              </a:rPr>
              <a:t>5</a:t>
            </a:r>
            <a:r>
              <a:rPr sz="1224" spc="-86" dirty="0">
                <a:latin typeface="Courier New"/>
                <a:cs typeface="Courier New"/>
              </a:rPr>
              <a:t>(i</a:t>
            </a:r>
            <a:r>
              <a:rPr sz="1224" spc="-91" dirty="0">
                <a:latin typeface="Courier New"/>
                <a:cs typeface="Courier New"/>
              </a:rPr>
              <a:t>n</a:t>
            </a:r>
            <a:r>
              <a:rPr sz="1224" spc="-86" dirty="0">
                <a:latin typeface="Courier New"/>
                <a:cs typeface="Courier New"/>
              </a:rPr>
              <a:t>t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*</a:t>
            </a:r>
            <a:r>
              <a:rPr sz="1224" spc="-86" dirty="0">
                <a:latin typeface="Courier New"/>
                <a:cs typeface="Courier New"/>
              </a:rPr>
              <a:t>i)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1170" y="2741532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{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7005" y="3081265"/>
            <a:ext cx="686376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*i *= 5;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1170" y="3422149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}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5849" y="1674126"/>
            <a:ext cx="114012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90" dirty="0">
                <a:latin typeface="Arial"/>
                <a:cs typeface="Arial"/>
              </a:rPr>
              <a:t>●</a:t>
            </a:r>
            <a:endParaRPr sz="86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9516" y="1594987"/>
            <a:ext cx="781385" cy="341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222" spc="-131" dirty="0">
                <a:latin typeface="Arial"/>
                <a:cs typeface="Arial"/>
              </a:rPr>
              <a:t>a</a:t>
            </a:r>
            <a:r>
              <a:rPr sz="2222" spc="-141" dirty="0">
                <a:latin typeface="Arial"/>
                <a:cs typeface="Arial"/>
              </a:rPr>
              <a:t>d</a:t>
            </a:r>
            <a:r>
              <a:rPr sz="2222" spc="-131" dirty="0">
                <a:latin typeface="Arial"/>
                <a:cs typeface="Arial"/>
              </a:rPr>
              <a:t>d1</a:t>
            </a:r>
            <a:r>
              <a:rPr sz="2222" spc="-95" dirty="0">
                <a:latin typeface="Arial"/>
                <a:cs typeface="Arial"/>
              </a:rPr>
              <a:t>.c</a:t>
            </a:r>
            <a:endParaRPr sz="222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7960" y="2060914"/>
            <a:ext cx="159732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#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nc</a:t>
            </a:r>
            <a:r>
              <a:rPr sz="1224" spc="-91" dirty="0">
                <a:latin typeface="Courier New"/>
                <a:cs typeface="Courier New"/>
              </a:rPr>
              <a:t>l</a:t>
            </a:r>
            <a:r>
              <a:rPr sz="1224" spc="-86" dirty="0">
                <a:latin typeface="Courier New"/>
                <a:cs typeface="Courier New"/>
              </a:rPr>
              <a:t>ude "m</a:t>
            </a:r>
            <a:r>
              <a:rPr sz="1224" spc="-91" dirty="0">
                <a:latin typeface="Courier New"/>
                <a:cs typeface="Courier New"/>
              </a:rPr>
              <a:t>y</a:t>
            </a:r>
            <a:r>
              <a:rPr sz="1224" spc="-86" dirty="0">
                <a:latin typeface="Courier New"/>
                <a:cs typeface="Courier New"/>
              </a:rPr>
              <a:t>ma</a:t>
            </a:r>
            <a:r>
              <a:rPr sz="1224" spc="-91" dirty="0">
                <a:latin typeface="Courier New"/>
                <a:cs typeface="Courier New"/>
              </a:rPr>
              <a:t>t</a:t>
            </a:r>
            <a:r>
              <a:rPr sz="1224" spc="-86" dirty="0">
                <a:latin typeface="Courier New"/>
                <a:cs typeface="Courier New"/>
              </a:rPr>
              <a:t>h.h"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7960" y="2401799"/>
            <a:ext cx="1431485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v</a:t>
            </a:r>
            <a:r>
              <a:rPr sz="1224" spc="-91" dirty="0">
                <a:latin typeface="Courier New"/>
                <a:cs typeface="Courier New"/>
              </a:rPr>
              <a:t>o</a:t>
            </a:r>
            <a:r>
              <a:rPr sz="1224" spc="-86" dirty="0">
                <a:latin typeface="Courier New"/>
                <a:cs typeface="Courier New"/>
              </a:rPr>
              <a:t>id</a:t>
            </a:r>
            <a:r>
              <a:rPr sz="1224" spc="-82" dirty="0">
                <a:latin typeface="Courier New"/>
                <a:cs typeface="Courier New"/>
              </a:rPr>
              <a:t> </a:t>
            </a:r>
            <a:r>
              <a:rPr sz="1224" spc="-91" dirty="0">
                <a:latin typeface="Courier New"/>
                <a:cs typeface="Courier New"/>
              </a:rPr>
              <a:t>a</a:t>
            </a:r>
            <a:r>
              <a:rPr sz="1224" spc="-86" dirty="0">
                <a:latin typeface="Courier New"/>
                <a:cs typeface="Courier New"/>
              </a:rPr>
              <a:t>dd</a:t>
            </a:r>
            <a:r>
              <a:rPr sz="1224" spc="-91" dirty="0">
                <a:latin typeface="Courier New"/>
                <a:cs typeface="Courier New"/>
              </a:rPr>
              <a:t>1</a:t>
            </a:r>
            <a:r>
              <a:rPr sz="1224" spc="-86" dirty="0">
                <a:latin typeface="Courier New"/>
                <a:cs typeface="Courier New"/>
              </a:rPr>
              <a:t>(int *</a:t>
            </a:r>
            <a:r>
              <a:rPr sz="1224" spc="-91" dirty="0">
                <a:latin typeface="Courier New"/>
                <a:cs typeface="Courier New"/>
              </a:rPr>
              <a:t>i</a:t>
            </a:r>
            <a:r>
              <a:rPr sz="1224" spc="-86" dirty="0">
                <a:latin typeface="Courier New"/>
                <a:cs typeface="Courier New"/>
              </a:rPr>
              <a:t>)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7960" y="2741532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{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3795" y="3081265"/>
            <a:ext cx="686376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*i += 1;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7960" y="3422149"/>
            <a:ext cx="105950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spc="-86" dirty="0">
                <a:latin typeface="Courier New"/>
                <a:cs typeface="Courier New"/>
              </a:rPr>
              <a:t>}</a:t>
            </a:r>
            <a:endParaRPr sz="1224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9216" y="4191000"/>
            <a:ext cx="8001384" cy="2253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266811">
              <a:lnSpc>
                <a:spcPct val="147700"/>
              </a:lnSpc>
              <a:tabLst>
                <a:tab pos="754322" algn="l"/>
                <a:tab pos="1559890" algn="l"/>
                <a:tab pos="1893290" algn="l"/>
              </a:tabLst>
            </a:pPr>
            <a:r>
              <a:rPr sz="1995" spc="-109" dirty="0">
                <a:latin typeface="Arial"/>
                <a:cs typeface="Arial"/>
              </a:rPr>
              <a:t>g</a:t>
            </a:r>
            <a:r>
              <a:rPr sz="1995" spc="-95" dirty="0">
                <a:latin typeface="Arial"/>
                <a:cs typeface="Arial"/>
              </a:rPr>
              <a:t>cc</a:t>
            </a:r>
            <a:r>
              <a:rPr sz="1995" spc="-54" dirty="0">
                <a:latin typeface="Arial"/>
                <a:cs typeface="Arial"/>
              </a:rPr>
              <a:t> </a:t>
            </a:r>
            <a:r>
              <a:rPr sz="1995" spc="-77" dirty="0">
                <a:latin typeface="Arial"/>
                <a:cs typeface="Arial"/>
              </a:rPr>
              <a:t>-c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131" dirty="0">
                <a:latin typeface="Arial"/>
                <a:cs typeface="Arial"/>
              </a:rPr>
              <a:t>mu</a:t>
            </a:r>
            <a:r>
              <a:rPr sz="1995" spc="-45" dirty="0">
                <a:latin typeface="Arial"/>
                <a:cs typeface="Arial"/>
              </a:rPr>
              <a:t>l</a:t>
            </a:r>
            <a:r>
              <a:rPr sz="1995" spc="-82" dirty="0">
                <a:latin typeface="Arial"/>
                <a:cs typeface="Arial"/>
              </a:rPr>
              <a:t>5.</a:t>
            </a:r>
            <a:r>
              <a:rPr sz="1995" spc="-9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131" dirty="0">
                <a:latin typeface="Arial"/>
                <a:cs typeface="Arial"/>
              </a:rPr>
              <a:t>mu</a:t>
            </a:r>
            <a:r>
              <a:rPr sz="1995" spc="-45" dirty="0">
                <a:latin typeface="Arial"/>
                <a:cs typeface="Arial"/>
              </a:rPr>
              <a:t>l</a:t>
            </a:r>
            <a:r>
              <a:rPr sz="1995" spc="-109" dirty="0">
                <a:latin typeface="Arial"/>
                <a:cs typeface="Arial"/>
              </a:rPr>
              <a:t>5</a:t>
            </a:r>
            <a:r>
              <a:rPr sz="1995" spc="-50" dirty="0">
                <a:latin typeface="Arial"/>
                <a:cs typeface="Arial"/>
              </a:rPr>
              <a:t>.</a:t>
            </a:r>
            <a:r>
              <a:rPr sz="1995" spc="-103" dirty="0">
                <a:latin typeface="Arial"/>
                <a:cs typeface="Arial"/>
              </a:rPr>
              <a:t>o</a:t>
            </a:r>
            <a:endParaRPr lang="en-US" sz="1995" spc="-54" dirty="0">
              <a:latin typeface="Arial"/>
              <a:cs typeface="Arial"/>
            </a:endParaRPr>
          </a:p>
          <a:p>
            <a:pPr marL="11516" marR="4266811">
              <a:lnSpc>
                <a:spcPct val="147700"/>
              </a:lnSpc>
              <a:tabLst>
                <a:tab pos="754322" algn="l"/>
                <a:tab pos="1559890" algn="l"/>
                <a:tab pos="1893290" algn="l"/>
              </a:tabLst>
            </a:pPr>
            <a:r>
              <a:rPr sz="1995" spc="-109" dirty="0">
                <a:latin typeface="Arial"/>
                <a:cs typeface="Arial"/>
              </a:rPr>
              <a:t>g</a:t>
            </a:r>
            <a:r>
              <a:rPr sz="1995" spc="-95" dirty="0">
                <a:latin typeface="Arial"/>
                <a:cs typeface="Arial"/>
              </a:rPr>
              <a:t>cc</a:t>
            </a:r>
            <a:r>
              <a:rPr sz="1995" spc="-54" dirty="0">
                <a:latin typeface="Arial"/>
                <a:cs typeface="Arial"/>
              </a:rPr>
              <a:t> </a:t>
            </a:r>
            <a:r>
              <a:rPr sz="1995" spc="-77" dirty="0">
                <a:latin typeface="Arial"/>
                <a:cs typeface="Arial"/>
              </a:rPr>
              <a:t>-c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109" dirty="0">
                <a:latin typeface="Arial"/>
                <a:cs typeface="Arial"/>
              </a:rPr>
              <a:t>a</a:t>
            </a:r>
            <a:r>
              <a:rPr sz="1995" spc="-113" dirty="0">
                <a:latin typeface="Arial"/>
                <a:cs typeface="Arial"/>
              </a:rPr>
              <a:t>d</a:t>
            </a:r>
            <a:r>
              <a:rPr sz="1995" spc="-109" dirty="0">
                <a:latin typeface="Arial"/>
                <a:cs typeface="Arial"/>
              </a:rPr>
              <a:t>d1</a:t>
            </a:r>
            <a:r>
              <a:rPr sz="1995" spc="-50" dirty="0">
                <a:latin typeface="Arial"/>
                <a:cs typeface="Arial"/>
              </a:rPr>
              <a:t>.</a:t>
            </a:r>
            <a:r>
              <a:rPr sz="1995" spc="-9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458" dirty="0">
                <a:latin typeface="Arial"/>
                <a:cs typeface="Arial"/>
              </a:rPr>
              <a:t> 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458" dirty="0">
                <a:latin typeface="Arial"/>
                <a:cs typeface="Arial"/>
              </a:rPr>
              <a:t> </a:t>
            </a:r>
            <a:r>
              <a:rPr sz="1995" spc="-100" dirty="0">
                <a:latin typeface="Arial"/>
                <a:cs typeface="Arial"/>
              </a:rPr>
              <a:t>add1.o</a:t>
            </a:r>
            <a:endParaRPr sz="1995" dirty="0">
              <a:latin typeface="Arial"/>
              <a:cs typeface="Arial"/>
            </a:endParaRPr>
          </a:p>
          <a:p>
            <a:pPr marL="11516">
              <a:spcBef>
                <a:spcPts val="1143"/>
              </a:spcBef>
              <a:tabLst>
                <a:tab pos="409406" algn="l"/>
                <a:tab pos="973132" algn="l"/>
                <a:tab pos="3871800" algn="l"/>
              </a:tabLst>
            </a:pPr>
            <a:r>
              <a:rPr sz="1995" spc="-109" dirty="0">
                <a:latin typeface="Arial"/>
                <a:cs typeface="Arial"/>
              </a:rPr>
              <a:t>a</a:t>
            </a:r>
            <a:r>
              <a:rPr sz="1995" spc="-63" dirty="0">
                <a:latin typeface="Arial"/>
                <a:cs typeface="Arial"/>
              </a:rPr>
              <a:t>r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100" dirty="0">
                <a:latin typeface="Arial"/>
                <a:cs typeface="Arial"/>
              </a:rPr>
              <a:t>c</a:t>
            </a:r>
            <a:r>
              <a:rPr sz="1995" spc="-95" dirty="0">
                <a:latin typeface="Arial"/>
                <a:cs typeface="Arial"/>
              </a:rPr>
              <a:t>v</a:t>
            </a:r>
            <a:r>
              <a:rPr sz="1995" spc="-103" dirty="0">
                <a:latin typeface="Arial"/>
                <a:cs typeface="Arial"/>
              </a:rPr>
              <a:t>q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b="1" spc="-45" dirty="0">
                <a:solidFill>
                  <a:schemeClr val="accent2"/>
                </a:solidFill>
                <a:latin typeface="Arial"/>
                <a:cs typeface="Arial"/>
              </a:rPr>
              <a:t>li</a:t>
            </a:r>
            <a:r>
              <a:rPr sz="1995" b="1" spc="-136" dirty="0">
                <a:solidFill>
                  <a:schemeClr val="accent2"/>
                </a:solidFill>
                <a:latin typeface="Arial"/>
                <a:cs typeface="Arial"/>
              </a:rPr>
              <a:t>bm</a:t>
            </a:r>
            <a:r>
              <a:rPr sz="1995" b="1" spc="-118" dirty="0">
                <a:solidFill>
                  <a:schemeClr val="accent2"/>
                </a:solidFill>
                <a:latin typeface="Arial"/>
                <a:cs typeface="Arial"/>
              </a:rPr>
              <a:t>yma</a:t>
            </a:r>
            <a:r>
              <a:rPr sz="1995" b="1" spc="-50" dirty="0">
                <a:solidFill>
                  <a:schemeClr val="accent2"/>
                </a:solidFill>
                <a:latin typeface="Arial"/>
                <a:cs typeface="Arial"/>
              </a:rPr>
              <a:t>t</a:t>
            </a:r>
            <a:r>
              <a:rPr sz="1995" b="1" spc="-109" dirty="0">
                <a:solidFill>
                  <a:schemeClr val="accent2"/>
                </a:solidFill>
                <a:latin typeface="Arial"/>
                <a:cs typeface="Arial"/>
              </a:rPr>
              <a:t>h</a:t>
            </a:r>
            <a:r>
              <a:rPr sz="1995" b="1" spc="-32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  <a:r>
              <a:rPr sz="1995" b="1" spc="-103" dirty="0">
                <a:solidFill>
                  <a:schemeClr val="accent2"/>
                </a:solidFill>
                <a:latin typeface="Arial"/>
                <a:cs typeface="Arial"/>
              </a:rPr>
              <a:t>a</a:t>
            </a:r>
            <a:r>
              <a:rPr sz="1995" b="1" spc="-4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995" spc="-100" dirty="0">
                <a:latin typeface="Arial"/>
                <a:cs typeface="Arial"/>
              </a:rPr>
              <a:t>mul</a:t>
            </a:r>
            <a:r>
              <a:rPr sz="1995" spc="-82" dirty="0">
                <a:latin typeface="Arial"/>
                <a:cs typeface="Arial"/>
              </a:rPr>
              <a:t>5.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109" dirty="0">
                <a:latin typeface="Arial"/>
                <a:cs typeface="Arial"/>
              </a:rPr>
              <a:t>ad</a:t>
            </a:r>
            <a:r>
              <a:rPr sz="1995" spc="-100" dirty="0">
                <a:latin typeface="Arial"/>
                <a:cs typeface="Arial"/>
              </a:rPr>
              <a:t>d</a:t>
            </a:r>
            <a:r>
              <a:rPr sz="1995" spc="-109" dirty="0">
                <a:latin typeface="Arial"/>
                <a:cs typeface="Arial"/>
              </a:rPr>
              <a:t>1</a:t>
            </a:r>
            <a:r>
              <a:rPr sz="1995" spc="-50" dirty="0">
                <a:latin typeface="Arial"/>
                <a:cs typeface="Arial"/>
              </a:rPr>
              <a:t>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lang="en-US" sz="1995" spc="-103" dirty="0">
                <a:latin typeface="Arial"/>
                <a:cs typeface="Arial"/>
              </a:rPr>
              <a:t>			</a:t>
            </a:r>
            <a:r>
              <a:rPr lang="en-US" sz="1995" spc="-103" dirty="0">
                <a:latin typeface="Arial"/>
                <a:cs typeface="Arial"/>
                <a:sym typeface="Wingdings" pitchFamily="2" charset="2"/>
              </a:rPr>
              <a:t> </a:t>
            </a:r>
            <a:r>
              <a:rPr sz="1995" spc="-41" dirty="0">
                <a:latin typeface="Arial"/>
                <a:cs typeface="Arial"/>
              </a:rPr>
              <a:t> </a:t>
            </a:r>
            <a:r>
              <a:rPr sz="1995" spc="-68" dirty="0">
                <a:latin typeface="Arial"/>
                <a:cs typeface="Arial"/>
              </a:rPr>
              <a:t>(</a:t>
            </a:r>
            <a:r>
              <a:rPr sz="1995" spc="-95" dirty="0">
                <a:latin typeface="Arial"/>
                <a:cs typeface="Arial"/>
              </a:rPr>
              <a:t>s</a:t>
            </a:r>
            <a:r>
              <a:rPr sz="1995" spc="-63" dirty="0">
                <a:latin typeface="Arial"/>
                <a:cs typeface="Arial"/>
              </a:rPr>
              <a:t>t</a:t>
            </a:r>
            <a:r>
              <a:rPr sz="1995" spc="-100" dirty="0">
                <a:latin typeface="Arial"/>
                <a:cs typeface="Arial"/>
              </a:rPr>
              <a:t>a</a:t>
            </a:r>
            <a:r>
              <a:rPr sz="1995" spc="-59" dirty="0">
                <a:latin typeface="Arial"/>
                <a:cs typeface="Arial"/>
              </a:rPr>
              <a:t>t</a:t>
            </a:r>
            <a:r>
              <a:rPr sz="1995" spc="-68" dirty="0">
                <a:latin typeface="Arial"/>
                <a:cs typeface="Arial"/>
              </a:rPr>
              <a:t>ic</a:t>
            </a:r>
            <a:r>
              <a:rPr sz="1995" spc="-45" dirty="0">
                <a:latin typeface="Arial"/>
                <a:cs typeface="Arial"/>
              </a:rPr>
              <a:t> l</a:t>
            </a:r>
            <a:r>
              <a:rPr sz="1995" spc="-32" dirty="0">
                <a:latin typeface="Arial"/>
                <a:cs typeface="Arial"/>
              </a:rPr>
              <a:t>i</a:t>
            </a:r>
            <a:r>
              <a:rPr sz="1995" spc="-86" dirty="0">
                <a:latin typeface="Arial"/>
                <a:cs typeface="Arial"/>
              </a:rPr>
              <a:t>b)</a:t>
            </a:r>
            <a:endParaRPr sz="1995" dirty="0">
              <a:latin typeface="Arial"/>
              <a:cs typeface="Arial"/>
            </a:endParaRPr>
          </a:p>
          <a:p>
            <a:pPr marL="11516">
              <a:spcBef>
                <a:spcPts val="1143"/>
              </a:spcBef>
              <a:tabLst>
                <a:tab pos="5138600" algn="l"/>
              </a:tabLst>
            </a:pPr>
            <a:r>
              <a:rPr sz="1995" spc="-109" dirty="0">
                <a:latin typeface="Arial"/>
                <a:cs typeface="Arial"/>
              </a:rPr>
              <a:t>g</a:t>
            </a:r>
            <a:r>
              <a:rPr sz="1995" spc="-95" dirty="0">
                <a:latin typeface="Arial"/>
                <a:cs typeface="Arial"/>
              </a:rPr>
              <a:t>cc</a:t>
            </a:r>
            <a:r>
              <a:rPr sz="1995" spc="-54" dirty="0">
                <a:latin typeface="Arial"/>
                <a:cs typeface="Arial"/>
              </a:rPr>
              <a:t> </a:t>
            </a:r>
            <a:r>
              <a:rPr sz="1995" spc="-59" dirty="0">
                <a:latin typeface="Arial"/>
                <a:cs typeface="Arial"/>
              </a:rPr>
              <a:t>-</a:t>
            </a:r>
            <a:r>
              <a:rPr sz="1995" b="1" spc="-103" dirty="0">
                <a:latin typeface="Arial"/>
                <a:cs typeface="Arial"/>
              </a:rPr>
              <a:t>share</a:t>
            </a:r>
            <a:r>
              <a:rPr sz="1995" b="1" spc="-113" dirty="0">
                <a:latin typeface="Arial"/>
                <a:cs typeface="Arial"/>
              </a:rPr>
              <a:t>d</a:t>
            </a:r>
            <a:r>
              <a:rPr sz="1995" b="1" spc="-36" dirty="0">
                <a:latin typeface="Arial"/>
                <a:cs typeface="Arial"/>
              </a:rPr>
              <a:t> </a:t>
            </a:r>
            <a:r>
              <a:rPr sz="1995" spc="-63" dirty="0">
                <a:latin typeface="Arial"/>
                <a:cs typeface="Arial"/>
              </a:rPr>
              <a:t>-</a:t>
            </a:r>
            <a:r>
              <a:rPr sz="1995" spc="-50" dirty="0">
                <a:latin typeface="Arial"/>
                <a:cs typeface="Arial"/>
              </a:rPr>
              <a:t>f</a:t>
            </a:r>
            <a:r>
              <a:rPr sz="1995" spc="-113" dirty="0">
                <a:latin typeface="Arial"/>
                <a:cs typeface="Arial"/>
              </a:rPr>
              <a:t>p</a:t>
            </a:r>
            <a:r>
              <a:rPr sz="1995" spc="-41" dirty="0">
                <a:latin typeface="Arial"/>
                <a:cs typeface="Arial"/>
              </a:rPr>
              <a:t>i</a:t>
            </a:r>
            <a:r>
              <a:rPr sz="1995" spc="-95" dirty="0">
                <a:latin typeface="Arial"/>
                <a:cs typeface="Arial"/>
              </a:rPr>
              <a:t>c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68" dirty="0">
                <a:latin typeface="Arial"/>
                <a:cs typeface="Arial"/>
              </a:rPr>
              <a:t>-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spc="-45" dirty="0">
                <a:latin typeface="Arial"/>
                <a:cs typeface="Arial"/>
              </a:rPr>
              <a:t> </a:t>
            </a:r>
            <a:r>
              <a:rPr sz="1995" b="1" spc="-45" dirty="0">
                <a:solidFill>
                  <a:schemeClr val="accent2"/>
                </a:solidFill>
                <a:latin typeface="Arial"/>
                <a:cs typeface="Arial"/>
              </a:rPr>
              <a:t>li</a:t>
            </a:r>
            <a:r>
              <a:rPr sz="1995" b="1" spc="-136" dirty="0">
                <a:solidFill>
                  <a:schemeClr val="accent2"/>
                </a:solidFill>
                <a:latin typeface="Arial"/>
                <a:cs typeface="Arial"/>
              </a:rPr>
              <a:t>bm</a:t>
            </a:r>
            <a:r>
              <a:rPr sz="1995" b="1" spc="-95" dirty="0">
                <a:solidFill>
                  <a:schemeClr val="accent2"/>
                </a:solidFill>
                <a:latin typeface="Arial"/>
                <a:cs typeface="Arial"/>
              </a:rPr>
              <a:t>y</a:t>
            </a:r>
            <a:r>
              <a:rPr sz="1995" b="1" spc="-145" dirty="0">
                <a:solidFill>
                  <a:schemeClr val="accent2"/>
                </a:solidFill>
                <a:latin typeface="Arial"/>
                <a:cs typeface="Arial"/>
              </a:rPr>
              <a:t>m</a:t>
            </a:r>
            <a:r>
              <a:rPr sz="1995" b="1" spc="-113" dirty="0">
                <a:solidFill>
                  <a:schemeClr val="accent2"/>
                </a:solidFill>
                <a:latin typeface="Arial"/>
                <a:cs typeface="Arial"/>
              </a:rPr>
              <a:t>a</a:t>
            </a:r>
            <a:r>
              <a:rPr sz="1995" b="1" spc="-50" dirty="0">
                <a:solidFill>
                  <a:schemeClr val="accent2"/>
                </a:solidFill>
                <a:latin typeface="Arial"/>
                <a:cs typeface="Arial"/>
              </a:rPr>
              <a:t>t</a:t>
            </a:r>
            <a:r>
              <a:rPr sz="1995" b="1" spc="-109" dirty="0">
                <a:solidFill>
                  <a:schemeClr val="accent2"/>
                </a:solidFill>
                <a:latin typeface="Arial"/>
                <a:cs typeface="Arial"/>
              </a:rPr>
              <a:t>h</a:t>
            </a:r>
            <a:r>
              <a:rPr sz="1995" b="1" spc="-27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  <a:r>
              <a:rPr sz="1995" b="1" spc="-109" dirty="0">
                <a:solidFill>
                  <a:schemeClr val="accent2"/>
                </a:solidFill>
                <a:latin typeface="Arial"/>
                <a:cs typeface="Arial"/>
              </a:rPr>
              <a:t>s</a:t>
            </a:r>
            <a:r>
              <a:rPr sz="1995" b="1" spc="-113" dirty="0">
                <a:solidFill>
                  <a:schemeClr val="accent2"/>
                </a:solidFill>
                <a:latin typeface="Arial"/>
                <a:cs typeface="Arial"/>
              </a:rPr>
              <a:t>o</a:t>
            </a:r>
            <a:r>
              <a:rPr sz="1995" b="1" spc="-36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sz="1995" spc="-131" dirty="0">
                <a:latin typeface="Arial"/>
                <a:cs typeface="Arial"/>
              </a:rPr>
              <a:t>mu</a:t>
            </a:r>
            <a:r>
              <a:rPr sz="1995" spc="-32" dirty="0">
                <a:latin typeface="Arial"/>
                <a:cs typeface="Arial"/>
              </a:rPr>
              <a:t>l</a:t>
            </a:r>
            <a:r>
              <a:rPr sz="1995" spc="-113" dirty="0">
                <a:latin typeface="Arial"/>
                <a:cs typeface="Arial"/>
              </a:rPr>
              <a:t>5</a:t>
            </a:r>
            <a:r>
              <a:rPr sz="1995" spc="-59" dirty="0">
                <a:latin typeface="Arial"/>
                <a:cs typeface="Arial"/>
              </a:rPr>
              <a:t>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109" dirty="0">
                <a:latin typeface="Arial"/>
                <a:cs typeface="Arial"/>
              </a:rPr>
              <a:t>ad</a:t>
            </a:r>
            <a:r>
              <a:rPr sz="1995" spc="-100" dirty="0">
                <a:latin typeface="Arial"/>
                <a:cs typeface="Arial"/>
              </a:rPr>
              <a:t>d</a:t>
            </a:r>
            <a:r>
              <a:rPr sz="1995" spc="-82" dirty="0">
                <a:latin typeface="Arial"/>
                <a:cs typeface="Arial"/>
              </a:rPr>
              <a:t>1.</a:t>
            </a:r>
            <a:r>
              <a:rPr sz="1995" spc="-103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	</a:t>
            </a:r>
            <a:r>
              <a:rPr lang="en-US" sz="1995" dirty="0">
                <a:latin typeface="Arial"/>
                <a:cs typeface="Arial"/>
              </a:rPr>
              <a:t>	</a:t>
            </a:r>
            <a:r>
              <a:rPr lang="en-US" sz="1995" spc="-68" dirty="0">
                <a:latin typeface="Arial"/>
                <a:cs typeface="Arial"/>
                <a:sym typeface="Wingdings" pitchFamily="2" charset="2"/>
              </a:rPr>
              <a:t></a:t>
            </a:r>
            <a:r>
              <a:rPr sz="1995" spc="-50" dirty="0">
                <a:latin typeface="Arial"/>
                <a:cs typeface="Arial"/>
              </a:rPr>
              <a:t> </a:t>
            </a:r>
            <a:r>
              <a:rPr sz="1995" spc="-77" dirty="0">
                <a:latin typeface="Arial"/>
                <a:cs typeface="Arial"/>
              </a:rPr>
              <a:t>(s</a:t>
            </a:r>
            <a:r>
              <a:rPr sz="1995" spc="-100" dirty="0">
                <a:latin typeface="Arial"/>
                <a:cs typeface="Arial"/>
              </a:rPr>
              <a:t>hare</a:t>
            </a:r>
            <a:r>
              <a:rPr sz="1995" spc="-103" dirty="0">
                <a:latin typeface="Arial"/>
                <a:cs typeface="Arial"/>
              </a:rPr>
              <a:t>d</a:t>
            </a:r>
            <a:r>
              <a:rPr lang="en-US" sz="1995" spc="-103" dirty="0">
                <a:latin typeface="Arial"/>
                <a:cs typeface="Arial"/>
              </a:rPr>
              <a:t> dynamic</a:t>
            </a:r>
            <a:r>
              <a:rPr sz="1995" spc="-32" dirty="0">
                <a:latin typeface="Arial"/>
                <a:cs typeface="Arial"/>
              </a:rPr>
              <a:t> </a:t>
            </a:r>
            <a:r>
              <a:rPr sz="1995" spc="-54" dirty="0">
                <a:latin typeface="Arial"/>
                <a:cs typeface="Arial"/>
              </a:rPr>
              <a:t>l</a:t>
            </a:r>
            <a:r>
              <a:rPr sz="1995" spc="-45" dirty="0">
                <a:latin typeface="Arial"/>
                <a:cs typeface="Arial"/>
              </a:rPr>
              <a:t>i</a:t>
            </a:r>
            <a:r>
              <a:rPr sz="1995" spc="-91" dirty="0">
                <a:latin typeface="Arial"/>
                <a:cs typeface="Arial"/>
              </a:rPr>
              <a:t>b</a:t>
            </a:r>
            <a:r>
              <a:rPr sz="1995" spc="-63" dirty="0">
                <a:latin typeface="Arial"/>
                <a:cs typeface="Arial"/>
              </a:rPr>
              <a:t>)</a:t>
            </a:r>
            <a:endParaRPr lang="en-US" sz="1995" spc="-63" dirty="0">
              <a:latin typeface="Arial"/>
              <a:cs typeface="Arial"/>
            </a:endParaRPr>
          </a:p>
          <a:p>
            <a:pPr marL="11516">
              <a:spcBef>
                <a:spcPts val="1143"/>
              </a:spcBef>
              <a:tabLst>
                <a:tab pos="5138600" algn="l"/>
              </a:tabLst>
            </a:pPr>
            <a:r>
              <a:rPr lang="en-US" sz="2000" dirty="0">
                <a:hlinkClick r:id="rId3"/>
              </a:rPr>
              <a:t>http://www.yolinux.com/TUTORIALS/LibraryArchives-StaticAndDynamic.html</a:t>
            </a:r>
            <a:r>
              <a:rPr lang="en-US" sz="1995" dirty="0">
                <a:latin typeface="Arial"/>
                <a:cs typeface="Arial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8586-A527-2441-A0C6-16183DCA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Creating/Using Static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41D4C-31DB-794B-BE23-D46DB4C6D887}"/>
              </a:ext>
            </a:extLst>
          </p:cNvPr>
          <p:cNvSpPr txBox="1"/>
          <p:nvPr/>
        </p:nvSpPr>
        <p:spPr>
          <a:xfrm>
            <a:off x="762000" y="19050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Create C file for your library functions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lib_mylib.c</a:t>
            </a: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/>
              <a:t>Create Header file for your library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lib_mylib.h</a:t>
            </a:r>
            <a:r>
              <a:rPr lang="en-US" dirty="0">
                <a:solidFill>
                  <a:schemeClr val="accent1"/>
                </a:solidFill>
              </a:rPr>
              <a:t> 	</a:t>
            </a:r>
          </a:p>
          <a:p>
            <a:pPr marL="342900" indent="-342900">
              <a:buAutoNum type="arabicPeriod"/>
            </a:pPr>
            <a:r>
              <a:rPr lang="en-US" sz="1800" dirty="0"/>
              <a:t>Compile these files ( No linking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 err="1">
                <a:solidFill>
                  <a:schemeClr val="accent1"/>
                </a:solidFill>
              </a:rPr>
              <a:t>gcc</a:t>
            </a:r>
            <a:r>
              <a:rPr lang="en-US" dirty="0">
                <a:solidFill>
                  <a:schemeClr val="accent1"/>
                </a:solidFill>
              </a:rPr>
              <a:t> -c </a:t>
            </a:r>
            <a:r>
              <a:rPr lang="en-US" dirty="0" err="1">
                <a:solidFill>
                  <a:schemeClr val="accent1"/>
                </a:solidFill>
              </a:rPr>
              <a:t>lib_mylib.c</a:t>
            </a:r>
            <a:r>
              <a:rPr lang="en-US" dirty="0">
                <a:solidFill>
                  <a:schemeClr val="accent1"/>
                </a:solidFill>
              </a:rPr>
              <a:t> -o </a:t>
            </a:r>
            <a:r>
              <a:rPr lang="en-US" dirty="0" err="1">
                <a:solidFill>
                  <a:schemeClr val="accent1"/>
                </a:solidFill>
              </a:rPr>
              <a:t>lib_mylib.o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800" dirty="0"/>
              <a:t>Create a Static Library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ar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rcs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lib_mylib.a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lib_mylib.o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>
                <a:solidFill>
                  <a:schemeClr val="tx1"/>
                </a:solidFill>
              </a:rPr>
              <a:t>archiver</a:t>
            </a:r>
            <a:r>
              <a:rPr lang="en-US" dirty="0">
                <a:solidFill>
                  <a:schemeClr val="tx1"/>
                </a:solidFill>
              </a:rPr>
              <a:t>, also known simply as </a:t>
            </a:r>
            <a:r>
              <a:rPr lang="en-US" b="1" dirty="0" err="1">
                <a:solidFill>
                  <a:schemeClr val="tx1"/>
                </a:solidFill>
              </a:rPr>
              <a:t>ar</a:t>
            </a:r>
            <a:r>
              <a:rPr lang="en-US" dirty="0">
                <a:solidFill>
                  <a:schemeClr val="tx1"/>
                </a:solidFill>
              </a:rPr>
              <a:t>, is a Unix utility that maintains groups of files as a single archive file)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/>
              <a:t>5.    Compile the main code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-c </a:t>
            </a:r>
            <a:r>
              <a:rPr lang="en-US" sz="1800" dirty="0" err="1">
                <a:solidFill>
                  <a:schemeClr val="accent1"/>
                </a:solidFill>
              </a:rPr>
              <a:t>main.c</a:t>
            </a:r>
            <a:r>
              <a:rPr lang="en-US" sz="1800" dirty="0">
                <a:solidFill>
                  <a:schemeClr val="accent1"/>
                </a:solidFill>
              </a:rPr>
              <a:t> -o </a:t>
            </a:r>
            <a:r>
              <a:rPr lang="en-US" sz="1800" dirty="0" err="1">
                <a:solidFill>
                  <a:schemeClr val="accent1"/>
                </a:solidFill>
              </a:rPr>
              <a:t>myMain.o</a:t>
            </a: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 startAt="6"/>
            </a:pPr>
            <a:r>
              <a:rPr lang="en-US" sz="1800" dirty="0"/>
              <a:t>Compile and Link the main with the static library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–o </a:t>
            </a:r>
            <a:r>
              <a:rPr lang="en-US" sz="1800" dirty="0" err="1">
                <a:solidFill>
                  <a:schemeClr val="accent1"/>
                </a:solidFill>
              </a:rPr>
              <a:t>mainCode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myMain.o</a:t>
            </a:r>
            <a:r>
              <a:rPr lang="en-US" sz="1800" dirty="0">
                <a:solidFill>
                  <a:schemeClr val="accent1"/>
                </a:solidFill>
              </a:rPr>
              <a:t> –L. –</a:t>
            </a:r>
            <a:r>
              <a:rPr lang="en-US" sz="1800" dirty="0" err="1">
                <a:solidFill>
                  <a:schemeClr val="accent1"/>
                </a:solidFill>
              </a:rPr>
              <a:t>l_mylib</a:t>
            </a: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50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E3C2-73DD-7E4C-B090-911013C2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Creating/Using Shared Libraries: Dynamic Linking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243B3F-17EF-C94C-8AED-18611A1F2CA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61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Create C file for your library functions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lib_mylib.c</a:t>
            </a: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/>
              <a:t>Create Header file for your library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lib_mylib.h</a:t>
            </a:r>
            <a:r>
              <a:rPr lang="en-US" dirty="0">
                <a:solidFill>
                  <a:schemeClr val="accent1"/>
                </a:solidFill>
              </a:rPr>
              <a:t> 	</a:t>
            </a:r>
          </a:p>
          <a:p>
            <a:pPr marL="342900" indent="-342900">
              <a:buAutoNum type="arabicPeriod"/>
            </a:pPr>
            <a:r>
              <a:rPr lang="en-US" sz="1800" dirty="0"/>
              <a:t>Compile these files ( No linking )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–</a:t>
            </a:r>
            <a:r>
              <a:rPr lang="en-US" sz="1800" dirty="0" err="1">
                <a:solidFill>
                  <a:schemeClr val="accent1"/>
                </a:solidFill>
              </a:rPr>
              <a:t>fPIC</a:t>
            </a:r>
            <a:r>
              <a:rPr lang="en-US" sz="1800" dirty="0">
                <a:solidFill>
                  <a:schemeClr val="accent1"/>
                </a:solidFill>
              </a:rPr>
              <a:t> -c </a:t>
            </a:r>
            <a:r>
              <a:rPr lang="en-US" sz="1800" dirty="0" err="1">
                <a:solidFill>
                  <a:schemeClr val="accent1"/>
                </a:solidFill>
              </a:rPr>
              <a:t>lib_mylib.c</a:t>
            </a:r>
            <a:r>
              <a:rPr lang="en-US" sz="1800" dirty="0">
                <a:solidFill>
                  <a:schemeClr val="accent1"/>
                </a:solidFill>
              </a:rPr>
              <a:t> -o </a:t>
            </a:r>
            <a:r>
              <a:rPr lang="en-US" sz="1800" dirty="0" err="1">
                <a:solidFill>
                  <a:schemeClr val="accent1"/>
                </a:solidFill>
              </a:rPr>
              <a:t>lib_mylib.o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800" dirty="0"/>
              <a:t>Create a Dynamic Library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–shared –o </a:t>
            </a:r>
            <a:r>
              <a:rPr lang="en-US" sz="1800" dirty="0" err="1">
                <a:solidFill>
                  <a:schemeClr val="accent1"/>
                </a:solidFill>
              </a:rPr>
              <a:t>lib_mydynamiclib.so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lib_mylib.o</a:t>
            </a:r>
            <a:r>
              <a:rPr lang="en-US" sz="1800" dirty="0">
                <a:solidFill>
                  <a:schemeClr val="accent1"/>
                </a:solidFill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/>
              <a:t>5.    Get the main code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main.c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/>
              <a:t>6. Compile and Link the dynamic library from the path specified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-</a:t>
            </a:r>
            <a:r>
              <a:rPr lang="en-US" sz="1800" dirty="0" err="1">
                <a:solidFill>
                  <a:schemeClr val="accent1"/>
                </a:solidFill>
              </a:rPr>
              <a:t>Wl</a:t>
            </a:r>
            <a:r>
              <a:rPr lang="en-US" sz="1800" dirty="0">
                <a:solidFill>
                  <a:schemeClr val="accent1"/>
                </a:solidFill>
              </a:rPr>
              <a:t>,-</a:t>
            </a:r>
            <a:r>
              <a:rPr lang="en-US" sz="1800" dirty="0" err="1">
                <a:solidFill>
                  <a:schemeClr val="accent1"/>
                </a:solidFill>
              </a:rPr>
              <a:t>rpath</a:t>
            </a:r>
            <a:r>
              <a:rPr lang="en-US" sz="1800" dirty="0">
                <a:solidFill>
                  <a:schemeClr val="accent1"/>
                </a:solidFill>
              </a:rPr>
              <a:t>=$PWD -o </a:t>
            </a:r>
            <a:r>
              <a:rPr lang="en-US" sz="1800" dirty="0" err="1">
                <a:solidFill>
                  <a:schemeClr val="accent1"/>
                </a:solidFill>
              </a:rPr>
              <a:t>myCode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main.c</a:t>
            </a:r>
            <a:r>
              <a:rPr lang="en-US" sz="1800" dirty="0">
                <a:solidFill>
                  <a:schemeClr val="accent1"/>
                </a:solidFill>
              </a:rPr>
              <a:t> -L. -</a:t>
            </a:r>
            <a:r>
              <a:rPr lang="en-US" sz="1800" dirty="0" err="1">
                <a:solidFill>
                  <a:schemeClr val="accent1"/>
                </a:solidFill>
              </a:rPr>
              <a:t>l_mydynamiclib</a:t>
            </a: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445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GCC Flags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fPIC</a:t>
            </a:r>
            <a:r>
              <a:rPr lang="en-US" sz="2400" dirty="0"/>
              <a:t>: Compiler directive to output position independent code, a characteristic required by shared libraries.</a:t>
            </a:r>
          </a:p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l</a:t>
            </a:r>
            <a:r>
              <a:rPr lang="en-US" sz="2400" b="1" i="1" dirty="0" err="1">
                <a:latin typeface="Courier New"/>
                <a:cs typeface="Courier New"/>
              </a:rPr>
              <a:t>library</a:t>
            </a:r>
            <a:r>
              <a:rPr lang="en-US" sz="2400" dirty="0"/>
              <a:t>: Link with "</a:t>
            </a:r>
            <a:r>
              <a:rPr lang="en-US" sz="2400" dirty="0" err="1">
                <a:latin typeface="Courier New"/>
                <a:cs typeface="Courier New"/>
              </a:rPr>
              <a:t>lib</a:t>
            </a:r>
            <a:r>
              <a:rPr lang="en-US" sz="2400" b="1" i="1" dirty="0" err="1">
                <a:latin typeface="Courier New"/>
                <a:cs typeface="Courier New"/>
              </a:rPr>
              <a:t>library</a:t>
            </a:r>
            <a:r>
              <a:rPr lang="en-US" sz="2400" dirty="0" err="1">
                <a:latin typeface="Courier New"/>
                <a:cs typeface="Courier New"/>
              </a:rPr>
              <a:t>.a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/>
              <a:t>Without </a:t>
            </a:r>
            <a:r>
              <a:rPr lang="en-US" sz="2000" dirty="0">
                <a:latin typeface="Courier New"/>
                <a:cs typeface="Courier New"/>
              </a:rPr>
              <a:t>-L </a:t>
            </a:r>
            <a:r>
              <a:rPr lang="en-US" sz="2000" dirty="0"/>
              <a:t>to directly specify the path</a:t>
            </a:r>
            <a:r>
              <a:rPr lang="en-US" sz="2000" dirty="0">
                <a:latin typeface="Courier New"/>
                <a:cs typeface="Courier New"/>
              </a:rPr>
              <a:t>, /</a:t>
            </a:r>
            <a:r>
              <a:rPr lang="en-US" sz="2000" dirty="0" err="1">
                <a:latin typeface="Courier New"/>
                <a:cs typeface="Courier New"/>
              </a:rPr>
              <a:t>usr</a:t>
            </a:r>
            <a:r>
              <a:rPr lang="en-US" sz="2000" dirty="0">
                <a:latin typeface="Courier New"/>
                <a:cs typeface="Courier New"/>
              </a:rPr>
              <a:t>/lib </a:t>
            </a:r>
            <a:r>
              <a:rPr lang="en-US" sz="2000" dirty="0"/>
              <a:t>is used.</a:t>
            </a:r>
          </a:p>
          <a:p>
            <a:r>
              <a:rPr lang="en-US" sz="2400" dirty="0">
                <a:latin typeface="Courier New"/>
                <a:cs typeface="Courier New"/>
              </a:rPr>
              <a:t>-L</a:t>
            </a:r>
            <a:r>
              <a:rPr lang="en-US" sz="2400" dirty="0"/>
              <a:t>: At </a:t>
            </a:r>
            <a:r>
              <a:rPr lang="en-US" sz="2400" b="1" dirty="0"/>
              <a:t>compile</a:t>
            </a:r>
            <a:r>
              <a:rPr lang="en-US" sz="2400" dirty="0"/>
              <a:t> time, find the library from this path.</a:t>
            </a:r>
          </a:p>
          <a:p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Wl,rpath</a:t>
            </a:r>
            <a:r>
              <a:rPr lang="en-US" sz="2400" dirty="0">
                <a:latin typeface="Courier New"/>
                <a:cs typeface="Courier New"/>
              </a:rPr>
              <a:t>=.</a:t>
            </a:r>
            <a:r>
              <a:rPr lang="en-US" sz="2400" dirty="0"/>
              <a:t>: </a:t>
            </a:r>
            <a:r>
              <a:rPr lang="en-US" sz="2400" dirty="0">
                <a:latin typeface="Courier New"/>
                <a:cs typeface="Courier New"/>
              </a:rPr>
              <a:t>-</a:t>
            </a:r>
            <a:r>
              <a:rPr lang="en-US" sz="2400" dirty="0" err="1">
                <a:latin typeface="Courier New"/>
                <a:cs typeface="Courier New"/>
              </a:rPr>
              <a:t>Wl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/>
              <a:t>passes options to linker. 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latin typeface="Courier New"/>
                <a:cs typeface="Courier New"/>
              </a:rPr>
              <a:t>-</a:t>
            </a:r>
            <a:r>
              <a:rPr lang="en-US" sz="2000" dirty="0" err="1">
                <a:latin typeface="Courier New"/>
                <a:cs typeface="Courier New"/>
              </a:rPr>
              <a:t>rpath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/>
              <a:t>at </a:t>
            </a:r>
            <a:r>
              <a:rPr lang="en-US" sz="2000" b="1" dirty="0"/>
              <a:t>runtime</a:t>
            </a:r>
            <a:r>
              <a:rPr lang="en-US" sz="2000" dirty="0"/>
              <a:t> finds </a:t>
            </a:r>
            <a:r>
              <a:rPr lang="en-US" sz="2000" dirty="0">
                <a:latin typeface="Courier New"/>
                <a:cs typeface="Courier New"/>
              </a:rPr>
              <a:t>.so </a:t>
            </a:r>
            <a:r>
              <a:rPr lang="en-US" sz="2000" dirty="0"/>
              <a:t>from this path.</a:t>
            </a:r>
          </a:p>
          <a:p>
            <a:r>
              <a:rPr lang="en-US" sz="2400" dirty="0">
                <a:latin typeface="Courier New"/>
                <a:cs typeface="Courier New"/>
              </a:rPr>
              <a:t>-c</a:t>
            </a:r>
            <a:r>
              <a:rPr lang="en-US" sz="2400" dirty="0"/>
              <a:t>: Generate object code from c code but do not link</a:t>
            </a:r>
          </a:p>
          <a:p>
            <a:r>
              <a:rPr lang="en-US" sz="2400" dirty="0">
                <a:latin typeface="Courier New"/>
                <a:cs typeface="Courier New"/>
              </a:rPr>
              <a:t>-shared</a:t>
            </a:r>
            <a:r>
              <a:rPr lang="en-US" sz="2400" dirty="0"/>
              <a:t>: Produce a shared object which can then be linked with other objects to form an executable.</a:t>
            </a:r>
          </a:p>
          <a:p>
            <a:r>
              <a:rPr lang="en-US" sz="2400" dirty="0">
                <a:latin typeface="+mj-lt"/>
                <a:cs typeface="Courier New"/>
                <a:hlinkClick r:id="rId3"/>
              </a:rPr>
              <a:t>https://gcc.gnu.org/onlinedocs/gcc/Link-Options.html#Link-Options</a:t>
            </a:r>
            <a:r>
              <a:rPr lang="en-US" sz="24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libraries dynamically loaded?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E0B7-553C-1C47-9343-63040620B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E61683-4943-7B47-8366-8EEF29D2AE13}"/>
              </a:ext>
            </a:extLst>
          </p:cNvPr>
          <p:cNvSpPr/>
          <p:nvPr/>
        </p:nvSpPr>
        <p:spPr>
          <a:xfrm>
            <a:off x="685800" y="5604245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 : 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developerworks</a:t>
            </a:r>
            <a:r>
              <a:rPr lang="en-US" dirty="0"/>
              <a:t>/library/l-dynamic-libraries/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F0744-3D28-344D-94A3-430BE8B6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7"/>
            <a:ext cx="8178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0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6498"/>
            <a:ext cx="53340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pc="-5" dirty="0"/>
              <a:t>Dynami</a:t>
            </a:r>
            <a:r>
              <a:rPr dirty="0"/>
              <a:t>c</a:t>
            </a:r>
            <a:r>
              <a:rPr spc="-5" dirty="0"/>
              <a:t> loading</a:t>
            </a:r>
            <a:r>
              <a:rPr lang="en-US" spc="-5" dirty="0"/>
              <a:t> - Basics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1074985"/>
            <a:ext cx="6259916" cy="49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#include&lt;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stdio.h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#include&lt;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dlfcn.h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main(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argc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char*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argv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[]) {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void (*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myfunc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)(); void *error; void *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dl_handle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dl_handle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dlopen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lib_mydynamiclib.so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", RTLD_LAZY);</a:t>
            </a:r>
          </a:p>
          <a:p>
            <a:br>
              <a:rPr lang="en-US" sz="14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if(!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dl_handle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) {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 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("Error");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  return 1;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myfunc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dlsym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dl_handle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"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myLibrary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"); error =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dlerror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();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if(error != NULL) {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("Error getting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fn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");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 return 1;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}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myfunc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();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 return 0;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FD83FE6-8DD2-A847-BA51-279386C22CE6}"/>
              </a:ext>
            </a:extLst>
          </p:cNvPr>
          <p:cNvSpPr txBox="1">
            <a:spLocks/>
          </p:cNvSpPr>
          <p:nvPr/>
        </p:nvSpPr>
        <p:spPr>
          <a:xfrm>
            <a:off x="685800" y="1524000"/>
            <a:ext cx="8229600" cy="358251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Steps 1 to 4 similar as the Dynamic Linking! Phew!</a:t>
            </a:r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5. Get main code which has </a:t>
            </a:r>
            <a:r>
              <a:rPr lang="en-US" sz="1800" dirty="0" err="1"/>
              <a:t>dlopen</a:t>
            </a:r>
            <a:r>
              <a:rPr lang="en-US" sz="1800" dirty="0"/>
              <a:t>/</a:t>
            </a:r>
            <a:r>
              <a:rPr lang="en-US" sz="1800" dirty="0" err="1"/>
              <a:t>dlclose</a:t>
            </a:r>
            <a:r>
              <a:rPr lang="en-US" sz="1800" dirty="0"/>
              <a:t>…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6. Compile the code, at runtime find the dynamic lib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gcc</a:t>
            </a:r>
            <a:r>
              <a:rPr lang="en-US" sz="1800" dirty="0">
                <a:solidFill>
                  <a:schemeClr val="accent1"/>
                </a:solidFill>
              </a:rPr>
              <a:t> –</a:t>
            </a:r>
            <a:r>
              <a:rPr lang="en-US" sz="1800" dirty="0" err="1">
                <a:solidFill>
                  <a:schemeClr val="accent1"/>
                </a:solidFill>
              </a:rPr>
              <a:t>ldl</a:t>
            </a:r>
            <a:r>
              <a:rPr lang="en-US" sz="1800" dirty="0">
                <a:solidFill>
                  <a:schemeClr val="accent1"/>
                </a:solidFill>
              </a:rPr>
              <a:t> -</a:t>
            </a:r>
            <a:r>
              <a:rPr lang="en-US" sz="1800" dirty="0" err="1">
                <a:solidFill>
                  <a:schemeClr val="accent1"/>
                </a:solidFill>
              </a:rPr>
              <a:t>Wl</a:t>
            </a:r>
            <a:r>
              <a:rPr lang="en-US" sz="1800" dirty="0">
                <a:solidFill>
                  <a:schemeClr val="accent1"/>
                </a:solidFill>
              </a:rPr>
              <a:t>,-</a:t>
            </a:r>
            <a:r>
              <a:rPr lang="en-US" sz="1800" dirty="0" err="1">
                <a:solidFill>
                  <a:schemeClr val="accent1"/>
                </a:solidFill>
              </a:rPr>
              <a:t>rpath</a:t>
            </a:r>
            <a:r>
              <a:rPr lang="en-US" sz="1800" dirty="0">
                <a:solidFill>
                  <a:schemeClr val="accent1"/>
                </a:solidFill>
              </a:rPr>
              <a:t>=$PWD -o </a:t>
            </a:r>
            <a:r>
              <a:rPr lang="en-US" sz="1800" dirty="0" err="1">
                <a:solidFill>
                  <a:schemeClr val="accent1"/>
                </a:solidFill>
              </a:rPr>
              <a:t>myCode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main.c</a:t>
            </a: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  <a:p>
            <a:pPr marL="457200" lvl="1" indent="0">
              <a:buFont typeface="Arial" pitchFamily="34" charset="0"/>
              <a:buNone/>
            </a:pPr>
            <a:br>
              <a:rPr lang="en-US" sz="1800" dirty="0">
                <a:solidFill>
                  <a:schemeClr val="accent1"/>
                </a:solidFill>
              </a:rPr>
            </a:br>
            <a:endParaRPr lang="en-US" sz="1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AutoNum type="arabicPeriod"/>
            </a:pPr>
            <a:endParaRPr lang="en-US" sz="1800" dirty="0"/>
          </a:p>
          <a:p>
            <a:pPr>
              <a:buFont typeface="Arial" pitchFamily="34" charset="0"/>
              <a:buAutoNum type="arabicPeriod"/>
            </a:pP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B6A1E4-C578-6D46-812A-8CCA454A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Creating/Using Shared Libraries: Dynamic Loading</a:t>
            </a:r>
          </a:p>
        </p:txBody>
      </p:sp>
    </p:spTree>
    <p:extLst>
      <p:ext uri="{BB962C8B-B14F-4D97-AF65-F5344CB8AC3E}">
        <p14:creationId xmlns:p14="http://schemas.microsoft.com/office/powerpoint/2010/main" val="169159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7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100740"/>
            </a:pPr>
            <a:r>
              <a:rPr lang="en-US" sz="272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Write and build simple</a:t>
            </a:r>
            <a:r>
              <a:rPr lang="en-US" sz="272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</a:t>
            </a:r>
            <a:r>
              <a:rPr lang="mr-IN" sz="2000" dirty="0" err="1">
                <a:latin typeface="Calibri Light" panose="020F0302020204030204" pitchFamily="34" charset="0"/>
                <a:ea typeface="Menlo" panose="020B0609030804020204" pitchFamily="49" charset="0"/>
              </a:rPr>
              <a:t>cos</a:t>
            </a:r>
            <a:r>
              <a:rPr lang="en-US" sz="2000" dirty="0">
                <a:latin typeface="Calibri Light" panose="020F0302020204030204" pitchFamily="34" charset="0"/>
                <a:ea typeface="Menlo" panose="020B0609030804020204" pitchFamily="49" charset="0"/>
                <a:cs typeface="Calibri Light" panose="020F0302020204030204" pitchFamily="34" charset="0"/>
              </a:rPr>
              <a:t>(</a:t>
            </a:r>
            <a:r>
              <a:rPr lang="mr-IN" sz="2000" dirty="0" err="1">
                <a:latin typeface="Calibri Light" panose="020F0302020204030204" pitchFamily="34" charset="0"/>
                <a:ea typeface="Menlo" panose="020B0609030804020204" pitchFamily="49" charset="0"/>
              </a:rPr>
              <a:t>sqrt</a:t>
            </a:r>
            <a:r>
              <a:rPr lang="en-US" sz="2000" dirty="0">
                <a:latin typeface="Calibri Light" panose="020F0302020204030204" pitchFamily="34" charset="0"/>
                <a:ea typeface="Menlo" panose="020B0609030804020204" pitchFamily="49" charset="0"/>
                <a:cs typeface="Calibri Light" panose="020F0302020204030204" pitchFamily="34" charset="0"/>
              </a:rPr>
              <a:t>(3.0))</a:t>
            </a:r>
            <a:r>
              <a:rPr lang="en-US" sz="272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program in C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Use </a:t>
            </a:r>
            <a:r>
              <a:rPr lang="en-US" sz="238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ldd</a:t>
            </a:r>
            <a:r>
              <a:rPr lang="en-US" sz="238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to investigate which dynamic libraries your </a:t>
            </a:r>
            <a:r>
              <a:rPr lang="en-US" sz="238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cos</a:t>
            </a:r>
            <a:r>
              <a:rPr lang="en-US" sz="238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program loads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Use </a:t>
            </a:r>
            <a:r>
              <a:rPr lang="en-US" sz="238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strace</a:t>
            </a:r>
            <a:r>
              <a:rPr lang="en-US" sz="238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to investigate which system calls your </a:t>
            </a:r>
            <a:r>
              <a:rPr lang="en-US" sz="238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cos</a:t>
            </a:r>
            <a:r>
              <a:rPr lang="en-US" sz="238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program makes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Use “</a:t>
            </a:r>
            <a:r>
              <a:rPr lang="en-US" sz="20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ls /</a:t>
            </a:r>
            <a:r>
              <a:rPr lang="en-US" sz="200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usr</a:t>
            </a:r>
            <a:r>
              <a:rPr lang="en-US" sz="20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/bin | </a:t>
            </a:r>
            <a:r>
              <a:rPr lang="en-US" sz="200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awk</a:t>
            </a:r>
            <a:r>
              <a:rPr lang="en-US" sz="2000" dirty="0"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 </a:t>
            </a:r>
            <a:r>
              <a:rPr lang="en-US" sz="20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‘NR%101==nnnnnnnnn%101’</a:t>
            </a:r>
            <a:r>
              <a:rPr lang="en-US" sz="200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” </a:t>
            </a:r>
            <a:r>
              <a:rPr lang="en-US" sz="272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to find ~</a:t>
            </a:r>
            <a:r>
              <a:rPr lang="en-US" sz="272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12</a:t>
            </a:r>
            <a:r>
              <a:rPr lang="en-US" sz="272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</a:t>
            </a:r>
            <a:r>
              <a:rPr lang="en-US" sz="272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linux</a:t>
            </a:r>
            <a:r>
              <a:rPr lang="en-US" sz="272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commands to use </a:t>
            </a:r>
            <a:r>
              <a:rPr lang="en-US" sz="2720" u="none" strike="noStrike" cap="none" dirty="0" err="1">
                <a:solidFill>
                  <a:schemeClr val="dk1"/>
                </a:solidFill>
                <a:latin typeface="Calibri Light" panose="020F0302020204030204" pitchFamily="34" charset="0"/>
                <a:ea typeface="Courier New"/>
                <a:cs typeface="Calibri Light" panose="020F0302020204030204" pitchFamily="34" charset="0"/>
                <a:sym typeface="Courier New"/>
              </a:rPr>
              <a:t>ldd</a:t>
            </a:r>
            <a:r>
              <a:rPr lang="en-US" sz="272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on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Record output for each one in your log and investigate any errors you might see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From all dynamic libraries you find, create a sorted list 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Remember to omit the duplicates!</a:t>
            </a:r>
          </a:p>
        </p:txBody>
      </p:sp>
    </p:spTree>
    <p:extLst>
      <p:ext uri="{BB962C8B-B14F-4D97-AF65-F5344CB8AC3E}">
        <p14:creationId xmlns:p14="http://schemas.microsoft.com/office/powerpoint/2010/main" val="46627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9452</TotalTime>
  <Words>1100</Words>
  <Application>Microsoft Macintosh PowerPoint</Application>
  <PresentationFormat>On-screen Show (4:3)</PresentationFormat>
  <Paragraphs>177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CS35L Software Construction Laboratory  Lab 6: Nandan Parikh Week 7; Lecture 2 </vt:lpstr>
      <vt:lpstr>Creating static and shared libs in GCC</vt:lpstr>
      <vt:lpstr>Example – Creating/Using Static Library</vt:lpstr>
      <vt:lpstr>Creating/Using Shared Libraries: Dynamic Linking</vt:lpstr>
      <vt:lpstr>GCC Flags</vt:lpstr>
      <vt:lpstr>How are libraries dynamically loaded?</vt:lpstr>
      <vt:lpstr>Dynamic loading - Basics</vt:lpstr>
      <vt:lpstr>Creating/Using Shared Libraries: Dynamic Loading</vt:lpstr>
      <vt:lpstr>Lab 7</vt:lpstr>
      <vt:lpstr>Attributes of Functions</vt:lpstr>
      <vt:lpstr>Attributes of Functions</vt:lpstr>
      <vt:lpstr>Homework 7 : ( Use lnxsrv09 )</vt:lpstr>
      <vt:lpstr>Homework 7</vt:lpstr>
      <vt:lpstr>Homework 7</vt:lpstr>
      <vt:lpstr>Homework 7 – randmain.mk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Overruns</dc:title>
  <dc:creator>Lauren</dc:creator>
  <cp:lastModifiedBy>Nandan Atul Parikh</cp:lastModifiedBy>
  <cp:revision>336</cp:revision>
  <dcterms:created xsi:type="dcterms:W3CDTF">2012-11-18T11:38:38Z</dcterms:created>
  <dcterms:modified xsi:type="dcterms:W3CDTF">2019-02-26T21:48:31Z</dcterms:modified>
</cp:coreProperties>
</file>