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8" r:id="rId2"/>
    <p:sldId id="273" r:id="rId3"/>
    <p:sldId id="259" r:id="rId4"/>
    <p:sldId id="275" r:id="rId5"/>
    <p:sldId id="276" r:id="rId6"/>
    <p:sldId id="257" r:id="rId7"/>
    <p:sldId id="258" r:id="rId8"/>
    <p:sldId id="260" r:id="rId9"/>
    <p:sldId id="262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68" r:id="rId18"/>
    <p:sldId id="269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/>
    <p:restoredTop sz="92259"/>
  </p:normalViewPr>
  <p:slideViewPr>
    <p:cSldViewPr>
      <p:cViewPr varScale="1">
        <p:scale>
          <a:sx n="74" d="100"/>
          <a:sy n="74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SSH, also known as Secure Shell or Secure Socket Shell, is a network protocol that gives users, a secure way to access a computer over an unsecured network.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3000" b="1" dirty="0">
                <a:cs typeface="Courier New" pitchFamily="49" charset="0"/>
              </a:rPr>
              <a:t>Optional: disable password-based authentication  &lt;&lt;&lt; Is this causing to get locked out of root</a:t>
            </a:r>
          </a:p>
          <a:p>
            <a:pPr lvl="3"/>
            <a:r>
              <a:rPr lang="en-US" sz="2600" dirty="0">
                <a:cs typeface="Courier New" panose="02070309020205020404" pitchFamily="49" charset="0"/>
              </a:rPr>
              <a:t>$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>
                <a:cs typeface="Courier New" panose="02070309020205020404" pitchFamily="49" charset="0"/>
              </a:rPr>
              <a:t>change </a:t>
            </a:r>
            <a:r>
              <a:rPr lang="en-US" sz="2900" dirty="0" err="1">
                <a:cs typeface="Courier New" panose="02070309020205020404" pitchFamily="49" charset="0"/>
              </a:rPr>
              <a:t>PasswordAuthentication</a:t>
            </a:r>
            <a:r>
              <a:rPr lang="en-US" sz="2900" dirty="0">
                <a:cs typeface="Courier New" panose="02070309020205020404" pitchFamily="49" charset="0"/>
              </a:rPr>
              <a:t> option to no</a:t>
            </a:r>
            <a:endParaRPr lang="en-US" sz="45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14yXw5HqfKFXCYwMCl4YROVk1Aot6VK7m5mNcTLolIY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n.wikipedia.org/wiki/RSA_Factoring_Challen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6: Nandan Parikh</a:t>
            </a:r>
            <a:br>
              <a:rPr lang="en-US" sz="1801" dirty="0"/>
            </a:br>
            <a:r>
              <a:rPr lang="en-US" sz="1300" dirty="0"/>
              <a:t>Week 8; Lecture 1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34852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and server agree on a </a:t>
            </a:r>
            <a:r>
              <a:rPr lang="en-US" b="1" dirty="0"/>
              <a:t>symmetric encryption key </a:t>
            </a:r>
            <a:r>
              <a:rPr lang="en-US" dirty="0"/>
              <a:t>(session key)</a:t>
            </a:r>
          </a:p>
          <a:p>
            <a:r>
              <a:rPr lang="en-US" dirty="0"/>
              <a:t>All messages sent between client and server</a:t>
            </a:r>
          </a:p>
          <a:p>
            <a:pPr lvl="1"/>
            <a:r>
              <a:rPr lang="en-US" dirty="0"/>
              <a:t>encrypted at the sender with session key</a:t>
            </a:r>
          </a:p>
          <a:p>
            <a:pPr lvl="1"/>
            <a:r>
              <a:rPr lang="en-US" dirty="0"/>
              <a:t>decrypted at the receiver with session key</a:t>
            </a:r>
          </a:p>
          <a:p>
            <a:r>
              <a:rPr lang="en-US" dirty="0"/>
              <a:t>anybody who doesn't know the session key (hopefully, no one but client 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Password-based authentication</a:t>
            </a:r>
          </a:p>
          <a:p>
            <a:pPr lvl="1"/>
            <a:r>
              <a:rPr lang="en-US" dirty="0"/>
              <a:t>Prompt for password on remote server</a:t>
            </a:r>
          </a:p>
          <a:p>
            <a:pPr lvl="1"/>
            <a:r>
              <a:rPr lang="en-US" dirty="0"/>
              <a:t>If username specified exists and remote password for it is correct then the system lets you in</a:t>
            </a:r>
          </a:p>
          <a:p>
            <a:r>
              <a:rPr lang="en-US" b="1" dirty="0"/>
              <a:t>Key-based authentication</a:t>
            </a:r>
          </a:p>
          <a:p>
            <a:pPr lvl="1"/>
            <a:r>
              <a:rPr lang="en-US" dirty="0"/>
              <a:t>Generate a key pair on the client</a:t>
            </a:r>
          </a:p>
          <a:p>
            <a:pPr lvl="1"/>
            <a:r>
              <a:rPr lang="en-US" dirty="0"/>
              <a:t>Copy the public key to the server (~/.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 authenticates client if it can demonstrate that it has the private key</a:t>
            </a:r>
          </a:p>
          <a:p>
            <a:pPr lvl="1"/>
            <a:r>
              <a:rPr lang="en-US" dirty="0"/>
              <a:t>The private key can be protected with a passphrase</a:t>
            </a:r>
          </a:p>
          <a:p>
            <a:pPr lvl="1"/>
            <a:r>
              <a:rPr lang="en-US" dirty="0"/>
              <a:t>Every time you </a:t>
            </a:r>
            <a:r>
              <a:rPr lang="en-US" dirty="0" err="1"/>
              <a:t>ssh</a:t>
            </a:r>
            <a:r>
              <a:rPr lang="en-US" dirty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ssh</a:t>
            </a:r>
            <a:r>
              <a:rPr lang="en-US" b="1" dirty="0"/>
              <a:t>-agent (passphrase-less </a:t>
            </a:r>
            <a:r>
              <a:rPr lang="en-US" b="1" dirty="0" err="1"/>
              <a:t>ssh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program used with </a:t>
            </a:r>
            <a:r>
              <a:rPr lang="en-US" dirty="0" err="1"/>
              <a:t>OpenSSH</a:t>
            </a:r>
            <a:r>
              <a:rPr lang="en-US" dirty="0"/>
              <a:t> that provides a secure way of storing the private key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prompts user for the passphrase once and adds it to the list maintained by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/>
              <a:t>Once passphrase is added to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/>
              <a:t>, the user will not be prompted for it 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 Window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Windowing system that forms the basis for most GUIs on UNIX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is a network-based system. It is based upon a network protocol such that a program can run on one computer but be displayed on another (X Session Forwarding)</a:t>
            </a:r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Securely log in to each others’ computers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ssh</a:t>
            </a:r>
            <a:r>
              <a:rPr lang="en-US" dirty="0"/>
              <a:t> (</a:t>
            </a:r>
            <a:r>
              <a:rPr lang="en-US" dirty="0" err="1"/>
              <a:t>OpenSSH</a:t>
            </a:r>
            <a:r>
              <a:rPr lang="en-US" dirty="0"/>
              <a:t>)</a:t>
            </a:r>
          </a:p>
          <a:p>
            <a:r>
              <a:rPr lang="en-US" b="1" dirty="0"/>
              <a:t>Use key-based authentication </a:t>
            </a:r>
          </a:p>
          <a:p>
            <a:pPr lvl="1"/>
            <a:r>
              <a:rPr lang="en-US" dirty="0"/>
              <a:t>Generate key pairs </a:t>
            </a:r>
          </a:p>
          <a:p>
            <a:r>
              <a:rPr lang="en-US" b="1" dirty="0"/>
              <a:t>Make logins convenient</a:t>
            </a:r>
          </a:p>
          <a:p>
            <a:pPr lvl="1"/>
            <a:r>
              <a:rPr lang="en-US" dirty="0"/>
              <a:t>type your passphrase once and be able to use </a:t>
            </a:r>
            <a:r>
              <a:rPr lang="en-US" dirty="0" err="1"/>
              <a:t>ssh</a:t>
            </a:r>
            <a:r>
              <a:rPr lang="en-US" dirty="0"/>
              <a:t> to connect to any other host without typing any passwords or passphrases</a:t>
            </a:r>
          </a:p>
          <a:p>
            <a:r>
              <a:rPr lang="en-US" b="1" dirty="0"/>
              <a:t>Use port forwarding </a:t>
            </a:r>
            <a:r>
              <a:rPr lang="en-US" dirty="0"/>
              <a:t>to run a command on a remote host that displays on your host</a:t>
            </a:r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Debian</a:t>
            </a:r>
          </a:p>
          <a:p>
            <a:pPr lvl="1"/>
            <a:r>
              <a:rPr lang="en-US" dirty="0"/>
              <a:t>Make sure you have </a:t>
            </a:r>
            <a:r>
              <a:rPr lang="en-US" dirty="0" err="1"/>
              <a:t>openssh</a:t>
            </a:r>
            <a:r>
              <a:rPr lang="en-US" dirty="0"/>
              <a:t>-server and </a:t>
            </a:r>
            <a:r>
              <a:rPr lang="en-US" dirty="0" err="1"/>
              <a:t>openssh</a:t>
            </a:r>
            <a:r>
              <a:rPr lang="en-US" dirty="0"/>
              <a:t>-client installed</a:t>
            </a:r>
          </a:p>
          <a:p>
            <a:pPr lvl="1"/>
            <a:r>
              <a:rPr lang="en-US" dirty="0"/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--get-selections |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/>
              <a:t> </a:t>
            </a:r>
            <a:r>
              <a:rPr lang="en-US" dirty="0"/>
              <a:t>should output: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-server	install</a:t>
            </a:r>
          </a:p>
          <a:p>
            <a:pPr lvl="2"/>
            <a:r>
              <a:rPr lang="en-US" dirty="0" err="1"/>
              <a:t>openssh</a:t>
            </a:r>
            <a:r>
              <a:rPr lang="en-US" dirty="0"/>
              <a:t>-client	install </a:t>
            </a:r>
          </a:p>
          <a:p>
            <a:pPr lvl="1"/>
            <a:r>
              <a:rPr lang="en-US" dirty="0"/>
              <a:t>If not: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sz="3000" b="1" dirty="0"/>
              <a:t>Generate public and private keys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/>
              <a:t> (by default saved to ~/.</a:t>
            </a:r>
            <a:r>
              <a:rPr lang="en-US" sz="2600" dirty="0" err="1"/>
              <a:t>ssh</a:t>
            </a:r>
            <a:r>
              <a:rPr lang="en-US" sz="2600" dirty="0"/>
              <a:t>/</a:t>
            </a:r>
            <a:r>
              <a:rPr lang="en-US" sz="2600" dirty="0" err="1"/>
              <a:t>is_rsa</a:t>
            </a:r>
            <a:r>
              <a:rPr lang="en-US" sz="2600" dirty="0"/>
              <a:t> and id_rsa.pub) – don’t change the default location</a:t>
            </a:r>
          </a:p>
          <a:p>
            <a:pPr lvl="2"/>
            <a:r>
              <a:rPr lang="en-US" sz="3000" b="1" dirty="0"/>
              <a:t>Create an account for the client on the server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–m &lt;username&gt; 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/>
              <a:t>Create .</a:t>
            </a:r>
            <a:r>
              <a:rPr lang="en-US" sz="3000" b="1" dirty="0" err="1"/>
              <a:t>ssh</a:t>
            </a:r>
            <a:r>
              <a:rPr lang="en-US" sz="3000" b="1" dirty="0"/>
              <a:t> directory for new user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/>
              <a:t>Change ownership and permission on .</a:t>
            </a:r>
            <a:r>
              <a:rPr lang="en-US" sz="3000" b="1" dirty="0" err="1"/>
              <a:t>ssh</a:t>
            </a:r>
            <a:r>
              <a:rPr lang="en-US" sz="3000" b="1" dirty="0"/>
              <a:t> directory</a:t>
            </a: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/>
              <a:t>$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600" b="1" dirty="0"/>
              <a:t>Generate public and private keys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Copy your public key to the server for key-based authentication (~/.</a:t>
            </a:r>
            <a:r>
              <a:rPr lang="en-US" sz="2600" b="1" dirty="0" err="1"/>
              <a:t>ssh</a:t>
            </a:r>
            <a:r>
              <a:rPr lang="en-US" sz="2600" b="1" dirty="0"/>
              <a:t>/</a:t>
            </a:r>
            <a:r>
              <a:rPr lang="en-US" sz="2600" b="1" dirty="0" err="1"/>
              <a:t>authorized_keys</a:t>
            </a:r>
            <a:r>
              <a:rPr lang="en-US" sz="2600" b="1" dirty="0"/>
              <a:t>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private key to authentication agent (</a:t>
            </a:r>
            <a:r>
              <a:rPr lang="en-US" sz="2600" b="1" dirty="0" err="1"/>
              <a:t>ssh</a:t>
            </a:r>
            <a:r>
              <a:rPr lang="en-US" sz="2600" b="1" dirty="0"/>
              <a:t>-agent)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/>
              <a:t>SSH to server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/>
              <a:t>(X11 session forwarding)</a:t>
            </a:r>
          </a:p>
          <a:p>
            <a:pPr lvl="2"/>
            <a:r>
              <a:rPr lang="en-US" sz="2600" b="1" dirty="0"/>
              <a:t>Run a command on the remote host</a:t>
            </a:r>
          </a:p>
          <a:p>
            <a:pPr lvl="3"/>
            <a:r>
              <a:rPr lang="en-US" sz="2200" dirty="0"/>
              <a:t>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/>
              <a:t>, $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Check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information (IP address, etc.)</a:t>
            </a: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–I</a:t>
            </a:r>
          </a:p>
          <a:p>
            <a:pPr lvl="1"/>
            <a:r>
              <a:rPr lang="en-US" dirty="0">
                <a:latin typeface="Bell MT" pitchFamily="18" charset="0"/>
                <a:cs typeface="Arial" pitchFamily="34" charset="0"/>
              </a:rPr>
              <a:t> </a:t>
            </a:r>
            <a:r>
              <a:rPr lang="en-US" dirty="0"/>
              <a:t>gives the IP address of your machine directly</a:t>
            </a:r>
            <a:endParaRPr lang="en-US" dirty="0">
              <a:latin typeface="Bell MT" pitchFamily="18" charset="0"/>
              <a:cs typeface="Arial" pitchFamily="34" charset="0"/>
            </a:endParaRPr>
          </a:p>
          <a:p>
            <a:r>
              <a:rPr lang="en-US" dirty="0"/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dirty="0"/>
              <a:t>acket </a:t>
            </a:r>
            <a:r>
              <a:rPr lang="en-US" b="1" dirty="0"/>
              <a:t>in</a:t>
            </a:r>
            <a:r>
              <a:rPr lang="en-US" dirty="0"/>
              <a:t>ternet </a:t>
            </a:r>
            <a:r>
              <a:rPr lang="en-US" b="1" dirty="0"/>
              <a:t>g</a:t>
            </a:r>
            <a:r>
              <a:rPr lang="en-US" dirty="0"/>
              <a:t>roper)</a:t>
            </a:r>
          </a:p>
          <a:p>
            <a:pPr lvl="1"/>
            <a:r>
              <a:rPr lang="en-US" dirty="0"/>
              <a:t>Test the reachability of a host on an IP network</a:t>
            </a:r>
          </a:p>
          <a:p>
            <a:pPr lvl="1"/>
            <a:r>
              <a:rPr lang="en-US" dirty="0"/>
              <a:t>measure round-trip time for messages sent from a source to a destination computer</a:t>
            </a:r>
          </a:p>
          <a:p>
            <a:pPr lvl="1"/>
            <a:r>
              <a:rPr lang="en-US" dirty="0"/>
              <a:t>Example: $ ping 192.168.0.1, $ ping google.com   </a:t>
            </a:r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F56-4D07-244C-82A8-C40D5AAF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454B-BDD3-9647-86F3-D793BA6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https://docs.google.com/document/d/114yXw5HqfKFXCYwMCl4YROVk1Aot6VK7m5mNcTLolIY/edit?usp=sharing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1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guarantees do we want?</a:t>
            </a:r>
          </a:p>
          <a:p>
            <a:pPr lvl="1"/>
            <a:r>
              <a:rPr lang="en-US" b="1" dirty="0"/>
              <a:t>Confidentiality</a:t>
            </a:r>
          </a:p>
          <a:p>
            <a:pPr lvl="2"/>
            <a:r>
              <a:rPr lang="en-US" dirty="0"/>
              <a:t>Message secrecy</a:t>
            </a:r>
          </a:p>
          <a:p>
            <a:pPr lvl="1"/>
            <a:r>
              <a:rPr lang="en-US" b="1" dirty="0"/>
              <a:t>Data integrity</a:t>
            </a:r>
          </a:p>
          <a:p>
            <a:pPr lvl="2"/>
            <a:r>
              <a:rPr lang="en-US" dirty="0"/>
              <a:t>Message consistency</a:t>
            </a:r>
          </a:p>
          <a:p>
            <a:pPr lvl="1"/>
            <a:r>
              <a:rPr lang="en-US" b="1" dirty="0"/>
              <a:t>Authentication</a:t>
            </a:r>
          </a:p>
          <a:p>
            <a:pPr lvl="2"/>
            <a:r>
              <a:rPr lang="en-US" dirty="0"/>
              <a:t>Identity confirmation</a:t>
            </a:r>
          </a:p>
          <a:p>
            <a:pPr lvl="1"/>
            <a:r>
              <a:rPr lang="en-US" b="1" dirty="0"/>
              <a:t>Authorization</a:t>
            </a:r>
          </a:p>
          <a:p>
            <a:pPr lvl="2"/>
            <a:r>
              <a:rPr lang="en-US" dirty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b="1" dirty="0"/>
              <a:t>Symmetric Key Encryption</a:t>
            </a:r>
          </a:p>
          <a:p>
            <a:pPr lvl="1"/>
            <a:r>
              <a:rPr lang="en-US" sz="9600" dirty="0" err="1"/>
              <a:t>a.k.a</a:t>
            </a:r>
            <a:r>
              <a:rPr lang="en-US" sz="9600" dirty="0"/>
              <a:t> shared/secret key</a:t>
            </a:r>
          </a:p>
          <a:p>
            <a:pPr lvl="1"/>
            <a:r>
              <a:rPr lang="en-US" sz="9600" dirty="0"/>
              <a:t>Key used to encrypt is the same as key used to decrypt</a:t>
            </a:r>
          </a:p>
          <a:p>
            <a:pPr marL="457200" lvl="1" indent="0">
              <a:buNone/>
            </a:pPr>
            <a:endParaRPr lang="en-US" sz="9600" dirty="0"/>
          </a:p>
          <a:p>
            <a:r>
              <a:rPr lang="en-US" sz="11200" b="1" dirty="0"/>
              <a:t>Asymmetric Key Encryption: Public/Private</a:t>
            </a:r>
          </a:p>
          <a:p>
            <a:pPr lvl="1"/>
            <a:r>
              <a:rPr lang="en-US" sz="9600" dirty="0"/>
              <a:t>2 different (but related) keys: public and private </a:t>
            </a:r>
          </a:p>
          <a:p>
            <a:pPr lvl="2"/>
            <a:r>
              <a:rPr lang="en-US" sz="9600" dirty="0"/>
              <a:t>Only creator knows the relation. Private key cannot be derived from public key</a:t>
            </a:r>
          </a:p>
          <a:p>
            <a:pPr lvl="1"/>
            <a:r>
              <a:rPr lang="en-US" sz="9600" dirty="0"/>
              <a:t>Data encrypted with public key can only be decrypted by private key and vice versa</a:t>
            </a:r>
          </a:p>
          <a:p>
            <a:pPr lvl="1"/>
            <a:r>
              <a:rPr lang="en-US" sz="9600" dirty="0"/>
              <a:t>Public key can be seen by anyone</a:t>
            </a:r>
          </a:p>
          <a:p>
            <a:pPr lvl="1"/>
            <a:r>
              <a:rPr lang="en-US" sz="9600" b="1" dirty="0"/>
              <a:t>Never </a:t>
            </a:r>
            <a:r>
              <a:rPr lang="en-US" sz="9600" dirty="0"/>
              <a:t>publish private key!!!</a:t>
            </a:r>
            <a:endParaRPr lang="en-US" sz="96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420" y="389992"/>
            <a:ext cx="5799837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3200" dirty="0"/>
              <a:t>Sym</a:t>
            </a:r>
            <a:r>
              <a:rPr sz="3200" spc="-9" dirty="0"/>
              <a:t>m</a:t>
            </a:r>
            <a:r>
              <a:rPr sz="3200" spc="5" dirty="0"/>
              <a:t>e</a:t>
            </a:r>
            <a:r>
              <a:rPr sz="3200" spc="-14" dirty="0"/>
              <a:t>t</a:t>
            </a:r>
            <a:r>
              <a:rPr sz="3200" dirty="0"/>
              <a:t>ri</a:t>
            </a:r>
            <a:r>
              <a:rPr sz="3200" spc="5" dirty="0"/>
              <a:t>c</a:t>
            </a:r>
            <a:r>
              <a:rPr sz="3200" dirty="0"/>
              <a:t>-</a:t>
            </a:r>
            <a:r>
              <a:rPr sz="3200" spc="5" dirty="0"/>
              <a:t>k</a:t>
            </a:r>
            <a:r>
              <a:rPr sz="3200" spc="-5" dirty="0"/>
              <a:t>e</a:t>
            </a:r>
            <a:r>
              <a:rPr sz="3200" dirty="0"/>
              <a:t>y E</a:t>
            </a:r>
            <a:r>
              <a:rPr sz="3200" spc="-5" dirty="0"/>
              <a:t>n</a:t>
            </a:r>
            <a:r>
              <a:rPr sz="3200" spc="5" dirty="0"/>
              <a:t>c</a:t>
            </a:r>
            <a:r>
              <a:rPr sz="3200" dirty="0"/>
              <a:t>r</a:t>
            </a:r>
            <a:r>
              <a:rPr sz="3200" spc="5" dirty="0"/>
              <a:t>p</a:t>
            </a:r>
            <a:r>
              <a:rPr sz="3200" spc="-5" dirty="0"/>
              <a:t>t</a:t>
            </a:r>
            <a:r>
              <a:rPr sz="3200" spc="-14" dirty="0"/>
              <a:t>i</a:t>
            </a:r>
            <a:r>
              <a:rPr sz="3200" spc="5" dirty="0"/>
              <a:t>o</a:t>
            </a:r>
            <a:r>
              <a:rPr sz="320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8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04" y="451285"/>
            <a:ext cx="3571227" cy="8207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  <a:endParaRPr lang="en-US" sz="1179" dirty="0">
              <a:latin typeface="Arial"/>
              <a:cs typeface="Arial"/>
            </a:endParaRPr>
          </a:p>
          <a:p>
            <a:pPr marL="1089448">
              <a:lnSpc>
                <a:spcPts val="1365"/>
              </a:lnSpc>
            </a:pPr>
            <a:endParaRPr lang="en-US" sz="1179" dirty="0">
              <a:latin typeface="Arial"/>
              <a:cs typeface="Arial"/>
            </a:endParaRPr>
          </a:p>
          <a:p>
            <a:pPr marL="1089448">
              <a:lnSpc>
                <a:spcPts val="1365"/>
              </a:lnSpc>
            </a:pPr>
            <a:r>
              <a:rPr lang="en-US" sz="1179" spc="-5" dirty="0">
                <a:latin typeface="Arial"/>
                <a:cs typeface="Arial"/>
                <a:hlinkClick r:id="rId2"/>
              </a:rPr>
              <a:t>http://en.wi</a:t>
            </a:r>
            <a:r>
              <a:rPr lang="en-US" sz="1179" spc="-9" dirty="0">
                <a:latin typeface="Arial"/>
                <a:cs typeface="Arial"/>
                <a:hlinkClick r:id="rId2"/>
              </a:rPr>
              <a:t>k</a:t>
            </a:r>
            <a:r>
              <a:rPr lang="en-US"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lang="en-US" sz="1179" spc="-9" dirty="0">
                <a:latin typeface="Arial"/>
                <a:cs typeface="Arial"/>
                <a:hlinkClick r:id="rId2"/>
              </a:rPr>
              <a:t>k</a:t>
            </a:r>
            <a:r>
              <a:rPr lang="en-US" sz="1179" spc="-5" dirty="0">
                <a:latin typeface="Arial"/>
                <a:cs typeface="Arial"/>
                <a:hlinkClick r:id="rId2"/>
              </a:rPr>
              <a:t>i/R</a:t>
            </a:r>
            <a:r>
              <a:rPr lang="en-US" sz="1179" spc="-9" dirty="0">
                <a:latin typeface="Arial"/>
                <a:cs typeface="Arial"/>
                <a:hlinkClick r:id="rId2"/>
              </a:rPr>
              <a:t>S</a:t>
            </a:r>
            <a:r>
              <a:rPr lang="en-US" sz="1179" dirty="0">
                <a:latin typeface="Arial"/>
                <a:cs typeface="Arial"/>
                <a:hlinkClick r:id="rId2"/>
              </a:rPr>
              <a:t>A</a:t>
            </a:r>
            <a:r>
              <a:rPr lang="en-US" sz="1179" spc="-5" dirty="0">
                <a:latin typeface="Arial"/>
                <a:cs typeface="Arial"/>
                <a:hlinkClick r:id="rId2"/>
              </a:rPr>
              <a:t>_</a:t>
            </a:r>
            <a:r>
              <a:rPr lang="en-US" sz="1179" spc="-9" dirty="0">
                <a:latin typeface="Arial"/>
                <a:cs typeface="Arial"/>
                <a:hlinkClick r:id="rId2"/>
              </a:rPr>
              <a:t>F</a:t>
            </a:r>
            <a:r>
              <a:rPr lang="en-US" sz="1179" spc="-5" dirty="0">
                <a:latin typeface="Arial"/>
                <a:cs typeface="Arial"/>
                <a:hlinkClick r:id="rId2"/>
              </a:rPr>
              <a:t>a</a:t>
            </a:r>
            <a:r>
              <a:rPr lang="en-US" sz="1179" dirty="0">
                <a:latin typeface="Arial"/>
                <a:cs typeface="Arial"/>
                <a:hlinkClick r:id="rId2"/>
              </a:rPr>
              <a:t>ct</a:t>
            </a:r>
            <a:r>
              <a:rPr lang="en-US" sz="1179" spc="-5" dirty="0">
                <a:latin typeface="Arial"/>
                <a:cs typeface="Arial"/>
                <a:hlinkClick r:id="rId2"/>
              </a:rPr>
              <a:t>oring_</a:t>
            </a:r>
            <a:r>
              <a:rPr lang="en-US" sz="1179" spc="-9" dirty="0">
                <a:latin typeface="Arial"/>
                <a:cs typeface="Arial"/>
                <a:hlinkClick r:id="rId2"/>
              </a:rPr>
              <a:t>C</a:t>
            </a:r>
            <a:r>
              <a:rPr lang="en-US" sz="1179" spc="-5" dirty="0">
                <a:latin typeface="Arial"/>
                <a:cs typeface="Arial"/>
                <a:hlinkClick r:id="rId2"/>
              </a:rPr>
              <a:t>halleng</a:t>
            </a:r>
            <a:r>
              <a:rPr lang="en-US" sz="1179" dirty="0">
                <a:latin typeface="Arial"/>
                <a:cs typeface="Arial"/>
                <a:hlinkClick r:id="rId2"/>
              </a:rPr>
              <a:t>e</a:t>
            </a:r>
            <a:endParaRPr lang="en-US" sz="1179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51847" y="2270380"/>
            <a:ext cx="4042247" cy="2632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79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ecure </a:t>
            </a:r>
            <a:r>
              <a:rPr lang="en-US" sz="2800" b="1" dirty="0"/>
              <a:t>Sh</a:t>
            </a:r>
            <a:r>
              <a:rPr lang="en-US" sz="2800" dirty="0"/>
              <a:t>ell</a:t>
            </a:r>
          </a:p>
          <a:p>
            <a:r>
              <a:rPr lang="en-US" sz="2800" dirty="0"/>
              <a:t>Used to remotely access shell</a:t>
            </a:r>
          </a:p>
          <a:p>
            <a:r>
              <a:rPr lang="en-US" sz="2800" dirty="0"/>
              <a:t>Successor of telnet </a:t>
            </a:r>
          </a:p>
          <a:p>
            <a:r>
              <a:rPr lang="en-US" sz="2800" dirty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SSH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Client </a:t>
            </a:r>
            <a:r>
              <a:rPr lang="en-US" sz="11200" dirty="0" err="1"/>
              <a:t>ssh’s</a:t>
            </a:r>
            <a:r>
              <a:rPr lang="en-US" sz="11200" dirty="0"/>
              <a:t> to remote server</a:t>
            </a:r>
          </a:p>
          <a:p>
            <a:pPr lvl="1"/>
            <a:r>
              <a:rPr lang="en-US" sz="1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/>
              <a:t>If first time talking to server -&gt; host validation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8000" dirty="0"/>
              <a:t>The 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doesn't know about this host yet</a:t>
            </a:r>
          </a:p>
          <a:p>
            <a:pPr lvl="1"/>
            <a:r>
              <a:rPr lang="en-US" sz="11200" dirty="0"/>
              <a:t>shows hostname, IP address and fingerprint of the server’s public key, so you can be sure you're talking  to the correct computer</a:t>
            </a:r>
          </a:p>
          <a:p>
            <a:pPr lvl="1"/>
            <a:r>
              <a:rPr lang="en-US" sz="11200" dirty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/>
              <a:t>Next time client connects to server </a:t>
            </a:r>
          </a:p>
          <a:p>
            <a:pPr lvl="1"/>
            <a:r>
              <a:rPr lang="en-US" sz="5100" dirty="0"/>
              <a:t>Check host’s public key against saved public key</a:t>
            </a:r>
          </a:p>
          <a:p>
            <a:pPr lvl="1"/>
            <a:r>
              <a:rPr lang="en-US" sz="5100" dirty="0"/>
              <a:t>If they don’t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dirty="0"/>
            </a:br>
            <a:r>
              <a:rPr lang="en-US" dirty="0"/>
              <a:t>@@@@@@@@@@@@@@@@@@@@@@@@@@@@@@@</a:t>
            </a:r>
            <a:br>
              <a:rPr lang="en-US" dirty="0"/>
            </a:br>
            <a:r>
              <a:rPr lang="en-US" dirty="0"/>
              <a:t>@    WARNING: REMOTE HOST IDENTIFICATION HAS CHANGED!      @ </a:t>
            </a:r>
            <a:br>
              <a:rPr lang="en-US" dirty="0"/>
            </a:br>
            <a:r>
              <a:rPr lang="en-US" dirty="0"/>
              <a:t>@@@@@@@@@@@@@@@@@@@@@@@@@@@@@@@</a:t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dirty="0"/>
              <a:t>Client asks server to prove that it is the owner of the public key using </a:t>
            </a:r>
            <a:r>
              <a:rPr lang="en-US" b="1" dirty="0"/>
              <a:t>asymmetric encryption</a:t>
            </a:r>
          </a:p>
          <a:p>
            <a:pPr lvl="1"/>
            <a:r>
              <a:rPr lang="en-US" sz="3200" dirty="0"/>
              <a:t>Encrypt a message with public key</a:t>
            </a:r>
          </a:p>
          <a:p>
            <a:pPr lvl="1"/>
            <a:r>
              <a:rPr lang="en-US" sz="3200" dirty="0"/>
              <a:t>If server is true owner, it can decrypt the message with private key</a:t>
            </a:r>
          </a:p>
          <a:p>
            <a:r>
              <a:rPr lang="en-US" dirty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1071</Words>
  <Application>Microsoft Macintosh PowerPoint</Application>
  <PresentationFormat>On-screen Show (4:3)</PresentationFormat>
  <Paragraphs>184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Bell MT</vt:lpstr>
      <vt:lpstr>Calibri</vt:lpstr>
      <vt:lpstr>Courier New</vt:lpstr>
      <vt:lpstr>Office Theme</vt:lpstr>
      <vt:lpstr>CS35L Software Construction Laboratory  Lab 6: Nandan Parikh Week 8; Lecture 1 </vt:lpstr>
      <vt:lpstr>Communication Over the Internet</vt:lpstr>
      <vt:lpstr>Encryption Types</vt:lpstr>
      <vt:lpstr>Symmetric-key Encrption</vt:lpstr>
      <vt:lpstr>Public-key Encryption (Asymmetric)</vt:lpstr>
      <vt:lpstr>What is SSH?</vt:lpstr>
      <vt:lpstr>High-Level SSH Protocol</vt:lpstr>
      <vt:lpstr>PowerPoint Presentation</vt:lpstr>
      <vt:lpstr>PowerPoint Presentation</vt:lpstr>
      <vt:lpstr>Session Encryption</vt:lpstr>
      <vt:lpstr>User Authentication</vt:lpstr>
      <vt:lpstr>ssh-agent (passphrase-less ssh)</vt:lpstr>
      <vt:lpstr>X Window System</vt:lpstr>
      <vt:lpstr>Lab 7</vt:lpstr>
      <vt:lpstr>Lab Environment Setup</vt:lpstr>
      <vt:lpstr>Server Steps</vt:lpstr>
      <vt:lpstr>Client Steps</vt:lpstr>
      <vt:lpstr>How to Check IP Addresses</vt:lpstr>
      <vt:lpstr>Beaglebone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Nandan Atul Parikh</cp:lastModifiedBy>
  <cp:revision>243</cp:revision>
  <dcterms:created xsi:type="dcterms:W3CDTF">2006-08-16T00:00:00Z</dcterms:created>
  <dcterms:modified xsi:type="dcterms:W3CDTF">2019-02-28T21:24:39Z</dcterms:modified>
</cp:coreProperties>
</file>