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8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89" r:id="rId10"/>
    <p:sldId id="267" r:id="rId11"/>
    <p:sldId id="274" r:id="rId12"/>
    <p:sldId id="275" r:id="rId13"/>
    <p:sldId id="286" r:id="rId14"/>
    <p:sldId id="282" r:id="rId15"/>
    <p:sldId id="278" r:id="rId16"/>
    <p:sldId id="280" r:id="rId17"/>
    <p:sldId id="287" r:id="rId18"/>
    <p:sldId id="272" r:id="rId19"/>
    <p:sldId id="276" r:id="rId20"/>
    <p:sldId id="283" r:id="rId21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9"/>
    <p:restoredTop sz="89187"/>
  </p:normalViewPr>
  <p:slideViewPr>
    <p:cSldViewPr>
      <p:cViewPr varScale="1">
        <p:scale>
          <a:sx n="85" d="100"/>
          <a:sy n="85" d="100"/>
        </p:scale>
        <p:origin x="23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0C7DC-4D1D-F44F-85D1-5D2BA7168A6A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944563"/>
            <a:ext cx="34036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636963"/>
            <a:ext cx="8067675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AC617-B6C9-C744-AF49-A84AE076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6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Committed means that the data is safely stored in your local database.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Modified means that you have changed the file but have not committed it to your database yet.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Staged means that you have marked a modified file in its current version to go into your next commit snapshot.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AC617-B6C9-C744-AF49-A84AE076F1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4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3/6/19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3/6/19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3/6/19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285" y="2347413"/>
            <a:ext cx="8571230" cy="6771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570" y="4282016"/>
            <a:ext cx="7058660" cy="3693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190" y="7027545"/>
            <a:ext cx="2319274" cy="27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8492" y="7027545"/>
            <a:ext cx="3226816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0336" y="7027545"/>
            <a:ext cx="2319274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9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8992870" cy="2937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748" y="2706575"/>
            <a:ext cx="5670328" cy="21736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36" dirty="0"/>
              <a:t>CS35L Software Construction Laboratory</a:t>
            </a:r>
            <a:br>
              <a:rPr lang="en-US" sz="2976" dirty="0"/>
            </a:br>
            <a:br>
              <a:rPr lang="en-US" sz="2976" dirty="0"/>
            </a:br>
            <a:r>
              <a:rPr lang="en-US" sz="2204" dirty="0"/>
              <a:t>Lab 6: Nandan Parikh</a:t>
            </a:r>
            <a:br>
              <a:rPr lang="en-US" sz="1985" dirty="0"/>
            </a:br>
            <a:r>
              <a:rPr lang="en-US" sz="1432" dirty="0"/>
              <a:t>Week 9; Lecture 1</a:t>
            </a:r>
            <a:br>
              <a:rPr lang="en-US" sz="1240" dirty="0"/>
            </a:br>
            <a:endParaRPr lang="en-US" sz="1737" dirty="0"/>
          </a:p>
        </p:txBody>
      </p:sp>
    </p:spTree>
    <p:extLst>
      <p:ext uri="{BB962C8B-B14F-4D97-AF65-F5344CB8AC3E}">
        <p14:creationId xmlns:p14="http://schemas.microsoft.com/office/powerpoint/2010/main" val="203903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260" y="335866"/>
            <a:ext cx="362839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G</a:t>
            </a:r>
            <a:r>
              <a:rPr spc="5" dirty="0"/>
              <a:t>i</a:t>
            </a:r>
            <a:r>
              <a:rPr spc="-5" dirty="0"/>
              <a:t>t</a:t>
            </a:r>
            <a:r>
              <a:rPr spc="-10" dirty="0"/>
              <a:t> </a:t>
            </a:r>
            <a:r>
              <a:rPr dirty="0"/>
              <a:t>c</a:t>
            </a:r>
            <a:r>
              <a:rPr spc="-5" dirty="0"/>
              <a:t>om</a:t>
            </a:r>
            <a:r>
              <a:rPr spc="5" dirty="0"/>
              <a:t>m</a:t>
            </a:r>
            <a:r>
              <a:rPr spc="-5" dirty="0"/>
              <a:t>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44222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381942"/>
            <a:ext cx="199008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sitory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reati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184091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1814004"/>
            <a:ext cx="1019811" cy="748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100"/>
              </a:lnSpc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n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endParaRPr lang="en-US" sz="1600" spc="-5" dirty="0">
              <a:latin typeface="Arial"/>
              <a:cs typeface="Arial"/>
            </a:endParaRPr>
          </a:p>
          <a:p>
            <a:pPr marL="12700" marR="5080">
              <a:lnSpc>
                <a:spcPct val="152100"/>
              </a:lnSpc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</a:t>
            </a:r>
            <a:r>
              <a:rPr sz="1600" spc="-5" dirty="0">
                <a:latin typeface="Arial"/>
                <a:cs typeface="Arial"/>
              </a:rPr>
              <a:t>one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6689" y="1814004"/>
            <a:ext cx="3668395" cy="599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art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 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po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or</a:t>
            </a:r>
            <a:r>
              <a:rPr sz="1600" dirty="0">
                <a:latin typeface="Arial"/>
                <a:cs typeface="Arial"/>
              </a:rPr>
              <a:t>y)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spc="-5" dirty="0">
                <a:latin typeface="Arial"/>
                <a:cs typeface="Arial"/>
              </a:rPr>
              <a:t>(Cre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 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 e</a:t>
            </a:r>
            <a:r>
              <a:rPr sz="1600" spc="5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isi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 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pos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221048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260771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2554414"/>
            <a:ext cx="9391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B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1239" y="298645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5089" y="2901471"/>
            <a:ext cx="719201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lang="en-US" sz="1600" spc="-5" dirty="0" err="1">
                <a:latin typeface="Arial"/>
                <a:cs typeface="Arial"/>
              </a:rPr>
              <a:t>git</a:t>
            </a:r>
            <a:r>
              <a:rPr lang="en-US" sz="1600" spc="-5" dirty="0">
                <a:latin typeface="Arial"/>
                <a:cs typeface="Arial"/>
              </a:rPr>
              <a:t> branch &lt;</a:t>
            </a:r>
            <a:r>
              <a:rPr lang="en-US" sz="1600" spc="-5" dirty="0" err="1">
                <a:latin typeface="Arial"/>
                <a:cs typeface="Arial"/>
              </a:rPr>
              <a:t>new_branch_name</a:t>
            </a:r>
            <a:r>
              <a:rPr lang="en-US" sz="1600" spc="-5" dirty="0">
                <a:latin typeface="Arial"/>
                <a:cs typeface="Arial"/>
              </a:rPr>
              <a:t>&gt;</a:t>
            </a:r>
          </a:p>
          <a:p>
            <a:pPr marL="12700">
              <a:lnSpc>
                <a:spcPct val="100000"/>
              </a:lnSpc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chec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&lt;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ag/</a:t>
            </a:r>
            <a:r>
              <a:rPr sz="1600" dirty="0">
                <a:latin typeface="Arial"/>
                <a:cs typeface="Arial"/>
              </a:rPr>
              <a:t>co</a:t>
            </a:r>
            <a:r>
              <a:rPr sz="1600" spc="-5" dirty="0">
                <a:latin typeface="Arial"/>
                <a:cs typeface="Arial"/>
              </a:rPr>
              <a:t>mm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&gt;</a:t>
            </a:r>
            <a:r>
              <a:rPr sz="1600" spc="-5" dirty="0">
                <a:latin typeface="Arial"/>
                <a:cs typeface="Arial"/>
              </a:rPr>
              <a:t> -</a:t>
            </a:r>
            <a:r>
              <a:rPr sz="1600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&lt;new_br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_name</a:t>
            </a:r>
            <a:r>
              <a:rPr sz="1600" dirty="0">
                <a:latin typeface="Arial"/>
                <a:cs typeface="Arial"/>
              </a:rPr>
              <a:t>&gt;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reate</a:t>
            </a:r>
            <a:r>
              <a:rPr sz="1600" dirty="0">
                <a:latin typeface="Arial"/>
                <a:cs typeface="Arial"/>
              </a:rPr>
              <a:t>s a</a:t>
            </a:r>
            <a:r>
              <a:rPr sz="1600" spc="-10" dirty="0">
                <a:latin typeface="Arial"/>
                <a:cs typeface="Arial"/>
              </a:rPr>
              <a:t> n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 br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nch)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440" y="338241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3289" y="3329114"/>
            <a:ext cx="82676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Comm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1239" y="376115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5089" y="3735514"/>
            <a:ext cx="1371600" cy="620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a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d</a:t>
            </a: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</a:t>
            </a:r>
            <a:r>
              <a:rPr sz="1600" spc="-5" dirty="0">
                <a:latin typeface="Arial"/>
                <a:cs typeface="Arial"/>
              </a:rPr>
              <a:t>mm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26689" y="3735514"/>
            <a:ext cx="3589654" cy="620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ag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lang="en-US" sz="1600" spc="-5" dirty="0">
                <a:latin typeface="Arial"/>
                <a:cs typeface="Arial"/>
              </a:rPr>
              <a:t>/new 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chec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600" spc="-5" dirty="0">
                <a:latin typeface="Arial"/>
                <a:cs typeface="Arial"/>
              </a:rPr>
              <a:t>-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 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changes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rep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or</a:t>
            </a:r>
            <a:r>
              <a:rPr sz="1600" dirty="0">
                <a:latin typeface="Arial"/>
                <a:cs typeface="Arial"/>
              </a:rPr>
              <a:t>y)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31239" y="413072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9440" y="452795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289" y="4474654"/>
            <a:ext cx="10636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Ge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fo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1239" y="490669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5089" y="4879783"/>
            <a:ext cx="1172211" cy="1497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100"/>
              </a:lnSpc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st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tus</a:t>
            </a:r>
            <a:endParaRPr lang="en-US" sz="1600" spc="-5" dirty="0">
              <a:latin typeface="Arial"/>
              <a:cs typeface="Arial"/>
            </a:endParaRPr>
          </a:p>
          <a:p>
            <a:pPr marL="12700" marR="5080">
              <a:lnSpc>
                <a:spcPct val="152100"/>
              </a:lnSpc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3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f</a:t>
            </a:r>
            <a:endParaRPr lang="en-US" sz="1600" spc="-5" dirty="0">
              <a:latin typeface="Arial"/>
              <a:cs typeface="Arial"/>
            </a:endParaRPr>
          </a:p>
          <a:p>
            <a:pPr marL="12700" marR="72390">
              <a:lnSpc>
                <a:spcPct val="151600"/>
              </a:lnSpc>
            </a:pPr>
            <a:r>
              <a:rPr lang="en-US" sz="1600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og </a:t>
            </a:r>
            <a:endParaRPr lang="en-US" sz="1600" spc="-5" dirty="0">
              <a:latin typeface="Arial"/>
              <a:cs typeface="Arial"/>
            </a:endParaRPr>
          </a:p>
          <a:p>
            <a:pPr marL="12700" marR="72390">
              <a:lnSpc>
                <a:spcPct val="151600"/>
              </a:lnSpc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show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726689" y="4879783"/>
            <a:ext cx="3793490" cy="1338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1800"/>
              </a:lnSpc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ws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5" dirty="0">
                <a:latin typeface="Arial"/>
                <a:cs typeface="Arial"/>
              </a:rPr>
              <a:t>es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5" dirty="0">
                <a:latin typeface="Arial"/>
                <a:cs typeface="Arial"/>
              </a:rPr>
              <a:t> ne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 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c)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co</a:t>
            </a:r>
            <a:r>
              <a:rPr sz="1600" spc="-5" dirty="0">
                <a:latin typeface="Arial"/>
                <a:cs typeface="Arial"/>
              </a:rPr>
              <a:t>mpare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 co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y wi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5" dirty="0">
                <a:latin typeface="Arial"/>
                <a:cs typeface="Arial"/>
              </a:rPr>
              <a:t>es) 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ws</a:t>
            </a:r>
            <a:r>
              <a:rPr sz="1600" spc="-5" dirty="0">
                <a:latin typeface="Arial"/>
                <a:cs typeface="Arial"/>
              </a:rPr>
              <a:t> 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spc="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s)</a:t>
            </a: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ob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5" dirty="0">
                <a:latin typeface="Arial"/>
                <a:cs typeface="Arial"/>
              </a:rPr>
              <a:t>ec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th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pos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031239" y="527626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1239" y="564583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31239" y="601540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9440" y="641263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3289" y="6359333"/>
            <a:ext cx="11195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Ge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he</a:t>
            </a:r>
            <a:r>
              <a:rPr sz="1600" dirty="0">
                <a:latin typeface="Arial"/>
                <a:cs typeface="Arial"/>
              </a:rPr>
              <a:t>lp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1239" y="679137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55089" y="6764463"/>
            <a:ext cx="117221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pPr algn="ctr"/>
            <a:r>
              <a:rPr lang="en-US" dirty="0"/>
              <a:t>First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4" y="1785016"/>
            <a:ext cx="8992870" cy="5269834"/>
          </a:xfrm>
        </p:spPr>
        <p:txBody>
          <a:bodyPr>
            <a:normAutofit/>
          </a:bodyPr>
          <a:lstStyle/>
          <a:p>
            <a:r>
              <a:rPr lang="en-US" dirty="0"/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creates an empty </a:t>
            </a:r>
            <a:r>
              <a:rPr lang="en-US" dirty="0" err="1"/>
              <a:t>git</a:t>
            </a:r>
            <a:r>
              <a:rPr lang="en-US" dirty="0"/>
              <a:t> repo (.</a:t>
            </a:r>
            <a:r>
              <a:rPr lang="en-US" dirty="0" err="1"/>
              <a:t>git</a:t>
            </a:r>
            <a:r>
              <a:rPr lang="en-US" dirty="0"/>
              <a:t> directory with all necessary subdirectories)</a:t>
            </a:r>
          </a:p>
          <a:p>
            <a:pPr lvl="1"/>
            <a:endParaRPr lang="en-US" dirty="0"/>
          </a:p>
          <a:p>
            <a:r>
              <a:rPr lang="en-US" dirty="0"/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echo “Hello World”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hello.txt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.</a:t>
            </a:r>
          </a:p>
          <a:p>
            <a:pPr lvl="1"/>
            <a:r>
              <a:rPr lang="en-US" dirty="0"/>
              <a:t>Adds content to the index</a:t>
            </a:r>
          </a:p>
          <a:p>
            <a:pPr lvl="1"/>
            <a:r>
              <a:rPr lang="en-US" dirty="0"/>
              <a:t>Must be run prior to a commit</a:t>
            </a:r>
          </a:p>
          <a:p>
            <a:pPr lvl="1"/>
            <a:endParaRPr lang="en-US" dirty="0"/>
          </a:p>
          <a:p>
            <a:r>
              <a:rPr lang="en-US" dirty="0"/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commit –m “Check in number 1”</a:t>
            </a:r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pPr algn="ctr"/>
            <a:r>
              <a:rPr lang="en-US" dirty="0"/>
              <a:t>Working With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4" y="1785016"/>
            <a:ext cx="8992870" cy="519363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echo “I love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 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hello.txt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pPr lvl="1"/>
            <a:r>
              <a:rPr lang="en-US" dirty="0"/>
              <a:t>Shows list of modified files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ourier New" pitchFamily="49" charset="0"/>
              </a:rPr>
              <a:t>hello.txt</a:t>
            </a:r>
            <a:endParaRPr lang="en-US" dirty="0">
              <a:latin typeface="Calibri" panose="020F0502020204030204" pitchFamily="34" charset="0"/>
              <a:cs typeface="Courier New" pitchFamily="49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pPr lvl="1"/>
            <a:r>
              <a:rPr lang="en-US" dirty="0"/>
              <a:t>Shows changes we made compared to index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hello.txt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pPr lvl="1"/>
            <a:r>
              <a:rPr lang="en-US" dirty="0"/>
              <a:t>No changes shown as diff compares to the index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diff HEAD</a:t>
            </a:r>
          </a:p>
          <a:p>
            <a:pPr lvl="1"/>
            <a:r>
              <a:rPr lang="en-US" dirty="0"/>
              <a:t>Now we can see changes in working version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commit –m “Second commit”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6803390" cy="1354217"/>
          </a:xfrm>
        </p:spPr>
        <p:txBody>
          <a:bodyPr/>
          <a:lstStyle/>
          <a:p>
            <a:r>
              <a:rPr lang="en-US" dirty="0"/>
              <a:t>Working </a:t>
            </a:r>
            <a:r>
              <a:rPr lang="en-US"/>
              <a:t>With Branches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100" y="1349524"/>
            <a:ext cx="8992870" cy="646330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branch test</a:t>
            </a:r>
          </a:p>
          <a:p>
            <a:pPr marL="0" lvl="1"/>
            <a:r>
              <a:rPr lang="en-US" dirty="0"/>
              <a:t>	Create new branch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branch</a:t>
            </a:r>
          </a:p>
          <a:p>
            <a:pPr lvl="1"/>
            <a:r>
              <a:rPr lang="en-US" dirty="0"/>
              <a:t>Lists all branches</a:t>
            </a:r>
            <a:endParaRPr lang="en-US" dirty="0">
              <a:latin typeface="Calibri" panose="020F0502020204030204" pitchFamily="34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checkout test</a:t>
            </a:r>
          </a:p>
          <a:p>
            <a:pPr lvl="1"/>
            <a:r>
              <a:rPr lang="en-US" dirty="0"/>
              <a:t>Switch to test branch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echo “hello world!”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Commit the change in new branch</a:t>
            </a:r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checkout master</a:t>
            </a:r>
          </a:p>
          <a:p>
            <a:pPr lvl="1"/>
            <a:r>
              <a:rPr lang="en-US" dirty="0"/>
              <a:t>Back to master branch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log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merge test</a:t>
            </a:r>
          </a:p>
          <a:p>
            <a:pPr marL="0" lvl="1"/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/>
              <a:t>Merges commits from test branch to current branch(here master)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4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r>
              <a:rPr lang="en-IN" dirty="0"/>
              <a:t>Git integrating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8992870" cy="4431983"/>
          </a:xfrm>
        </p:spPr>
        <p:txBody>
          <a:bodyPr/>
          <a:lstStyle/>
          <a:p>
            <a:pPr marL="465138" indent="-465138">
              <a:buFont typeface="Arial" pitchFamily="34" charset="0"/>
              <a:buChar char="•"/>
            </a:pPr>
            <a:r>
              <a:rPr lang="en-IN" sz="3200" dirty="0"/>
              <a:t>Required when there are changes in multiple branches</a:t>
            </a:r>
          </a:p>
          <a:p>
            <a:pPr marL="465138" indent="-465138">
              <a:buFont typeface="Arial" pitchFamily="34" charset="0"/>
              <a:buChar char="•"/>
            </a:pPr>
            <a:endParaRPr lang="en-IN" sz="3200" dirty="0"/>
          </a:p>
          <a:p>
            <a:pPr marL="465138" indent="-465138">
              <a:buFont typeface="Arial" pitchFamily="34" charset="0"/>
              <a:buChar char="•"/>
            </a:pPr>
            <a:r>
              <a:rPr lang="en-IN" sz="3200" dirty="0"/>
              <a:t>Two main ways to integrate changes from one branch to another – merge and rebase</a:t>
            </a:r>
          </a:p>
          <a:p>
            <a:pPr marL="465138" indent="-465138">
              <a:buFont typeface="Arial" pitchFamily="34" charset="0"/>
              <a:buChar char="•"/>
            </a:pPr>
            <a:endParaRPr lang="en-IN" sz="3200" dirty="0"/>
          </a:p>
          <a:p>
            <a:pPr marL="465138" indent="-465138">
              <a:buFont typeface="Arial" pitchFamily="34" charset="0"/>
              <a:buChar char="•"/>
            </a:pPr>
            <a:r>
              <a:rPr lang="en-IN" sz="3200" dirty="0"/>
              <a:t>Merge is simple and straightforward</a:t>
            </a:r>
          </a:p>
          <a:p>
            <a:pPr marL="465138" indent="-465138">
              <a:buFont typeface="Arial" pitchFamily="34" charset="0"/>
              <a:buChar char="•"/>
            </a:pPr>
            <a:endParaRPr lang="en-IN" sz="3200" dirty="0"/>
          </a:p>
          <a:p>
            <a:pPr marL="465138" indent="-465138">
              <a:buFont typeface="Arial" pitchFamily="34" charset="0"/>
              <a:buChar char="•"/>
            </a:pPr>
            <a:r>
              <a:rPr lang="en-IN" sz="3200" dirty="0"/>
              <a:t>Rebase is much cleaner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425450"/>
            <a:ext cx="5834379" cy="677108"/>
          </a:xfrm>
        </p:spPr>
        <p:txBody>
          <a:bodyPr/>
          <a:lstStyle/>
          <a:p>
            <a:pPr algn="ctr"/>
            <a:r>
              <a:rPr lang="en-IN" dirty="0"/>
              <a:t>Git merge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16" y="1102558"/>
            <a:ext cx="5339021" cy="3056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00" y="4312136"/>
            <a:ext cx="4724400" cy="31636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425450"/>
            <a:ext cx="5834379" cy="677108"/>
          </a:xfrm>
        </p:spPr>
        <p:txBody>
          <a:bodyPr/>
          <a:lstStyle/>
          <a:p>
            <a:pPr algn="ctr"/>
            <a:r>
              <a:rPr lang="en-IN" dirty="0"/>
              <a:t>Git rebase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483" y="4235450"/>
            <a:ext cx="4652011" cy="3171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016" y="1102558"/>
            <a:ext cx="5339021" cy="305669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r>
              <a:rPr lang="en-US" dirty="0"/>
              <a:t>Merge Conflicts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8992870" cy="258532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Usually </a:t>
            </a:r>
            <a:r>
              <a:rPr lang="en-US" dirty="0" err="1"/>
              <a:t>git</a:t>
            </a:r>
            <a:r>
              <a:rPr lang="en-US" dirty="0"/>
              <a:t> will do merge automatically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Conflict arises when you changed the same part of the same file differently in the two branches you’re merging together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new commit object will not be created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You need to resolve conflicts manually by selecting which parts of the file you want to keep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9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280">
              <a:lnSpc>
                <a:spcPct val="100000"/>
              </a:lnSpc>
            </a:pPr>
            <a:r>
              <a:rPr dirty="0"/>
              <a:t>Mo</a:t>
            </a:r>
            <a:r>
              <a:rPr spc="-5" dirty="0"/>
              <a:t>r</a:t>
            </a:r>
            <a:r>
              <a:rPr dirty="0"/>
              <a:t>e </a:t>
            </a:r>
            <a:r>
              <a:rPr spc="-20" dirty="0"/>
              <a:t>G</a:t>
            </a:r>
            <a:r>
              <a:rPr spc="5" dirty="0"/>
              <a:t>i</a:t>
            </a:r>
            <a:r>
              <a:rPr spc="-5" dirty="0"/>
              <a:t>t</a:t>
            </a:r>
            <a:r>
              <a:rPr dirty="0"/>
              <a:t> </a:t>
            </a:r>
            <a:r>
              <a:rPr spc="-5" dirty="0"/>
              <a:t>Command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2378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73495"/>
            <a:ext cx="84455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rt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19011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5249" y="2165924"/>
            <a:ext cx="435863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500" dirty="0">
                <a:latin typeface="Arial"/>
                <a:cs typeface="Arial"/>
              </a:rPr>
              <a:t>$ </a:t>
            </a:r>
            <a:r>
              <a:rPr sz="1500" dirty="0" err="1">
                <a:latin typeface="Arial"/>
                <a:cs typeface="Arial"/>
              </a:rPr>
              <a:t>g</a:t>
            </a:r>
            <a:r>
              <a:rPr sz="1500" spc="5" dirty="0" err="1">
                <a:latin typeface="Arial"/>
                <a:cs typeface="Arial"/>
              </a:rPr>
              <a:t>i</a:t>
            </a:r>
            <a:r>
              <a:rPr sz="1500" spc="-5" dirty="0" err="1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 che</a:t>
            </a:r>
            <a:r>
              <a:rPr sz="1500" spc="5" dirty="0">
                <a:latin typeface="Arial"/>
                <a:cs typeface="Arial"/>
              </a:rPr>
              <a:t>ck</a:t>
            </a:r>
            <a:r>
              <a:rPr sz="1500" spc="-5" dirty="0">
                <a:latin typeface="Arial"/>
                <a:cs typeface="Arial"/>
              </a:rPr>
              <a:t>o</a:t>
            </a:r>
            <a:r>
              <a:rPr sz="1500" spc="10" dirty="0">
                <a:latin typeface="Arial"/>
                <a:cs typeface="Arial"/>
              </a:rPr>
              <a:t>u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</a:t>
            </a:r>
            <a:r>
              <a:rPr sz="1500" spc="-15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</a:t>
            </a:r>
            <a:r>
              <a:rPr sz="1500" spc="-5" dirty="0">
                <a:latin typeface="Arial"/>
                <a:cs typeface="Arial"/>
              </a:rPr>
              <a:t>a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5" dirty="0">
                <a:latin typeface="Arial"/>
                <a:cs typeface="Arial"/>
              </a:rPr>
              <a:t>.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pp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99869" y="257181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6889" y="2521524"/>
            <a:ext cx="380809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G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ts t</a:t>
            </a:r>
            <a:r>
              <a:rPr sz="1500" dirty="0">
                <a:latin typeface="Arial"/>
                <a:cs typeface="Arial"/>
              </a:rPr>
              <a:t>he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HEA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on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</a:t>
            </a:r>
            <a:r>
              <a:rPr sz="1500" dirty="0">
                <a:latin typeface="Arial"/>
                <a:cs typeface="Arial"/>
              </a:rPr>
              <a:t>or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</a:t>
            </a:r>
            <a:r>
              <a:rPr sz="1500" dirty="0">
                <a:latin typeface="Arial"/>
                <a:cs typeface="Arial"/>
              </a:rPr>
              <a:t>or</a:t>
            </a:r>
            <a:r>
              <a:rPr sz="1500" spc="5" dirty="0">
                <a:latin typeface="Arial"/>
                <a:cs typeface="Arial"/>
              </a:rPr>
              <a:t>k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r>
              <a:rPr sz="1500" spc="5" dirty="0">
                <a:latin typeface="Arial"/>
                <a:cs typeface="Arial"/>
              </a:rPr>
              <a:t> c</a:t>
            </a:r>
            <a:r>
              <a:rPr sz="1500" dirty="0">
                <a:latin typeface="Arial"/>
                <a:cs typeface="Arial"/>
              </a:rPr>
              <a:t>opy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286575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5088" y="2841565"/>
            <a:ext cx="284861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500" dirty="0">
                <a:latin typeface="Arial"/>
                <a:cs typeface="Arial"/>
              </a:rPr>
              <a:t>$ </a:t>
            </a:r>
            <a:r>
              <a:rPr sz="1500" dirty="0" err="1">
                <a:latin typeface="Arial"/>
                <a:cs typeface="Arial"/>
              </a:rPr>
              <a:t>g</a:t>
            </a:r>
            <a:r>
              <a:rPr sz="1500" spc="5" dirty="0" err="1">
                <a:latin typeface="Arial"/>
                <a:cs typeface="Arial"/>
              </a:rPr>
              <a:t>i</a:t>
            </a:r>
            <a:r>
              <a:rPr sz="1500" spc="-5" dirty="0" err="1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 che</a:t>
            </a:r>
            <a:r>
              <a:rPr sz="1500" spc="5" dirty="0">
                <a:latin typeface="Arial"/>
                <a:cs typeface="Arial"/>
              </a:rPr>
              <a:t>ck</a:t>
            </a:r>
            <a:r>
              <a:rPr sz="1500" spc="-5" dirty="0">
                <a:latin typeface="Arial"/>
                <a:cs typeface="Arial"/>
              </a:rPr>
              <a:t>o</a:t>
            </a:r>
            <a:r>
              <a:rPr sz="1500" spc="10" dirty="0">
                <a:latin typeface="Arial"/>
                <a:cs typeface="Arial"/>
              </a:rPr>
              <a:t>u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 -- ma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5" dirty="0">
                <a:latin typeface="Arial"/>
                <a:cs typeface="Arial"/>
              </a:rPr>
              <a:t>.</a:t>
            </a:r>
            <a:r>
              <a:rPr sz="1500" dirty="0">
                <a:latin typeface="Arial"/>
                <a:cs typeface="Arial"/>
              </a:rPr>
              <a:t>cpp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99869" y="324618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6889" y="3197165"/>
            <a:ext cx="348361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rt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spc="-5" dirty="0">
                <a:latin typeface="Arial"/>
                <a:cs typeface="Arial"/>
              </a:rPr>
              <a:t>h</a:t>
            </a:r>
            <a:r>
              <a:rPr sz="1500" spc="10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5" dirty="0">
                <a:latin typeface="Arial"/>
                <a:cs typeface="Arial"/>
              </a:rPr>
              <a:t>g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</a:t>
            </a:r>
            <a:r>
              <a:rPr sz="1500" dirty="0">
                <a:latin typeface="Arial"/>
                <a:cs typeface="Arial"/>
              </a:rPr>
              <a:t>or</a:t>
            </a:r>
            <a:r>
              <a:rPr sz="1500" spc="5" dirty="0">
                <a:latin typeface="Arial"/>
                <a:cs typeface="Arial"/>
              </a:rPr>
              <a:t>k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re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ory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1239" y="354139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5088" y="3515935"/>
            <a:ext cx="231521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500" dirty="0">
                <a:latin typeface="Arial"/>
                <a:cs typeface="Arial"/>
              </a:rPr>
              <a:t>$ </a:t>
            </a:r>
            <a:r>
              <a:rPr sz="1500" dirty="0" err="1">
                <a:latin typeface="Arial"/>
                <a:cs typeface="Arial"/>
              </a:rPr>
              <a:t>g</a:t>
            </a:r>
            <a:r>
              <a:rPr sz="1500" spc="5" dirty="0" err="1">
                <a:latin typeface="Arial"/>
                <a:cs typeface="Arial"/>
              </a:rPr>
              <a:t>i</a:t>
            </a:r>
            <a:r>
              <a:rPr sz="1500" spc="-5" dirty="0" err="1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 re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rt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9869" y="392182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86889" y="3871535"/>
            <a:ext cx="39370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rt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spc="-10" dirty="0"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m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5" dirty="0">
                <a:latin typeface="Arial"/>
                <a:cs typeface="Arial"/>
              </a:rPr>
              <a:t>(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</a:t>
            </a:r>
            <a:r>
              <a:rPr sz="1500" spc="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ea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es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w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comm</a:t>
            </a:r>
            <a:r>
              <a:rPr sz="1500" spc="-5" dirty="0">
                <a:latin typeface="Arial"/>
                <a:cs typeface="Arial"/>
              </a:rPr>
              <a:t>it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)</a:t>
            </a:r>
            <a:endParaRPr lang="en-IN" sz="15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9440" y="424186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289" y="4191575"/>
            <a:ext cx="233426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C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ean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up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un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ac</a:t>
            </a:r>
            <a:r>
              <a:rPr sz="1500" spc="5" dirty="0">
                <a:latin typeface="Arial"/>
                <a:cs typeface="Arial"/>
              </a:rPr>
              <a:t>k</a:t>
            </a:r>
            <a:r>
              <a:rPr sz="1500" dirty="0">
                <a:latin typeface="Arial"/>
                <a:cs typeface="Arial"/>
              </a:rPr>
              <a:t>ed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1239" y="460819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84300" y="4584005"/>
            <a:ext cx="15240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500" dirty="0">
                <a:latin typeface="Arial"/>
                <a:cs typeface="Arial"/>
              </a:rPr>
              <a:t>$ </a:t>
            </a:r>
            <a:r>
              <a:rPr sz="1500" dirty="0" err="1">
                <a:latin typeface="Arial"/>
                <a:cs typeface="Arial"/>
              </a:rPr>
              <a:t>g</a:t>
            </a:r>
            <a:r>
              <a:rPr sz="1500" spc="5" dirty="0" err="1">
                <a:latin typeface="Arial"/>
                <a:cs typeface="Arial"/>
              </a:rPr>
              <a:t>i</a:t>
            </a:r>
            <a:r>
              <a:rPr sz="1500" spc="-5" dirty="0" err="1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 c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ean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99440" y="498862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3289" y="4939605"/>
            <a:ext cx="69469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8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agg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1239" y="535622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55089" y="5330764"/>
            <a:ext cx="3843020" cy="720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600"/>
              </a:lnSpc>
              <a:tabLst>
                <a:tab pos="970280" algn="l"/>
                <a:tab pos="1492250" algn="l"/>
                <a:tab pos="1873250" algn="l"/>
              </a:tabLst>
            </a:pPr>
            <a:r>
              <a:rPr sz="1500" spc="-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uman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readab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po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n</a:t>
            </a:r>
            <a:r>
              <a:rPr sz="1500" spc="0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ers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o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pe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spc="-5" dirty="0">
                <a:latin typeface="Arial"/>
                <a:cs typeface="Arial"/>
              </a:rPr>
              <a:t>if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c 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omm</a:t>
            </a:r>
            <a:r>
              <a:rPr sz="1500" spc="-5" dirty="0">
                <a:latin typeface="Arial"/>
                <a:cs typeface="Arial"/>
              </a:rPr>
              <a:t>it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lang="en-US" sz="1500" dirty="0">
                <a:latin typeface="Arial"/>
                <a:cs typeface="Arial"/>
              </a:rPr>
              <a:t>$ </a:t>
            </a:r>
            <a:r>
              <a:rPr sz="1500" dirty="0">
                <a:latin typeface="Arial"/>
                <a:cs typeface="Arial"/>
              </a:rPr>
              <a:t>g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ag 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lang="en-US" sz="1500" dirty="0">
                <a:latin typeface="Arial"/>
                <a:cs typeface="Arial"/>
              </a:rPr>
              <a:t>-</a:t>
            </a:r>
            <a:r>
              <a:rPr sz="1500" dirty="0">
                <a:latin typeface="Arial"/>
                <a:cs typeface="Arial"/>
              </a:rPr>
              <a:t>a</a:t>
            </a:r>
            <a:r>
              <a:rPr lang="en-US" sz="150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1</a:t>
            </a:r>
            <a:r>
              <a:rPr sz="1500" spc="-5" dirty="0">
                <a:latin typeface="Arial"/>
                <a:cs typeface="Arial"/>
              </a:rPr>
              <a:t>.</a:t>
            </a:r>
            <a:r>
              <a:rPr sz="1500" dirty="0">
                <a:latin typeface="Arial"/>
                <a:cs typeface="Arial"/>
              </a:rPr>
              <a:t>0</a:t>
            </a:r>
            <a:r>
              <a:rPr lang="en-US" sz="1500" dirty="0">
                <a:latin typeface="Arial"/>
                <a:cs typeface="Arial"/>
              </a:rPr>
              <a:t> –</a:t>
            </a:r>
            <a:r>
              <a:rPr sz="1500" dirty="0">
                <a:latin typeface="Arial"/>
                <a:cs typeface="Arial"/>
              </a:rPr>
              <a:t>m</a:t>
            </a:r>
            <a:r>
              <a:rPr lang="en-US"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'</a:t>
            </a:r>
            <a:r>
              <a:rPr sz="1500" spc="-90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er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1</a:t>
            </a:r>
            <a:r>
              <a:rPr sz="1500" spc="0" dirty="0">
                <a:latin typeface="Arial"/>
                <a:cs typeface="Arial"/>
              </a:rPr>
              <a:t>.</a:t>
            </a:r>
            <a:r>
              <a:rPr sz="1500" dirty="0">
                <a:latin typeface="Arial"/>
                <a:cs typeface="Arial"/>
              </a:rPr>
              <a:t>0</a:t>
            </a:r>
            <a:r>
              <a:rPr sz="1500" spc="-5" dirty="0">
                <a:latin typeface="Arial"/>
                <a:cs typeface="Arial"/>
              </a:rPr>
              <a:t>'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1239" y="571182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99869" y="609225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86889" y="6041964"/>
            <a:ext cx="347408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wi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l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10" dirty="0"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HE</a:t>
            </a:r>
            <a:r>
              <a:rPr sz="1500" spc="-1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comm</a:t>
            </a:r>
            <a:r>
              <a:rPr sz="1500" spc="-5" dirty="0">
                <a:latin typeface="Arial"/>
                <a:cs typeface="Arial"/>
              </a:rPr>
              <a:t>it</a:t>
            </a:r>
            <a:r>
              <a:rPr sz="1500" dirty="0">
                <a:latin typeface="Arial"/>
                <a:cs typeface="Arial"/>
              </a:rPr>
              <a:t> as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spc="-5" dirty="0">
                <a:latin typeface="Arial"/>
                <a:cs typeface="Arial"/>
              </a:rPr>
              <a:t>1.</a:t>
            </a:r>
            <a:r>
              <a:rPr sz="1500" dirty="0">
                <a:latin typeface="Arial"/>
                <a:cs typeface="Arial"/>
              </a:rPr>
              <a:t>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pPr algn="ctr"/>
            <a:r>
              <a:rPr lang="en-US" dirty="0"/>
              <a:t>Lab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4" y="1568450"/>
            <a:ext cx="8992870" cy="5715000"/>
          </a:xfrm>
        </p:spPr>
        <p:txBody>
          <a:bodyPr>
            <a:normAutofit lnSpcReduction="10000"/>
          </a:bodyPr>
          <a:lstStyle/>
          <a:p>
            <a:pPr marL="566762" indent="-566762">
              <a:buFont typeface="Arial" charset="0"/>
              <a:buChar char="•"/>
            </a:pPr>
            <a:r>
              <a:rPr lang="en-US" sz="3000" dirty="0"/>
              <a:t>Fix an issue with diff diagnostic - apply a patch to a previous version</a:t>
            </a:r>
          </a:p>
          <a:p>
            <a:pPr marL="566762" indent="-566762">
              <a:buFont typeface="Arial" charset="0"/>
              <a:buChar char="•"/>
            </a:pPr>
            <a:r>
              <a:rPr lang="en-US" sz="3000" dirty="0"/>
              <a:t>Installing </a:t>
            </a:r>
            <a:r>
              <a:rPr lang="en-US" sz="3000" dirty="0" err="1"/>
              <a:t>Git</a:t>
            </a:r>
            <a:endParaRPr lang="en-US" sz="3000" dirty="0"/>
          </a:p>
          <a:p>
            <a:pPr marL="1023962" lvl="1" indent="-566762">
              <a:buFont typeface="Arial" charset="0"/>
              <a:buChar char="•"/>
            </a:pPr>
            <a:r>
              <a:rPr lang="en-US" sz="2200" dirty="0"/>
              <a:t>Ubuntu: $ </a:t>
            </a:r>
            <a:r>
              <a:rPr lang="en-US" sz="2200" dirty="0" err="1"/>
              <a:t>sudo</a:t>
            </a:r>
            <a:r>
              <a:rPr lang="en-US" sz="2200" dirty="0"/>
              <a:t> apt-get install </a:t>
            </a:r>
            <a:r>
              <a:rPr lang="en-US" sz="2200" dirty="0" err="1"/>
              <a:t>git</a:t>
            </a:r>
            <a:endParaRPr lang="en-US" sz="2200" dirty="0"/>
          </a:p>
          <a:p>
            <a:pPr marL="1023962" lvl="1" indent="-566762">
              <a:buFont typeface="Arial" charset="0"/>
              <a:buChar char="•"/>
            </a:pPr>
            <a:r>
              <a:rPr lang="en-US" sz="2200" dirty="0" err="1"/>
              <a:t>SEASnet</a:t>
            </a:r>
            <a:endParaRPr lang="en-US" sz="2200" dirty="0"/>
          </a:p>
          <a:p>
            <a:pPr marL="1314450" lvl="2" indent="-400050">
              <a:buFont typeface="Arial" charset="0"/>
              <a:buChar char="•"/>
            </a:pPr>
            <a:r>
              <a:rPr lang="en-US" sz="2200" dirty="0" err="1"/>
              <a:t>Git</a:t>
            </a:r>
            <a:r>
              <a:rPr lang="en-US" sz="2200" dirty="0"/>
              <a:t> is installed in /</a:t>
            </a:r>
            <a:r>
              <a:rPr lang="en-US" sz="2200" dirty="0" err="1"/>
              <a:t>usr</a:t>
            </a:r>
            <a:r>
              <a:rPr lang="en-US" sz="2200" dirty="0"/>
              <a:t>/local/</a:t>
            </a:r>
            <a:r>
              <a:rPr lang="en-US" sz="2200" dirty="0" err="1"/>
              <a:t>cs</a:t>
            </a:r>
            <a:r>
              <a:rPr lang="en-US" sz="2200" dirty="0"/>
              <a:t>/bin</a:t>
            </a:r>
          </a:p>
          <a:p>
            <a:pPr marL="1314450" lvl="2" indent="-400050">
              <a:buFont typeface="Arial" charset="0"/>
              <a:buChar char="•"/>
            </a:pPr>
            <a:r>
              <a:rPr lang="en-US" sz="2200" dirty="0"/>
              <a:t>Add it to PATH variable or use whole path</a:t>
            </a:r>
          </a:p>
          <a:p>
            <a:pPr marL="1771650" lvl="3" indent="-400050">
              <a:buFont typeface="Arial" charset="0"/>
              <a:buChar char="•"/>
            </a:pPr>
            <a:r>
              <a:rPr lang="en-US" sz="2200" dirty="0"/>
              <a:t>$ export PATH=/</a:t>
            </a:r>
            <a:r>
              <a:rPr lang="en-US" sz="2200" dirty="0" err="1"/>
              <a:t>usr</a:t>
            </a:r>
            <a:r>
              <a:rPr lang="en-US" sz="2200" dirty="0"/>
              <a:t>/local/</a:t>
            </a:r>
            <a:r>
              <a:rPr lang="en-US" sz="2200" dirty="0" err="1"/>
              <a:t>cs</a:t>
            </a:r>
            <a:r>
              <a:rPr lang="en-US" sz="2200" dirty="0"/>
              <a:t>/bin:$PATH</a:t>
            </a:r>
          </a:p>
          <a:p>
            <a:pPr marL="566762" indent="-566762">
              <a:buFont typeface="Arial" charset="0"/>
              <a:buChar char="•"/>
            </a:pPr>
            <a:r>
              <a:rPr lang="en-US" sz="3000" dirty="0"/>
              <a:t>Make a directory ‘</a:t>
            </a:r>
            <a:r>
              <a:rPr lang="en-US" sz="3000" dirty="0" err="1"/>
              <a:t>gitroot</a:t>
            </a:r>
            <a:r>
              <a:rPr lang="en-US" sz="3000" dirty="0"/>
              <a:t>’ and get a copy of the </a:t>
            </a:r>
            <a:r>
              <a:rPr lang="en-US" sz="3000" dirty="0" err="1"/>
              <a:t>Diffutils</a:t>
            </a:r>
            <a:r>
              <a:rPr lang="en-US" sz="3000" dirty="0"/>
              <a:t> </a:t>
            </a:r>
            <a:r>
              <a:rPr lang="en-US" sz="3000" dirty="0" err="1"/>
              <a:t>Git</a:t>
            </a:r>
            <a:r>
              <a:rPr lang="en-US" sz="3000" dirty="0"/>
              <a:t> repository</a:t>
            </a:r>
          </a:p>
          <a:p>
            <a:pPr marL="1314450" lvl="2" indent="-400050">
              <a:buFont typeface="Arial" charset="0"/>
              <a:buChar char="•"/>
            </a:pPr>
            <a:r>
              <a:rPr lang="en-US" sz="2200" dirty="0"/>
              <a:t>$ </a:t>
            </a:r>
            <a:r>
              <a:rPr lang="en-US" sz="2200" dirty="0" err="1"/>
              <a:t>mkdir</a:t>
            </a:r>
            <a:r>
              <a:rPr lang="en-US" sz="2200" dirty="0"/>
              <a:t> </a:t>
            </a:r>
            <a:r>
              <a:rPr lang="en-US" sz="2200" dirty="0" err="1"/>
              <a:t>gitroot</a:t>
            </a:r>
            <a:endParaRPr lang="en-US" sz="2200" dirty="0"/>
          </a:p>
          <a:p>
            <a:pPr marL="1314450" lvl="2" indent="-400050">
              <a:buFont typeface="Arial" charset="0"/>
              <a:buChar char="•"/>
            </a:pPr>
            <a:r>
              <a:rPr lang="en-US" sz="2200" dirty="0"/>
              <a:t>$ cd </a:t>
            </a:r>
            <a:r>
              <a:rPr lang="en-US" sz="2200" dirty="0" err="1"/>
              <a:t>gitroot</a:t>
            </a:r>
            <a:endParaRPr lang="en-US" sz="2200" dirty="0"/>
          </a:p>
          <a:p>
            <a:pPr marL="1314450" lvl="2" indent="-400050">
              <a:buFont typeface="Arial" charset="0"/>
              <a:buChar char="•"/>
            </a:pPr>
            <a:r>
              <a:rPr lang="en-US" sz="2200" dirty="0"/>
              <a:t>$ git clone &lt;URL&gt;</a:t>
            </a:r>
          </a:p>
          <a:p>
            <a:pPr marL="1314450" lvl="2" indent="-400050">
              <a:buFont typeface="Arial" charset="0"/>
              <a:buChar char="•"/>
            </a:pPr>
            <a:r>
              <a:rPr lang="en-US" sz="3000" dirty="0"/>
              <a:t>Follow steps in lab and use man git to find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7450" y="659716"/>
            <a:ext cx="76962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So</a:t>
            </a:r>
            <a:r>
              <a:rPr spc="5" dirty="0"/>
              <a:t>f</a:t>
            </a:r>
            <a:r>
              <a:rPr spc="-5" dirty="0"/>
              <a:t>twa</a:t>
            </a:r>
            <a:r>
              <a:rPr dirty="0"/>
              <a:t>re </a:t>
            </a:r>
            <a:r>
              <a:rPr spc="-5" dirty="0"/>
              <a:t>de</a:t>
            </a:r>
            <a:r>
              <a:rPr dirty="0"/>
              <a:t>v</a:t>
            </a:r>
            <a:r>
              <a:rPr spc="-5" dirty="0"/>
              <a:t>elopment</a:t>
            </a:r>
            <a:r>
              <a:rPr dirty="0"/>
              <a:t> </a:t>
            </a:r>
            <a:r>
              <a:rPr spc="-5" dirty="0"/>
              <a:t>pro</a:t>
            </a:r>
            <a:r>
              <a:rPr dirty="0"/>
              <a:t>c</a:t>
            </a:r>
            <a:r>
              <a:rPr spc="-5" dirty="0"/>
              <a:t>e</a:t>
            </a:r>
            <a:r>
              <a:rPr dirty="0"/>
              <a:t>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6497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85016"/>
            <a:ext cx="55257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vo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ves 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 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 c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nge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od</a:t>
            </a:r>
            <a:r>
              <a:rPr sz="2400" dirty="0">
                <a:latin typeface="Arial"/>
                <a:cs typeface="Arial"/>
              </a:rPr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1239" y="233805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185653"/>
            <a:ext cx="3533140" cy="121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12190">
              <a:lnSpc>
                <a:spcPct val="136000"/>
              </a:lnSpc>
            </a:pPr>
            <a:r>
              <a:rPr sz="2200" spc="-5" dirty="0">
                <a:latin typeface="Arial"/>
                <a:cs typeface="Arial"/>
              </a:rPr>
              <a:t>Ne</a:t>
            </a:r>
            <a:r>
              <a:rPr sz="2200" dirty="0">
                <a:latin typeface="Arial"/>
                <a:cs typeface="Arial"/>
              </a:rPr>
              <a:t>w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tur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dd</a:t>
            </a:r>
            <a:r>
              <a:rPr sz="2200" dirty="0">
                <a:latin typeface="Arial"/>
                <a:cs typeface="Arial"/>
              </a:rPr>
              <a:t>ed </a:t>
            </a:r>
            <a:r>
              <a:rPr sz="2200" spc="-10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fi</a:t>
            </a:r>
            <a:r>
              <a:rPr sz="2200" spc="10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</a:t>
            </a: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200" spc="-10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rf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ts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279398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325118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375473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3674776"/>
            <a:ext cx="6456680" cy="1189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670"/>
              </a:lnSpc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ftw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am 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as 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ny </a:t>
            </a:r>
            <a:r>
              <a:rPr sz="2400" spc="-10" dirty="0">
                <a:latin typeface="Arial"/>
                <a:cs typeface="Arial"/>
              </a:rPr>
              <a:t>peo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rk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 s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/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5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od</a:t>
            </a:r>
            <a:r>
              <a:rPr sz="2400" dirty="0">
                <a:latin typeface="Arial"/>
                <a:cs typeface="Arial"/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400" dirty="0">
                <a:latin typeface="Arial"/>
                <a:cs typeface="Arial"/>
              </a:rPr>
              <a:t>Ma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y 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ftw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9440" y="461452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1239" y="508760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5089" y="5051718"/>
            <a:ext cx="7932420" cy="107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Ubu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u </a:t>
            </a:r>
            <a:r>
              <a:rPr sz="2200" spc="-5" dirty="0">
                <a:latin typeface="Arial"/>
                <a:cs typeface="Arial"/>
              </a:rPr>
              <a:t>10,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unt</a:t>
            </a:r>
            <a:r>
              <a:rPr sz="2200" dirty="0">
                <a:latin typeface="Arial"/>
                <a:cs typeface="Arial"/>
              </a:rPr>
              <a:t>u 1</a:t>
            </a:r>
            <a:r>
              <a:rPr sz="2200" spc="-5" dirty="0">
                <a:latin typeface="Arial"/>
                <a:cs typeface="Arial"/>
              </a:rPr>
              <a:t>2,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tc</a:t>
            </a:r>
            <a:endParaRPr sz="2200" dirty="0">
              <a:latin typeface="Arial"/>
              <a:cs typeface="Arial"/>
            </a:endParaRPr>
          </a:p>
          <a:p>
            <a:pPr marL="12700" marR="5080">
              <a:lnSpc>
                <a:spcPts val="2460"/>
              </a:lnSpc>
              <a:spcBef>
                <a:spcPts val="1190"/>
              </a:spcBef>
            </a:pPr>
            <a:r>
              <a:rPr sz="2200" spc="-5" dirty="0">
                <a:latin typeface="Arial"/>
                <a:cs typeface="Arial"/>
              </a:rPr>
              <a:t>Nee</a:t>
            </a:r>
            <a:r>
              <a:rPr sz="2200" dirty="0">
                <a:latin typeface="Arial"/>
                <a:cs typeface="Arial"/>
              </a:rPr>
              <a:t>d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 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f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 b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un</a:t>
            </a:r>
            <a:r>
              <a:rPr sz="2200" dirty="0">
                <a:latin typeface="Arial"/>
                <a:cs typeface="Arial"/>
              </a:rPr>
              <a:t>tu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10</a:t>
            </a:r>
            <a:r>
              <a:rPr sz="2200" spc="-5" dirty="0">
                <a:latin typeface="Arial"/>
                <a:cs typeface="Arial"/>
              </a:rPr>
              <a:t> f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tomer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g </a:t>
            </a:r>
            <a:r>
              <a:rPr sz="2200" spc="-10" dirty="0">
                <a:latin typeface="Arial"/>
                <a:cs typeface="Arial"/>
              </a:rPr>
              <a:t>it, </a:t>
            </a:r>
            <a:r>
              <a:rPr sz="2200" dirty="0">
                <a:latin typeface="Arial"/>
                <a:cs typeface="Arial"/>
              </a:rPr>
              <a:t>ev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gh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u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ave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pp</a:t>
            </a:r>
            <a:r>
              <a:rPr sz="2200" dirty="0">
                <a:latin typeface="Arial"/>
                <a:cs typeface="Arial"/>
              </a:rPr>
              <a:t>ed</a:t>
            </a:r>
            <a:r>
              <a:rPr sz="2200" spc="-5" dirty="0">
                <a:latin typeface="Arial"/>
                <a:cs typeface="Arial"/>
              </a:rPr>
              <a:t> Ub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nt</a:t>
            </a:r>
            <a:r>
              <a:rPr sz="2200" dirty="0">
                <a:latin typeface="Arial"/>
                <a:cs typeface="Arial"/>
              </a:rPr>
              <a:t>u </a:t>
            </a:r>
            <a:r>
              <a:rPr sz="2200" spc="-5" dirty="0">
                <a:latin typeface="Arial"/>
                <a:cs typeface="Arial"/>
              </a:rPr>
              <a:t>1</a:t>
            </a:r>
            <a:r>
              <a:rPr sz="2200" dirty="0">
                <a:latin typeface="Arial"/>
                <a:cs typeface="Arial"/>
              </a:rPr>
              <a:t>2</a:t>
            </a:r>
            <a:r>
              <a:rPr sz="2200" spc="-5" dirty="0"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1239" y="554353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pPr algn="ctr"/>
            <a:r>
              <a:rPr lang="en-US" dirty="0"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4" y="1785016"/>
            <a:ext cx="8992870" cy="5498434"/>
          </a:xfrm>
        </p:spPr>
        <p:txBody>
          <a:bodyPr>
            <a:normAutofit/>
          </a:bodyPr>
          <a:lstStyle/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r>
              <a:rPr lang="en-US" sz="3000" dirty="0" err="1"/>
              <a:t>git</a:t>
            </a:r>
            <a:r>
              <a:rPr lang="en-US" sz="3000" dirty="0"/>
              <a:t> clone</a:t>
            </a:r>
          </a:p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r>
              <a:rPr lang="en-US" sz="3000" dirty="0" err="1"/>
              <a:t>git</a:t>
            </a:r>
            <a:r>
              <a:rPr lang="en-US" sz="3000" dirty="0"/>
              <a:t> log</a:t>
            </a:r>
          </a:p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r>
              <a:rPr lang="en-US" sz="3000" dirty="0" err="1"/>
              <a:t>git</a:t>
            </a:r>
            <a:r>
              <a:rPr lang="en-US" sz="3000" dirty="0"/>
              <a:t> tag</a:t>
            </a:r>
          </a:p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r>
              <a:rPr lang="en-US" sz="3000" dirty="0" err="1"/>
              <a:t>git</a:t>
            </a:r>
            <a:r>
              <a:rPr lang="en-US" sz="3000" dirty="0"/>
              <a:t> show &lt;hash&gt;</a:t>
            </a:r>
          </a:p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r>
              <a:rPr lang="en-US" sz="3000" dirty="0" err="1"/>
              <a:t>git</a:t>
            </a:r>
            <a:r>
              <a:rPr lang="en-US" sz="3000" dirty="0"/>
              <a:t> checkout v3.0 –b &lt;</a:t>
            </a:r>
            <a:r>
              <a:rPr lang="en-US" sz="3000" dirty="0" err="1"/>
              <a:t>branchname</a:t>
            </a:r>
            <a:r>
              <a:rPr lang="en-US" sz="3000" dirty="0"/>
              <a:t>&gt;</a:t>
            </a:r>
          </a:p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</a:t>
            </a:r>
            <a:r>
              <a:rPr spc="-5" dirty="0"/>
              <a:t>our</a:t>
            </a:r>
            <a:r>
              <a:rPr dirty="0"/>
              <a:t>c</a:t>
            </a:r>
            <a:r>
              <a:rPr spc="-5" dirty="0"/>
              <a:t>e/</a:t>
            </a:r>
            <a:r>
              <a:rPr spc="-235" dirty="0"/>
              <a:t>V</a:t>
            </a:r>
            <a:r>
              <a:rPr spc="-5" dirty="0"/>
              <a:t>ers</a:t>
            </a:r>
            <a:r>
              <a:rPr spc="5" dirty="0"/>
              <a:t>i</a:t>
            </a:r>
            <a:r>
              <a:rPr spc="-5" dirty="0"/>
              <a:t>o</a:t>
            </a:r>
            <a:r>
              <a:rPr dirty="0"/>
              <a:t>n </a:t>
            </a:r>
            <a:r>
              <a:rPr spc="-5" dirty="0"/>
              <a:t>Con</a:t>
            </a:r>
            <a:r>
              <a:rPr spc="5" dirty="0"/>
              <a:t>t</a:t>
            </a:r>
            <a:r>
              <a:rPr spc="-5" dirty="0"/>
              <a:t>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423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87294"/>
            <a:ext cx="7550784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10"/>
              </a:lnSpc>
            </a:pPr>
            <a:r>
              <a:rPr sz="2600" spc="-9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k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ha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ges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ode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nd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fi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es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-5" dirty="0">
                <a:latin typeface="Arial"/>
                <a:cs typeface="Arial"/>
              </a:rPr>
              <a:t> 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 t</a:t>
            </a:r>
            <a:r>
              <a:rPr sz="2600" dirty="0">
                <a:latin typeface="Arial"/>
                <a:cs typeface="Arial"/>
              </a:rPr>
              <a:t>he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ftw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74168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703226"/>
            <a:ext cx="4661535" cy="178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13740">
              <a:lnSpc>
                <a:spcPct val="132300"/>
              </a:lnSpc>
            </a:pP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ne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 fil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ad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ed</a:t>
            </a:r>
            <a:r>
              <a:rPr sz="2400" dirty="0">
                <a:latin typeface="Arial"/>
                <a:cs typeface="Arial"/>
              </a:rPr>
              <a:t>?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han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ma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fil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s?</a:t>
            </a:r>
          </a:p>
          <a:p>
            <a:pPr marL="12700" marR="5080">
              <a:lnSpc>
                <a:spcPct val="132300"/>
              </a:lnSpc>
            </a:pP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vers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han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s?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-10" dirty="0">
                <a:latin typeface="Arial"/>
                <a:cs typeface="Arial"/>
              </a:rPr>
              <a:t> u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ad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nge</a:t>
            </a:r>
            <a:r>
              <a:rPr sz="2400" dirty="0">
                <a:latin typeface="Arial"/>
                <a:cs typeface="Arial"/>
              </a:rPr>
              <a:t>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1239" y="322555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370942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419329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440" y="472792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3289" y="4640984"/>
            <a:ext cx="5084445" cy="1112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500"/>
              </a:lnSpc>
            </a:pPr>
            <a:r>
              <a:rPr sz="2600" spc="-9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k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re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-5" dirty="0">
                <a:latin typeface="Arial"/>
                <a:cs typeface="Arial"/>
              </a:rPr>
              <a:t>i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f 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ft</a:t>
            </a:r>
            <a:r>
              <a:rPr sz="2600" spc="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 </a:t>
            </a:r>
            <a:r>
              <a:rPr lang="en-US" sz="2600" dirty="0">
                <a:latin typeface="Arial"/>
                <a:cs typeface="Arial"/>
              </a:rPr>
              <a:t>Version 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15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ft</a:t>
            </a:r>
            <a:r>
              <a:rPr sz="2600" spc="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99440" y="527656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1239" y="5775711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5089" y="5735985"/>
            <a:ext cx="3513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GI</a:t>
            </a:r>
            <a:r>
              <a:rPr sz="2400" spc="-26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ub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>
              <a:lnSpc>
                <a:spcPct val="100000"/>
              </a:lnSpc>
            </a:pPr>
            <a:r>
              <a:rPr spc="-5" dirty="0"/>
              <a:t>Lo</a:t>
            </a:r>
            <a:r>
              <a:rPr dirty="0"/>
              <a:t>c</a:t>
            </a:r>
            <a:r>
              <a:rPr spc="-5" dirty="0"/>
              <a:t>a</a:t>
            </a:r>
            <a:r>
              <a:rPr dirty="0"/>
              <a:t>l</a:t>
            </a:r>
            <a:r>
              <a:rPr spc="-5" dirty="0"/>
              <a:t> </a:t>
            </a:r>
            <a:r>
              <a:rPr lang="en-US" dirty="0"/>
              <a:t>V</a:t>
            </a:r>
            <a:r>
              <a:rPr spc="-5" dirty="0"/>
              <a:t>CS</a:t>
            </a:r>
          </a:p>
        </p:txBody>
      </p:sp>
      <p:sp>
        <p:nvSpPr>
          <p:cNvPr id="3" name="object 3"/>
          <p:cNvSpPr/>
          <p:nvPr/>
        </p:nvSpPr>
        <p:spPr>
          <a:xfrm>
            <a:off x="365759" y="1828800"/>
            <a:ext cx="4466590" cy="420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44770" y="186497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8620" y="1785016"/>
            <a:ext cx="3658235" cy="238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2900"/>
              </a:lnSpc>
            </a:pP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rg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ze</a:t>
            </a:r>
            <a:r>
              <a:rPr sz="2400" spc="-10" dirty="0">
                <a:latin typeface="Arial"/>
                <a:cs typeface="Arial"/>
              </a:rPr>
              <a:t> d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45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 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ers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 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vo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 marR="100965">
              <a:lnSpc>
                <a:spcPts val="2670"/>
              </a:lnSpc>
              <a:spcBef>
                <a:spcPts val="1470"/>
              </a:spcBef>
            </a:pPr>
            <a:r>
              <a:rPr sz="2400" spc="-5" dirty="0">
                <a:latin typeface="Arial"/>
                <a:cs typeface="Arial"/>
              </a:rPr>
              <a:t>Ot</a:t>
            </a:r>
            <a:r>
              <a:rPr sz="2400" spc="-10" dirty="0">
                <a:latin typeface="Arial"/>
                <a:cs typeface="Arial"/>
              </a:rPr>
              <a:t>he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sers s</a:t>
            </a:r>
            <a:r>
              <a:rPr sz="2400" spc="-10" dirty="0">
                <a:latin typeface="Arial"/>
                <a:cs typeface="Arial"/>
              </a:rPr>
              <a:t>ho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d c</a:t>
            </a:r>
            <a:r>
              <a:rPr sz="2400" spc="-10" dirty="0">
                <a:latin typeface="Arial"/>
                <a:cs typeface="Arial"/>
              </a:rPr>
              <a:t>op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t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d</a:t>
            </a:r>
            <a:r>
              <a:rPr sz="2400" spc="-5" dirty="0">
                <a:latin typeface="Arial"/>
                <a:cs typeface="Arial"/>
              </a:rPr>
              <a:t>isk/</a:t>
            </a:r>
            <a:r>
              <a:rPr sz="2400" spc="-10" dirty="0">
                <a:latin typeface="Arial"/>
                <a:cs typeface="Arial"/>
              </a:rPr>
              <a:t>ne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4770" y="306512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4770" y="358455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6423318"/>
            <a:ext cx="34251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Im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ge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rc</a:t>
            </a:r>
            <a:r>
              <a:rPr sz="2200" spc="-5" dirty="0">
                <a:latin typeface="Arial"/>
                <a:cs typeface="Arial"/>
              </a:rPr>
              <a:t>e: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git</a:t>
            </a:r>
            <a:r>
              <a:rPr sz="2200" dirty="0">
                <a:latin typeface="Arial"/>
                <a:cs typeface="Arial"/>
              </a:rPr>
              <a:t>-sc</a:t>
            </a:r>
            <a:r>
              <a:rPr sz="2200" spc="-5" dirty="0">
                <a:latin typeface="Arial"/>
                <a:cs typeface="Arial"/>
              </a:rPr>
              <a:t>m.c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7090">
              <a:lnSpc>
                <a:spcPct val="100000"/>
              </a:lnSpc>
            </a:pPr>
            <a:r>
              <a:rPr spc="-5" dirty="0"/>
              <a:t>Cent</a:t>
            </a:r>
            <a:r>
              <a:rPr spc="-10" dirty="0"/>
              <a:t>r</a:t>
            </a:r>
            <a:r>
              <a:rPr spc="-5" dirty="0"/>
              <a:t>a</a:t>
            </a:r>
            <a:r>
              <a:rPr spc="5" dirty="0"/>
              <a:t>l</a:t>
            </a:r>
            <a:r>
              <a:rPr spc="-5" dirty="0"/>
              <a:t>i</a:t>
            </a:r>
            <a:r>
              <a:rPr dirty="0"/>
              <a:t>z</a:t>
            </a:r>
            <a:r>
              <a:rPr spc="-5" dirty="0"/>
              <a:t>e</a:t>
            </a:r>
            <a:r>
              <a:rPr dirty="0"/>
              <a:t>d</a:t>
            </a:r>
            <a:r>
              <a:rPr spc="-5" dirty="0"/>
              <a:t> </a:t>
            </a:r>
            <a:r>
              <a:rPr lang="en-US" dirty="0"/>
              <a:t>V</a:t>
            </a:r>
            <a:r>
              <a:rPr spc="-5" dirty="0"/>
              <a:t>CS</a:t>
            </a:r>
          </a:p>
        </p:txBody>
      </p:sp>
      <p:sp>
        <p:nvSpPr>
          <p:cNvPr id="3" name="object 3"/>
          <p:cNvSpPr/>
          <p:nvPr/>
        </p:nvSpPr>
        <p:spPr>
          <a:xfrm>
            <a:off x="71119" y="1737360"/>
            <a:ext cx="4977130" cy="4480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44770" y="187423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8620" y="1787294"/>
            <a:ext cx="3517265" cy="3478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10"/>
              </a:lnSpc>
            </a:pPr>
            <a:r>
              <a:rPr sz="2600" spc="-145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-5" dirty="0">
                <a:latin typeface="Arial"/>
                <a:cs typeface="Arial"/>
              </a:rPr>
              <a:t>ist</a:t>
            </a:r>
            <a:r>
              <a:rPr sz="2600" dirty="0">
                <a:latin typeface="Arial"/>
                <a:cs typeface="Arial"/>
              </a:rPr>
              <a:t>ory</a:t>
            </a:r>
            <a:r>
              <a:rPr sz="2600" spc="5" dirty="0">
                <a:latin typeface="Arial"/>
                <a:cs typeface="Arial"/>
              </a:rPr>
              <a:t> s</a:t>
            </a:r>
            <a:r>
              <a:rPr sz="2600" spc="-10" dirty="0">
                <a:latin typeface="Arial"/>
                <a:cs typeface="Arial"/>
              </a:rPr>
              <a:t>it</a:t>
            </a:r>
            <a:r>
              <a:rPr sz="2600" spc="-5" dirty="0">
                <a:latin typeface="Arial"/>
                <a:cs typeface="Arial"/>
              </a:rPr>
              <a:t>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 c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15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erver</a:t>
            </a:r>
          </a:p>
          <a:p>
            <a:pPr marL="12700" marR="24765">
              <a:lnSpc>
                <a:spcPts val="2910"/>
              </a:lnSpc>
              <a:spcBef>
                <a:spcPts val="1410"/>
              </a:spcBef>
            </a:pPr>
            <a:r>
              <a:rPr sz="2600" spc="-5" dirty="0">
                <a:latin typeface="Arial"/>
                <a:cs typeface="Arial"/>
              </a:rPr>
              <a:t>U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ers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w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-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ge</a:t>
            </a:r>
            <a:r>
              <a:rPr sz="2600" spc="-5" dirty="0">
                <a:latin typeface="Arial"/>
                <a:cs typeface="Arial"/>
              </a:rPr>
              <a:t>t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k</a:t>
            </a:r>
            <a:r>
              <a:rPr sz="2600" spc="-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ng c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py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f 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-5" dirty="0">
                <a:latin typeface="Arial"/>
                <a:cs typeface="Arial"/>
              </a:rPr>
              <a:t> fi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</a:p>
          <a:p>
            <a:pPr marL="12700" marR="41275">
              <a:lnSpc>
                <a:spcPts val="2900"/>
              </a:lnSpc>
              <a:spcBef>
                <a:spcPts val="1415"/>
              </a:spcBef>
            </a:pPr>
            <a:r>
              <a:rPr sz="2600" spc="-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nges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ha</a:t>
            </a:r>
            <a:r>
              <a:rPr sz="2600" spc="5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be c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mm</a:t>
            </a:r>
            <a:r>
              <a:rPr sz="2600" spc="-5" dirty="0">
                <a:latin typeface="Arial"/>
                <a:cs typeface="Arial"/>
              </a:rPr>
              <a:t>itte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5" dirty="0">
                <a:latin typeface="Arial"/>
                <a:cs typeface="Arial"/>
              </a:rPr>
              <a:t> 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 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er</a:t>
            </a:r>
          </a:p>
          <a:p>
            <a:pPr marL="12700" marR="501015">
              <a:lnSpc>
                <a:spcPts val="2900"/>
              </a:lnSpc>
              <a:spcBef>
                <a:spcPts val="1430"/>
              </a:spcBef>
            </a:pPr>
            <a:r>
              <a:rPr sz="260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ers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an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t t</a:t>
            </a:r>
            <a:r>
              <a:rPr sz="2600" dirty="0">
                <a:latin typeface="Arial"/>
                <a:cs typeface="Arial"/>
              </a:rPr>
              <a:t>he c</a:t>
            </a:r>
            <a:r>
              <a:rPr sz="2600" spc="10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ang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44770" y="279244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4770" y="371065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4770" y="462759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800" y="6423318"/>
            <a:ext cx="34251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ge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</a:t>
            </a:r>
            <a:r>
              <a:rPr sz="2200" spc="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-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10" dirty="0">
                <a:latin typeface="Arial"/>
                <a:cs typeface="Arial"/>
              </a:rPr>
              <a:t>.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4560">
              <a:lnSpc>
                <a:spcPct val="100000"/>
              </a:lnSpc>
            </a:pPr>
            <a:r>
              <a:rPr spc="-5" dirty="0"/>
              <a:t>D</a:t>
            </a:r>
            <a:r>
              <a:rPr spc="5" dirty="0"/>
              <a:t>i</a:t>
            </a:r>
            <a:r>
              <a:rPr spc="-5" dirty="0"/>
              <a:t>s</a:t>
            </a:r>
            <a:r>
              <a:rPr dirty="0"/>
              <a:t>t</a:t>
            </a:r>
            <a:r>
              <a:rPr spc="-5" dirty="0"/>
              <a:t>r</a:t>
            </a:r>
            <a:r>
              <a:rPr spc="5" dirty="0"/>
              <a:t>i</a:t>
            </a:r>
            <a:r>
              <a:rPr spc="-5" dirty="0"/>
              <a:t>bu</a:t>
            </a:r>
            <a:r>
              <a:rPr spc="5" dirty="0"/>
              <a:t>t</a:t>
            </a:r>
            <a:r>
              <a:rPr spc="-5" dirty="0"/>
              <a:t>e</a:t>
            </a:r>
            <a:r>
              <a:rPr dirty="0"/>
              <a:t>d </a:t>
            </a:r>
            <a:r>
              <a:rPr lang="en-US" spc="-5" dirty="0"/>
              <a:t>V</a:t>
            </a:r>
            <a:r>
              <a:rPr spc="5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82879" y="1769110"/>
            <a:ext cx="4575810" cy="4814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44770" y="186497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35855" marR="5715">
              <a:lnSpc>
                <a:spcPts val="2680"/>
              </a:lnSpc>
            </a:pPr>
            <a:r>
              <a:rPr spc="-145" dirty="0"/>
              <a:t>V</a:t>
            </a:r>
            <a:r>
              <a:rPr spc="-10" dirty="0"/>
              <a:t>e</a:t>
            </a:r>
            <a:r>
              <a:rPr spc="5" dirty="0"/>
              <a:t>r</a:t>
            </a:r>
            <a:r>
              <a:rPr dirty="0"/>
              <a:t>s</a:t>
            </a:r>
            <a:r>
              <a:rPr spc="-5" dirty="0"/>
              <a:t>i</a:t>
            </a:r>
            <a:r>
              <a:rPr spc="-10" dirty="0"/>
              <a:t>o</a:t>
            </a:r>
            <a:r>
              <a:rPr dirty="0"/>
              <a:t>n</a:t>
            </a:r>
            <a:r>
              <a:rPr spc="-10" dirty="0"/>
              <a:t> h</a:t>
            </a:r>
            <a:r>
              <a:rPr spc="-5" dirty="0"/>
              <a:t>ist</a:t>
            </a:r>
            <a:r>
              <a:rPr dirty="0"/>
              <a:t>ory </a:t>
            </a:r>
            <a:r>
              <a:rPr spc="-5" dirty="0"/>
              <a:t>i</a:t>
            </a:r>
            <a:r>
              <a:rPr dirty="0"/>
              <a:t>s re</a:t>
            </a:r>
            <a:r>
              <a:rPr spc="-10" dirty="0"/>
              <a:t>p</a:t>
            </a:r>
            <a:r>
              <a:rPr spc="-5" dirty="0"/>
              <a:t>li</a:t>
            </a:r>
            <a:r>
              <a:rPr dirty="0"/>
              <a:t>c</a:t>
            </a:r>
            <a:r>
              <a:rPr spc="-10" dirty="0"/>
              <a:t>a</a:t>
            </a:r>
            <a:r>
              <a:rPr spc="-5" dirty="0"/>
              <a:t>t</a:t>
            </a:r>
            <a:r>
              <a:rPr spc="-10" dirty="0"/>
              <a:t>e</a:t>
            </a:r>
            <a:r>
              <a:rPr dirty="0"/>
              <a:t>d </a:t>
            </a:r>
            <a:r>
              <a:rPr spc="-10" dirty="0"/>
              <a:t>a</a:t>
            </a:r>
            <a:r>
              <a:rPr spc="-5" dirty="0"/>
              <a:t>t </a:t>
            </a:r>
            <a:r>
              <a:rPr spc="-10" dirty="0"/>
              <a:t>e</a:t>
            </a:r>
            <a:r>
              <a:rPr dirty="0"/>
              <a:t>v</a:t>
            </a:r>
            <a:r>
              <a:rPr spc="-10" dirty="0"/>
              <a:t>e</a:t>
            </a:r>
            <a:r>
              <a:rPr spc="5" dirty="0"/>
              <a:t>r</a:t>
            </a:r>
            <a:r>
              <a:rPr dirty="0"/>
              <a:t>y </a:t>
            </a:r>
            <a:r>
              <a:rPr spc="-10" dirty="0"/>
              <a:t>u</a:t>
            </a:r>
            <a:r>
              <a:rPr dirty="0"/>
              <a:t>s</a:t>
            </a:r>
            <a:r>
              <a:rPr spc="-10" dirty="0"/>
              <a:t>e</a:t>
            </a:r>
            <a:r>
              <a:rPr spc="5" dirty="0"/>
              <a:t>r</a:t>
            </a:r>
            <a:r>
              <a:rPr spc="-15" dirty="0"/>
              <a:t>'</a:t>
            </a:r>
            <a:r>
              <a:rPr dirty="0"/>
              <a:t>s </a:t>
            </a:r>
            <a:r>
              <a:rPr spc="5" dirty="0"/>
              <a:t>m</a:t>
            </a:r>
            <a:r>
              <a:rPr spc="-10" dirty="0"/>
              <a:t>a</a:t>
            </a:r>
            <a:r>
              <a:rPr dirty="0"/>
              <a:t>c</a:t>
            </a:r>
            <a:r>
              <a:rPr spc="-10" dirty="0"/>
              <a:t>h</a:t>
            </a:r>
            <a:r>
              <a:rPr spc="-5" dirty="0"/>
              <a:t>i</a:t>
            </a:r>
            <a:r>
              <a:rPr spc="-10" dirty="0"/>
              <a:t>n</a:t>
            </a:r>
            <a:r>
              <a:rPr dirty="0"/>
              <a:t>e</a:t>
            </a:r>
          </a:p>
          <a:p>
            <a:pPr marL="4935855" marR="56515">
              <a:lnSpc>
                <a:spcPts val="2680"/>
              </a:lnSpc>
              <a:spcBef>
                <a:spcPts val="1410"/>
              </a:spcBef>
            </a:pPr>
            <a:r>
              <a:rPr spc="-5" dirty="0"/>
              <a:t>U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rs h</a:t>
            </a:r>
            <a:r>
              <a:rPr spc="-10" dirty="0"/>
              <a:t>a</a:t>
            </a:r>
            <a:r>
              <a:rPr dirty="0"/>
              <a:t>ve</a:t>
            </a:r>
            <a:r>
              <a:rPr spc="-10" dirty="0"/>
              <a:t> </a:t>
            </a:r>
            <a:r>
              <a:rPr dirty="0"/>
              <a:t>v</a:t>
            </a:r>
            <a:r>
              <a:rPr spc="-10" dirty="0"/>
              <a:t>e</a:t>
            </a:r>
            <a:r>
              <a:rPr spc="5" dirty="0"/>
              <a:t>r</a:t>
            </a:r>
            <a:r>
              <a:rPr dirty="0"/>
              <a:t>s</a:t>
            </a:r>
            <a:r>
              <a:rPr spc="-15" dirty="0"/>
              <a:t>i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c</a:t>
            </a:r>
            <a:r>
              <a:rPr spc="-10" dirty="0"/>
              <a:t>on</a:t>
            </a:r>
            <a:r>
              <a:rPr spc="0" dirty="0"/>
              <a:t>t</a:t>
            </a:r>
            <a:r>
              <a:rPr dirty="0"/>
              <a:t>r</a:t>
            </a:r>
            <a:r>
              <a:rPr spc="-10" dirty="0"/>
              <a:t>o</a:t>
            </a:r>
            <a:r>
              <a:rPr dirty="0"/>
              <a:t>l</a:t>
            </a:r>
            <a:r>
              <a:rPr spc="-5" dirty="0"/>
              <a:t> </a:t>
            </a:r>
            <a:r>
              <a:rPr spc="-10" dirty="0"/>
              <a:t>a</a:t>
            </a:r>
            <a:r>
              <a:rPr spc="-5" dirty="0"/>
              <a:t>l</a:t>
            </a:r>
            <a:r>
              <a:rPr dirty="0"/>
              <a:t>l 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 </a:t>
            </a:r>
            <a:r>
              <a:rPr spc="-5" dirty="0"/>
              <a:t>t</a:t>
            </a:r>
            <a:r>
              <a:rPr spc="-15" dirty="0"/>
              <a:t>i</a:t>
            </a:r>
            <a:r>
              <a:rPr spc="5" dirty="0"/>
              <a:t>m</a:t>
            </a:r>
            <a:r>
              <a:rPr dirty="0"/>
              <a:t>e</a:t>
            </a:r>
          </a:p>
          <a:p>
            <a:pPr marL="4935855" marR="5080">
              <a:lnSpc>
                <a:spcPts val="2670"/>
              </a:lnSpc>
              <a:spcBef>
                <a:spcPts val="1415"/>
              </a:spcBef>
            </a:pPr>
            <a:r>
              <a:rPr spc="-5" dirty="0"/>
              <a:t>C</a:t>
            </a:r>
            <a:r>
              <a:rPr spc="-10" dirty="0"/>
              <a:t>hang</a:t>
            </a:r>
            <a:r>
              <a:rPr dirty="0"/>
              <a:t>es c</a:t>
            </a:r>
            <a:r>
              <a:rPr spc="-10" dirty="0"/>
              <a:t>a</a:t>
            </a:r>
            <a:r>
              <a:rPr dirty="0"/>
              <a:t>n</a:t>
            </a:r>
            <a:r>
              <a:rPr spc="-10" dirty="0"/>
              <a:t> </a:t>
            </a:r>
            <a:r>
              <a:rPr dirty="0"/>
              <a:t>be c</a:t>
            </a:r>
            <a:r>
              <a:rPr spc="-10" dirty="0"/>
              <a:t>o</a:t>
            </a:r>
            <a:r>
              <a:rPr dirty="0"/>
              <a:t>m</a:t>
            </a:r>
            <a:r>
              <a:rPr spc="5" dirty="0"/>
              <a:t>m</a:t>
            </a:r>
            <a:r>
              <a:rPr spc="-10" dirty="0"/>
              <a:t>un</a:t>
            </a:r>
            <a:r>
              <a:rPr spc="-5" dirty="0"/>
              <a:t>i</a:t>
            </a:r>
            <a:r>
              <a:rPr dirty="0"/>
              <a:t>c</a:t>
            </a:r>
            <a:r>
              <a:rPr spc="-10" dirty="0"/>
              <a:t>a</a:t>
            </a:r>
            <a:r>
              <a:rPr spc="-5" dirty="0"/>
              <a:t>t</a:t>
            </a:r>
            <a:r>
              <a:rPr spc="-10" dirty="0"/>
              <a:t>e</a:t>
            </a:r>
            <a:r>
              <a:rPr dirty="0"/>
              <a:t>d </a:t>
            </a:r>
            <a:r>
              <a:rPr spc="-10" dirty="0"/>
              <a:t>be</a:t>
            </a:r>
            <a:r>
              <a:rPr spc="-5" dirty="0"/>
              <a:t>tw</a:t>
            </a:r>
            <a:r>
              <a:rPr dirty="0"/>
              <a:t>e</a:t>
            </a:r>
            <a:r>
              <a:rPr spc="-10" dirty="0"/>
              <a:t>e</a:t>
            </a:r>
            <a:r>
              <a:rPr dirty="0"/>
              <a:t>n</a:t>
            </a:r>
            <a:r>
              <a:rPr spc="-10" dirty="0"/>
              <a:t> u</a:t>
            </a:r>
            <a:r>
              <a:rPr dirty="0"/>
              <a:t>sers</a:t>
            </a:r>
          </a:p>
          <a:p>
            <a:pPr marL="4935855">
              <a:lnSpc>
                <a:spcPct val="100000"/>
              </a:lnSpc>
              <a:spcBef>
                <a:spcPts val="1145"/>
              </a:spcBef>
            </a:pPr>
            <a:r>
              <a:rPr sz="2600" spc="-10" dirty="0"/>
              <a:t>Gi</a:t>
            </a:r>
            <a:r>
              <a:rPr sz="2600" dirty="0"/>
              <a:t>t </a:t>
            </a:r>
            <a:r>
              <a:rPr sz="2600" spc="-5" dirty="0"/>
              <a:t>i</a:t>
            </a:r>
            <a:r>
              <a:rPr sz="2600" dirty="0"/>
              <a:t>s</a:t>
            </a:r>
            <a:r>
              <a:rPr sz="2600" spc="-5" dirty="0"/>
              <a:t> </a:t>
            </a:r>
            <a:r>
              <a:rPr sz="2600" spc="10" dirty="0"/>
              <a:t>d</a:t>
            </a:r>
            <a:r>
              <a:rPr sz="2600" spc="-10" dirty="0"/>
              <a:t>i</a:t>
            </a:r>
            <a:r>
              <a:rPr sz="2600" spc="5" dirty="0"/>
              <a:t>s</a:t>
            </a:r>
            <a:r>
              <a:rPr sz="2600" spc="-10" dirty="0"/>
              <a:t>t</a:t>
            </a:r>
            <a:r>
              <a:rPr sz="2600" spc="-5" dirty="0"/>
              <a:t>r</a:t>
            </a:r>
            <a:r>
              <a:rPr sz="2600" spc="-10" dirty="0"/>
              <a:t>i</a:t>
            </a:r>
            <a:r>
              <a:rPr sz="2600" dirty="0"/>
              <a:t>b</a:t>
            </a:r>
            <a:r>
              <a:rPr sz="2600" spc="10" dirty="0"/>
              <a:t>u</a:t>
            </a:r>
            <a:r>
              <a:rPr sz="2600" spc="-5" dirty="0"/>
              <a:t>t</a:t>
            </a:r>
            <a:r>
              <a:rPr sz="2600" dirty="0"/>
              <a:t>ed</a:t>
            </a:r>
            <a:endParaRPr sz="2600"/>
          </a:p>
        </p:txBody>
      </p:sp>
      <p:sp>
        <p:nvSpPr>
          <p:cNvPr id="6" name="object 6"/>
          <p:cNvSpPr txBox="1"/>
          <p:nvPr/>
        </p:nvSpPr>
        <p:spPr>
          <a:xfrm>
            <a:off x="5144770" y="272476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4770" y="358455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4770" y="445360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6711608"/>
            <a:ext cx="34251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Im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ge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rc</a:t>
            </a:r>
            <a:r>
              <a:rPr sz="2200" spc="-5" dirty="0">
                <a:latin typeface="Arial"/>
                <a:cs typeface="Arial"/>
              </a:rPr>
              <a:t>e: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git</a:t>
            </a:r>
            <a:r>
              <a:rPr sz="2200" dirty="0">
                <a:latin typeface="Arial"/>
                <a:cs typeface="Arial"/>
              </a:rPr>
              <a:t>-sc</a:t>
            </a:r>
            <a:r>
              <a:rPr sz="2200" spc="-5" dirty="0">
                <a:latin typeface="Arial"/>
                <a:cs typeface="Arial"/>
              </a:rPr>
              <a:t>m.c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6050" y="2964766"/>
            <a:ext cx="470344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GI</a:t>
            </a:r>
            <a:r>
              <a:rPr spc="-5" dirty="0"/>
              <a:t>T</a:t>
            </a:r>
            <a:r>
              <a:rPr spc="-85" dirty="0"/>
              <a:t> </a:t>
            </a:r>
            <a:r>
              <a:rPr dirty="0"/>
              <a:t>S</a:t>
            </a:r>
            <a:r>
              <a:rPr spc="-5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c</a:t>
            </a:r>
            <a:r>
              <a:rPr spc="-5" dirty="0"/>
              <a:t>on</a:t>
            </a:r>
            <a:r>
              <a:rPr spc="5" dirty="0"/>
              <a:t>t</a:t>
            </a:r>
            <a:r>
              <a:rPr spc="-5" dirty="0"/>
              <a:t>rol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3120" y="1563369"/>
            <a:ext cx="6042659" cy="5295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7729" y="422186"/>
            <a:ext cx="322326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spc="-15" dirty="0">
                <a:latin typeface="Arial"/>
                <a:cs typeface="Arial"/>
              </a:rPr>
              <a:t>Gi</a:t>
            </a:r>
            <a:r>
              <a:rPr sz="5400" b="1" spc="-5" dirty="0">
                <a:latin typeface="Arial"/>
                <a:cs typeface="Arial"/>
              </a:rPr>
              <a:t>t</a:t>
            </a:r>
            <a:r>
              <a:rPr sz="5400" b="1" dirty="0">
                <a:latin typeface="Arial"/>
                <a:cs typeface="Arial"/>
              </a:rPr>
              <a:t> </a:t>
            </a:r>
            <a:r>
              <a:rPr sz="5400" b="1" spc="-10" dirty="0">
                <a:latin typeface="Arial"/>
                <a:cs typeface="Arial"/>
              </a:rPr>
              <a:t>Sta</a:t>
            </a:r>
            <a:r>
              <a:rPr sz="5400" b="1" dirty="0">
                <a:latin typeface="Arial"/>
                <a:cs typeface="Arial"/>
              </a:rPr>
              <a:t>tes</a:t>
            </a:r>
            <a:endParaRPr sz="5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3550" y="7008787"/>
            <a:ext cx="34251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2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ur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e: 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it</a:t>
            </a:r>
            <a:r>
              <a:rPr sz="2200" dirty="0">
                <a:latin typeface="Arial"/>
                <a:cs typeface="Arial"/>
              </a:rPr>
              <a:t>-sc</a:t>
            </a:r>
            <a:r>
              <a:rPr sz="2200" spc="-5" dirty="0">
                <a:latin typeface="Arial"/>
                <a:cs typeface="Arial"/>
              </a:rPr>
              <a:t>m.c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1179" y="3991268"/>
            <a:ext cx="15182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he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ko</a:t>
            </a:r>
            <a:r>
              <a:rPr sz="2200" spc="-5" dirty="0">
                <a:latin typeface="Arial"/>
                <a:cs typeface="Arial"/>
              </a:rPr>
              <a:t>ut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1679" y="5394618"/>
            <a:ext cx="86486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gi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dd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8740" y="5539397"/>
            <a:ext cx="129730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mit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1179" y="1936670"/>
            <a:ext cx="14986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ex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ca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F35BBB-EF46-6340-8AD0-E4237B3A8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00" y="779299"/>
            <a:ext cx="9019399" cy="599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2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918</Words>
  <Application>Microsoft Macintosh PowerPoint</Application>
  <PresentationFormat>Custom</PresentationFormat>
  <Paragraphs>221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Office Theme</vt:lpstr>
      <vt:lpstr>CS35L Software Construction Laboratory  Lab 6: Nandan Parikh Week 9; Lecture 1 </vt:lpstr>
      <vt:lpstr>Software development process</vt:lpstr>
      <vt:lpstr>Source/Version Control</vt:lpstr>
      <vt:lpstr>Local VCS</vt:lpstr>
      <vt:lpstr>Centralized VCS</vt:lpstr>
      <vt:lpstr>Distributed VCS</vt:lpstr>
      <vt:lpstr>GIT Source control</vt:lpstr>
      <vt:lpstr>Git States</vt:lpstr>
      <vt:lpstr>PowerPoint Presentation</vt:lpstr>
      <vt:lpstr>Git commands</vt:lpstr>
      <vt:lpstr>First Git Repository</vt:lpstr>
      <vt:lpstr>Working With Git</vt:lpstr>
      <vt:lpstr>Working With Branches</vt:lpstr>
      <vt:lpstr>Git integrating changes</vt:lpstr>
      <vt:lpstr>Git merge</vt:lpstr>
      <vt:lpstr>Git rebase</vt:lpstr>
      <vt:lpstr>Merge Conflicts</vt:lpstr>
      <vt:lpstr>More Git Commands</vt:lpstr>
      <vt:lpstr>Lab 9</vt:lpstr>
      <vt:lpstr>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Spring 2018</dc:title>
  <dc:creator>Nandan Atul Parikh</dc:creator>
  <cp:lastModifiedBy>Nandan Atul Parikh</cp:lastModifiedBy>
  <cp:revision>8</cp:revision>
  <dcterms:created xsi:type="dcterms:W3CDTF">2019-03-01T01:26:05Z</dcterms:created>
  <dcterms:modified xsi:type="dcterms:W3CDTF">2019-03-07T07:02:01Z</dcterms:modified>
</cp:coreProperties>
</file>