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8" r:id="rId2"/>
    <p:sldId id="261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59" r:id="rId11"/>
    <p:sldId id="272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F71"/>
    <a:srgbClr val="C3F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1" autoAdjust="0"/>
    <p:restoredTop sz="94398"/>
  </p:normalViewPr>
  <p:slideViewPr>
    <p:cSldViewPr>
      <p:cViewPr varScale="1">
        <p:scale>
          <a:sx n="93" d="100"/>
          <a:sy n="93" d="100"/>
        </p:scale>
        <p:origin x="2088" y="2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E507F-7AF0-4DAD-919D-6B535FC523CC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DD596-5856-40C7-8A3E-B923DC1240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7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DD596-5856-40C7-8A3E-B923DC12404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3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4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5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9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4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9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1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5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7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BABDF-F6A6-4F21-8650-792602281C04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5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stechies.com/joshuaflanagan/2010/09/03/use-gitk-to-understand-gi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8887" y="2456387"/>
            <a:ext cx="5146180" cy="19727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300" dirty="0"/>
              <a:t>CS35L Software Construction Laboratory</a:t>
            </a:r>
            <a:br>
              <a:rPr lang="en-US" sz="2701" dirty="0"/>
            </a:br>
            <a:br>
              <a:rPr lang="en-US" sz="2701" dirty="0"/>
            </a:br>
            <a:r>
              <a:rPr lang="en-US" sz="2000" dirty="0"/>
              <a:t>Lab 6: Nandan Parikh</a:t>
            </a:r>
            <a:br>
              <a:rPr lang="en-US" sz="1801" dirty="0"/>
            </a:br>
            <a:r>
              <a:rPr lang="en-US" sz="1300" dirty="0"/>
              <a:t>Week 9; Lecture 2</a:t>
            </a:r>
            <a:br>
              <a:rPr lang="en-US" sz="1125" dirty="0"/>
            </a:br>
            <a:endParaRPr lang="en-US" sz="1576" dirty="0"/>
          </a:p>
        </p:txBody>
      </p:sp>
    </p:spTree>
    <p:extLst>
      <p:ext uri="{BB962C8B-B14F-4D97-AF65-F5344CB8AC3E}">
        <p14:creationId xmlns:p14="http://schemas.microsoft.com/office/powerpoint/2010/main" val="28837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/>
              <a:t>Publish patch you made in lab 9</a:t>
            </a:r>
          </a:p>
          <a:p>
            <a:pPr lvl="1"/>
            <a:r>
              <a:rPr lang="en-US" sz="1600" dirty="0"/>
              <a:t>Create a new branch “quote” of version 3.0</a:t>
            </a:r>
          </a:p>
          <a:p>
            <a:pPr lvl="2"/>
            <a:r>
              <a:rPr lang="en-US" sz="1600" dirty="0"/>
              <a:t>Branch command + checkout command </a:t>
            </a:r>
            <a:r>
              <a:rPr lang="en-US" sz="1000" dirty="0">
                <a:latin typeface="Arial Black" panose="020B0A04020102020204" pitchFamily="34" charset="0"/>
                <a:cs typeface="Courier New" pitchFamily="49" charset="0"/>
              </a:rPr>
              <a:t>(</a:t>
            </a:r>
            <a:r>
              <a:rPr lang="en-US" sz="1000" dirty="0" err="1">
                <a:latin typeface="Arial Black" panose="020B0A04020102020204" pitchFamily="34" charset="0"/>
                <a:cs typeface="Courier New" pitchFamily="49" charset="0"/>
              </a:rPr>
              <a:t>git</a:t>
            </a:r>
            <a:r>
              <a:rPr lang="en-US" sz="1000" dirty="0">
                <a:latin typeface="Arial Black" panose="020B0A04020102020204" pitchFamily="34" charset="0"/>
                <a:cs typeface="Courier New" pitchFamily="49" charset="0"/>
              </a:rPr>
              <a:t> branch quote v3.0; </a:t>
            </a:r>
            <a:r>
              <a:rPr lang="en-US" sz="1000" dirty="0" err="1">
                <a:latin typeface="Arial Black" panose="020B0A04020102020204" pitchFamily="34" charset="0"/>
                <a:cs typeface="Courier New" pitchFamily="49" charset="0"/>
              </a:rPr>
              <a:t>git</a:t>
            </a:r>
            <a:r>
              <a:rPr lang="en-US" sz="1000" dirty="0">
                <a:latin typeface="Arial Black" panose="020B0A04020102020204" pitchFamily="34" charset="0"/>
                <a:cs typeface="Courier New" pitchFamily="49" charset="0"/>
              </a:rPr>
              <a:t> checkout quote)</a:t>
            </a:r>
            <a:endParaRPr lang="en-US" sz="1000" dirty="0"/>
          </a:p>
          <a:p>
            <a:pPr lvl="2"/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checkout v3.0 -b quote</a:t>
            </a:r>
            <a:endParaRPr lang="en-US" sz="800" dirty="0">
              <a:latin typeface="Arial Black" panose="020B0A04020102020204" pitchFamily="34" charset="0"/>
              <a:cs typeface="Courier New" pitchFamily="49" charset="0"/>
            </a:endParaRPr>
          </a:p>
          <a:p>
            <a:pPr lvl="1"/>
            <a:r>
              <a:rPr lang="en-US" sz="1600" dirty="0"/>
              <a:t>Use patch from lab 9 to modify this branch</a:t>
            </a:r>
          </a:p>
          <a:p>
            <a:pPr lvl="2"/>
            <a:r>
              <a:rPr lang="en-US" sz="1600" dirty="0"/>
              <a:t>Patch command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$ patch –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quote-3.0-patch.txt</a:t>
            </a:r>
          </a:p>
          <a:p>
            <a:pPr lvl="1"/>
            <a:r>
              <a:rPr lang="en-US" sz="1600" dirty="0">
                <a:cs typeface="Courier New" pitchFamily="49" charset="0"/>
              </a:rPr>
              <a:t>Modify </a:t>
            </a:r>
            <a:r>
              <a:rPr lang="en-US" sz="1600" dirty="0" err="1">
                <a:cs typeface="Courier New" pitchFamily="49" charset="0"/>
              </a:rPr>
              <a:t>ChangeLog</a:t>
            </a:r>
            <a:r>
              <a:rPr lang="en-US" sz="1600" dirty="0">
                <a:cs typeface="Courier New" pitchFamily="49" charset="0"/>
              </a:rPr>
              <a:t> file in </a:t>
            </a:r>
            <a:r>
              <a:rPr lang="en-US" sz="1600" dirty="0" err="1">
                <a:cs typeface="Courier New" pitchFamily="49" charset="0"/>
              </a:rPr>
              <a:t>diffutils</a:t>
            </a:r>
            <a:r>
              <a:rPr lang="en-US" sz="1600" dirty="0">
                <a:cs typeface="Courier New" pitchFamily="49" charset="0"/>
              </a:rPr>
              <a:t> directory</a:t>
            </a:r>
          </a:p>
          <a:p>
            <a:pPr lvl="2"/>
            <a:r>
              <a:rPr lang="en-US" sz="1200" dirty="0">
                <a:cs typeface="Courier New" pitchFamily="49" charset="0"/>
              </a:rPr>
              <a:t>Add entry for your changes similar to entries in </a:t>
            </a:r>
            <a:r>
              <a:rPr lang="en-US" sz="1200" dirty="0" err="1">
                <a:cs typeface="Courier New" pitchFamily="49" charset="0"/>
              </a:rPr>
              <a:t>ChangeLog</a:t>
            </a:r>
            <a:endParaRPr lang="en-US" sz="1200" dirty="0">
              <a:cs typeface="Courier New" pitchFamily="49" charset="0"/>
            </a:endParaRPr>
          </a:p>
          <a:p>
            <a:pPr lvl="1"/>
            <a:r>
              <a:rPr lang="en-US" sz="1600" dirty="0"/>
              <a:t>Commit changes to the new branch</a:t>
            </a:r>
          </a:p>
          <a:p>
            <a:pPr lvl="2"/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add .	 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commit –F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Changelog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file&gt;</a:t>
            </a:r>
          </a:p>
          <a:p>
            <a:pPr lvl="1"/>
            <a:r>
              <a:rPr lang="en-US" sz="1600" dirty="0"/>
              <a:t> Generate a patch that other people can use to get your changes</a:t>
            </a:r>
          </a:p>
          <a:p>
            <a:pPr lvl="2"/>
            <a:r>
              <a:rPr lang="en-US" sz="14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format-patch -[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--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&gt; formatted-patch.txt</a:t>
            </a:r>
          </a:p>
          <a:p>
            <a:pPr lvl="1"/>
            <a:r>
              <a:rPr lang="en-US" sz="1600" dirty="0"/>
              <a:t>Test your partner’s patch</a:t>
            </a:r>
          </a:p>
          <a:p>
            <a:pPr lvl="2"/>
            <a:r>
              <a:rPr lang="en-US" sz="1600" dirty="0"/>
              <a:t>Check out version 3.0 into a temporary branch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partner</a:t>
            </a:r>
          </a:p>
          <a:p>
            <a:pPr lvl="2"/>
            <a:r>
              <a:rPr lang="en-US" sz="1600" dirty="0"/>
              <a:t>Apply patch with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am </a:t>
            </a:r>
            <a:r>
              <a:rPr lang="en-US" sz="1600" dirty="0"/>
              <a:t>command: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am &lt; formatted-patch.txt</a:t>
            </a:r>
          </a:p>
          <a:p>
            <a:pPr lvl="2"/>
            <a:r>
              <a:rPr lang="en-US" sz="1600" dirty="0"/>
              <a:t>Build and test with $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make check</a:t>
            </a:r>
          </a:p>
          <a:p>
            <a:pPr lvl="2"/>
            <a:r>
              <a:rPr lang="en-US" sz="1600" dirty="0">
                <a:cs typeface="Courier New" pitchFamily="49" charset="0"/>
              </a:rPr>
              <a:t>Make sure partner’s name is in HW9.txt for #8</a:t>
            </a:r>
          </a:p>
        </p:txBody>
      </p:sp>
    </p:spTree>
    <p:extLst>
      <p:ext uri="{BB962C8B-B14F-4D97-AF65-F5344CB8AC3E}">
        <p14:creationId xmlns:p14="http://schemas.microsoft.com/office/powerpoint/2010/main" val="183879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08644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 repository browser</a:t>
            </a:r>
          </a:p>
          <a:p>
            <a:pPr lvl="1"/>
            <a:r>
              <a:rPr lang="en-US" sz="2400" dirty="0"/>
              <a:t>Visualizes commit graphs</a:t>
            </a:r>
          </a:p>
          <a:p>
            <a:pPr lvl="1"/>
            <a:r>
              <a:rPr lang="en-US" sz="2400" dirty="0"/>
              <a:t>Used to understand the structure of the repo</a:t>
            </a:r>
          </a:p>
          <a:p>
            <a:pPr lvl="1"/>
            <a:r>
              <a:rPr lang="en-US" sz="2400" dirty="0"/>
              <a:t>Tutorial: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err="1">
                <a:hlinkClick r:id="rId2"/>
              </a:rPr>
              <a:t>lostechies.com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joshuaflanagan</a:t>
            </a:r>
            <a:r>
              <a:rPr lang="en-US" sz="2400" dirty="0">
                <a:hlinkClick r:id="rId2"/>
              </a:rPr>
              <a:t>/2010/09/03/use-</a:t>
            </a:r>
            <a:r>
              <a:rPr lang="en-US" sz="2400" dirty="0" err="1">
                <a:hlinkClick r:id="rId2"/>
              </a:rPr>
              <a:t>gitk</a:t>
            </a:r>
            <a:r>
              <a:rPr lang="en-US" sz="2400" dirty="0">
                <a:hlinkClick r:id="rId2"/>
              </a:rPr>
              <a:t>-to-understand-</a:t>
            </a:r>
            <a:r>
              <a:rPr lang="en-US" sz="2400" dirty="0" err="1">
                <a:hlinkClick r:id="rId2"/>
              </a:rPr>
              <a:t>git</a:t>
            </a:r>
            <a:r>
              <a:rPr lang="en-US" sz="2400" dirty="0">
                <a:hlinkClick r:id="rId2"/>
              </a:rPr>
              <a:t>/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00200"/>
            <a:ext cx="4825078" cy="464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9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SSH into the server with X11 enabled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-X for OS with terminal (OS X, Linux)</a:t>
            </a:r>
          </a:p>
          <a:p>
            <a:pPr lvl="1"/>
            <a:r>
              <a:rPr lang="en-US" dirty="0"/>
              <a:t>Select “X11” option if using putty (Windows)</a:t>
            </a:r>
          </a:p>
          <a:p>
            <a:r>
              <a:rPr lang="en-US" dirty="0"/>
              <a:t>Run </a:t>
            </a:r>
            <a:r>
              <a:rPr lang="en-US" dirty="0" err="1"/>
              <a:t>gitk</a:t>
            </a:r>
            <a:r>
              <a:rPr lang="en-US" dirty="0"/>
              <a:t> in the ~</a:t>
            </a:r>
            <a:r>
              <a:rPr lang="en-US" dirty="0" err="1"/>
              <a:t>eggert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/gnu/</a:t>
            </a:r>
            <a:r>
              <a:rPr lang="en-US" dirty="0" err="1"/>
              <a:t>emacs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Need to first update your PATH</a:t>
            </a:r>
          </a:p>
          <a:p>
            <a:pPr lvl="2"/>
            <a:r>
              <a:rPr lang="en-US" dirty="0"/>
              <a:t>$ export PATH=/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cs</a:t>
            </a:r>
            <a:r>
              <a:rPr lang="en-US" dirty="0"/>
              <a:t>/bin:$PATH</a:t>
            </a:r>
          </a:p>
          <a:p>
            <a:pPr lvl="1"/>
            <a:r>
              <a:rPr lang="en-US" dirty="0"/>
              <a:t>Run X locally before running </a:t>
            </a:r>
            <a:r>
              <a:rPr lang="en-US" dirty="0" err="1"/>
              <a:t>gitk</a:t>
            </a:r>
            <a:endParaRPr lang="en-US" dirty="0"/>
          </a:p>
          <a:p>
            <a:pPr lvl="2"/>
            <a:r>
              <a:rPr lang="en-US" dirty="0" err="1"/>
              <a:t>Xming</a:t>
            </a:r>
            <a:r>
              <a:rPr lang="en-US" dirty="0"/>
              <a:t> on Windows, </a:t>
            </a:r>
            <a:r>
              <a:rPr lang="en-US" dirty="0" err="1"/>
              <a:t>Xquartz</a:t>
            </a:r>
            <a:r>
              <a:rPr lang="en-US" dirty="0"/>
              <a:t> on Mac</a:t>
            </a:r>
          </a:p>
        </p:txBody>
      </p:sp>
    </p:spTree>
    <p:extLst>
      <p:ext uri="{BB962C8B-B14F-4D97-AF65-F5344CB8AC3E}">
        <p14:creationId xmlns:p14="http://schemas.microsoft.com/office/powerpoint/2010/main" val="133593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</a:t>
            </a:r>
            <a:r>
              <a:rPr lang="en-US" b="1" dirty="0"/>
              <a:t> Repo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21" y="1295400"/>
            <a:ext cx="7401958" cy="475363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05744"/>
              </p:ext>
            </p:extLst>
          </p:nvPr>
        </p:nvGraphicFramePr>
        <p:xfrm>
          <a:off x="3581400" y="3200400"/>
          <a:ext cx="2362200" cy="1392665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695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10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5b1d3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README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10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911e7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pacman.c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69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cba0a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pacman.h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3505200" y="1295400"/>
            <a:ext cx="5029200" cy="4953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91000" y="19050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Snapshot</a:t>
            </a:r>
          </a:p>
        </p:txBody>
      </p:sp>
    </p:spTree>
    <p:extLst>
      <p:ext uri="{BB962C8B-B14F-4D97-AF65-F5344CB8AC3E}">
        <p14:creationId xmlns:p14="http://schemas.microsoft.com/office/powerpoint/2010/main" val="17664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After 2 More Commits…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21" y="1809524"/>
            <a:ext cx="7220958" cy="32389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6" y="1828800"/>
            <a:ext cx="1857634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0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Branch?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pointer to one of the commits in the repo (head) + all ancestor commits</a:t>
            </a:r>
          </a:p>
          <a:p>
            <a:r>
              <a:rPr lang="en-US" dirty="0"/>
              <a:t>When you first create a repo, are there any branches?</a:t>
            </a:r>
          </a:p>
          <a:p>
            <a:pPr lvl="1"/>
            <a:r>
              <a:rPr lang="en-US" dirty="0"/>
              <a:t>Default branch named ‘master’</a:t>
            </a:r>
          </a:p>
          <a:p>
            <a:r>
              <a:rPr lang="en-US" dirty="0"/>
              <a:t>The default master branch </a:t>
            </a:r>
          </a:p>
          <a:p>
            <a:pPr lvl="1"/>
            <a:r>
              <a:rPr lang="en-US" dirty="0"/>
              <a:t>points to last commit made</a:t>
            </a:r>
          </a:p>
          <a:p>
            <a:pPr lvl="1"/>
            <a:r>
              <a:rPr lang="en-US" dirty="0"/>
              <a:t>moves forward automatically, every time you commit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6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447595"/>
            <a:ext cx="6496957" cy="3258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new branch = creating new pointer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branch </a:t>
            </a:r>
            <a:r>
              <a:rPr lang="en-US" dirty="0"/>
              <a:t>testing</a:t>
            </a:r>
          </a:p>
          <a:p>
            <a:pPr lvl="1"/>
            <a:r>
              <a:rPr lang="en-US" dirty="0"/>
              <a:t>Where is new branch created?</a:t>
            </a:r>
          </a:p>
          <a:p>
            <a:pPr lvl="2"/>
            <a:r>
              <a:rPr lang="en-US" dirty="0"/>
              <a:t>Current commit </a:t>
            </a:r>
          </a:p>
          <a:p>
            <a:r>
              <a:rPr lang="en-US" dirty="0"/>
              <a:t>Where is current commit?</a:t>
            </a:r>
          </a:p>
          <a:p>
            <a:pPr lvl="1"/>
            <a:r>
              <a:rPr lang="en-US" dirty="0"/>
              <a:t>HEAD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200093"/>
            <a:ext cx="153373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0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we make another commit?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09755"/>
            <a:ext cx="6363588" cy="2295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47554"/>
            <a:ext cx="1419423" cy="247684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485797" y="4724400"/>
            <a:ext cx="1505803" cy="693761"/>
          </a:xfrm>
          <a:prstGeom prst="roundRect">
            <a:avLst/>
          </a:prstGeom>
          <a:solidFill>
            <a:srgbClr val="C3FAC0"/>
          </a:solidFill>
          <a:ln w="38100">
            <a:solidFill>
              <a:srgbClr val="6E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345f5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81800" y="5029200"/>
            <a:ext cx="685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58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43" y="2695302"/>
            <a:ext cx="6496957" cy="3258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243" y="1447800"/>
            <a:ext cx="1533739" cy="1305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Switching to New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new branch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checkout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branch_name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checkout </a:t>
            </a:r>
            <a:r>
              <a:rPr lang="en-US" dirty="0">
                <a:cs typeface="Courier New" pitchFamily="49" charset="0"/>
              </a:rPr>
              <a:t>testing</a:t>
            </a:r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1684" y="4889302"/>
            <a:ext cx="153373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Commit After Switch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752600"/>
            <a:ext cx="7132878" cy="31242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429000"/>
            <a:ext cx="2133600" cy="81343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284913"/>
            <a:ext cx="3200400" cy="18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6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Branching?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Experiment with code without affecting main branch</a:t>
            </a:r>
          </a:p>
          <a:p>
            <a:pPr marL="342900" lvl="2" indent="-342900"/>
            <a:r>
              <a:rPr lang="en-US" sz="3200" dirty="0"/>
              <a:t>Separate projects that once had a common code base</a:t>
            </a:r>
          </a:p>
          <a:p>
            <a:pPr marL="342900" lvl="2" indent="-342900"/>
            <a:r>
              <a:rPr lang="en-US" sz="3200" dirty="0"/>
              <a:t>2 versions of the project</a:t>
            </a:r>
          </a:p>
          <a:p>
            <a:pPr marL="342900" lvl="2" indent="-342900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3897</TotalTime>
  <Words>365</Words>
  <Application>Microsoft Macintosh PowerPoint</Application>
  <PresentationFormat>On-screen Show (4:3)</PresentationFormat>
  <Paragraphs>76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Courier New</vt:lpstr>
      <vt:lpstr>Office Theme</vt:lpstr>
      <vt:lpstr>CS35L Software Construction Laboratory  Lab 6: Nandan Parikh Week 9; Lecture 2 </vt:lpstr>
      <vt:lpstr>Git Repo Structure</vt:lpstr>
      <vt:lpstr>After 2 More Commits…</vt:lpstr>
      <vt:lpstr>What Is a Branch?</vt:lpstr>
      <vt:lpstr>New Branch</vt:lpstr>
      <vt:lpstr>New Commit</vt:lpstr>
      <vt:lpstr>Switching to New Branch</vt:lpstr>
      <vt:lpstr>Commit After Switch</vt:lpstr>
      <vt:lpstr>Why Branching?</vt:lpstr>
      <vt:lpstr>Homework 9</vt:lpstr>
      <vt:lpstr>Gitk</vt:lpstr>
      <vt:lpstr>Gitk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and Publishing a Backported Change</dc:title>
  <dc:creator>Lauren</dc:creator>
  <cp:lastModifiedBy>Nandan Atul Parikh</cp:lastModifiedBy>
  <cp:revision>266</cp:revision>
  <dcterms:created xsi:type="dcterms:W3CDTF">2012-10-24T04:54:36Z</dcterms:created>
  <dcterms:modified xsi:type="dcterms:W3CDTF">2019-03-07T07:07:09Z</dcterms:modified>
</cp:coreProperties>
</file>