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00" r:id="rId2"/>
    <p:sldId id="302" r:id="rId3"/>
    <p:sldId id="304" r:id="rId4"/>
    <p:sldId id="305" r:id="rId5"/>
    <p:sldId id="306" r:id="rId6"/>
    <p:sldId id="307" r:id="rId7"/>
    <p:sldId id="308" r:id="rId8"/>
    <p:sldId id="327" r:id="rId9"/>
    <p:sldId id="309" r:id="rId10"/>
    <p:sldId id="311" r:id="rId11"/>
    <p:sldId id="312" r:id="rId12"/>
    <p:sldId id="313" r:id="rId13"/>
    <p:sldId id="314" r:id="rId14"/>
    <p:sldId id="315" r:id="rId15"/>
    <p:sldId id="323" r:id="rId16"/>
    <p:sldId id="328" r:id="rId17"/>
    <p:sldId id="329" r:id="rId18"/>
    <p:sldId id="330" r:id="rId19"/>
    <p:sldId id="331" r:id="rId20"/>
    <p:sldId id="33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B576B9-0268-C545-8666-6AADD9FAFDA0}">
          <p14:sldIdLst>
            <p14:sldId id="300"/>
            <p14:sldId id="302"/>
            <p14:sldId id="304"/>
            <p14:sldId id="305"/>
            <p14:sldId id="306"/>
            <p14:sldId id="307"/>
            <p14:sldId id="308"/>
            <p14:sldId id="327"/>
            <p14:sldId id="309"/>
            <p14:sldId id="311"/>
            <p14:sldId id="312"/>
            <p14:sldId id="313"/>
            <p14:sldId id="314"/>
            <p14:sldId id="315"/>
            <p14:sldId id="323"/>
            <p14:sldId id="328"/>
            <p14:sldId id="329"/>
            <p14:sldId id="330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5"/>
    <p:restoredTop sz="89916"/>
  </p:normalViewPr>
  <p:slideViewPr>
    <p:cSldViewPr snapToGrid="0" snapToObjects="1">
      <p:cViewPr varScale="1">
        <p:scale>
          <a:sx n="71" d="100"/>
          <a:sy n="71" d="100"/>
        </p:scale>
        <p:origin x="848" y="184"/>
      </p:cViewPr>
      <p:guideLst/>
    </p:cSldViewPr>
  </p:slideViewPr>
  <p:outlineViewPr>
    <p:cViewPr>
      <p:scale>
        <a:sx n="33" d="100"/>
        <a:sy n="33" d="100"/>
      </p:scale>
      <p:origin x="0" y="-26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59EE7-3E25-4842-A308-8D34A301A777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04458-F08C-A646-BF42-E472534D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integer factorization, discrete logarithm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5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Buffered I/O decreases the number of read/write system calls and the corresponding overhead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8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1CD1-E192-3C43-9010-B0DEA82A0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3E5B4-34DF-3241-8436-72362D004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4EAA6-6694-A04B-B34F-16CA7E44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0E8B-C3D4-2F41-A1A8-DCC749D6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F719F-08F9-FB4D-A938-ADC6E708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8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9AEB-6A9E-8F4E-A4E1-D61DF297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732AA-0A25-4843-9C95-4BC56268C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8705F-A0A5-6947-B8AE-56C50C12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428C-0E7D-0B42-B1EB-26BBA08E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E8113-0660-544D-85F1-1EAFAD7F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305D0-FFA7-8542-BFF2-88006A43E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FEFE2-3FFF-0B41-A189-48FBE82A8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840E9-4A4F-6443-9885-869687E1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AC0BA-AEAA-3845-A86A-62D299F8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9643A-2101-9146-A72B-C008704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0F79-6C6F-1041-8A96-6DDA41A7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CFCD-A5D3-124D-80E6-7E759342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F4770-ACE9-2C4D-A666-5DD84DF2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CE935-EFB8-C046-B506-D855AE03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7D89B-5858-CE40-891D-FD3C4C04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67D-B39B-DA43-9DDA-2CBC38D4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B2EC6-677E-EA4C-A153-B356AFBAA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748A0-EBD1-3046-AABE-F94DD663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7235-CB4A-2948-8CFC-F41CFFCB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7743-2530-5C41-ADDD-70EBB91A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42D0-1F3A-F74E-92FE-87275CB3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DFDC-6E50-3947-9B8D-17A9A7C59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D3FF4-F607-7B4E-A68F-74159741F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C1500-F1CD-8141-B509-512F30F6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EE977-47C5-164F-8945-EFF814E1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FF97C-7E76-BC47-9531-FEAD7CB7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4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9EC-1C85-9C4D-A785-D638FD4A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AB308-1AA6-F647-8BCF-DE15FF4F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670AF-0A60-1449-8027-8FED8DE2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17BA2-53FB-B648-A14D-A2692DF49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885FC-9DB4-6440-8254-214B8C8C0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5E77C-AFDD-3B48-8812-B3D8E6D5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F9BA4-1AA0-F74C-8EEB-A6571177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DC670-3D6C-CE4E-82E0-E2DC52E8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5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E692-DD09-FA45-9E23-27F701E7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BC729-8BB0-9B46-ADF5-8C2BE792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423A0-DEDC-A841-9B14-C2DE6DCF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B300C-2456-8E47-8C39-CA0F13EE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8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56B1D-877A-5E41-A32E-5F4A0051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D7EC1-DCA6-BA43-B043-1C7ED0DB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A4492-80F0-BA4D-BF11-BC773630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898C-1917-484A-A145-7A2723C7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1F10-F93F-6143-83C7-E8432CFC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6C701-4D4A-2C43-A773-747D3C994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CAA1F-82D9-7542-8F4E-93AA1356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BBC00-2489-014C-84C1-A4DC4BB8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FACCF-0ECC-2D4E-B1E9-0F0F46C8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60E6-6380-1D4E-A048-948DD101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46882-1052-C442-92E8-BC1182D54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8E92E-3DC7-A440-88BA-1CBB90BEB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62D14-9300-8F4C-ABD0-E15E6292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3C632-8CE2-E64E-ABEB-A6A8A3B4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AAD17-BDF7-0F41-ADFA-FF0885F6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6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05DDA-2131-4948-933C-499BDE9A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A3671-249B-2A40-8898-2D3CCAA03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A226-1B1E-D242-944E-69F40704D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96EF-9CD3-284A-BFFC-4FB32FB95447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81B7A-0403-6C42-8488-EF86FFF60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0F53-B88A-914D-B0E5-51C3E148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5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iyi@cs.ucla.edu" TargetMode="External"/><Relationship Id="rId2" Type="http://schemas.openxmlformats.org/officeDocument/2006/relationships/hyperlink" Target="https://web.cs.ucla.edu/classes/fall18/cs35L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hiyi-zhang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42B6-FC2B-AA42-830D-90F5A0EDB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831" y="769439"/>
            <a:ext cx="10796337" cy="2387600"/>
          </a:xfrm>
        </p:spPr>
        <p:txBody>
          <a:bodyPr>
            <a:normAutofit/>
          </a:bodyPr>
          <a:lstStyle/>
          <a:p>
            <a:r>
              <a:rPr lang="en-US" b="1" dirty="0"/>
              <a:t>Software Construction Laboratory</a:t>
            </a:r>
            <a:br>
              <a:rPr lang="en-US" b="1" dirty="0"/>
            </a:br>
            <a:r>
              <a:rPr lang="en-US" b="1" dirty="0"/>
              <a:t>CS35L – </a:t>
            </a:r>
            <a:r>
              <a:rPr lang="en-US" b="1"/>
              <a:t>Lab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111E3-B1F0-BE46-B3DA-ADB3DB771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57078"/>
          </a:xfrm>
        </p:spPr>
        <p:txBody>
          <a:bodyPr>
            <a:normAutofit/>
          </a:bodyPr>
          <a:lstStyle/>
          <a:p>
            <a:r>
              <a:rPr lang="en-US" dirty="0"/>
              <a:t>Course Webpage: </a:t>
            </a:r>
            <a:r>
              <a:rPr lang="en-US" dirty="0">
                <a:hlinkClick r:id="rId2"/>
              </a:rPr>
              <a:t>https://web.cs.ucla.edu/classes/fall18/cs35L/index.html</a:t>
            </a:r>
            <a:r>
              <a:rPr lang="en-US" dirty="0"/>
              <a:t> </a:t>
            </a:r>
          </a:p>
          <a:p>
            <a:r>
              <a:rPr lang="en-US" dirty="0"/>
              <a:t>TA: Zhiyi Zhang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zhiyi@cs.ucla.edu</a:t>
            </a:r>
            <a:endParaRPr lang="en-US" dirty="0"/>
          </a:p>
          <a:p>
            <a:r>
              <a:rPr lang="en-US" dirty="0"/>
              <a:t>Webpage: </a:t>
            </a:r>
            <a:r>
              <a:rPr lang="en-US" dirty="0">
                <a:hlinkClick r:id="rId4"/>
              </a:rPr>
              <a:t>https://zhiyi-zhang.com</a:t>
            </a: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5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CEA2-EB97-F041-A1B4-BA53C52B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1E9AD-539A-8F49-9388-7DB80B3D1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7"/>
            <a:ext cx="10803672" cy="4977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Special type of function that:</a:t>
            </a:r>
          </a:p>
          <a:p>
            <a:r>
              <a:rPr lang="en-US" dirty="0"/>
              <a:t>Used by user-level processes to request a service from the kernel</a:t>
            </a:r>
          </a:p>
          <a:p>
            <a:r>
              <a:rPr lang="en-US" dirty="0"/>
              <a:t>Changes the CPU’s mode from user mode to kernel mode to enable more capabilities</a:t>
            </a:r>
          </a:p>
          <a:p>
            <a:r>
              <a:rPr lang="en-US" dirty="0"/>
              <a:t>Is part of the kernel of the OS</a:t>
            </a:r>
          </a:p>
          <a:p>
            <a:r>
              <a:rPr lang="en-US" dirty="0"/>
              <a:t>Verifies that the user should be allowed to do the requested action and then does the action (kernel performs the operation on behalf of the user)</a:t>
            </a:r>
          </a:p>
          <a:p>
            <a:r>
              <a:rPr lang="en-US" dirty="0"/>
              <a:t>Is the only way a user program can perform privileged operations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6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5354-1811-154E-A366-CE8C9426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5212" cy="1325563"/>
          </a:xfrm>
        </p:spPr>
        <p:txBody>
          <a:bodyPr/>
          <a:lstStyle/>
          <a:p>
            <a:r>
              <a:rPr lang="en-US" dirty="0"/>
              <a:t>When System Calls Are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9992-2C38-8A47-A8C2-60F4A2B38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system call is made, the program being executed is interrupted and control is passed to the kernel</a:t>
            </a:r>
          </a:p>
          <a:p>
            <a:r>
              <a:rPr lang="en-US" dirty="0"/>
              <a:t>If operation is valid, the kernel performs 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FCF9B-0B0C-1343-A675-A308C1F9F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21" y="3208112"/>
            <a:ext cx="8930059" cy="364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60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4309-1D33-B947-B59C-59DD6411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5EE4-0B76-E942-83F8-025E4FE8E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System calls are expensive and can hurt performance</a:t>
            </a:r>
          </a:p>
          <a:p>
            <a:pPr marL="0" indent="0">
              <a:buNone/>
            </a:pPr>
            <a:r>
              <a:rPr lang="en-US" dirty="0"/>
              <a:t>The system must do many things</a:t>
            </a:r>
          </a:p>
          <a:p>
            <a:r>
              <a:rPr lang="en-US" dirty="0"/>
              <a:t>Process is interrupted &amp; computer saves its state</a:t>
            </a:r>
          </a:p>
          <a:p>
            <a:r>
              <a:rPr lang="en-US" dirty="0"/>
              <a:t>OS takes control of CPU &amp; verifies validity of op.</a:t>
            </a:r>
          </a:p>
          <a:p>
            <a:r>
              <a:rPr lang="en-US" dirty="0"/>
              <a:t>OS performs requested action</a:t>
            </a:r>
          </a:p>
          <a:p>
            <a:r>
              <a:rPr lang="en-US" dirty="0"/>
              <a:t>OS restores saved context, switches to user mode</a:t>
            </a:r>
          </a:p>
          <a:p>
            <a:r>
              <a:rPr lang="en-US" dirty="0"/>
              <a:t>OS gives control of the CPU back to user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1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CA2B-8452-3542-A202-880FE214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2F754-4CB8-6F46-85C0-483D8F027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2" y="1753909"/>
            <a:ext cx="5472953" cy="5032375"/>
          </a:xfrm>
        </p:spPr>
        <p:txBody>
          <a:bodyPr/>
          <a:lstStyle/>
          <a:p>
            <a:pPr marL="0" indent="0" fontAlgn="base">
              <a:buNone/>
            </a:pPr>
            <a:r>
              <a:rPr lang="en-US" b="1" dirty="0"/>
              <a:t>Services Provided by System Calls</a:t>
            </a:r>
            <a:endParaRPr lang="en-US" dirty="0"/>
          </a:p>
          <a:p>
            <a:pPr fontAlgn="base"/>
            <a:r>
              <a:rPr lang="en-US" dirty="0"/>
              <a:t>Process creation and management</a:t>
            </a:r>
          </a:p>
          <a:p>
            <a:pPr fontAlgn="base"/>
            <a:r>
              <a:rPr lang="en-US" dirty="0"/>
              <a:t>Main memory management</a:t>
            </a:r>
          </a:p>
          <a:p>
            <a:pPr fontAlgn="base"/>
            <a:r>
              <a:rPr lang="en-US" dirty="0"/>
              <a:t>File Access, Directory and File system management</a:t>
            </a:r>
          </a:p>
          <a:p>
            <a:pPr fontAlgn="base"/>
            <a:r>
              <a:rPr lang="en-US" dirty="0"/>
              <a:t>Device handling(I/O)</a:t>
            </a:r>
          </a:p>
          <a:p>
            <a:pPr fontAlgn="base"/>
            <a:r>
              <a:rPr lang="en-US" dirty="0"/>
              <a:t>Protection</a:t>
            </a:r>
          </a:p>
          <a:p>
            <a:pPr fontAlgn="base"/>
            <a:r>
              <a:rPr lang="en-US" dirty="0"/>
              <a:t>Networking, etc.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6F3733-ADF5-6146-B053-8F56CB343B8B}"/>
              </a:ext>
            </a:extLst>
          </p:cNvPr>
          <p:cNvSpPr txBox="1">
            <a:spLocks/>
          </p:cNvSpPr>
          <p:nvPr/>
        </p:nvSpPr>
        <p:spPr>
          <a:xfrm>
            <a:off x="6423212" y="1687515"/>
            <a:ext cx="5472953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b="1" dirty="0"/>
              <a:t>Types of System Calls</a:t>
            </a:r>
          </a:p>
          <a:p>
            <a:pPr fontAlgn="base"/>
            <a:r>
              <a:rPr lang="en-US" dirty="0"/>
              <a:t>Process control: create, abort, and terminate process; allocate and free memory.</a:t>
            </a:r>
          </a:p>
          <a:p>
            <a:pPr fontAlgn="base"/>
            <a:r>
              <a:rPr lang="en-US" dirty="0"/>
              <a:t>File management: create, open, close, delete, read file etc.</a:t>
            </a:r>
          </a:p>
          <a:p>
            <a:pPr fontAlgn="base"/>
            <a:r>
              <a:rPr lang="en-US" dirty="0"/>
              <a:t>Device management</a:t>
            </a:r>
          </a:p>
          <a:p>
            <a:pPr fontAlgn="base"/>
            <a:r>
              <a:rPr lang="en-US" dirty="0"/>
              <a:t>Information maintenance</a:t>
            </a:r>
          </a:p>
          <a:p>
            <a:pPr fontAlgn="base"/>
            <a:r>
              <a:rPr lang="en-US" dirty="0"/>
              <a:t>Communication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11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A9B1-4755-4540-9CAF-C95983D4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50"/>
            <a:ext cx="10515600" cy="1325563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FAA293-DE38-0140-9A94-AF10ADDE0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416102"/>
              </p:ext>
            </p:extLst>
          </p:nvPr>
        </p:nvGraphicFramePr>
        <p:xfrm>
          <a:off x="838200" y="1593413"/>
          <a:ext cx="9804846" cy="435133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902423">
                  <a:extLst>
                    <a:ext uri="{9D8B030D-6E8A-4147-A177-3AD203B41FA5}">
                      <a16:colId xmlns:a16="http://schemas.microsoft.com/office/drawing/2014/main" val="3715553713"/>
                    </a:ext>
                  </a:extLst>
                </a:gridCol>
                <a:gridCol w="4902423">
                  <a:extLst>
                    <a:ext uri="{9D8B030D-6E8A-4147-A177-3AD203B41FA5}">
                      <a16:colId xmlns:a16="http://schemas.microsoft.com/office/drawing/2014/main" val="3310241156"/>
                    </a:ext>
                  </a:extLst>
                </a:gridCol>
              </a:tblGrid>
              <a:tr h="7252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>
                          <a:effectLst/>
                        </a:rPr>
                        <a:t>Process Control</a:t>
                      </a:r>
                      <a:endParaRPr lang="en-US" sz="2800" b="0">
                        <a:effectLst/>
                      </a:endParaRPr>
                    </a:p>
                  </a:txBody>
                  <a:tcPr marL="84892" marR="84892" marT="42446" marB="4244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dirty="0">
                          <a:effectLst/>
                        </a:rPr>
                        <a:t>fork(), exit(), wait()</a:t>
                      </a:r>
                      <a:endParaRPr lang="en-US" sz="2800" b="0" dirty="0">
                        <a:effectLst/>
                      </a:endParaRPr>
                    </a:p>
                  </a:txBody>
                  <a:tcPr marL="84892" marR="84892" marT="42446" marB="42446" anchor="ctr"/>
                </a:tc>
                <a:extLst>
                  <a:ext uri="{0D108BD9-81ED-4DB2-BD59-A6C34878D82A}">
                    <a16:rowId xmlns:a16="http://schemas.microsoft.com/office/drawing/2014/main" val="2419943960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dirty="0">
                          <a:effectLst/>
                        </a:rPr>
                        <a:t>File Manipulation</a:t>
                      </a:r>
                      <a:endParaRPr lang="en-US" sz="2800" b="0" dirty="0">
                        <a:effectLst/>
                      </a:endParaRPr>
                    </a:p>
                  </a:txBody>
                  <a:tcPr marL="84892" marR="84892" marT="42446" marB="4244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dirty="0">
                          <a:effectLst/>
                        </a:rPr>
                        <a:t>open(), read(), write(), close()</a:t>
                      </a:r>
                      <a:endParaRPr lang="en-US" sz="2800" b="0" dirty="0">
                        <a:effectLst/>
                      </a:endParaRPr>
                    </a:p>
                  </a:txBody>
                  <a:tcPr marL="84892" marR="84892" marT="42446" marB="42446" anchor="ctr"/>
                </a:tc>
                <a:extLst>
                  <a:ext uri="{0D108BD9-81ED-4DB2-BD59-A6C34878D82A}">
                    <a16:rowId xmlns:a16="http://schemas.microsoft.com/office/drawing/2014/main" val="13293085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dirty="0">
                          <a:effectLst/>
                        </a:rPr>
                        <a:t>Device Manipulation</a:t>
                      </a:r>
                      <a:endParaRPr lang="en-US" sz="2800" b="0" dirty="0">
                        <a:effectLst/>
                      </a:endParaRPr>
                    </a:p>
                  </a:txBody>
                  <a:tcPr marL="84892" marR="84892" marT="42446" marB="4244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dirty="0" err="1">
                          <a:effectLst/>
                        </a:rPr>
                        <a:t>ioctl</a:t>
                      </a:r>
                      <a:r>
                        <a:rPr lang="en-US" sz="2800" dirty="0">
                          <a:effectLst/>
                        </a:rPr>
                        <a:t>(), read(), write()</a:t>
                      </a:r>
                      <a:endParaRPr lang="en-US" sz="2800" b="0" dirty="0">
                        <a:effectLst/>
                      </a:endParaRPr>
                    </a:p>
                  </a:txBody>
                  <a:tcPr marL="84892" marR="84892" marT="42446" marB="42446" anchor="ctr"/>
                </a:tc>
                <a:extLst>
                  <a:ext uri="{0D108BD9-81ED-4DB2-BD59-A6C34878D82A}">
                    <a16:rowId xmlns:a16="http://schemas.microsoft.com/office/drawing/2014/main" val="195693098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>
                          <a:effectLst/>
                        </a:rPr>
                        <a:t>Information Maintenance</a:t>
                      </a:r>
                      <a:endParaRPr lang="en-US" sz="2800" b="0">
                        <a:effectLst/>
                      </a:endParaRPr>
                    </a:p>
                  </a:txBody>
                  <a:tcPr marL="84892" marR="84892" marT="42446" marB="4244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dirty="0" err="1">
                          <a:effectLst/>
                        </a:rPr>
                        <a:t>getpid</a:t>
                      </a:r>
                      <a:r>
                        <a:rPr lang="en-US" sz="2800" dirty="0">
                          <a:effectLst/>
                        </a:rPr>
                        <a:t>(), alarm(), sleep()</a:t>
                      </a:r>
                      <a:endParaRPr lang="en-US" sz="2800" b="0" dirty="0">
                        <a:effectLst/>
                      </a:endParaRPr>
                    </a:p>
                  </a:txBody>
                  <a:tcPr marL="84892" marR="84892" marT="42446" marB="42446" anchor="ctr"/>
                </a:tc>
                <a:extLst>
                  <a:ext uri="{0D108BD9-81ED-4DB2-BD59-A6C34878D82A}">
                    <a16:rowId xmlns:a16="http://schemas.microsoft.com/office/drawing/2014/main" val="1014152943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>
                          <a:effectLst/>
                        </a:rPr>
                        <a:t>Communication</a:t>
                      </a:r>
                      <a:endParaRPr lang="en-US" sz="2800" b="0">
                        <a:effectLst/>
                      </a:endParaRPr>
                    </a:p>
                  </a:txBody>
                  <a:tcPr marL="84892" marR="84892" marT="42446" marB="4244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dirty="0">
                          <a:effectLst/>
                        </a:rPr>
                        <a:t>pipe(), </a:t>
                      </a:r>
                      <a:r>
                        <a:rPr lang="en-US" sz="2800" dirty="0" err="1">
                          <a:effectLst/>
                        </a:rPr>
                        <a:t>shmget</a:t>
                      </a:r>
                      <a:r>
                        <a:rPr lang="en-US" sz="2800" dirty="0">
                          <a:effectLst/>
                        </a:rPr>
                        <a:t>(), </a:t>
                      </a:r>
                      <a:r>
                        <a:rPr lang="en-US" sz="2800" dirty="0" err="1">
                          <a:effectLst/>
                        </a:rPr>
                        <a:t>mmap</a:t>
                      </a:r>
                      <a:r>
                        <a:rPr lang="en-US" sz="2800" dirty="0">
                          <a:effectLst/>
                        </a:rPr>
                        <a:t>()</a:t>
                      </a:r>
                      <a:endParaRPr lang="en-US" sz="2800" b="0" dirty="0">
                        <a:effectLst/>
                      </a:endParaRPr>
                    </a:p>
                  </a:txBody>
                  <a:tcPr marL="84892" marR="84892" marT="42446" marB="42446" anchor="ctr"/>
                </a:tc>
                <a:extLst>
                  <a:ext uri="{0D108BD9-81ED-4DB2-BD59-A6C34878D82A}">
                    <a16:rowId xmlns:a16="http://schemas.microsoft.com/office/drawing/2014/main" val="3792543288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>
                          <a:effectLst/>
                        </a:rPr>
                        <a:t>Protection</a:t>
                      </a:r>
                      <a:endParaRPr lang="en-US" sz="2800" b="0">
                        <a:effectLst/>
                      </a:endParaRPr>
                    </a:p>
                  </a:txBody>
                  <a:tcPr marL="84892" marR="84892" marT="42446" marB="4244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dirty="0" err="1">
                          <a:effectLst/>
                        </a:rPr>
                        <a:t>chmod</a:t>
                      </a:r>
                      <a:r>
                        <a:rPr lang="en-US" sz="2800" dirty="0">
                          <a:effectLst/>
                        </a:rPr>
                        <a:t>(), </a:t>
                      </a:r>
                      <a:r>
                        <a:rPr lang="en-US" sz="2800" dirty="0" err="1">
                          <a:effectLst/>
                        </a:rPr>
                        <a:t>umask</a:t>
                      </a:r>
                      <a:r>
                        <a:rPr lang="en-US" sz="2800" dirty="0">
                          <a:effectLst/>
                        </a:rPr>
                        <a:t>(), </a:t>
                      </a:r>
                      <a:r>
                        <a:rPr lang="en-US" sz="2800" dirty="0" err="1">
                          <a:effectLst/>
                        </a:rPr>
                        <a:t>chown</a:t>
                      </a:r>
                      <a:r>
                        <a:rPr lang="en-US" sz="2800" dirty="0">
                          <a:effectLst/>
                        </a:rPr>
                        <a:t>()</a:t>
                      </a:r>
                      <a:endParaRPr lang="en-US" sz="2800" b="0" dirty="0">
                        <a:effectLst/>
                      </a:endParaRPr>
                    </a:p>
                  </a:txBody>
                  <a:tcPr marL="84892" marR="84892" marT="42446" marB="42446" anchor="ctr"/>
                </a:tc>
                <a:extLst>
                  <a:ext uri="{0D108BD9-81ED-4DB2-BD59-A6C34878D82A}">
                    <a16:rowId xmlns:a16="http://schemas.microsoft.com/office/drawing/2014/main" val="2435228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673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9830-28CA-FD42-A6B4-533C84DE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A3F29-AE54-9346-8918-726503088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95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632E-BEF5-764F-B570-E4B74891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978"/>
            <a:ext cx="10515600" cy="1325563"/>
          </a:xfrm>
        </p:spPr>
        <p:txBody>
          <a:bodyPr/>
          <a:lstStyle/>
          <a:p>
            <a:r>
              <a:rPr lang="en-US" dirty="0"/>
              <a:t>How to Use System Calls?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9FB4BA-1593-3042-A865-0EE5D8F6B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549" y="2419892"/>
            <a:ext cx="7150100" cy="42291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344EE6-12E0-2C45-B87F-892FB217AF4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Use man to check the system calls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 err="1"/>
              <a:t>getpid</a:t>
            </a:r>
            <a:r>
              <a:rPr lang="en-US" dirty="0"/>
              <a:t>(), </a:t>
            </a:r>
            <a:r>
              <a:rPr lang="en-US" dirty="0" err="1"/>
              <a:t>getppid</a:t>
            </a:r>
            <a:r>
              <a:rPr lang="en-US" dirty="0"/>
              <a:t>()</a:t>
            </a:r>
          </a:p>
          <a:p>
            <a:r>
              <a:rPr lang="en-US" dirty="0"/>
              <a:t>read(), write(),</a:t>
            </a:r>
          </a:p>
          <a:p>
            <a:r>
              <a:rPr lang="en-US" dirty="0"/>
              <a:t>open(), close()</a:t>
            </a:r>
          </a:p>
          <a:p>
            <a:r>
              <a:rPr lang="en-US" dirty="0" err="1"/>
              <a:t>fstat</a:t>
            </a:r>
            <a:r>
              <a:rPr lang="en-US" dirty="0"/>
              <a:t>(),</a:t>
            </a:r>
          </a:p>
          <a:p>
            <a:r>
              <a:rPr lang="en-US" dirty="0"/>
              <a:t>dup()</a:t>
            </a:r>
          </a:p>
        </p:txBody>
      </p:sp>
    </p:spTree>
    <p:extLst>
      <p:ext uri="{BB962C8B-B14F-4D97-AF65-F5344CB8AC3E}">
        <p14:creationId xmlns:p14="http://schemas.microsoft.com/office/powerpoint/2010/main" val="1529877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EDC6-8A23-AE45-A785-21A974BC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Through Library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39D68-55A2-1D48-817C-77CB9B172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215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Functions that are a part of standard C library</a:t>
            </a:r>
          </a:p>
          <a:p>
            <a:r>
              <a:rPr lang="en-US" dirty="0"/>
              <a:t>To reduce system call overhead, use equivalent library functions</a:t>
            </a:r>
          </a:p>
          <a:p>
            <a:pPr lvl="1"/>
            <a:r>
              <a:rPr lang="en-US" dirty="0" err="1"/>
              <a:t>getchar</a:t>
            </a:r>
            <a:r>
              <a:rPr lang="en-US" dirty="0"/>
              <a:t>, </a:t>
            </a:r>
            <a:r>
              <a:rPr lang="en-US" dirty="0" err="1"/>
              <a:t>putchar</a:t>
            </a:r>
            <a:r>
              <a:rPr lang="en-US" dirty="0"/>
              <a:t> vs. read, write (for standard I/O)</a:t>
            </a:r>
          </a:p>
          <a:p>
            <a:pPr lvl="1"/>
            <a:r>
              <a:rPr lang="en-US" dirty="0" err="1"/>
              <a:t>fopen</a:t>
            </a:r>
            <a:r>
              <a:rPr lang="en-US" dirty="0"/>
              <a:t>, </a:t>
            </a:r>
            <a:r>
              <a:rPr lang="en-US" dirty="0" err="1"/>
              <a:t>fclose</a:t>
            </a:r>
            <a:r>
              <a:rPr lang="en-US" dirty="0"/>
              <a:t> vs. open, close (for file I/O), etc.</a:t>
            </a:r>
          </a:p>
          <a:p>
            <a:r>
              <a:rPr lang="en-US" dirty="0"/>
              <a:t>How do these functions perform privileged operations?</a:t>
            </a:r>
          </a:p>
          <a:p>
            <a:pPr lvl="1"/>
            <a:r>
              <a:rPr lang="en-US" dirty="0"/>
              <a:t>They make system calls</a:t>
            </a:r>
          </a:p>
          <a:p>
            <a:r>
              <a:rPr lang="en-US" dirty="0"/>
              <a:t>So what’s the difference?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57623-5A0D-654D-B7FF-0F4F0F0D3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19" b="90517" l="9756" r="89721">
                        <a14:foregroundMark x1="59408" y1="22845" x2="59408" y2="22845"/>
                        <a14:foregroundMark x1="60105" y1="20905" x2="69861" y2="27155"/>
                        <a14:foregroundMark x1="69861" y1="27155" x2="76307" y2="38362"/>
                        <a14:foregroundMark x1="76307" y1="38362" x2="77700" y2="52586"/>
                        <a14:foregroundMark x1="77700" y1="52586" x2="75087" y2="67026"/>
                        <a14:foregroundMark x1="75087" y1="67026" x2="63589" y2="75000"/>
                        <a14:foregroundMark x1="63589" y1="75000" x2="41812" y2="77586"/>
                        <a14:foregroundMark x1="41812" y1="77586" x2="32927" y2="71983"/>
                        <a14:foregroundMark x1="32927" y1="71983" x2="29094" y2="36422"/>
                        <a14:foregroundMark x1="29094" y1="36422" x2="32753" y2="22198"/>
                        <a14:foregroundMark x1="32753" y1="22198" x2="40941" y2="15733"/>
                        <a14:foregroundMark x1="40941" y1="15733" x2="52787" y2="17026"/>
                        <a14:foregroundMark x1="52787" y1="17026" x2="61847" y2="23276"/>
                        <a14:foregroundMark x1="61847" y1="23276" x2="61847" y2="24138"/>
                        <a14:foregroundMark x1="52962" y1="13362" x2="31533" y2="14224"/>
                        <a14:foregroundMark x1="31533" y1="14224" x2="16725" y2="47414"/>
                        <a14:foregroundMark x1="16725" y1="47414" x2="17596" y2="59267"/>
                        <a14:foregroundMark x1="17596" y1="59267" x2="22648" y2="71121"/>
                        <a14:foregroundMark x1="22648" y1="71121" x2="32404" y2="79741"/>
                        <a14:foregroundMark x1="32404" y1="79741" x2="41812" y2="84267"/>
                        <a14:foregroundMark x1="41812" y1="84267" x2="51916" y2="84267"/>
                        <a14:foregroundMark x1="51916" y1="84267" x2="63240" y2="81681"/>
                        <a14:foregroundMark x1="63240" y1="81681" x2="70557" y2="75216"/>
                        <a14:foregroundMark x1="56098" y1="9914" x2="42160" y2="11638"/>
                        <a14:foregroundMark x1="46690" y1="5819" x2="50000" y2="6681"/>
                        <a14:foregroundMark x1="18293" y1="26293" x2="18293" y2="26293"/>
                        <a14:foregroundMark x1="20906" y1="25000" x2="18641" y2="24138"/>
                        <a14:foregroundMark x1="20906" y1="23707" x2="20906" y2="23707"/>
                        <a14:foregroundMark x1="31359" y1="15302" x2="39199" y2="9483"/>
                        <a14:foregroundMark x1="43206" y1="8190" x2="52787" y2="6897"/>
                        <a14:foregroundMark x1="52787" y1="6897" x2="62718" y2="7759"/>
                        <a14:foregroundMark x1="62718" y1="7759" x2="67247" y2="12931"/>
                        <a14:foregroundMark x1="71951" y1="18319" x2="82056" y2="31681"/>
                        <a14:foregroundMark x1="83798" y1="45474" x2="85017" y2="57974"/>
                        <a14:foregroundMark x1="85017" y1="57974" x2="75261" y2="79741"/>
                        <a14:foregroundMark x1="75261" y1="79741" x2="58711" y2="95043"/>
                        <a14:foregroundMark x1="58711" y1="95043" x2="27352" y2="90517"/>
                        <a14:foregroundMark x1="27352" y1="90517" x2="18641" y2="81034"/>
                        <a14:foregroundMark x1="18641" y1="81034" x2="12892" y2="69397"/>
                        <a14:foregroundMark x1="12892" y1="69397" x2="16376" y2="26724"/>
                        <a14:foregroundMark x1="16376" y1="26724" x2="32404" y2="10776"/>
                        <a14:foregroundMark x1="32404" y1="10776" x2="51742" y2="5819"/>
                        <a14:foregroundMark x1="51742" y1="5819" x2="52091" y2="58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1106" y="1825979"/>
            <a:ext cx="5773271" cy="46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32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2525-DC17-1249-975D-D5C38C27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60157-D95B-BD49-8272-BEB074B81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4416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Libraries wrap the system call and optimize the performance</a:t>
            </a:r>
          </a:p>
          <a:p>
            <a:r>
              <a:rPr lang="en-US" dirty="0"/>
              <a:t>Usually less system calls</a:t>
            </a:r>
          </a:p>
          <a:p>
            <a:r>
              <a:rPr lang="en-US" dirty="0"/>
              <a:t>Non-frequent switches from user mode to kernel mode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Therefore less overhead and better developing experiences.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D3F702C3-819C-E84D-B722-267216A7AD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369" y="1376363"/>
            <a:ext cx="4495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94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24F6-A9E4-5843-9659-5FE12D57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Function Call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0D1A-6FC7-1D43-B6C1-3F4CCC71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err="1"/>
              <a:t>getchar</a:t>
            </a:r>
            <a:r>
              <a:rPr lang="en-US" sz="2800" dirty="0"/>
              <a:t>, </a:t>
            </a:r>
            <a:r>
              <a:rPr lang="en-US" sz="2800" dirty="0" err="1"/>
              <a:t>putchar</a:t>
            </a:r>
            <a:r>
              <a:rPr lang="en-US" sz="2800" dirty="0"/>
              <a:t> vs. read, write (for standard I/O)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err="1"/>
              <a:t>fopen</a:t>
            </a:r>
            <a:r>
              <a:rPr lang="en-US" sz="2800" dirty="0"/>
              <a:t>, </a:t>
            </a:r>
            <a:r>
              <a:rPr lang="en-US" sz="2800" dirty="0" err="1"/>
              <a:t>fclose</a:t>
            </a:r>
            <a:r>
              <a:rPr lang="en-US" sz="2800" dirty="0"/>
              <a:t> vs. open, close (for file I/O)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malloc vs. </a:t>
            </a:r>
            <a:r>
              <a:rPr lang="en-US" sz="2800" dirty="0" err="1"/>
              <a:t>brk</a:t>
            </a:r>
            <a:r>
              <a:rPr lang="en-US" sz="2800" dirty="0"/>
              <a:t> </a:t>
            </a:r>
            <a:r>
              <a:rPr lang="en-US" sz="2800" dirty="0" err="1"/>
              <a:t>sbrk</a:t>
            </a:r>
            <a:r>
              <a:rPr lang="en-US" sz="2800" dirty="0"/>
              <a:t> (for memory allocation)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6927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3A7D-276F-5140-AC9C-114779FB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5-1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5935F-9A7A-A64F-BA46-FBA5645A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mode and Kernel mode</a:t>
            </a:r>
          </a:p>
          <a:p>
            <a:r>
              <a:rPr lang="en-US" dirty="0"/>
              <a:t>System Calls </a:t>
            </a:r>
          </a:p>
          <a:p>
            <a:r>
              <a:rPr lang="en-US" dirty="0"/>
              <a:t>System Call Programming</a:t>
            </a:r>
          </a:p>
        </p:txBody>
      </p:sp>
    </p:spTree>
    <p:extLst>
      <p:ext uri="{BB962C8B-B14F-4D97-AF65-F5344CB8AC3E}">
        <p14:creationId xmlns:p14="http://schemas.microsoft.com/office/powerpoint/2010/main" val="400885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48E9-CB93-E144-A736-558FB1D9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Why </a:t>
            </a:r>
            <a:r>
              <a:rPr lang="en-US" dirty="0" err="1"/>
              <a:t>fopen</a:t>
            </a:r>
            <a:r>
              <a:rPr lang="en-US" dirty="0"/>
              <a:t> Is Better Than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3C36-9945-7245-BA11-65668547D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fopen</a:t>
            </a:r>
            <a:r>
              <a:rPr lang="en-US" dirty="0"/>
              <a:t> provides you with </a:t>
            </a:r>
            <a:r>
              <a:rPr lang="en-US" b="1" dirty="0"/>
              <a:t>buffered I/O </a:t>
            </a:r>
            <a:r>
              <a:rPr lang="en-US" dirty="0"/>
              <a:t>while open is </a:t>
            </a:r>
            <a:r>
              <a:rPr lang="en-US" b="1" dirty="0"/>
              <a:t>unbuffered I/O</a:t>
            </a:r>
          </a:p>
          <a:p>
            <a:pPr lvl="1"/>
            <a:r>
              <a:rPr lang="en-US" dirty="0"/>
              <a:t>Every byte is read/written by the kernel through a system call in unbuffered I/O while buffered I/O collect as many bytes as possible (in a buffer) and read more than a single byte (into buffer) at a time and use one system call for a block of bytes </a:t>
            </a:r>
          </a:p>
          <a:p>
            <a:r>
              <a:rPr lang="en-US" dirty="0" err="1"/>
              <a:t>fopen</a:t>
            </a:r>
            <a:r>
              <a:rPr lang="en-US" dirty="0"/>
              <a:t> returns FILE struct which can also be used by other </a:t>
            </a:r>
            <a:r>
              <a:rPr lang="en-US" dirty="0" err="1"/>
              <a:t>stdio</a:t>
            </a:r>
            <a:r>
              <a:rPr lang="en-US" dirty="0"/>
              <a:t> functions like </a:t>
            </a:r>
            <a:r>
              <a:rPr lang="en-US" dirty="0" err="1"/>
              <a:t>fscanf</a:t>
            </a:r>
            <a:r>
              <a:rPr lang="en-US" dirty="0"/>
              <a:t>()</a:t>
            </a:r>
          </a:p>
          <a:p>
            <a:r>
              <a:rPr lang="en-US" dirty="0" err="1"/>
              <a:t>fopen</a:t>
            </a:r>
            <a:r>
              <a:rPr lang="en-US" dirty="0"/>
              <a:t> can work across platforms (</a:t>
            </a:r>
            <a:r>
              <a:rPr lang="en-US" dirty="0" err="1"/>
              <a:t>fopen</a:t>
            </a:r>
            <a:r>
              <a:rPr lang="en-US" dirty="0"/>
              <a:t> can work on platforms that does not use open, e.g., some old versions of C)</a:t>
            </a:r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561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3497-41F5-1D44-A1EF-19DF64A4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 and Kernel Mode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1A790-F495-1045-BDC0-4F84420BC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3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815A-4E62-2449-9208-C02A3DC7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Processor/Operating/CPU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7956-B4E6-1545-9549-1CE1B78B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Operating systems place restrictions on the type and scope of operations that can be performed by certain processes</a:t>
            </a:r>
          </a:p>
          <a:p>
            <a:r>
              <a:rPr lang="en-US" dirty="0"/>
              <a:t>only highly trusted kernel code is allowed to execute in the unrestricted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A4089-56BF-9140-9A8D-F95CDBF5C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522" y="3429000"/>
            <a:ext cx="7749990" cy="33333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103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3101-0E77-B94F-90EE-D922DA6F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 </a:t>
            </a:r>
            <a:r>
              <a:rPr lang="en-US" dirty="0" err="1"/>
              <a:t>v.s</a:t>
            </a:r>
            <a:r>
              <a:rPr lang="en-US" dirty="0"/>
              <a:t>. Kernel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C414-D4DF-414D-929F-E1DECAA43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 Mode (mode bit = 1)</a:t>
            </a:r>
          </a:p>
          <a:p>
            <a:r>
              <a:rPr lang="en-US" dirty="0"/>
              <a:t>restricted access to system resources</a:t>
            </a:r>
          </a:p>
          <a:p>
            <a:r>
              <a:rPr lang="en-US" dirty="0"/>
              <a:t>CPU restricted to unprivileged instructions and a specified area of memory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Kernel Mode (mode bit = 0)</a:t>
            </a:r>
          </a:p>
          <a:p>
            <a:r>
              <a:rPr lang="en-US" dirty="0"/>
              <a:t>unrestricted access</a:t>
            </a:r>
          </a:p>
          <a:p>
            <a:r>
              <a:rPr lang="en-US" dirty="0"/>
              <a:t>CPU is </a:t>
            </a:r>
            <a:r>
              <a:rPr lang="en-US" b="1" dirty="0"/>
              <a:t>unrestricted</a:t>
            </a:r>
            <a:r>
              <a:rPr lang="en-US" dirty="0"/>
              <a:t>, can use all instructions, access all areas of memory and take over the CPU anytime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7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E795-F604-E34E-914C-7656E5B6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Dual-mode Operation?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1E9F9A-38CB-3847-80AF-20EE2085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59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System resources are shared among processes and the OS must ensure</a:t>
            </a:r>
          </a:p>
          <a:p>
            <a:r>
              <a:rPr lang="en-US" b="1" dirty="0"/>
              <a:t>Protection: </a:t>
            </a:r>
            <a:r>
              <a:rPr lang="en-US" dirty="0"/>
              <a:t>an incorrect/malicious program cannot cause damage to other processes or the system as a whole</a:t>
            </a:r>
          </a:p>
          <a:p>
            <a:pPr lvl="1"/>
            <a:r>
              <a:rPr lang="en-US" dirty="0"/>
              <a:t>Prevent processes from accessing illegal memory and modifying kernel code and data structures</a:t>
            </a:r>
          </a:p>
          <a:p>
            <a:pPr lvl="1"/>
            <a:r>
              <a:rPr lang="en-US" dirty="0"/>
              <a:t>Prevent processes from performing illegal I/O operations</a:t>
            </a:r>
            <a:endParaRPr lang="en-US" b="1" dirty="0"/>
          </a:p>
          <a:p>
            <a:r>
              <a:rPr lang="en-US" b="1" dirty="0"/>
              <a:t>Fairness: </a:t>
            </a:r>
            <a:r>
              <a:rPr lang="en-US" dirty="0"/>
              <a:t>Make sure processes have a fair use of devices and the CPU</a:t>
            </a:r>
          </a:p>
          <a:p>
            <a:pPr lvl="1"/>
            <a:r>
              <a:rPr lang="en-US" dirty="0"/>
              <a:t>Prevent a process from using the CPU for too long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5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E795-F604-E34E-914C-7656E5B6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Kernel Code is Trusted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1E9F9A-38CB-3847-80AF-20EE2085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60" y="1690688"/>
            <a:ext cx="6172200" cy="5014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Core of OS software executing in kernel/supervisor state</a:t>
            </a:r>
          </a:p>
          <a:p>
            <a:pPr marL="0" indent="0">
              <a:buNone/>
            </a:pPr>
            <a:r>
              <a:rPr lang="en-US" dirty="0"/>
              <a:t>Trusted software:</a:t>
            </a:r>
          </a:p>
          <a:p>
            <a:r>
              <a:rPr lang="en-US" dirty="0"/>
              <a:t>Software who manages hardware resources  (CPU, Memory and I/O)</a:t>
            </a:r>
          </a:p>
          <a:p>
            <a:r>
              <a:rPr lang="en-US" dirty="0"/>
              <a:t>Software who implements protection mechanisms that could not be  changed through actions of untrusted software in user space</a:t>
            </a:r>
          </a:p>
          <a:p>
            <a:pPr marL="0" indent="0">
              <a:buNone/>
            </a:pPr>
            <a:r>
              <a:rPr lang="en-US" b="1" dirty="0"/>
              <a:t>System call </a:t>
            </a:r>
            <a:r>
              <a:rPr lang="en-US" dirty="0"/>
              <a:t>interface is a safe way to expose privileged functionality and services of the processor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288B1DAC-67F1-CF4E-8D85-C3594A23B7B8}"/>
              </a:ext>
            </a:extLst>
          </p:cNvPr>
          <p:cNvSpPr/>
          <p:nvPr/>
        </p:nvSpPr>
        <p:spPr>
          <a:xfrm>
            <a:off x="6741460" y="2187388"/>
            <a:ext cx="5152240" cy="3695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575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248E-2668-EB47-B264-96FB92AB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User Mode Processes Use Kernel 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A1382-7C95-044E-B00C-4DD5FFD5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kernel executes privileged operations on behalf of untrusted user processes</a:t>
            </a:r>
          </a:p>
          <a:p>
            <a:r>
              <a:rPr lang="en-US" dirty="0"/>
              <a:t>The way is using </a:t>
            </a:r>
            <a:r>
              <a:rPr lang="en-US" b="1" dirty="0"/>
              <a:t>system calls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6D1BF-A83E-7D4A-983E-35E0F503E1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52" y="2709347"/>
            <a:ext cx="4352395" cy="346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EE47-6956-E04C-B008-C7FE7362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39813-5902-1E4E-B606-9115B4BF8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3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4461</TotalTime>
  <Words>803</Words>
  <Application>Microsoft Macintosh PowerPoint</Application>
  <PresentationFormat>Widescreen</PresentationFormat>
  <Paragraphs>121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Software Construction Laboratory CS35L – Lab 1</vt:lpstr>
      <vt:lpstr>Session 5-1</vt:lpstr>
      <vt:lpstr>User Mode and Kernel Mode</vt:lpstr>
      <vt:lpstr>Processor/Operating/CPU Modes</vt:lpstr>
      <vt:lpstr>User Mode v.s. Kernel Mode</vt:lpstr>
      <vt:lpstr>Why Dual-mode Operation?</vt:lpstr>
      <vt:lpstr>Only Kernel Code is Trusted</vt:lpstr>
      <vt:lpstr>How User Mode Processes Use Kernel Space?</vt:lpstr>
      <vt:lpstr>System Calls</vt:lpstr>
      <vt:lpstr>System Calls</vt:lpstr>
      <vt:lpstr>When System Calls Are Made</vt:lpstr>
      <vt:lpstr>System Call Overhead</vt:lpstr>
      <vt:lpstr>Systems Calls</vt:lpstr>
      <vt:lpstr>Examples</vt:lpstr>
      <vt:lpstr>System Call Programming</vt:lpstr>
      <vt:lpstr>How to Use System Calls?</vt:lpstr>
      <vt:lpstr>System Call Through Library Functions</vt:lpstr>
      <vt:lpstr>Why Bother?</vt:lpstr>
      <vt:lpstr>Library Function Call Examples</vt:lpstr>
      <vt:lpstr>Case Study: Why fopen Is Better Than open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 Laboratory CS35L – F18</dc:title>
  <dc:creator>Zhiyi Zhang</dc:creator>
  <cp:lastModifiedBy>Zhiyi Zhang</cp:lastModifiedBy>
  <cp:revision>669</cp:revision>
  <dcterms:created xsi:type="dcterms:W3CDTF">2018-10-02T20:19:11Z</dcterms:created>
  <dcterms:modified xsi:type="dcterms:W3CDTF">2018-10-28T01:11:09Z</dcterms:modified>
</cp:coreProperties>
</file>