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1.jpeg" ContentType="image/jpeg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media/image2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162E36"/>
        </a:solidFill>
        <a:effectLst/>
        <a:uFillTx/>
        <a:latin typeface="Times New Roman"/>
        <a:ea typeface="Times New Roman"/>
        <a:cs typeface="Times New Roman"/>
        <a:sym typeface="Times New Roman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162E36"/>
        </a:solidFill>
        <a:effectLst/>
        <a:uFillTx/>
        <a:latin typeface="Times New Roman"/>
        <a:ea typeface="Times New Roman"/>
        <a:cs typeface="Times New Roman"/>
        <a:sym typeface="Times New Roman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162E36"/>
        </a:solidFill>
        <a:effectLst/>
        <a:uFillTx/>
        <a:latin typeface="Times New Roman"/>
        <a:ea typeface="Times New Roman"/>
        <a:cs typeface="Times New Roman"/>
        <a:sym typeface="Times New Roman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162E36"/>
        </a:solidFill>
        <a:effectLst/>
        <a:uFillTx/>
        <a:latin typeface="Times New Roman"/>
        <a:ea typeface="Times New Roman"/>
        <a:cs typeface="Times New Roman"/>
        <a:sym typeface="Times New Roman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162E36"/>
        </a:solidFill>
        <a:effectLst/>
        <a:uFillTx/>
        <a:latin typeface="Times New Roman"/>
        <a:ea typeface="Times New Roman"/>
        <a:cs typeface="Times New Roman"/>
        <a:sym typeface="Times New Roman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162E36"/>
        </a:solidFill>
        <a:effectLst/>
        <a:uFillTx/>
        <a:latin typeface="Times New Roman"/>
        <a:ea typeface="Times New Roman"/>
        <a:cs typeface="Times New Roman"/>
        <a:sym typeface="Times New Roman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162E36"/>
        </a:solidFill>
        <a:effectLst/>
        <a:uFillTx/>
        <a:latin typeface="Times New Roman"/>
        <a:ea typeface="Times New Roman"/>
        <a:cs typeface="Times New Roman"/>
        <a:sym typeface="Times New Roman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162E36"/>
        </a:solidFill>
        <a:effectLst/>
        <a:uFillTx/>
        <a:latin typeface="Times New Roman"/>
        <a:ea typeface="Times New Roman"/>
        <a:cs typeface="Times New Roman"/>
        <a:sym typeface="Times New Roman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162E36"/>
        </a:solidFill>
        <a:effectLst/>
        <a:uFillTx/>
        <a:latin typeface="Times New Roman"/>
        <a:ea typeface="Times New Roman"/>
        <a:cs typeface="Times New Roman"/>
        <a:sym typeface="Times New Roman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Times New Roman"/>
          <a:ea typeface="Times New Roman"/>
          <a:cs typeface="Times New Roman"/>
        </a:font>
        <a:srgbClr val="162E36"/>
      </a:tcTxStyle>
      <a:tcStyle>
        <a:tcBdr>
          <a:left>
            <a:ln w="12700" cap="flat">
              <a:solidFill>
                <a:srgbClr val="FFFFE3"/>
              </a:solidFill>
              <a:prstDash val="solid"/>
              <a:round/>
            </a:ln>
          </a:left>
          <a:right>
            <a:ln w="12700" cap="flat">
              <a:solidFill>
                <a:srgbClr val="FFFFE3"/>
              </a:solidFill>
              <a:prstDash val="solid"/>
              <a:round/>
            </a:ln>
          </a:right>
          <a:top>
            <a:ln w="12700" cap="flat">
              <a:solidFill>
                <a:srgbClr val="FFFFE3"/>
              </a:solidFill>
              <a:prstDash val="solid"/>
              <a:round/>
            </a:ln>
          </a:top>
          <a:bottom>
            <a:ln w="12700" cap="flat">
              <a:solidFill>
                <a:srgbClr val="FFFFE3"/>
              </a:solidFill>
              <a:prstDash val="solid"/>
              <a:round/>
            </a:ln>
          </a:bottom>
          <a:insideH>
            <a:ln w="12700" cap="flat">
              <a:solidFill>
                <a:srgbClr val="FFFFE3"/>
              </a:solidFill>
              <a:prstDash val="solid"/>
              <a:round/>
            </a:ln>
          </a:insideH>
          <a:insideV>
            <a:ln w="12700" cap="flat">
              <a:solidFill>
                <a:srgbClr val="FFFFE3"/>
              </a:solidFill>
              <a:prstDash val="solid"/>
              <a:round/>
            </a:ln>
          </a:insideV>
        </a:tcBdr>
        <a:fill>
          <a:solidFill>
            <a:srgbClr val="CCD2DD"/>
          </a:solidFill>
        </a:fill>
      </a:tcStyle>
    </a:wholeTbl>
    <a:band2H>
      <a:tcTxStyle b="def" i="def"/>
      <a:tcStyle>
        <a:tcBdr/>
        <a:fill>
          <a:solidFill>
            <a:srgbClr val="E7EAEF"/>
          </a:solidFill>
        </a:fill>
      </a:tcStyle>
    </a:band2H>
    <a:firstCol>
      <a:tcTxStyle b="on" i="off">
        <a:font>
          <a:latin typeface="Times New Roman"/>
          <a:ea typeface="Times New Roman"/>
          <a:cs typeface="Times New Roman"/>
        </a:font>
        <a:srgbClr val="FFFFE3"/>
      </a:tcTxStyle>
      <a:tcStyle>
        <a:tcBdr>
          <a:left>
            <a:ln w="12700" cap="flat">
              <a:solidFill>
                <a:srgbClr val="FFFFE3"/>
              </a:solidFill>
              <a:prstDash val="solid"/>
              <a:round/>
            </a:ln>
          </a:left>
          <a:right>
            <a:ln w="12700" cap="flat">
              <a:solidFill>
                <a:srgbClr val="FFFFE3"/>
              </a:solidFill>
              <a:prstDash val="solid"/>
              <a:round/>
            </a:ln>
          </a:right>
          <a:top>
            <a:ln w="12700" cap="flat">
              <a:solidFill>
                <a:srgbClr val="FFFFE3"/>
              </a:solidFill>
              <a:prstDash val="solid"/>
              <a:round/>
            </a:ln>
          </a:top>
          <a:bottom>
            <a:ln w="12700" cap="flat">
              <a:solidFill>
                <a:srgbClr val="FFFFE3"/>
              </a:solidFill>
              <a:prstDash val="solid"/>
              <a:round/>
            </a:ln>
          </a:bottom>
          <a:insideH>
            <a:ln w="12700" cap="flat">
              <a:solidFill>
                <a:srgbClr val="FFFFE3"/>
              </a:solidFill>
              <a:prstDash val="solid"/>
              <a:round/>
            </a:ln>
          </a:insideH>
          <a:insideV>
            <a:ln w="12700" cap="flat">
              <a:solidFill>
                <a:srgbClr val="FFFFE3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Times New Roman"/>
          <a:ea typeface="Times New Roman"/>
          <a:cs typeface="Times New Roman"/>
        </a:font>
        <a:srgbClr val="FFFFE3"/>
      </a:tcTxStyle>
      <a:tcStyle>
        <a:tcBdr>
          <a:left>
            <a:ln w="12700" cap="flat">
              <a:solidFill>
                <a:srgbClr val="FFFFE3"/>
              </a:solidFill>
              <a:prstDash val="solid"/>
              <a:round/>
            </a:ln>
          </a:left>
          <a:right>
            <a:ln w="12700" cap="flat">
              <a:solidFill>
                <a:srgbClr val="FFFFE3"/>
              </a:solidFill>
              <a:prstDash val="solid"/>
              <a:round/>
            </a:ln>
          </a:right>
          <a:top>
            <a:ln w="38100" cap="flat">
              <a:solidFill>
                <a:srgbClr val="FFFFE3"/>
              </a:solidFill>
              <a:prstDash val="solid"/>
              <a:round/>
            </a:ln>
          </a:top>
          <a:bottom>
            <a:ln w="12700" cap="flat">
              <a:solidFill>
                <a:srgbClr val="FFFFE3"/>
              </a:solidFill>
              <a:prstDash val="solid"/>
              <a:round/>
            </a:ln>
          </a:bottom>
          <a:insideH>
            <a:ln w="12700" cap="flat">
              <a:solidFill>
                <a:srgbClr val="FFFFE3"/>
              </a:solidFill>
              <a:prstDash val="solid"/>
              <a:round/>
            </a:ln>
          </a:insideH>
          <a:insideV>
            <a:ln w="12700" cap="flat">
              <a:solidFill>
                <a:srgbClr val="FFFFE3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Times New Roman"/>
          <a:ea typeface="Times New Roman"/>
          <a:cs typeface="Times New Roman"/>
        </a:font>
        <a:srgbClr val="FFFFE3"/>
      </a:tcTxStyle>
      <a:tcStyle>
        <a:tcBdr>
          <a:left>
            <a:ln w="12700" cap="flat">
              <a:solidFill>
                <a:srgbClr val="FFFFE3"/>
              </a:solidFill>
              <a:prstDash val="solid"/>
              <a:round/>
            </a:ln>
          </a:left>
          <a:right>
            <a:ln w="12700" cap="flat">
              <a:solidFill>
                <a:srgbClr val="FFFFE3"/>
              </a:solidFill>
              <a:prstDash val="solid"/>
              <a:round/>
            </a:ln>
          </a:right>
          <a:top>
            <a:ln w="12700" cap="flat">
              <a:solidFill>
                <a:srgbClr val="FFFFE3"/>
              </a:solidFill>
              <a:prstDash val="solid"/>
              <a:round/>
            </a:ln>
          </a:top>
          <a:bottom>
            <a:ln w="38100" cap="flat">
              <a:solidFill>
                <a:srgbClr val="FFFFE3"/>
              </a:solidFill>
              <a:prstDash val="solid"/>
              <a:round/>
            </a:ln>
          </a:bottom>
          <a:insideH>
            <a:ln w="12700" cap="flat">
              <a:solidFill>
                <a:srgbClr val="FFFFE3"/>
              </a:solidFill>
              <a:prstDash val="solid"/>
              <a:round/>
            </a:ln>
          </a:insideH>
          <a:insideV>
            <a:ln w="12700" cap="flat">
              <a:solidFill>
                <a:srgbClr val="FFFFE3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Times New Roman"/>
          <a:ea typeface="Times New Roman"/>
          <a:cs typeface="Times New Roman"/>
        </a:font>
        <a:srgbClr val="162E36"/>
      </a:tcTxStyle>
      <a:tcStyle>
        <a:tcBdr>
          <a:left>
            <a:ln w="12700" cap="flat">
              <a:solidFill>
                <a:srgbClr val="FFFFE3"/>
              </a:solidFill>
              <a:prstDash val="solid"/>
              <a:round/>
            </a:ln>
          </a:left>
          <a:right>
            <a:ln w="12700" cap="flat">
              <a:solidFill>
                <a:srgbClr val="FFFFE3"/>
              </a:solidFill>
              <a:prstDash val="solid"/>
              <a:round/>
            </a:ln>
          </a:right>
          <a:top>
            <a:ln w="12700" cap="flat">
              <a:solidFill>
                <a:srgbClr val="FFFFE3"/>
              </a:solidFill>
              <a:prstDash val="solid"/>
              <a:round/>
            </a:ln>
          </a:top>
          <a:bottom>
            <a:ln w="12700" cap="flat">
              <a:solidFill>
                <a:srgbClr val="FFFFE3"/>
              </a:solidFill>
              <a:prstDash val="solid"/>
              <a:round/>
            </a:ln>
          </a:bottom>
          <a:insideH>
            <a:ln w="12700" cap="flat">
              <a:solidFill>
                <a:srgbClr val="FFFFE3"/>
              </a:solidFill>
              <a:prstDash val="solid"/>
              <a:round/>
            </a:ln>
          </a:insideH>
          <a:insideV>
            <a:ln w="12700" cap="flat">
              <a:solidFill>
                <a:srgbClr val="FFFFE3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>
          <a:latin typeface="Times New Roman"/>
          <a:ea typeface="Times New Roman"/>
          <a:cs typeface="Times New Roman"/>
        </a:font>
        <a:srgbClr val="FFFFE3"/>
      </a:tcTxStyle>
      <a:tcStyle>
        <a:tcBdr>
          <a:left>
            <a:ln w="12700" cap="flat">
              <a:solidFill>
                <a:srgbClr val="FFFFE3"/>
              </a:solidFill>
              <a:prstDash val="solid"/>
              <a:round/>
            </a:ln>
          </a:left>
          <a:right>
            <a:ln w="12700" cap="flat">
              <a:solidFill>
                <a:srgbClr val="FFFFE3"/>
              </a:solidFill>
              <a:prstDash val="solid"/>
              <a:round/>
            </a:ln>
          </a:right>
          <a:top>
            <a:ln w="12700" cap="flat">
              <a:solidFill>
                <a:srgbClr val="FFFFE3"/>
              </a:solidFill>
              <a:prstDash val="solid"/>
              <a:round/>
            </a:ln>
          </a:top>
          <a:bottom>
            <a:ln w="12700" cap="flat">
              <a:solidFill>
                <a:srgbClr val="FFFFE3"/>
              </a:solidFill>
              <a:prstDash val="solid"/>
              <a:round/>
            </a:ln>
          </a:bottom>
          <a:insideH>
            <a:ln w="12700" cap="flat">
              <a:solidFill>
                <a:srgbClr val="FFFFE3"/>
              </a:solidFill>
              <a:prstDash val="solid"/>
              <a:round/>
            </a:ln>
          </a:insideH>
          <a:insideV>
            <a:ln w="12700" cap="flat">
              <a:solidFill>
                <a:srgbClr val="FFFFE3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Times New Roman"/>
          <a:ea typeface="Times New Roman"/>
          <a:cs typeface="Times New Roman"/>
        </a:font>
        <a:srgbClr val="FFFFE3"/>
      </a:tcTxStyle>
      <a:tcStyle>
        <a:tcBdr>
          <a:left>
            <a:ln w="12700" cap="flat">
              <a:solidFill>
                <a:srgbClr val="FFFFE3"/>
              </a:solidFill>
              <a:prstDash val="solid"/>
              <a:round/>
            </a:ln>
          </a:left>
          <a:right>
            <a:ln w="12700" cap="flat">
              <a:solidFill>
                <a:srgbClr val="FFFFE3"/>
              </a:solidFill>
              <a:prstDash val="solid"/>
              <a:round/>
            </a:ln>
          </a:right>
          <a:top>
            <a:ln w="38100" cap="flat">
              <a:solidFill>
                <a:srgbClr val="FFFFE3"/>
              </a:solidFill>
              <a:prstDash val="solid"/>
              <a:round/>
            </a:ln>
          </a:top>
          <a:bottom>
            <a:ln w="12700" cap="flat">
              <a:solidFill>
                <a:srgbClr val="FFFFE3"/>
              </a:solidFill>
              <a:prstDash val="solid"/>
              <a:round/>
            </a:ln>
          </a:bottom>
          <a:insideH>
            <a:ln w="12700" cap="flat">
              <a:solidFill>
                <a:srgbClr val="FFFFE3"/>
              </a:solidFill>
              <a:prstDash val="solid"/>
              <a:round/>
            </a:ln>
          </a:insideH>
          <a:insideV>
            <a:ln w="12700" cap="flat">
              <a:solidFill>
                <a:srgbClr val="FFFFE3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Times New Roman"/>
          <a:ea typeface="Times New Roman"/>
          <a:cs typeface="Times New Roman"/>
        </a:font>
        <a:srgbClr val="FFFFE3"/>
      </a:tcTxStyle>
      <a:tcStyle>
        <a:tcBdr>
          <a:left>
            <a:ln w="12700" cap="flat">
              <a:solidFill>
                <a:srgbClr val="FFFFE3"/>
              </a:solidFill>
              <a:prstDash val="solid"/>
              <a:round/>
            </a:ln>
          </a:left>
          <a:right>
            <a:ln w="12700" cap="flat">
              <a:solidFill>
                <a:srgbClr val="FFFFE3"/>
              </a:solidFill>
              <a:prstDash val="solid"/>
              <a:round/>
            </a:ln>
          </a:right>
          <a:top>
            <a:ln w="12700" cap="flat">
              <a:solidFill>
                <a:srgbClr val="FFFFE3"/>
              </a:solidFill>
              <a:prstDash val="solid"/>
              <a:round/>
            </a:ln>
          </a:top>
          <a:bottom>
            <a:ln w="38100" cap="flat">
              <a:solidFill>
                <a:srgbClr val="FFFFE3"/>
              </a:solidFill>
              <a:prstDash val="solid"/>
              <a:round/>
            </a:ln>
          </a:bottom>
          <a:insideH>
            <a:ln w="12700" cap="flat">
              <a:solidFill>
                <a:srgbClr val="FFFFE3"/>
              </a:solidFill>
              <a:prstDash val="solid"/>
              <a:round/>
            </a:ln>
          </a:insideH>
          <a:insideV>
            <a:ln w="12700" cap="flat">
              <a:solidFill>
                <a:srgbClr val="FFFFE3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Times New Roman"/>
          <a:ea typeface="Times New Roman"/>
          <a:cs typeface="Times New Roman"/>
        </a:font>
        <a:srgbClr val="162E36"/>
      </a:tcTxStyle>
      <a:tcStyle>
        <a:tcBdr>
          <a:left>
            <a:ln w="12700" cap="flat">
              <a:solidFill>
                <a:srgbClr val="FFFFE3"/>
              </a:solidFill>
              <a:prstDash val="solid"/>
              <a:round/>
            </a:ln>
          </a:left>
          <a:right>
            <a:ln w="12700" cap="flat">
              <a:solidFill>
                <a:srgbClr val="FFFFE3"/>
              </a:solidFill>
              <a:prstDash val="solid"/>
              <a:round/>
            </a:ln>
          </a:right>
          <a:top>
            <a:ln w="12700" cap="flat">
              <a:solidFill>
                <a:srgbClr val="FFFFE3"/>
              </a:solidFill>
              <a:prstDash val="solid"/>
              <a:round/>
            </a:ln>
          </a:top>
          <a:bottom>
            <a:ln w="12700" cap="flat">
              <a:solidFill>
                <a:srgbClr val="FFFFE3"/>
              </a:solidFill>
              <a:prstDash val="solid"/>
              <a:round/>
            </a:ln>
          </a:bottom>
          <a:insideH>
            <a:ln w="12700" cap="flat">
              <a:solidFill>
                <a:srgbClr val="FFFFE3"/>
              </a:solidFill>
              <a:prstDash val="solid"/>
              <a:round/>
            </a:ln>
          </a:insideH>
          <a:insideV>
            <a:ln w="12700" cap="flat">
              <a:solidFill>
                <a:srgbClr val="FFFFE3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>
          <a:latin typeface="Times New Roman"/>
          <a:ea typeface="Times New Roman"/>
          <a:cs typeface="Times New Roman"/>
        </a:font>
        <a:srgbClr val="FFFFE3"/>
      </a:tcTxStyle>
      <a:tcStyle>
        <a:tcBdr>
          <a:left>
            <a:ln w="12700" cap="flat">
              <a:solidFill>
                <a:srgbClr val="FFFFE3"/>
              </a:solidFill>
              <a:prstDash val="solid"/>
              <a:round/>
            </a:ln>
          </a:left>
          <a:right>
            <a:ln w="12700" cap="flat">
              <a:solidFill>
                <a:srgbClr val="FFFFE3"/>
              </a:solidFill>
              <a:prstDash val="solid"/>
              <a:round/>
            </a:ln>
          </a:right>
          <a:top>
            <a:ln w="12700" cap="flat">
              <a:solidFill>
                <a:srgbClr val="FFFFE3"/>
              </a:solidFill>
              <a:prstDash val="solid"/>
              <a:round/>
            </a:ln>
          </a:top>
          <a:bottom>
            <a:ln w="12700" cap="flat">
              <a:solidFill>
                <a:srgbClr val="FFFFE3"/>
              </a:solidFill>
              <a:prstDash val="solid"/>
              <a:round/>
            </a:ln>
          </a:bottom>
          <a:insideH>
            <a:ln w="12700" cap="flat">
              <a:solidFill>
                <a:srgbClr val="FFFFE3"/>
              </a:solidFill>
              <a:prstDash val="solid"/>
              <a:round/>
            </a:ln>
          </a:insideH>
          <a:insideV>
            <a:ln w="12700" cap="flat">
              <a:solidFill>
                <a:srgbClr val="FFFFE3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Times New Roman"/>
          <a:ea typeface="Times New Roman"/>
          <a:cs typeface="Times New Roman"/>
        </a:font>
        <a:srgbClr val="FFFFE3"/>
      </a:tcTxStyle>
      <a:tcStyle>
        <a:tcBdr>
          <a:left>
            <a:ln w="12700" cap="flat">
              <a:solidFill>
                <a:srgbClr val="FFFFE3"/>
              </a:solidFill>
              <a:prstDash val="solid"/>
              <a:round/>
            </a:ln>
          </a:left>
          <a:right>
            <a:ln w="12700" cap="flat">
              <a:solidFill>
                <a:srgbClr val="FFFFE3"/>
              </a:solidFill>
              <a:prstDash val="solid"/>
              <a:round/>
            </a:ln>
          </a:right>
          <a:top>
            <a:ln w="38100" cap="flat">
              <a:solidFill>
                <a:srgbClr val="FFFFE3"/>
              </a:solidFill>
              <a:prstDash val="solid"/>
              <a:round/>
            </a:ln>
          </a:top>
          <a:bottom>
            <a:ln w="12700" cap="flat">
              <a:solidFill>
                <a:srgbClr val="FFFFE3"/>
              </a:solidFill>
              <a:prstDash val="solid"/>
              <a:round/>
            </a:ln>
          </a:bottom>
          <a:insideH>
            <a:ln w="12700" cap="flat">
              <a:solidFill>
                <a:srgbClr val="FFFFE3"/>
              </a:solidFill>
              <a:prstDash val="solid"/>
              <a:round/>
            </a:ln>
          </a:insideH>
          <a:insideV>
            <a:ln w="12700" cap="flat">
              <a:solidFill>
                <a:srgbClr val="FFFFE3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Times New Roman"/>
          <a:ea typeface="Times New Roman"/>
          <a:cs typeface="Times New Roman"/>
        </a:font>
        <a:srgbClr val="FFFFE3"/>
      </a:tcTxStyle>
      <a:tcStyle>
        <a:tcBdr>
          <a:left>
            <a:ln w="12700" cap="flat">
              <a:solidFill>
                <a:srgbClr val="FFFFE3"/>
              </a:solidFill>
              <a:prstDash val="solid"/>
              <a:round/>
            </a:ln>
          </a:left>
          <a:right>
            <a:ln w="12700" cap="flat">
              <a:solidFill>
                <a:srgbClr val="FFFFE3"/>
              </a:solidFill>
              <a:prstDash val="solid"/>
              <a:round/>
            </a:ln>
          </a:right>
          <a:top>
            <a:ln w="12700" cap="flat">
              <a:solidFill>
                <a:srgbClr val="FFFFE3"/>
              </a:solidFill>
              <a:prstDash val="solid"/>
              <a:round/>
            </a:ln>
          </a:top>
          <a:bottom>
            <a:ln w="38100" cap="flat">
              <a:solidFill>
                <a:srgbClr val="FFFFE3"/>
              </a:solidFill>
              <a:prstDash val="solid"/>
              <a:round/>
            </a:ln>
          </a:bottom>
          <a:insideH>
            <a:ln w="12700" cap="flat">
              <a:solidFill>
                <a:srgbClr val="FFFFE3"/>
              </a:solidFill>
              <a:prstDash val="solid"/>
              <a:round/>
            </a:ln>
          </a:insideH>
          <a:insideV>
            <a:ln w="12700" cap="flat">
              <a:solidFill>
                <a:srgbClr val="FFFFE3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Times New Roman"/>
          <a:ea typeface="Times New Roman"/>
          <a:cs typeface="Times New Roman"/>
        </a:font>
        <a:srgbClr val="162E36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7E7"/>
          </a:solidFill>
        </a:fill>
      </a:tcStyle>
    </a:wholeTbl>
    <a:band2H>
      <a:tcTxStyle b="def" i="def"/>
      <a:tcStyle>
        <a:tcBdr/>
        <a:fill>
          <a:solidFill>
            <a:srgbClr val="FFFFE3"/>
          </a:solidFill>
        </a:fill>
      </a:tcStyle>
    </a:band2H>
    <a:firstCol>
      <a:tcTxStyle b="on" i="off">
        <a:font>
          <a:latin typeface="Times New Roman"/>
          <a:ea typeface="Times New Roman"/>
          <a:cs typeface="Times New Roman"/>
        </a:font>
        <a:srgbClr val="FFFFE3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Times New Roman"/>
          <a:ea typeface="Times New Roman"/>
          <a:cs typeface="Times New Roman"/>
        </a:font>
        <a:srgbClr val="162E36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162E36"/>
              </a:solidFill>
              <a:prstDash val="solid"/>
              <a:round/>
            </a:ln>
          </a:top>
          <a:bottom>
            <a:ln w="25400" cap="flat">
              <a:solidFill>
                <a:srgbClr val="162E36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E3"/>
          </a:solidFill>
        </a:fill>
      </a:tcStyle>
    </a:lastRow>
    <a:firstRow>
      <a:tcTxStyle b="on" i="off">
        <a:font>
          <a:latin typeface="Times New Roman"/>
          <a:ea typeface="Times New Roman"/>
          <a:cs typeface="Times New Roman"/>
        </a:font>
        <a:srgbClr val="FFFFE3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162E36"/>
              </a:solidFill>
              <a:prstDash val="solid"/>
              <a:round/>
            </a:ln>
          </a:top>
          <a:bottom>
            <a:ln w="25400" cap="flat">
              <a:solidFill>
                <a:srgbClr val="162E36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Times New Roman"/>
          <a:ea typeface="Times New Roman"/>
          <a:cs typeface="Times New Roman"/>
        </a:font>
        <a:srgbClr val="162E36"/>
      </a:tcTxStyle>
      <a:tcStyle>
        <a:tcBdr>
          <a:left>
            <a:ln w="12700" cap="flat">
              <a:solidFill>
                <a:srgbClr val="FFFFE3"/>
              </a:solidFill>
              <a:prstDash val="solid"/>
              <a:round/>
            </a:ln>
          </a:left>
          <a:right>
            <a:ln w="12700" cap="flat">
              <a:solidFill>
                <a:srgbClr val="FFFFE3"/>
              </a:solidFill>
              <a:prstDash val="solid"/>
              <a:round/>
            </a:ln>
          </a:right>
          <a:top>
            <a:ln w="12700" cap="flat">
              <a:solidFill>
                <a:srgbClr val="FFFFE3"/>
              </a:solidFill>
              <a:prstDash val="solid"/>
              <a:round/>
            </a:ln>
          </a:top>
          <a:bottom>
            <a:ln w="12700" cap="flat">
              <a:solidFill>
                <a:srgbClr val="FFFFE3"/>
              </a:solidFill>
              <a:prstDash val="solid"/>
              <a:round/>
            </a:ln>
          </a:bottom>
          <a:insideH>
            <a:ln w="12700" cap="flat">
              <a:solidFill>
                <a:srgbClr val="FFFFE3"/>
              </a:solidFill>
              <a:prstDash val="solid"/>
              <a:round/>
            </a:ln>
          </a:insideH>
          <a:insideV>
            <a:ln w="12700" cap="flat">
              <a:solidFill>
                <a:srgbClr val="FFFFE3"/>
              </a:solidFill>
              <a:prstDash val="solid"/>
              <a:round/>
            </a:ln>
          </a:insideV>
        </a:tcBdr>
        <a:fill>
          <a:solidFill>
            <a:srgbClr val="CACCCC"/>
          </a:solidFill>
        </a:fill>
      </a:tcStyle>
    </a:wholeTbl>
    <a:band2H>
      <a:tcTxStyle b="def" i="def"/>
      <a:tcStyle>
        <a:tcBdr/>
        <a:fill>
          <a:solidFill>
            <a:srgbClr val="E7E7E7"/>
          </a:solidFill>
        </a:fill>
      </a:tcStyle>
    </a:band2H>
    <a:firstCol>
      <a:tcTxStyle b="on" i="off">
        <a:font>
          <a:latin typeface="Times New Roman"/>
          <a:ea typeface="Times New Roman"/>
          <a:cs typeface="Times New Roman"/>
        </a:font>
        <a:srgbClr val="FFFFE3"/>
      </a:tcTxStyle>
      <a:tcStyle>
        <a:tcBdr>
          <a:left>
            <a:ln w="12700" cap="flat">
              <a:solidFill>
                <a:srgbClr val="FFFFE3"/>
              </a:solidFill>
              <a:prstDash val="solid"/>
              <a:round/>
            </a:ln>
          </a:left>
          <a:right>
            <a:ln w="12700" cap="flat">
              <a:solidFill>
                <a:srgbClr val="FFFFE3"/>
              </a:solidFill>
              <a:prstDash val="solid"/>
              <a:round/>
            </a:ln>
          </a:right>
          <a:top>
            <a:ln w="12700" cap="flat">
              <a:solidFill>
                <a:srgbClr val="FFFFE3"/>
              </a:solidFill>
              <a:prstDash val="solid"/>
              <a:round/>
            </a:ln>
          </a:top>
          <a:bottom>
            <a:ln w="12700" cap="flat">
              <a:solidFill>
                <a:srgbClr val="FFFFE3"/>
              </a:solidFill>
              <a:prstDash val="solid"/>
              <a:round/>
            </a:ln>
          </a:bottom>
          <a:insideH>
            <a:ln w="12700" cap="flat">
              <a:solidFill>
                <a:srgbClr val="FFFFE3"/>
              </a:solidFill>
              <a:prstDash val="solid"/>
              <a:round/>
            </a:ln>
          </a:insideH>
          <a:insideV>
            <a:ln w="12700" cap="flat">
              <a:solidFill>
                <a:srgbClr val="FFFFE3"/>
              </a:solidFill>
              <a:prstDash val="solid"/>
              <a:round/>
            </a:ln>
          </a:insideV>
        </a:tcBdr>
        <a:fill>
          <a:solidFill>
            <a:srgbClr val="162E36"/>
          </a:solidFill>
        </a:fill>
      </a:tcStyle>
    </a:firstCol>
    <a:lastRow>
      <a:tcTxStyle b="on" i="off">
        <a:font>
          <a:latin typeface="Times New Roman"/>
          <a:ea typeface="Times New Roman"/>
          <a:cs typeface="Times New Roman"/>
        </a:font>
        <a:srgbClr val="FFFFE3"/>
      </a:tcTxStyle>
      <a:tcStyle>
        <a:tcBdr>
          <a:left>
            <a:ln w="12700" cap="flat">
              <a:solidFill>
                <a:srgbClr val="FFFFE3"/>
              </a:solidFill>
              <a:prstDash val="solid"/>
              <a:round/>
            </a:ln>
          </a:left>
          <a:right>
            <a:ln w="12700" cap="flat">
              <a:solidFill>
                <a:srgbClr val="FFFFE3"/>
              </a:solidFill>
              <a:prstDash val="solid"/>
              <a:round/>
            </a:ln>
          </a:right>
          <a:top>
            <a:ln w="38100" cap="flat">
              <a:solidFill>
                <a:srgbClr val="FFFFE3"/>
              </a:solidFill>
              <a:prstDash val="solid"/>
              <a:round/>
            </a:ln>
          </a:top>
          <a:bottom>
            <a:ln w="12700" cap="flat">
              <a:solidFill>
                <a:srgbClr val="FFFFE3"/>
              </a:solidFill>
              <a:prstDash val="solid"/>
              <a:round/>
            </a:ln>
          </a:bottom>
          <a:insideH>
            <a:ln w="12700" cap="flat">
              <a:solidFill>
                <a:srgbClr val="FFFFE3"/>
              </a:solidFill>
              <a:prstDash val="solid"/>
              <a:round/>
            </a:ln>
          </a:insideH>
          <a:insideV>
            <a:ln w="12700" cap="flat">
              <a:solidFill>
                <a:srgbClr val="FFFFE3"/>
              </a:solidFill>
              <a:prstDash val="solid"/>
              <a:round/>
            </a:ln>
          </a:insideV>
        </a:tcBdr>
        <a:fill>
          <a:solidFill>
            <a:srgbClr val="162E36"/>
          </a:solidFill>
        </a:fill>
      </a:tcStyle>
    </a:lastRow>
    <a:firstRow>
      <a:tcTxStyle b="on" i="off">
        <a:font>
          <a:latin typeface="Times New Roman"/>
          <a:ea typeface="Times New Roman"/>
          <a:cs typeface="Times New Roman"/>
        </a:font>
        <a:srgbClr val="FFFFE3"/>
      </a:tcTxStyle>
      <a:tcStyle>
        <a:tcBdr>
          <a:left>
            <a:ln w="12700" cap="flat">
              <a:solidFill>
                <a:srgbClr val="FFFFE3"/>
              </a:solidFill>
              <a:prstDash val="solid"/>
              <a:round/>
            </a:ln>
          </a:left>
          <a:right>
            <a:ln w="12700" cap="flat">
              <a:solidFill>
                <a:srgbClr val="FFFFE3"/>
              </a:solidFill>
              <a:prstDash val="solid"/>
              <a:round/>
            </a:ln>
          </a:right>
          <a:top>
            <a:ln w="12700" cap="flat">
              <a:solidFill>
                <a:srgbClr val="FFFFE3"/>
              </a:solidFill>
              <a:prstDash val="solid"/>
              <a:round/>
            </a:ln>
          </a:top>
          <a:bottom>
            <a:ln w="38100" cap="flat">
              <a:solidFill>
                <a:srgbClr val="FFFFE3"/>
              </a:solidFill>
              <a:prstDash val="solid"/>
              <a:round/>
            </a:ln>
          </a:bottom>
          <a:insideH>
            <a:ln w="12700" cap="flat">
              <a:solidFill>
                <a:srgbClr val="FFFFE3"/>
              </a:solidFill>
              <a:prstDash val="solid"/>
              <a:round/>
            </a:ln>
          </a:insideH>
          <a:insideV>
            <a:ln w="12700" cap="flat">
              <a:solidFill>
                <a:srgbClr val="FFFFE3"/>
              </a:solidFill>
              <a:prstDash val="solid"/>
              <a:round/>
            </a:ln>
          </a:insideV>
        </a:tcBdr>
        <a:fill>
          <a:solidFill>
            <a:srgbClr val="162E36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Times New Roman"/>
          <a:ea typeface="Times New Roman"/>
          <a:cs typeface="Times New Roman"/>
        </a:font>
        <a:srgbClr val="FFFFE3"/>
      </a:tcTxStyle>
      <a:tcStyle>
        <a:tcBdr>
          <a:left>
            <a:ln w="12700" cap="flat">
              <a:solidFill>
                <a:srgbClr val="FFFFE3"/>
              </a:solidFill>
              <a:prstDash val="solid"/>
              <a:round/>
            </a:ln>
          </a:left>
          <a:right>
            <a:ln w="12700" cap="flat">
              <a:solidFill>
                <a:srgbClr val="FFFFE3"/>
              </a:solidFill>
              <a:prstDash val="solid"/>
              <a:round/>
            </a:ln>
          </a:right>
          <a:top>
            <a:ln w="12700" cap="flat">
              <a:solidFill>
                <a:srgbClr val="FFFFE3"/>
              </a:solidFill>
              <a:prstDash val="solid"/>
              <a:round/>
            </a:ln>
          </a:top>
          <a:bottom>
            <a:ln w="12700" cap="flat">
              <a:solidFill>
                <a:srgbClr val="FFFFE3"/>
              </a:solidFill>
              <a:prstDash val="solid"/>
              <a:round/>
            </a:ln>
          </a:bottom>
          <a:insideH>
            <a:ln w="12700" cap="flat">
              <a:solidFill>
                <a:srgbClr val="FFFFE3"/>
              </a:solidFill>
              <a:prstDash val="solid"/>
              <a:round/>
            </a:ln>
          </a:insideH>
          <a:insideV>
            <a:ln w="12700" cap="flat">
              <a:solidFill>
                <a:srgbClr val="FFFFE3"/>
              </a:solidFill>
              <a:prstDash val="solid"/>
              <a:round/>
            </a:ln>
          </a:insideV>
        </a:tcBdr>
        <a:fill>
          <a:solidFill>
            <a:srgbClr val="FFFFE3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Times New Roman"/>
          <a:ea typeface="Times New Roman"/>
          <a:cs typeface="Times New Roman"/>
        </a:font>
        <a:srgbClr val="FFFFE3"/>
      </a:tcTxStyle>
      <a:tcStyle>
        <a:tcBdr>
          <a:left>
            <a:ln w="12700" cap="flat">
              <a:solidFill>
                <a:srgbClr val="FFFFE3"/>
              </a:solidFill>
              <a:prstDash val="solid"/>
              <a:round/>
            </a:ln>
          </a:left>
          <a:right>
            <a:ln w="12700" cap="flat">
              <a:solidFill>
                <a:srgbClr val="FFFFE3"/>
              </a:solidFill>
              <a:prstDash val="solid"/>
              <a:round/>
            </a:ln>
          </a:right>
          <a:top>
            <a:ln w="12700" cap="flat">
              <a:solidFill>
                <a:srgbClr val="FFFFE3"/>
              </a:solidFill>
              <a:prstDash val="solid"/>
              <a:round/>
            </a:ln>
          </a:top>
          <a:bottom>
            <a:ln w="12700" cap="flat">
              <a:solidFill>
                <a:srgbClr val="FFFFE3"/>
              </a:solidFill>
              <a:prstDash val="solid"/>
              <a:round/>
            </a:ln>
          </a:bottom>
          <a:insideH>
            <a:ln w="12700" cap="flat">
              <a:solidFill>
                <a:srgbClr val="FFFFE3"/>
              </a:solidFill>
              <a:prstDash val="solid"/>
              <a:round/>
            </a:ln>
          </a:insideH>
          <a:insideV>
            <a:ln w="12700" cap="flat">
              <a:solidFill>
                <a:srgbClr val="FFFFE3"/>
              </a:solidFill>
              <a:prstDash val="solid"/>
              <a:round/>
            </a:ln>
          </a:insideV>
        </a:tcBdr>
        <a:fill>
          <a:solidFill>
            <a:srgbClr val="FFFFE3">
              <a:alpha val="20000"/>
            </a:srgbClr>
          </a:solidFill>
        </a:fill>
      </a:tcStyle>
    </a:firstCol>
    <a:lastRow>
      <a:tcTxStyle b="on" i="off">
        <a:font>
          <a:latin typeface="Times New Roman"/>
          <a:ea typeface="Times New Roman"/>
          <a:cs typeface="Times New Roman"/>
        </a:font>
        <a:srgbClr val="FFFFE3"/>
      </a:tcTxStyle>
      <a:tcStyle>
        <a:tcBdr>
          <a:left>
            <a:ln w="12700" cap="flat">
              <a:solidFill>
                <a:srgbClr val="FFFFE3"/>
              </a:solidFill>
              <a:prstDash val="solid"/>
              <a:round/>
            </a:ln>
          </a:left>
          <a:right>
            <a:ln w="12700" cap="flat">
              <a:solidFill>
                <a:srgbClr val="FFFFE3"/>
              </a:solidFill>
              <a:prstDash val="solid"/>
              <a:round/>
            </a:ln>
          </a:right>
          <a:top>
            <a:ln w="50800" cap="flat">
              <a:solidFill>
                <a:srgbClr val="FFFFE3"/>
              </a:solidFill>
              <a:prstDash val="solid"/>
              <a:round/>
            </a:ln>
          </a:top>
          <a:bottom>
            <a:ln w="12700" cap="flat">
              <a:solidFill>
                <a:srgbClr val="FFFFE3"/>
              </a:solidFill>
              <a:prstDash val="solid"/>
              <a:round/>
            </a:ln>
          </a:bottom>
          <a:insideH>
            <a:ln w="12700" cap="flat">
              <a:solidFill>
                <a:srgbClr val="FFFFE3"/>
              </a:solidFill>
              <a:prstDash val="solid"/>
              <a:round/>
            </a:ln>
          </a:insideH>
          <a:insideV>
            <a:ln w="12700" cap="flat">
              <a:solidFill>
                <a:srgbClr val="FFFFE3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Times New Roman"/>
          <a:ea typeface="Times New Roman"/>
          <a:cs typeface="Times New Roman"/>
        </a:font>
        <a:srgbClr val="FFFFE3"/>
      </a:tcTxStyle>
      <a:tcStyle>
        <a:tcBdr>
          <a:left>
            <a:ln w="12700" cap="flat">
              <a:solidFill>
                <a:srgbClr val="FFFFE3"/>
              </a:solidFill>
              <a:prstDash val="solid"/>
              <a:round/>
            </a:ln>
          </a:left>
          <a:right>
            <a:ln w="12700" cap="flat">
              <a:solidFill>
                <a:srgbClr val="FFFFE3"/>
              </a:solidFill>
              <a:prstDash val="solid"/>
              <a:round/>
            </a:ln>
          </a:right>
          <a:top>
            <a:ln w="12700" cap="flat">
              <a:solidFill>
                <a:srgbClr val="FFFFE3"/>
              </a:solidFill>
              <a:prstDash val="solid"/>
              <a:round/>
            </a:ln>
          </a:top>
          <a:bottom>
            <a:ln w="25400" cap="flat">
              <a:solidFill>
                <a:srgbClr val="FFFFE3"/>
              </a:solidFill>
              <a:prstDash val="solid"/>
              <a:round/>
            </a:ln>
          </a:bottom>
          <a:insideH>
            <a:ln w="12700" cap="flat">
              <a:solidFill>
                <a:srgbClr val="FFFFE3"/>
              </a:solidFill>
              <a:prstDash val="solid"/>
              <a:round/>
            </a:ln>
          </a:insideH>
          <a:insideV>
            <a:ln w="12700" cap="flat">
              <a:solidFill>
                <a:srgbClr val="FFFFE3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/Relationships>

</file>

<file path=ppt/charts/_rels/chart1.xml.rels><?xml version="1.0" encoding="UTF-8"?>
<Relationships xmlns="http://schemas.openxmlformats.org/package/2006/relationships"><Relationship Id="rId1" Type="http://schemas.openxmlformats.org/officeDocument/2006/relationships/package" Target="../embeddings/Microsoft_Excel_Sheet1.xlsx"/></Relationships>
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autoTitleDeleted val="1"/>
    <c:plotArea>
      <c:layout>
        <c:manualLayout>
          <c:layoutTarget val="inner"/>
          <c:xMode val="edge"/>
          <c:yMode val="edge"/>
          <c:x val="0.124131"/>
          <c:y val="0.0463319"/>
          <c:w val="0.850435"/>
          <c:h val="0.786948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FF0000"/>
            </a:solidFill>
            <a:ln w="38100" cap="flat">
              <a:solidFill>
                <a:srgbClr val="FF0000"/>
              </a:solidFill>
              <a:prstDash val="solid"/>
              <a:round/>
            </a:ln>
            <a:effectLst/>
          </c:spPr>
          <c:marker>
            <c:symbol val="circle"/>
            <c:size val="8"/>
            <c:spPr>
              <a:solidFill>
                <a:srgbClr val="FF0000"/>
              </a:solidFill>
              <a:ln w="25400" cap="flat">
                <a:solidFill>
                  <a:srgbClr val="FF0000"/>
                </a:solidFill>
                <a:prstDash val="solid"/>
                <a:round/>
              </a:ln>
              <a:effectLst/>
            </c:spPr>
          </c:marker>
          <c:dLbls>
            <c:numFmt formatCode="#,##0" sourceLinked="0"/>
            <c:txPr>
              <a:bodyPr/>
              <a:lstStyle/>
              <a:p>
                <a:pPr>
                  <a:defRPr b="0" i="0" strike="noStrike" sz="904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xVal>
            <c:numRef>
              <c:f>Sheet1!$B$2:$B$5</c:f>
              <c:numCache>
                <c:ptCount val="4"/>
                <c:pt idx="0">
                  <c:v>0.032513</c:v>
                </c:pt>
                <c:pt idx="1">
                  <c:v>0.083509</c:v>
                </c:pt>
                <c:pt idx="2">
                  <c:v>0.203812</c:v>
                </c:pt>
                <c:pt idx="3">
                  <c:v>0.343405</c:v>
                </c:pt>
              </c:numCache>
            </c:numRef>
          </c:xVal>
          <c:yVal>
            <c:numRef>
              <c:f>Sheet1!$C$2:$C$5</c:f>
              <c:numCache>
                <c:ptCount val="4"/>
                <c:pt idx="0">
                  <c:v>0.040984</c:v>
                </c:pt>
                <c:pt idx="1">
                  <c:v>0.054128</c:v>
                </c:pt>
                <c:pt idx="2">
                  <c:v>0.128282</c:v>
                </c:pt>
                <c:pt idx="3">
                  <c:v>0.172047</c:v>
                </c:pt>
              </c:numCache>
            </c:numRef>
          </c:yVal>
          <c:smooth val="0"/>
        </c:ser>
        <c:axId val="2094734552"/>
        <c:axId val="2094734553"/>
      </c:scatterChart>
      <c:valAx>
        <c:axId val="2094734552"/>
        <c:scaling>
          <c:orientation val="minMax"/>
          <c:max val="0.35"/>
        </c:scaling>
        <c:delete val="0"/>
        <c:axPos val="b"/>
        <c:title>
          <c:tx>
            <c:rich>
              <a:bodyPr rot="0"/>
              <a:lstStyle/>
              <a:p>
                <a:pPr>
                  <a:defRPr b="1" i="0" strike="noStrike" sz="1628" u="none">
                    <a:solidFill>
                      <a:srgbClr val="000000"/>
                    </a:solidFill>
                    <a:latin typeface="Times New Roman"/>
                  </a:defRPr>
                </a:pPr>
                <a:r>
                  <a:rPr b="1" i="0" strike="noStrike" sz="1628" u="none">
                    <a:solidFill>
                      <a:srgbClr val="000000"/>
                    </a:solidFill>
                    <a:latin typeface="Times New Roman"/>
                  </a:rPr>
                  <a:t>Annual Return Standard Deviation</a:t>
                </a:r>
              </a:p>
            </c:rich>
          </c:tx>
          <c:layout/>
          <c:overlay val="1"/>
        </c:title>
        <c:numFmt formatCode="0%" sourceLinked="0"/>
        <c:majorTickMark val="out"/>
        <c:minorTickMark val="none"/>
        <c:tickLblPos val="nextTo"/>
        <c:spPr>
          <a:ln w="12700" cap="flat">
            <a:solidFill>
              <a:srgbClr val="000000"/>
            </a:solidFill>
            <a:prstDash val="solid"/>
            <a:round/>
          </a:ln>
        </c:spPr>
        <c:txPr>
          <a:bodyPr rot="0"/>
          <a:lstStyle/>
          <a:p>
            <a:pPr>
              <a:defRPr b="1" i="0" strike="noStrike" sz="1447" u="none">
                <a:solidFill>
                  <a:srgbClr val="000000"/>
                </a:solidFill>
                <a:latin typeface="Arial"/>
              </a:defRPr>
            </a:pPr>
          </a:p>
        </c:txPr>
        <c:crossAx val="2094734553"/>
        <c:crosses val="autoZero"/>
        <c:crossBetween val="between"/>
        <c:majorUnit val="0.0875"/>
        <c:minorUnit val="0.04375"/>
      </c:valAx>
      <c:valAx>
        <c:axId val="2094734553"/>
        <c:scaling>
          <c:orientation val="minMax"/>
          <c:min val="0.02"/>
        </c:scaling>
        <c:delete val="0"/>
        <c:axPos val="l"/>
        <c:title>
          <c:tx>
            <c:rich>
              <a:bodyPr rot="-5400000"/>
              <a:lstStyle/>
              <a:p>
                <a:pPr>
                  <a:defRPr b="1" i="0" strike="noStrike" sz="1628" u="none">
                    <a:solidFill>
                      <a:srgbClr val="000000"/>
                    </a:solidFill>
                    <a:latin typeface="Times New Roman"/>
                  </a:defRPr>
                </a:pPr>
                <a:r>
                  <a:rPr b="1" i="0" strike="noStrike" sz="1628" u="none">
                    <a:solidFill>
                      <a:srgbClr val="000000"/>
                    </a:solidFill>
                    <a:latin typeface="Times New Roman"/>
                  </a:rPr>
                  <a:t>Annual Return Average</a:t>
                </a:r>
              </a:p>
            </c:rich>
          </c:tx>
          <c:layout/>
          <c:overlay val="1"/>
        </c:title>
        <c:numFmt formatCode="0%" sourceLinked="0"/>
        <c:majorTickMark val="out"/>
        <c:minorTickMark val="none"/>
        <c:tickLblPos val="nextTo"/>
        <c:spPr>
          <a:ln w="12700" cap="flat">
            <a:solidFill>
              <a:srgbClr val="000000"/>
            </a:solidFill>
            <a:prstDash val="solid"/>
            <a:round/>
          </a:ln>
        </c:spPr>
        <c:txPr>
          <a:bodyPr rot="0"/>
          <a:lstStyle/>
          <a:p>
            <a:pPr>
              <a:defRPr b="1" i="0" strike="noStrike" sz="1447" u="none">
                <a:solidFill>
                  <a:srgbClr val="000000"/>
                </a:solidFill>
                <a:latin typeface="Arial"/>
              </a:defRPr>
            </a:pPr>
          </a:p>
        </c:txPr>
        <c:crossAx val="2094734552"/>
        <c:crosses val="autoZero"/>
        <c:crossBetween val="between"/>
        <c:majorUnit val="0.04"/>
        <c:minorUnit val="0.02"/>
      </c:valAx>
      <c:spPr>
        <a:solidFill>
          <a:srgbClr val="FFFFFF"/>
        </a:solidFill>
        <a:ln w="12700" cap="flat">
          <a:noFill/>
          <a:miter lim="400000"/>
        </a:ln>
        <a:effectLst/>
      </c:spPr>
    </c:plotArea>
    <c:plotVisOnly val="1"/>
    <c:dispBlanksAs val="gap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9" name="Shape 3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n-lt"/>
        <a:ea typeface="+mn-ea"/>
        <a:cs typeface="+mn-cs"/>
        <a:sym typeface="Arial"/>
      </a:defRPr>
    </a:lvl1pPr>
    <a:lvl2pPr indent="2286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2pPr>
    <a:lvl3pPr indent="4572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3pPr>
    <a:lvl4pPr indent="6858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4pPr>
    <a:lvl5pPr indent="9144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5pPr>
    <a:lvl6pPr indent="11430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6pPr>
    <a:lvl7pPr indent="13716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7pPr>
    <a:lvl8pPr indent="16002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8pPr>
    <a:lvl9pPr indent="18288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</Relationships>
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87" name="Shape 8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It is worth pointing out to students that it does not matter if you sell the shares at $30 or just hold them (ignoring taxes). It</a:t>
            </a:r>
            <a:r>
              <a:t>’</a:t>
            </a:r>
            <a:r>
              <a:t>s a good way to reinforce earlier discussions about opportunity cost.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3" name="Shape 13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 discussion of Figure 10.4 would be helpful at this point, noting the historical relation between risk and return.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34" name="Shape 23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Remind students that the variance for a sample is computed by dividing by the number of observations – 1.</a:t>
            </a:r>
          </a:p>
          <a:p>
            <a:pPr/>
            <a:r>
              <a:t>The standard deviation is just the square root of the variance. I also find it beneficial to explain how to calculate deviations of a sample on the financial calculator.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40" name="Shape 24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geometric average is very useful in describing the actual historical investment experience.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"/>
          <p:cNvSpPr/>
          <p:nvPr/>
        </p:nvSpPr>
        <p:spPr>
          <a:xfrm>
            <a:off x="381000" y="990600"/>
            <a:ext cx="76200" cy="5105400"/>
          </a:xfrm>
          <a:prstGeom prst="rect">
            <a:avLst/>
          </a:prstGeom>
          <a:solidFill>
            <a:srgbClr val="618052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457200">
              <a:defRPr sz="1800">
                <a:solidFill>
                  <a:srgbClr val="FFFFE3"/>
                </a:solidFill>
              </a:defRPr>
            </a:pPr>
          </a:p>
        </p:txBody>
      </p:sp>
      <p:grpSp>
        <p:nvGrpSpPr>
          <p:cNvPr id="31" name="Group"/>
          <p:cNvGrpSpPr/>
          <p:nvPr/>
        </p:nvGrpSpPr>
        <p:grpSpPr>
          <a:xfrm>
            <a:off x="381000" y="304799"/>
            <a:ext cx="8391525" cy="5791201"/>
            <a:chOff x="0" y="0"/>
            <a:chExt cx="8391525" cy="5791200"/>
          </a:xfrm>
        </p:grpSpPr>
        <p:sp>
          <p:nvSpPr>
            <p:cNvPr id="25" name="Square"/>
            <p:cNvSpPr/>
            <p:nvPr/>
          </p:nvSpPr>
          <p:spPr>
            <a:xfrm flipH="1" rot="10800000">
              <a:off x="7931150" y="0"/>
              <a:ext cx="457200" cy="457200"/>
            </a:xfrm>
            <a:prstGeom prst="rect">
              <a:avLst/>
            </a:prstGeom>
            <a:solidFill>
              <a:srgbClr val="618052"/>
            </a:solidFill>
            <a:ln w="12700" cap="flat">
              <a:solidFill>
                <a:srgbClr val="FFFFE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defRPr sz="1800">
                  <a:solidFill>
                    <a:srgbClr val="FFFFE3"/>
                  </a:solidFill>
                </a:defRPr>
              </a:pPr>
            </a:p>
          </p:txBody>
        </p:sp>
        <p:sp>
          <p:nvSpPr>
            <p:cNvPr id="26" name="Rectangle"/>
            <p:cNvSpPr/>
            <p:nvPr/>
          </p:nvSpPr>
          <p:spPr>
            <a:xfrm flipH="1" rot="10800000">
              <a:off x="0" y="0"/>
              <a:ext cx="7943850" cy="457200"/>
            </a:xfrm>
            <a:prstGeom prst="rect">
              <a:avLst/>
            </a:prstGeom>
            <a:solidFill>
              <a:schemeClr val="accent2"/>
            </a:solidFill>
            <a:ln w="12700" cap="flat">
              <a:solidFill>
                <a:srgbClr val="FFFFE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defRPr sz="1800">
                  <a:solidFill>
                    <a:srgbClr val="FFFFE3"/>
                  </a:solidFill>
                </a:defRPr>
              </a:pPr>
            </a:p>
          </p:txBody>
        </p:sp>
        <p:sp>
          <p:nvSpPr>
            <p:cNvPr id="27" name="Rectangle"/>
            <p:cNvSpPr/>
            <p:nvPr/>
          </p:nvSpPr>
          <p:spPr>
            <a:xfrm flipH="1" rot="10800000">
              <a:off x="0" y="457200"/>
              <a:ext cx="7943850" cy="228600"/>
            </a:xfrm>
            <a:prstGeom prst="rect">
              <a:avLst/>
            </a:prstGeom>
            <a:solidFill>
              <a:srgbClr val="618052"/>
            </a:solidFill>
            <a:ln w="12700" cap="flat">
              <a:solidFill>
                <a:srgbClr val="FFFFE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defRPr sz="1800">
                  <a:solidFill>
                    <a:srgbClr val="FFFFE3"/>
                  </a:solidFill>
                </a:defRPr>
              </a:pPr>
            </a:p>
          </p:txBody>
        </p:sp>
        <p:sp>
          <p:nvSpPr>
            <p:cNvPr id="28" name="Rectangle"/>
            <p:cNvSpPr/>
            <p:nvPr/>
          </p:nvSpPr>
          <p:spPr>
            <a:xfrm flipH="1" rot="10800000">
              <a:off x="7940675" y="457200"/>
              <a:ext cx="447675" cy="228600"/>
            </a:xfrm>
            <a:prstGeom prst="rect">
              <a:avLst/>
            </a:prstGeom>
            <a:solidFill>
              <a:schemeClr val="accent2"/>
            </a:solidFill>
            <a:ln w="12700" cap="flat">
              <a:solidFill>
                <a:srgbClr val="FFFFE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defRPr sz="1800">
                  <a:solidFill>
                    <a:srgbClr val="FFFFE3"/>
                  </a:solidFill>
                </a:defRPr>
              </a:pPr>
            </a:p>
          </p:txBody>
        </p:sp>
        <p:sp>
          <p:nvSpPr>
            <p:cNvPr id="29" name="Line"/>
            <p:cNvSpPr/>
            <p:nvPr/>
          </p:nvSpPr>
          <p:spPr>
            <a:xfrm flipH="1" flipV="1">
              <a:off x="380999" y="3276600"/>
              <a:ext cx="7696201" cy="1"/>
            </a:xfrm>
            <a:prstGeom prst="line">
              <a:avLst/>
            </a:prstGeom>
            <a:noFill/>
            <a:ln w="12700" cap="flat">
              <a:solidFill>
                <a:srgbClr val="FFFFE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E3"/>
                  </a:solidFill>
                </a:defRPr>
              </a:pPr>
            </a:p>
          </p:txBody>
        </p:sp>
        <p:sp>
          <p:nvSpPr>
            <p:cNvPr id="30" name="Rectangle"/>
            <p:cNvSpPr/>
            <p:nvPr/>
          </p:nvSpPr>
          <p:spPr>
            <a:xfrm>
              <a:off x="0" y="0"/>
              <a:ext cx="8391525" cy="5791200"/>
            </a:xfrm>
            <a:prstGeom prst="rect">
              <a:avLst/>
            </a:prstGeom>
            <a:noFill/>
            <a:ln w="12700" cap="flat">
              <a:solidFill>
                <a:srgbClr val="FFFFE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defRPr sz="1800">
                  <a:solidFill>
                    <a:srgbClr val="FFFFE3"/>
                  </a:solidFill>
                </a:defRPr>
              </a:pPr>
            </a:p>
          </p:txBody>
        </p:sp>
      </p:grpSp>
      <p:sp>
        <p:nvSpPr>
          <p:cNvPr id="32" name="Slide Number"/>
          <p:cNvSpPr txBox="1"/>
          <p:nvPr>
            <p:ph type="sldNum" sz="quarter" idx="2"/>
          </p:nvPr>
        </p:nvSpPr>
        <p:spPr>
          <a:xfrm>
            <a:off x="8441397" y="6248400"/>
            <a:ext cx="245404" cy="226986"/>
          </a:xfrm>
          <a:prstGeom prst="rect">
            <a:avLst/>
          </a:prstGeom>
        </p:spPr>
        <p:txBody>
          <a:bodyPr/>
          <a:lstStyle>
            <a:lvl1pPr algn="r" defTabSz="457200">
              <a:defRPr b="1" sz="100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162E3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"/>
          <p:cNvGrpSpPr/>
          <p:nvPr/>
        </p:nvGrpSpPr>
        <p:grpSpPr>
          <a:xfrm>
            <a:off x="279400" y="152400"/>
            <a:ext cx="8686800" cy="1600201"/>
            <a:chOff x="0" y="0"/>
            <a:chExt cx="8686800" cy="1600200"/>
          </a:xfrm>
        </p:grpSpPr>
        <p:sp>
          <p:nvSpPr>
            <p:cNvPr id="2" name="Line"/>
            <p:cNvSpPr/>
            <p:nvPr/>
          </p:nvSpPr>
          <p:spPr>
            <a:xfrm flipH="1" flipV="1">
              <a:off x="177800" y="1600199"/>
              <a:ext cx="8305800" cy="2"/>
            </a:xfrm>
            <a:prstGeom prst="line">
              <a:avLst/>
            </a:prstGeom>
            <a:noFill/>
            <a:ln w="12700" cap="flat">
              <a:solidFill>
                <a:srgbClr val="FFFFE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E3"/>
                  </a:solidFill>
                </a:defRPr>
              </a:pPr>
            </a:p>
          </p:txBody>
        </p:sp>
        <p:sp>
          <p:nvSpPr>
            <p:cNvPr id="3" name="Square"/>
            <p:cNvSpPr/>
            <p:nvPr/>
          </p:nvSpPr>
          <p:spPr>
            <a:xfrm>
              <a:off x="8458200" y="0"/>
              <a:ext cx="228600" cy="228600"/>
            </a:xfrm>
            <a:prstGeom prst="rect">
              <a:avLst/>
            </a:prstGeom>
            <a:solidFill>
              <a:srgbClr val="618052"/>
            </a:solidFill>
            <a:ln w="12700" cap="flat">
              <a:solidFill>
                <a:srgbClr val="FFFFE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defRPr sz="1800">
                  <a:solidFill>
                    <a:srgbClr val="FFFFE3"/>
                  </a:solidFill>
                </a:defRPr>
              </a:pPr>
            </a:p>
          </p:txBody>
        </p:sp>
        <p:sp>
          <p:nvSpPr>
            <p:cNvPr id="4" name="Rectangle"/>
            <p:cNvSpPr/>
            <p:nvPr/>
          </p:nvSpPr>
          <p:spPr>
            <a:xfrm>
              <a:off x="0" y="0"/>
              <a:ext cx="8455025" cy="228600"/>
            </a:xfrm>
            <a:prstGeom prst="rect">
              <a:avLst/>
            </a:prstGeom>
            <a:solidFill>
              <a:schemeClr val="accent2"/>
            </a:solidFill>
            <a:ln w="12700" cap="flat">
              <a:solidFill>
                <a:srgbClr val="FFFFE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defRPr sz="1800">
                  <a:solidFill>
                    <a:srgbClr val="FFFFE3"/>
                  </a:solidFill>
                </a:defRPr>
              </a:pPr>
            </a:p>
          </p:txBody>
        </p:sp>
        <p:sp>
          <p:nvSpPr>
            <p:cNvPr id="5" name="Rectangle"/>
            <p:cNvSpPr/>
            <p:nvPr/>
          </p:nvSpPr>
          <p:spPr>
            <a:xfrm>
              <a:off x="0" y="228600"/>
              <a:ext cx="8455025" cy="139700"/>
            </a:xfrm>
            <a:prstGeom prst="rect">
              <a:avLst/>
            </a:prstGeom>
            <a:solidFill>
              <a:srgbClr val="618052"/>
            </a:solidFill>
            <a:ln w="12700" cap="flat">
              <a:solidFill>
                <a:srgbClr val="FFFFE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defRPr sz="1800">
                  <a:solidFill>
                    <a:srgbClr val="FFFFE3"/>
                  </a:solidFill>
                </a:defRPr>
              </a:pPr>
            </a:p>
          </p:txBody>
        </p:sp>
        <p:sp>
          <p:nvSpPr>
            <p:cNvPr id="6" name="Rectangle"/>
            <p:cNvSpPr/>
            <p:nvPr/>
          </p:nvSpPr>
          <p:spPr>
            <a:xfrm>
              <a:off x="8458200" y="230187"/>
              <a:ext cx="228600" cy="136526"/>
            </a:xfrm>
            <a:prstGeom prst="rect">
              <a:avLst/>
            </a:prstGeom>
            <a:solidFill>
              <a:schemeClr val="accent2"/>
            </a:solidFill>
            <a:ln w="12700" cap="flat">
              <a:solidFill>
                <a:srgbClr val="FFFFE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defRPr sz="1800">
                  <a:solidFill>
                    <a:srgbClr val="FFFFE3"/>
                  </a:solidFill>
                </a:defRPr>
              </a:pPr>
            </a:p>
          </p:txBody>
        </p:sp>
      </p:grpSp>
      <p:sp>
        <p:nvSpPr>
          <p:cNvPr id="8" name="Slide Number"/>
          <p:cNvSpPr txBox="1"/>
          <p:nvPr>
            <p:ph type="sldNum" sz="quarter" idx="2"/>
          </p:nvPr>
        </p:nvSpPr>
        <p:spPr>
          <a:xfrm>
            <a:off x="8382000" y="6553200"/>
            <a:ext cx="408940" cy="421392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FFE3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9" name="Title Text"/>
          <p:cNvSpPr txBox="1"/>
          <p:nvPr>
            <p:ph type="title"/>
          </p:nvPr>
        </p:nvSpPr>
        <p:spPr>
          <a:xfrm>
            <a:off x="457200" y="0"/>
            <a:ext cx="8229600" cy="14176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/>
          <a:lstStyle/>
          <a:p>
            <a:pPr/>
            <a:r>
              <a:t>Title Text</a:t>
            </a:r>
          </a:p>
        </p:txBody>
      </p:sp>
      <p:sp>
        <p:nvSpPr>
          <p:cNvPr id="10" name="Body Level One…"/>
          <p:cNvSpPr txBox="1"/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FFFFFF"/>
          </a:solidFill>
          <a:uFillTx/>
          <a:latin typeface="Times New Roman"/>
          <a:ea typeface="Times New Roman"/>
          <a:cs typeface="Times New Roman"/>
          <a:sym typeface="Times New Roman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FFFFFF"/>
          </a:solidFill>
          <a:uFillTx/>
          <a:latin typeface="Times New Roman"/>
          <a:ea typeface="Times New Roman"/>
          <a:cs typeface="Times New Roman"/>
          <a:sym typeface="Times New Roman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FFFFFF"/>
          </a:solidFill>
          <a:uFillTx/>
          <a:latin typeface="Times New Roman"/>
          <a:ea typeface="Times New Roman"/>
          <a:cs typeface="Times New Roman"/>
          <a:sym typeface="Times New Roman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FFFFFF"/>
          </a:solidFill>
          <a:uFillTx/>
          <a:latin typeface="Times New Roman"/>
          <a:ea typeface="Times New Roman"/>
          <a:cs typeface="Times New Roman"/>
          <a:sym typeface="Times New Roman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FFFFFF"/>
          </a:solidFill>
          <a:uFillTx/>
          <a:latin typeface="Times New Roman"/>
          <a:ea typeface="Times New Roman"/>
          <a:cs typeface="Times New Roman"/>
          <a:sym typeface="Times New Roman"/>
        </a:defRPr>
      </a:lvl5pPr>
      <a:lvl6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FFFFFF"/>
          </a:solidFill>
          <a:uFillTx/>
          <a:latin typeface="Times New Roman"/>
          <a:ea typeface="Times New Roman"/>
          <a:cs typeface="Times New Roman"/>
          <a:sym typeface="Times New Roman"/>
        </a:defRPr>
      </a:lvl6pPr>
      <a:lvl7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FFFFFF"/>
          </a:solidFill>
          <a:uFillTx/>
          <a:latin typeface="Times New Roman"/>
          <a:ea typeface="Times New Roman"/>
          <a:cs typeface="Times New Roman"/>
          <a:sym typeface="Times New Roman"/>
        </a:defRPr>
      </a:lvl7pPr>
      <a:lvl8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FFFFFF"/>
          </a:solidFill>
          <a:uFillTx/>
          <a:latin typeface="Times New Roman"/>
          <a:ea typeface="Times New Roman"/>
          <a:cs typeface="Times New Roman"/>
          <a:sym typeface="Times New Roman"/>
        </a:defRPr>
      </a:lvl8pPr>
      <a:lvl9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FFFFFF"/>
          </a:solidFill>
          <a:uFillTx/>
          <a:latin typeface="Times New Roman"/>
          <a:ea typeface="Times New Roman"/>
          <a:cs typeface="Times New Roman"/>
          <a:sym typeface="Times New Roman"/>
        </a:defRPr>
      </a:lvl9pPr>
    </p:titleStyle>
    <p:bodyStyle>
      <a:lvl1pPr marL="469900" marR="0" indent="-469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rgbClr val="618052"/>
        </a:buClr>
        <a:buSzPct val="70000"/>
        <a:buFontTx/>
        <a:buChar char="□"/>
        <a:tabLst/>
        <a:defRPr b="0" baseline="0" cap="none" i="0" spc="0" strike="noStrike" sz="3200" u="none">
          <a:ln>
            <a:noFill/>
          </a:ln>
          <a:solidFill>
            <a:srgbClr val="FFFFE3"/>
          </a:solidFill>
          <a:uFillTx/>
          <a:latin typeface="Times New Roman"/>
          <a:ea typeface="Times New Roman"/>
          <a:cs typeface="Times New Roman"/>
          <a:sym typeface="Times New Roman"/>
        </a:defRPr>
      </a:lvl1pPr>
      <a:lvl2pPr marL="970416" marR="0" indent="-498928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rgbClr val="618052"/>
        </a:buClr>
        <a:buSzPct val="75000"/>
        <a:buFontTx/>
        <a:buChar char="■"/>
        <a:tabLst/>
        <a:defRPr b="0" baseline="0" cap="none" i="0" spc="0" strike="noStrike" sz="3200" u="none">
          <a:ln>
            <a:noFill/>
          </a:ln>
          <a:solidFill>
            <a:srgbClr val="FFFFE3"/>
          </a:solidFill>
          <a:uFillTx/>
          <a:latin typeface="Times New Roman"/>
          <a:ea typeface="Times New Roman"/>
          <a:cs typeface="Times New Roman"/>
          <a:sym typeface="Times New Roman"/>
        </a:defRPr>
      </a:lvl2pPr>
      <a:lvl3pPr marL="1534054" marR="0" indent="-624416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rgbClr val="618052"/>
        </a:buClr>
        <a:buSzPct val="65000"/>
        <a:buFontTx/>
        <a:buChar char="□"/>
        <a:tabLst/>
        <a:defRPr b="0" baseline="0" cap="none" i="0" spc="0" strike="noStrike" sz="3200" u="none">
          <a:ln>
            <a:noFill/>
          </a:ln>
          <a:solidFill>
            <a:srgbClr val="FFFFE3"/>
          </a:solidFill>
          <a:uFillTx/>
          <a:latin typeface="Times New Roman"/>
          <a:ea typeface="Times New Roman"/>
          <a:cs typeface="Times New Roman"/>
          <a:sym typeface="Times New Roman"/>
        </a:defRPr>
      </a:lvl3pPr>
      <a:lvl4pPr marL="2090102" marR="0" indent="-70103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rgbClr val="618052"/>
        </a:buClr>
        <a:buSzPct val="75000"/>
        <a:buFontTx/>
        <a:buChar char="■"/>
        <a:tabLst/>
        <a:defRPr b="0" baseline="0" cap="none" i="0" spc="0" strike="noStrike" sz="3200" u="none">
          <a:ln>
            <a:noFill/>
          </a:ln>
          <a:solidFill>
            <a:srgbClr val="FFFFE3"/>
          </a:solidFill>
          <a:uFillTx/>
          <a:latin typeface="Times New Roman"/>
          <a:ea typeface="Times New Roman"/>
          <a:cs typeface="Times New Roman"/>
          <a:sym typeface="Times New Roman"/>
        </a:defRPr>
      </a:lvl4pPr>
      <a:lvl5pPr marL="2661355" marR="0" indent="-832555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rgbClr val="618052"/>
        </a:buClr>
        <a:buSzPct val="50000"/>
        <a:buFontTx/>
        <a:buChar char="□"/>
        <a:tabLst/>
        <a:defRPr b="0" baseline="0" cap="none" i="0" spc="0" strike="noStrike" sz="3200" u="none">
          <a:ln>
            <a:noFill/>
          </a:ln>
          <a:solidFill>
            <a:srgbClr val="FFFFE3"/>
          </a:solidFill>
          <a:uFillTx/>
          <a:latin typeface="Times New Roman"/>
          <a:ea typeface="Times New Roman"/>
          <a:cs typeface="Times New Roman"/>
          <a:sym typeface="Times New Roman"/>
        </a:defRPr>
      </a:lvl5pPr>
      <a:lvl6pPr marL="3118555" marR="0" indent="-832555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rgbClr val="618052"/>
        </a:buClr>
        <a:buSzPct val="50000"/>
        <a:buFont typeface="Wingdings"/>
        <a:buChar char=""/>
        <a:tabLst/>
        <a:defRPr b="0" baseline="0" cap="none" i="0" spc="0" strike="noStrike" sz="3200" u="none">
          <a:ln>
            <a:noFill/>
          </a:ln>
          <a:solidFill>
            <a:srgbClr val="FFFFE3"/>
          </a:solidFill>
          <a:uFillTx/>
          <a:latin typeface="Times New Roman"/>
          <a:ea typeface="Times New Roman"/>
          <a:cs typeface="Times New Roman"/>
          <a:sym typeface="Times New Roman"/>
        </a:defRPr>
      </a:lvl6pPr>
      <a:lvl7pPr marL="3575755" marR="0" indent="-832555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rgbClr val="618052"/>
        </a:buClr>
        <a:buSzPct val="50000"/>
        <a:buFont typeface="Wingdings"/>
        <a:buChar char=""/>
        <a:tabLst/>
        <a:defRPr b="0" baseline="0" cap="none" i="0" spc="0" strike="noStrike" sz="3200" u="none">
          <a:ln>
            <a:noFill/>
          </a:ln>
          <a:solidFill>
            <a:srgbClr val="FFFFE3"/>
          </a:solidFill>
          <a:uFillTx/>
          <a:latin typeface="Times New Roman"/>
          <a:ea typeface="Times New Roman"/>
          <a:cs typeface="Times New Roman"/>
          <a:sym typeface="Times New Roman"/>
        </a:defRPr>
      </a:lvl7pPr>
      <a:lvl8pPr marL="4032955" marR="0" indent="-832555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rgbClr val="618052"/>
        </a:buClr>
        <a:buSzPct val="50000"/>
        <a:buFont typeface="Wingdings"/>
        <a:buChar char=""/>
        <a:tabLst/>
        <a:defRPr b="0" baseline="0" cap="none" i="0" spc="0" strike="noStrike" sz="3200" u="none">
          <a:ln>
            <a:noFill/>
          </a:ln>
          <a:solidFill>
            <a:srgbClr val="FFFFE3"/>
          </a:solidFill>
          <a:uFillTx/>
          <a:latin typeface="Times New Roman"/>
          <a:ea typeface="Times New Roman"/>
          <a:cs typeface="Times New Roman"/>
          <a:sym typeface="Times New Roman"/>
        </a:defRPr>
      </a:lvl8pPr>
      <a:lvl9pPr marL="4490155" marR="0" indent="-832555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rgbClr val="618052"/>
        </a:buClr>
        <a:buSzPct val="50000"/>
        <a:buFont typeface="Wingdings"/>
        <a:buChar char=""/>
        <a:tabLst/>
        <a:defRPr b="0" baseline="0" cap="none" i="0" spc="0" strike="noStrike" sz="3200" u="none">
          <a:ln>
            <a:noFill/>
          </a:ln>
          <a:solidFill>
            <a:srgbClr val="FFFFE3"/>
          </a:solidFill>
          <a:uFillTx/>
          <a:latin typeface="Times New Roman"/>
          <a:ea typeface="Times New Roman"/>
          <a:cs typeface="Times New Roman"/>
          <a:sym typeface="Times New Roman"/>
        </a:defRPr>
      </a:lvl9pPr>
    </p:bodyStyle>
    <p:other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1pPr>
      <a:lvl2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2pPr>
      <a:lvl3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3pPr>
      <a:lvl4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4pPr>
      <a:lvl5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.jpeg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png"/><Relationship Id="rId3" Type="http://schemas.openxmlformats.org/officeDocument/2006/relationships/image" Target="../media/image1.jpeg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1.jpe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isk and Return: Lessons from Market History"/>
          <p:cNvSpPr txBox="1"/>
          <p:nvPr>
            <p:ph type="body" sz="half" idx="4294967295"/>
          </p:nvPr>
        </p:nvSpPr>
        <p:spPr>
          <a:xfrm>
            <a:off x="762000" y="3765550"/>
            <a:ext cx="7696200" cy="2057400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>
              <a:spcBef>
                <a:spcPts val="600"/>
              </a:spcBef>
              <a:buSzTx/>
              <a:buFont typeface="Wingdings"/>
              <a:buNone/>
              <a:defRPr sz="280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Risk and Return: Lessons from Market History</a:t>
            </a:r>
          </a:p>
        </p:txBody>
      </p:sp>
      <p:sp>
        <p:nvSpPr>
          <p:cNvPr id="42" name="Chapter 10"/>
          <p:cNvSpPr txBox="1"/>
          <p:nvPr/>
        </p:nvSpPr>
        <p:spPr>
          <a:xfrm>
            <a:off x="914400" y="1752600"/>
            <a:ext cx="5257800" cy="16916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defTabSz="457200">
              <a:spcBef>
                <a:spcPts val="4800"/>
              </a:spcBef>
              <a:defRPr sz="8000">
                <a:solidFill>
                  <a:srgbClr val="FFFFE3"/>
                </a:solidFill>
                <a:latin typeface="Monotype Corsiva"/>
                <a:ea typeface="Monotype Corsiva"/>
                <a:cs typeface="Monotype Corsiva"/>
                <a:sym typeface="Monotype Corsiva"/>
              </a:defRPr>
            </a:lvl1pPr>
          </a:lstStyle>
          <a:p>
            <a:pPr/>
            <a:r>
              <a:t>Chapter 10</a:t>
            </a:r>
          </a:p>
        </p:txBody>
      </p:sp>
      <p:sp>
        <p:nvSpPr>
          <p:cNvPr id="43" name="Copyright © 2010 by the McGraw-Hill Companies, Inc. All rights reserved."/>
          <p:cNvSpPr txBox="1"/>
          <p:nvPr/>
        </p:nvSpPr>
        <p:spPr>
          <a:xfrm>
            <a:off x="4191000" y="6496050"/>
            <a:ext cx="5105400" cy="2754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defTabSz="457200">
              <a:spcBef>
                <a:spcPts val="700"/>
              </a:spcBef>
              <a:defRPr b="1" i="1" sz="1200">
                <a:solidFill>
                  <a:srgbClr val="FFFFE3"/>
                </a:solidFill>
              </a:defRPr>
            </a:lvl1pPr>
          </a:lstStyle>
          <a:p>
            <a:pPr/>
            <a:r>
              <a:t>Copyright © 2010 by the McGraw-Hill Companies, Inc. All rights reserved.</a:t>
            </a:r>
          </a:p>
        </p:txBody>
      </p:sp>
      <p:sp>
        <p:nvSpPr>
          <p:cNvPr id="44" name="McGraw-Hill/Irwin"/>
          <p:cNvSpPr txBox="1"/>
          <p:nvPr/>
        </p:nvSpPr>
        <p:spPr>
          <a:xfrm>
            <a:off x="11112" y="6477000"/>
            <a:ext cx="1340531" cy="2754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defRPr b="1" i="1" sz="1200">
                <a:solidFill>
                  <a:srgbClr val="FFFFE3"/>
                </a:solidFill>
              </a:defRPr>
            </a:lvl1pPr>
          </a:lstStyle>
          <a:p>
            <a:pPr/>
            <a:r>
              <a:t>McGraw-Hill/Irwin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lide Number"/>
          <p:cNvSpPr txBox="1"/>
          <p:nvPr>
            <p:ph type="sldNum" sz="quarter" idx="2"/>
          </p:nvPr>
        </p:nvSpPr>
        <p:spPr>
          <a:xfrm>
            <a:off x="8887459" y="6553200"/>
            <a:ext cx="256541" cy="27546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r" defTabSz="457200">
              <a:defRPr sz="1200"/>
            </a:lvl1pPr>
          </a:lstStyle>
          <a:p>
            <a:pPr/>
            <a:fld id="{86CB4B4D-7CA3-9044-876B-883B54F8677D}" type="slidenum"/>
          </a:p>
        </p:txBody>
      </p:sp>
      <p:pic>
        <p:nvPicPr>
          <p:cNvPr id="136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95400" y="233362"/>
            <a:ext cx="6248400" cy="654526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lide Number"/>
          <p:cNvSpPr txBox="1"/>
          <p:nvPr>
            <p:ph type="sldNum" sz="quarter" idx="2"/>
          </p:nvPr>
        </p:nvSpPr>
        <p:spPr>
          <a:xfrm>
            <a:off x="8893115" y="6553200"/>
            <a:ext cx="250885" cy="27546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r" defTabSz="457200">
              <a:defRPr sz="1200"/>
            </a:lvl1pPr>
          </a:lstStyle>
          <a:p>
            <a:pPr/>
            <a:fld id="{86CB4B4D-7CA3-9044-876B-883B54F8677D}" type="slidenum"/>
          </a:p>
        </p:txBody>
      </p:sp>
      <p:sp>
        <p:nvSpPr>
          <p:cNvPr id="139" name="Inflation"/>
          <p:cNvSpPr txBox="1"/>
          <p:nvPr/>
        </p:nvSpPr>
        <p:spPr>
          <a:xfrm>
            <a:off x="3124200" y="685800"/>
            <a:ext cx="2895600" cy="715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defTabSz="457200">
              <a:defRPr sz="4400">
                <a:solidFill>
                  <a:srgbClr val="FFFFE3"/>
                </a:solidFill>
              </a:defRPr>
            </a:lvl1pPr>
          </a:lstStyle>
          <a:p>
            <a:pPr/>
            <a:r>
              <a:t>Inflation</a:t>
            </a:r>
          </a:p>
        </p:txBody>
      </p:sp>
      <p:sp>
        <p:nvSpPr>
          <p:cNvPr id="140" name="real interest: r…"/>
          <p:cNvSpPr txBox="1"/>
          <p:nvPr/>
        </p:nvSpPr>
        <p:spPr>
          <a:xfrm>
            <a:off x="1905000" y="1905000"/>
            <a:ext cx="3689410" cy="44621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457200">
              <a:defRPr sz="2000">
                <a:solidFill>
                  <a:srgbClr val="FFFFE3"/>
                </a:solidFill>
              </a:defRPr>
            </a:pPr>
            <a:r>
              <a:t>real interest: r</a:t>
            </a:r>
          </a:p>
          <a:p>
            <a:pPr defTabSz="457200">
              <a:defRPr sz="2000">
                <a:solidFill>
                  <a:srgbClr val="FFFFE3"/>
                </a:solidFill>
              </a:defRPr>
            </a:pPr>
            <a:r>
              <a:t>Nominal interest: R</a:t>
            </a:r>
          </a:p>
          <a:p>
            <a:pPr defTabSz="457200">
              <a:defRPr sz="2000">
                <a:solidFill>
                  <a:srgbClr val="FFFFE3"/>
                </a:solidFill>
              </a:defRPr>
            </a:pPr>
            <a:r>
              <a:t>Inflation rate: f</a:t>
            </a:r>
          </a:p>
          <a:p>
            <a:pPr defTabSz="457200">
              <a:defRPr sz="2000">
                <a:solidFill>
                  <a:srgbClr val="FFFFE3"/>
                </a:solidFill>
              </a:defRPr>
            </a:pPr>
          </a:p>
          <a:p>
            <a:pPr defTabSz="457200">
              <a:defRPr sz="2000">
                <a:solidFill>
                  <a:srgbClr val="FFFFE3"/>
                </a:solidFill>
              </a:defRPr>
            </a:pPr>
            <a:r>
              <a:t>Fisher Formula: 1+r = (1+R)/(1+f)</a:t>
            </a:r>
          </a:p>
          <a:p>
            <a:pPr defTabSz="457200">
              <a:defRPr sz="2000">
                <a:solidFill>
                  <a:srgbClr val="FFFFE3"/>
                </a:solidFill>
              </a:defRPr>
            </a:pPr>
          </a:p>
          <a:p>
            <a:pPr defTabSz="457200">
              <a:defRPr sz="2000">
                <a:solidFill>
                  <a:srgbClr val="FFFFE3"/>
                </a:solidFill>
              </a:defRPr>
            </a:pPr>
            <a:r>
              <a:t>1+r = 1.1/1.02 = 1.078</a:t>
            </a:r>
          </a:p>
          <a:p>
            <a:pPr defTabSz="457200">
              <a:defRPr sz="2000">
                <a:solidFill>
                  <a:srgbClr val="FFFFE3"/>
                </a:solidFill>
              </a:defRPr>
            </a:pPr>
          </a:p>
          <a:p>
            <a:pPr defTabSz="457200">
              <a:defRPr sz="2000">
                <a:solidFill>
                  <a:srgbClr val="FFFFE3"/>
                </a:solidFill>
              </a:defRPr>
            </a:pPr>
            <a:r>
              <a:t>Approximation for real return:</a:t>
            </a:r>
          </a:p>
          <a:p>
            <a:pPr defTabSz="457200">
              <a:defRPr sz="2000">
                <a:solidFill>
                  <a:srgbClr val="FFFFE3"/>
                </a:solidFill>
              </a:defRPr>
            </a:pPr>
          </a:p>
          <a:p>
            <a:pPr defTabSz="457200">
              <a:defRPr sz="2000">
                <a:solidFill>
                  <a:srgbClr val="FFFFE3"/>
                </a:solidFill>
              </a:defRPr>
            </a:pPr>
            <a:r>
              <a:t>1+r+f+rf = 1+R</a:t>
            </a:r>
          </a:p>
          <a:p>
            <a:pPr defTabSz="457200">
              <a:defRPr sz="2000">
                <a:solidFill>
                  <a:srgbClr val="FFFFE3"/>
                </a:solidFill>
              </a:defRPr>
            </a:pPr>
          </a:p>
          <a:p>
            <a:pPr defTabSz="457200">
              <a:defRPr sz="2000">
                <a:solidFill>
                  <a:srgbClr val="FFFFE3"/>
                </a:solidFill>
              </a:defRPr>
            </a:pPr>
            <a:r>
              <a:t>r = R-f</a:t>
            </a:r>
          </a:p>
          <a:p>
            <a:pPr defTabSz="457200">
              <a:defRPr sz="2000">
                <a:solidFill>
                  <a:srgbClr val="FFFFE3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xfrm>
            <a:off x="8887459" y="6553200"/>
            <a:ext cx="256541" cy="27546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r" defTabSz="457200">
              <a:defRPr sz="1200"/>
            </a:lvl1pPr>
          </a:lstStyle>
          <a:p>
            <a:pPr/>
            <a:fld id="{86CB4B4D-7CA3-9044-876B-883B54F8677D}" type="slidenum"/>
          </a:p>
        </p:txBody>
      </p:sp>
      <p:sp>
        <p:nvSpPr>
          <p:cNvPr id="143" name="LARGE –COMPANY COMMON STOCKS"/>
          <p:cNvSpPr txBox="1"/>
          <p:nvPr/>
        </p:nvSpPr>
        <p:spPr>
          <a:xfrm>
            <a:off x="2133600" y="6096000"/>
            <a:ext cx="4419600" cy="3484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defTabSz="457200">
              <a:defRPr sz="1800">
                <a:solidFill>
                  <a:srgbClr val="FFFFE3"/>
                </a:solidFill>
              </a:defRPr>
            </a:lvl1pPr>
          </a:lstStyle>
          <a:p>
            <a:pPr/>
            <a:r>
              <a:t>LARGE –COMPANY COMMON STOCKS</a:t>
            </a:r>
          </a:p>
        </p:txBody>
      </p:sp>
      <p:pic>
        <p:nvPicPr>
          <p:cNvPr id="144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9600" y="1143000"/>
            <a:ext cx="7848600" cy="47244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lide Number"/>
          <p:cNvSpPr txBox="1"/>
          <p:nvPr>
            <p:ph type="sldNum" sz="quarter" idx="2"/>
          </p:nvPr>
        </p:nvSpPr>
        <p:spPr>
          <a:xfrm>
            <a:off x="8887459" y="6553200"/>
            <a:ext cx="256541" cy="27546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r" defTabSz="457200">
              <a:defRPr sz="1200"/>
            </a:lvl1pPr>
          </a:lstStyle>
          <a:p>
            <a:pPr/>
            <a:fld id="{86CB4B4D-7CA3-9044-876B-883B54F8677D}" type="slidenum"/>
          </a:p>
        </p:txBody>
      </p:sp>
      <p:sp>
        <p:nvSpPr>
          <p:cNvPr id="147" name="SMALL-COMPANY COMMON STOCKS"/>
          <p:cNvSpPr txBox="1"/>
          <p:nvPr/>
        </p:nvSpPr>
        <p:spPr>
          <a:xfrm>
            <a:off x="2209800" y="6172200"/>
            <a:ext cx="4109775" cy="3484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defRPr sz="1800">
                <a:solidFill>
                  <a:srgbClr val="FFFFE3"/>
                </a:solidFill>
              </a:defRPr>
            </a:lvl1pPr>
          </a:lstStyle>
          <a:p>
            <a:pPr/>
            <a:r>
              <a:t>SMALL-COMPANY COMMON STOCKS</a:t>
            </a:r>
          </a:p>
        </p:txBody>
      </p:sp>
      <p:pic>
        <p:nvPicPr>
          <p:cNvPr id="148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1000" y="914400"/>
            <a:ext cx="8458200" cy="507841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lide Number"/>
          <p:cNvSpPr txBox="1"/>
          <p:nvPr>
            <p:ph type="sldNum" sz="quarter" idx="2"/>
          </p:nvPr>
        </p:nvSpPr>
        <p:spPr>
          <a:xfrm>
            <a:off x="8887459" y="6553200"/>
            <a:ext cx="256541" cy="27546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r" defTabSz="457200">
              <a:defRPr sz="1200"/>
            </a:lvl1pPr>
          </a:lstStyle>
          <a:p>
            <a:pPr/>
            <a:fld id="{86CB4B4D-7CA3-9044-876B-883B54F8677D}" type="slidenum"/>
          </a:p>
        </p:txBody>
      </p:sp>
      <p:pic>
        <p:nvPicPr>
          <p:cNvPr id="151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28800" y="76200"/>
            <a:ext cx="5570538" cy="673576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lide Number"/>
          <p:cNvSpPr txBox="1"/>
          <p:nvPr>
            <p:ph type="sldNum" sz="quarter" idx="2"/>
          </p:nvPr>
        </p:nvSpPr>
        <p:spPr>
          <a:xfrm>
            <a:off x="8887459" y="6553200"/>
            <a:ext cx="256541" cy="27546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r" defTabSz="457200">
              <a:defRPr sz="1200"/>
            </a:lvl1pPr>
          </a:lstStyle>
          <a:p>
            <a:pPr/>
            <a:fld id="{86CB4B4D-7CA3-9044-876B-883B54F8677D}" type="slidenum"/>
          </a:p>
        </p:txBody>
      </p:sp>
      <p:sp>
        <p:nvSpPr>
          <p:cNvPr id="154" name="10.3 Return Statistics"/>
          <p:cNvSpPr txBox="1"/>
          <p:nvPr>
            <p:ph type="title" idx="4294967295"/>
          </p:nvPr>
        </p:nvSpPr>
        <p:spPr>
          <a:xfrm>
            <a:off x="457200" y="533399"/>
            <a:ext cx="8229600" cy="114300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10.3 Return Statistics</a:t>
            </a:r>
          </a:p>
        </p:txBody>
      </p:sp>
      <p:sp>
        <p:nvSpPr>
          <p:cNvPr id="155" name="The history of capital market returns can be summarized by describing the:…"/>
          <p:cNvSpPr txBox="1"/>
          <p:nvPr>
            <p:ph type="body" idx="4294967295"/>
          </p:nvPr>
        </p:nvSpPr>
        <p:spPr>
          <a:xfrm>
            <a:off x="457200" y="1828800"/>
            <a:ext cx="8229600" cy="4302125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spcBef>
                <a:spcPts val="600"/>
              </a:spcBef>
              <a:defRPr sz="2800"/>
            </a:pPr>
            <a:r>
              <a:t>The history of capital market returns can be summarized by describing the:</a:t>
            </a:r>
          </a:p>
          <a:p>
            <a:pPr lvl="1" marL="908050" indent="-436562">
              <a:spcBef>
                <a:spcPts val="0"/>
              </a:spcBef>
              <a:buClr>
                <a:schemeClr val="accent2"/>
              </a:buClr>
              <a:defRPr sz="2800"/>
            </a:pPr>
            <a:r>
              <a:t>average return</a:t>
            </a:r>
          </a:p>
          <a:p>
            <a:pPr lvl="1" marL="908050" indent="-436562">
              <a:spcBef>
                <a:spcPts val="0"/>
              </a:spcBef>
              <a:buClr>
                <a:schemeClr val="accent2"/>
              </a:buClr>
              <a:defRPr sz="2800"/>
            </a:pPr>
          </a:p>
          <a:p>
            <a:pPr lvl="1" marL="436562" indent="34925">
              <a:spcBef>
                <a:spcPts val="0"/>
              </a:spcBef>
              <a:buSzTx/>
              <a:buFont typeface="Wingdings"/>
              <a:buNone/>
              <a:defRPr sz="2800"/>
            </a:pPr>
            <a:r>
              <a:t> </a:t>
            </a:r>
          </a:p>
          <a:p>
            <a:pPr lvl="1" marL="436562" indent="34925">
              <a:spcBef>
                <a:spcPts val="0"/>
              </a:spcBef>
              <a:buSzTx/>
              <a:buFont typeface="Wingdings"/>
              <a:buNone/>
              <a:defRPr sz="2800"/>
            </a:pPr>
          </a:p>
          <a:p>
            <a:pPr lvl="1" marL="908050" indent="-436562">
              <a:spcBef>
                <a:spcPts val="0"/>
              </a:spcBef>
              <a:buClr>
                <a:schemeClr val="accent2"/>
              </a:buClr>
              <a:defRPr sz="2800"/>
            </a:pPr>
            <a:r>
              <a:t>the standard deviation of those returns </a:t>
            </a:r>
          </a:p>
          <a:p>
            <a:pPr lvl="1" marL="908050" indent="-436562">
              <a:spcBef>
                <a:spcPts val="0"/>
              </a:spcBef>
              <a:buClr>
                <a:schemeClr val="accent2"/>
              </a:buClr>
              <a:defRPr sz="2800"/>
            </a:pPr>
          </a:p>
          <a:p>
            <a:pPr lvl="1" marL="908050" indent="-436562">
              <a:spcBef>
                <a:spcPts val="0"/>
              </a:spcBef>
              <a:buClr>
                <a:schemeClr val="accent2"/>
              </a:buClr>
              <a:defRPr sz="2800"/>
            </a:pPr>
          </a:p>
          <a:p>
            <a:pPr lvl="1" marL="908050" indent="-436562">
              <a:spcBef>
                <a:spcPts val="0"/>
              </a:spcBef>
              <a:buClr>
                <a:schemeClr val="accent2"/>
              </a:buClr>
              <a:defRPr sz="2800"/>
            </a:pPr>
            <a:r>
              <a:t>the frequency distribution of the returns</a:t>
            </a:r>
          </a:p>
        </p:txBody>
      </p:sp>
      <p:sp>
        <p:nvSpPr>
          <p:cNvPr id="156" name="Rectangle"/>
          <p:cNvSpPr/>
          <p:nvPr/>
        </p:nvSpPr>
        <p:spPr>
          <a:xfrm>
            <a:off x="1422400" y="3251993"/>
            <a:ext cx="3124200" cy="1066801"/>
          </a:xfrm>
          <a:prstGeom prst="rect">
            <a:avLst/>
          </a:prstGeom>
          <a:solidFill>
            <a:srgbClr val="BED0B6"/>
          </a:solidFill>
          <a:ln w="12700">
            <a:solidFill>
              <a:srgbClr val="FFFFE3"/>
            </a:solidFill>
            <a:prstDash val="dash"/>
          </a:ln>
        </p:spPr>
        <p:txBody>
          <a:bodyPr lIns="45719" rIns="45719"/>
          <a:lstStyle/>
          <a:p>
            <a:pPr defTabSz="457200">
              <a:defRPr sz="1800">
                <a:solidFill>
                  <a:srgbClr val="FFFFE3"/>
                </a:solidFill>
              </a:defRPr>
            </a:pPr>
          </a:p>
        </p:txBody>
      </p:sp>
      <p:sp>
        <p:nvSpPr>
          <p:cNvPr id="157" name="Rectangle"/>
          <p:cNvSpPr/>
          <p:nvPr/>
        </p:nvSpPr>
        <p:spPr>
          <a:xfrm>
            <a:off x="1219200" y="4800599"/>
            <a:ext cx="7543800" cy="1143002"/>
          </a:xfrm>
          <a:prstGeom prst="rect">
            <a:avLst/>
          </a:prstGeom>
          <a:solidFill>
            <a:srgbClr val="BED0B6"/>
          </a:solidFill>
          <a:ln w="12700">
            <a:solidFill>
              <a:srgbClr val="FFFFE3"/>
            </a:solidFill>
            <a:prstDash val="dash"/>
          </a:ln>
        </p:spPr>
        <p:txBody>
          <a:bodyPr lIns="45719" rIns="45719"/>
          <a:lstStyle/>
          <a:p>
            <a:pPr defTabSz="457200">
              <a:defRPr sz="1800">
                <a:solidFill>
                  <a:srgbClr val="FFFFE3"/>
                </a:solidFill>
              </a:defRPr>
            </a:pPr>
          </a:p>
        </p:txBody>
      </p:sp>
      <p:pic>
        <p:nvPicPr>
          <p:cNvPr id="158" name="image.pdf" descr="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17650" y="3352800"/>
            <a:ext cx="2374900" cy="865188"/>
          </a:xfrm>
          <a:prstGeom prst="rect">
            <a:avLst/>
          </a:prstGeom>
          <a:ln w="12700">
            <a:miter lim="400000"/>
          </a:ln>
        </p:spPr>
      </p:pic>
      <p:pic>
        <p:nvPicPr>
          <p:cNvPr id="159" name="image.pdf" descr="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85912" y="4891087"/>
            <a:ext cx="6705601" cy="10033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lide Number"/>
          <p:cNvSpPr txBox="1"/>
          <p:nvPr>
            <p:ph type="sldNum" sz="quarter" idx="2"/>
          </p:nvPr>
        </p:nvSpPr>
        <p:spPr>
          <a:xfrm>
            <a:off x="8887459" y="6553200"/>
            <a:ext cx="256541" cy="27546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r" defTabSz="457200">
              <a:defRPr sz="1200"/>
            </a:lvl1pPr>
          </a:lstStyle>
          <a:p>
            <a:pPr/>
            <a:fld id="{86CB4B4D-7CA3-9044-876B-883B54F8677D}" type="slidenum"/>
          </a:p>
        </p:txBody>
      </p:sp>
      <p:pic>
        <p:nvPicPr>
          <p:cNvPr id="162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8200" y="111125"/>
            <a:ext cx="7672388" cy="667067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lide Number"/>
          <p:cNvSpPr txBox="1"/>
          <p:nvPr>
            <p:ph type="sldNum" sz="quarter" idx="2"/>
          </p:nvPr>
        </p:nvSpPr>
        <p:spPr>
          <a:xfrm>
            <a:off x="8887459" y="6553200"/>
            <a:ext cx="256541" cy="27546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r" defTabSz="457200">
              <a:defRPr sz="1200"/>
            </a:lvl1pPr>
          </a:lstStyle>
          <a:p>
            <a:pPr/>
            <a:fld id="{86CB4B4D-7CA3-9044-876B-883B54F8677D}" type="slidenum"/>
          </a:p>
        </p:txBody>
      </p:sp>
      <p:sp>
        <p:nvSpPr>
          <p:cNvPr id="165" name="10.4 Average Stock Returns and Risk-Free Returns"/>
          <p:cNvSpPr txBox="1"/>
          <p:nvPr>
            <p:ph type="title" idx="4294967295"/>
          </p:nvPr>
        </p:nvSpPr>
        <p:spPr>
          <a:xfrm>
            <a:off x="0" y="304800"/>
            <a:ext cx="9753600" cy="990600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3400"/>
            </a:lvl1pPr>
          </a:lstStyle>
          <a:p>
            <a:pPr/>
            <a:r>
              <a:t>10.4 Average Stock Returns and Risk-Free Returns</a:t>
            </a:r>
          </a:p>
        </p:txBody>
      </p:sp>
      <p:sp>
        <p:nvSpPr>
          <p:cNvPr id="166" name="The Risk Premium is the added return (over and above the risk-free rate) resulting from bearing risk.…"/>
          <p:cNvSpPr txBox="1"/>
          <p:nvPr>
            <p:ph type="body" idx="4294967295"/>
          </p:nvPr>
        </p:nvSpPr>
        <p:spPr>
          <a:xfrm>
            <a:off x="533400" y="1676400"/>
            <a:ext cx="8153400" cy="48006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defRPr sz="2600"/>
            </a:pPr>
            <a:r>
              <a:t>The </a:t>
            </a:r>
            <a:r>
              <a:rPr i="1"/>
              <a:t>Risk Premium</a:t>
            </a:r>
            <a:r>
              <a:t> is the added return (over and above the risk-free rate) resulting from bearing risk.</a:t>
            </a:r>
          </a:p>
          <a:p>
            <a:pPr>
              <a:lnSpc>
                <a:spcPct val="90000"/>
              </a:lnSpc>
              <a:spcBef>
                <a:spcPts val="600"/>
              </a:spcBef>
              <a:defRPr sz="2600"/>
            </a:pPr>
            <a:r>
              <a:t>One of the most significant observations of stock market data is the long-run excess of stock return over the risk-free return.</a:t>
            </a:r>
          </a:p>
          <a:p>
            <a:pPr lvl="1" marL="908050" indent="-436562">
              <a:lnSpc>
                <a:spcPct val="90000"/>
              </a:lnSpc>
              <a:spcBef>
                <a:spcPts val="0"/>
              </a:spcBef>
              <a:buClr>
                <a:schemeClr val="accent2"/>
              </a:buClr>
              <a:defRPr sz="2300"/>
            </a:pPr>
            <a:r>
              <a:t>The average excess return from large company common stocks for the period 1926 through 2011 was:    </a:t>
            </a:r>
          </a:p>
          <a:p>
            <a:pPr lvl="1" marL="436562" indent="34925">
              <a:lnSpc>
                <a:spcPct val="90000"/>
              </a:lnSpc>
              <a:spcBef>
                <a:spcPts val="0"/>
              </a:spcBef>
              <a:buSzTx/>
              <a:buFont typeface="Wingdings"/>
              <a:buNone/>
              <a:defRPr sz="2300"/>
            </a:pPr>
            <a:r>
              <a:t>              8.2% = 11.8% – 3.6%</a:t>
            </a:r>
          </a:p>
          <a:p>
            <a:pPr lvl="1" marL="908050" indent="-436562">
              <a:lnSpc>
                <a:spcPct val="90000"/>
              </a:lnSpc>
              <a:spcBef>
                <a:spcPts val="0"/>
              </a:spcBef>
              <a:buClr>
                <a:schemeClr val="accent2"/>
              </a:buClr>
              <a:defRPr sz="2300"/>
            </a:pPr>
            <a:r>
              <a:t>The average excess return from small company common stocks for the period 1926 through 2011 was:         </a:t>
            </a:r>
          </a:p>
          <a:p>
            <a:pPr lvl="1" marL="436562" indent="34925">
              <a:lnSpc>
                <a:spcPct val="90000"/>
              </a:lnSpc>
              <a:spcBef>
                <a:spcPts val="0"/>
              </a:spcBef>
              <a:buSzTx/>
              <a:buFont typeface="Wingdings"/>
              <a:buNone/>
              <a:defRPr sz="2300"/>
            </a:pPr>
            <a:r>
              <a:t>	       12.9% = 16.5% – 3.6%</a:t>
            </a:r>
          </a:p>
          <a:p>
            <a:pPr lvl="1" marL="908050" indent="-436562">
              <a:lnSpc>
                <a:spcPct val="90000"/>
              </a:lnSpc>
              <a:spcBef>
                <a:spcPts val="0"/>
              </a:spcBef>
              <a:buClr>
                <a:schemeClr val="accent2"/>
              </a:buClr>
              <a:defRPr sz="2300"/>
            </a:pPr>
            <a:r>
              <a:t>The average excess return from long-term corporate bonds for the period 1926 through 2011 was:    </a:t>
            </a:r>
          </a:p>
          <a:p>
            <a:pPr lvl="1" marL="436562" indent="34925">
              <a:lnSpc>
                <a:spcPct val="90000"/>
              </a:lnSpc>
              <a:spcBef>
                <a:spcPts val="0"/>
              </a:spcBef>
              <a:buSzTx/>
              <a:buFont typeface="Wingdings"/>
              <a:buNone/>
              <a:defRPr sz="2300"/>
            </a:pPr>
            <a:r>
              <a:t>              2.5% = 6.1% – 3.6%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6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Class="entr" nodeType="with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1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66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lide Number"/>
          <p:cNvSpPr txBox="1"/>
          <p:nvPr>
            <p:ph type="sldNum" sz="quarter" idx="2"/>
          </p:nvPr>
        </p:nvSpPr>
        <p:spPr>
          <a:xfrm>
            <a:off x="8929801" y="6553200"/>
            <a:ext cx="214200" cy="27546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r" defTabSz="457200">
              <a:defRPr sz="1200"/>
            </a:lvl1pPr>
          </a:lstStyle>
          <a:p>
            <a:pPr/>
            <a:fld id="{86CB4B4D-7CA3-9044-876B-883B54F8677D}" type="slidenum"/>
          </a:p>
        </p:txBody>
      </p:sp>
      <p:sp>
        <p:nvSpPr>
          <p:cNvPr id="169" name="Risk Premiums"/>
          <p:cNvSpPr txBox="1"/>
          <p:nvPr>
            <p:ph type="title" idx="4294967295"/>
          </p:nvPr>
        </p:nvSpPr>
        <p:spPr>
          <a:xfrm>
            <a:off x="457200" y="533399"/>
            <a:ext cx="8229600" cy="114300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Risk Premiums</a:t>
            </a:r>
          </a:p>
        </p:txBody>
      </p:sp>
      <p:sp>
        <p:nvSpPr>
          <p:cNvPr id="170" name="Suppose that The Wall Street Journal announced that the current rate for one-year Treasury bills is 2%.…"/>
          <p:cNvSpPr txBox="1"/>
          <p:nvPr>
            <p:ph type="body" idx="4294967295"/>
          </p:nvPr>
        </p:nvSpPr>
        <p:spPr>
          <a:xfrm>
            <a:off x="457200" y="1828800"/>
            <a:ext cx="8229600" cy="4302125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460502" indent="-460502" defTabSz="896111">
              <a:spcBef>
                <a:spcPts val="600"/>
              </a:spcBef>
              <a:defRPr sz="2744"/>
            </a:pPr>
            <a:r>
              <a:t>Suppose that </a:t>
            </a:r>
            <a:r>
              <a:rPr i="1"/>
              <a:t>The Wall Street Journal</a:t>
            </a:r>
            <a:r>
              <a:t> announced that the current rate for one-year Treasury bills is 2%. </a:t>
            </a:r>
          </a:p>
          <a:p>
            <a:pPr marL="460502" indent="-460502" defTabSz="896111">
              <a:spcBef>
                <a:spcPts val="600"/>
              </a:spcBef>
              <a:defRPr sz="2744"/>
            </a:pPr>
            <a:r>
              <a:t>What is the expected return on the market of small-company stocks?</a:t>
            </a:r>
          </a:p>
          <a:p>
            <a:pPr marL="460502" indent="-460502" defTabSz="896111">
              <a:spcBef>
                <a:spcPts val="600"/>
              </a:spcBef>
              <a:defRPr sz="2744"/>
            </a:pPr>
            <a:r>
              <a:t>Recall that the average excess return on small company common stocks for the period 1926 through 2011 was 12.9%.</a:t>
            </a:r>
          </a:p>
          <a:p>
            <a:pPr marL="460502" indent="-460502" defTabSz="896111">
              <a:spcBef>
                <a:spcPts val="600"/>
              </a:spcBef>
              <a:defRPr sz="2744"/>
            </a:pPr>
            <a:r>
              <a:t>Given a risk-free rate of 2%, we have an expected return on the market of small-company stocks of 14.9% = 12.9% + 2%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70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0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Class="entr" nodeType="with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170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lide Number"/>
          <p:cNvSpPr txBox="1"/>
          <p:nvPr>
            <p:ph type="sldNum" sz="quarter" idx="2"/>
          </p:nvPr>
        </p:nvSpPr>
        <p:spPr>
          <a:xfrm>
            <a:off x="8887459" y="6553200"/>
            <a:ext cx="256541" cy="27546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r" defTabSz="457200">
              <a:defRPr sz="1200"/>
            </a:lvl1pPr>
          </a:lstStyle>
          <a:p>
            <a:pPr/>
            <a:fld id="{86CB4B4D-7CA3-9044-876B-883B54F8677D}" type="slidenum"/>
          </a:p>
        </p:txBody>
      </p:sp>
      <p:sp>
        <p:nvSpPr>
          <p:cNvPr id="173" name="The Risk-Return Tradeoff"/>
          <p:cNvSpPr txBox="1"/>
          <p:nvPr>
            <p:ph type="title" idx="4294967295"/>
          </p:nvPr>
        </p:nvSpPr>
        <p:spPr>
          <a:xfrm>
            <a:off x="457200" y="533399"/>
            <a:ext cx="8229600" cy="114300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The Risk-Return Tradeoff</a:t>
            </a:r>
          </a:p>
        </p:txBody>
      </p:sp>
      <p:graphicFrame>
        <p:nvGraphicFramePr>
          <p:cNvPr id="174" name="Scatter Chart"/>
          <p:cNvGraphicFramePr/>
          <p:nvPr/>
        </p:nvGraphicFramePr>
        <p:xfrm>
          <a:off x="783188" y="1999074"/>
          <a:ext cx="7480842" cy="425597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175" name="T-Bonds"/>
          <p:cNvSpPr txBox="1"/>
          <p:nvPr/>
        </p:nvSpPr>
        <p:spPr>
          <a:xfrm>
            <a:off x="3289363" y="4814309"/>
            <a:ext cx="1150631" cy="3501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2859" tIns="22859" rIns="22859" bIns="22859"/>
          <a:lstStyle>
            <a:lvl1pPr defTabSz="457200">
              <a:defRPr b="1" sz="2000">
                <a:solidFill>
                  <a:srgbClr val="000000"/>
                </a:solidFill>
              </a:defRPr>
            </a:lvl1pPr>
          </a:lstStyle>
          <a:p>
            <a:pPr>
              <a:defRPr b="0" sz="1200">
                <a:latin typeface="+mn-lt"/>
                <a:ea typeface="+mn-ea"/>
                <a:cs typeface="+mn-cs"/>
                <a:sym typeface="Arial"/>
              </a:defRPr>
            </a:pPr>
            <a:r>
              <a:rPr b="1" sz="2000">
                <a:latin typeface="Times New Roman"/>
                <a:ea typeface="Times New Roman"/>
                <a:cs typeface="Times New Roman"/>
                <a:sym typeface="Times New Roman"/>
              </a:rPr>
              <a:t>T-Bonds</a:t>
            </a:r>
          </a:p>
        </p:txBody>
      </p:sp>
      <p:sp>
        <p:nvSpPr>
          <p:cNvPr id="176" name="T-Bills"/>
          <p:cNvSpPr txBox="1"/>
          <p:nvPr/>
        </p:nvSpPr>
        <p:spPr>
          <a:xfrm>
            <a:off x="2341673" y="5143827"/>
            <a:ext cx="873025" cy="3302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2859" tIns="22859" rIns="22859" bIns="22859"/>
          <a:lstStyle>
            <a:lvl1pPr defTabSz="457200">
              <a:defRPr b="1" sz="2000">
                <a:solidFill>
                  <a:srgbClr val="000000"/>
                </a:solidFill>
              </a:defRPr>
            </a:lvl1pPr>
          </a:lstStyle>
          <a:p>
            <a:pPr>
              <a:defRPr b="0" sz="1200">
                <a:latin typeface="+mn-lt"/>
                <a:ea typeface="+mn-ea"/>
                <a:cs typeface="+mn-cs"/>
                <a:sym typeface="Arial"/>
              </a:defRPr>
            </a:pPr>
            <a:r>
              <a:rPr b="1" sz="2000">
                <a:latin typeface="Times New Roman"/>
                <a:ea typeface="Times New Roman"/>
                <a:cs typeface="Times New Roman"/>
                <a:sym typeface="Times New Roman"/>
              </a:rPr>
              <a:t>T-Bills</a:t>
            </a:r>
          </a:p>
        </p:txBody>
      </p:sp>
      <p:sp>
        <p:nvSpPr>
          <p:cNvPr id="177" name="Large-Company Stocks"/>
          <p:cNvSpPr txBox="1"/>
          <p:nvPr/>
        </p:nvSpPr>
        <p:spPr>
          <a:xfrm>
            <a:off x="5414486" y="3316620"/>
            <a:ext cx="2695652" cy="7275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2859" tIns="22859" rIns="22859" bIns="22859"/>
          <a:lstStyle>
            <a:lvl1pPr defTabSz="457200">
              <a:defRPr b="1" sz="2000">
                <a:solidFill>
                  <a:srgbClr val="000000"/>
                </a:solidFill>
              </a:defRPr>
            </a:lvl1pPr>
          </a:lstStyle>
          <a:p>
            <a:pPr>
              <a:defRPr b="0" sz="1200">
                <a:latin typeface="+mn-lt"/>
                <a:ea typeface="+mn-ea"/>
                <a:cs typeface="+mn-cs"/>
                <a:sym typeface="Arial"/>
              </a:defRPr>
            </a:pPr>
            <a:r>
              <a:rPr b="1" sz="2000">
                <a:latin typeface="Times New Roman"/>
                <a:ea typeface="Times New Roman"/>
                <a:cs typeface="Times New Roman"/>
                <a:sym typeface="Times New Roman"/>
              </a:rPr>
              <a:t>Large-Company Stocks</a:t>
            </a:r>
          </a:p>
        </p:txBody>
      </p:sp>
      <p:sp>
        <p:nvSpPr>
          <p:cNvPr id="178" name="Small-Company Stocks"/>
          <p:cNvSpPr txBox="1"/>
          <p:nvPr/>
        </p:nvSpPr>
        <p:spPr>
          <a:xfrm>
            <a:off x="5249836" y="2214352"/>
            <a:ext cx="2722456" cy="3941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2859" tIns="22859" rIns="22859" bIns="22859"/>
          <a:lstStyle>
            <a:lvl1pPr defTabSz="457200">
              <a:defRPr b="1" sz="2000">
                <a:solidFill>
                  <a:srgbClr val="000000"/>
                </a:solidFill>
              </a:defRPr>
            </a:lvl1pPr>
          </a:lstStyle>
          <a:p>
            <a:pPr>
              <a:defRPr b="0" sz="1200">
                <a:latin typeface="+mn-lt"/>
                <a:ea typeface="+mn-ea"/>
                <a:cs typeface="+mn-cs"/>
                <a:sym typeface="Arial"/>
              </a:defRPr>
            </a:pPr>
            <a:r>
              <a:rPr b="1" sz="2000">
                <a:latin typeface="Times New Roman"/>
                <a:ea typeface="Times New Roman"/>
                <a:cs typeface="Times New Roman"/>
                <a:sym typeface="Times New Roman"/>
              </a:rPr>
              <a:t>Small-Company Stocks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74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lide Number"/>
          <p:cNvSpPr txBox="1"/>
          <p:nvPr>
            <p:ph type="sldNum" sz="quarter" idx="2"/>
          </p:nvPr>
        </p:nvSpPr>
        <p:spPr>
          <a:xfrm>
            <a:off x="8963660" y="6553200"/>
            <a:ext cx="180340" cy="27546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r" defTabSz="457200">
              <a:defRPr sz="1200"/>
            </a:lvl1pPr>
          </a:lstStyle>
          <a:p>
            <a:pPr/>
            <a:fld id="{86CB4B4D-7CA3-9044-876B-883B54F8677D}" type="slidenum"/>
          </a:p>
        </p:txBody>
      </p:sp>
      <p:sp>
        <p:nvSpPr>
          <p:cNvPr id="47" name="Key Concepts and Skills"/>
          <p:cNvSpPr txBox="1"/>
          <p:nvPr>
            <p:ph type="title" idx="4294967295"/>
          </p:nvPr>
        </p:nvSpPr>
        <p:spPr>
          <a:xfrm>
            <a:off x="457200" y="533399"/>
            <a:ext cx="8229600" cy="114300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Key Concepts and Skills</a:t>
            </a:r>
          </a:p>
        </p:txBody>
      </p:sp>
      <p:sp>
        <p:nvSpPr>
          <p:cNvPr id="48" name="Know how to calculate the return on an investment…"/>
          <p:cNvSpPr txBox="1"/>
          <p:nvPr>
            <p:ph type="body" idx="4294967295"/>
          </p:nvPr>
        </p:nvSpPr>
        <p:spPr>
          <a:xfrm>
            <a:off x="457200" y="1828800"/>
            <a:ext cx="8229600" cy="4302125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339470" indent="-339470" defTabSz="905255">
              <a:defRPr sz="2970"/>
            </a:pPr>
            <a:r>
              <a:t>Know how to calculate the return on an investment</a:t>
            </a:r>
          </a:p>
          <a:p>
            <a:pPr marL="339470" indent="-339470" defTabSz="905255">
              <a:defRPr sz="2970"/>
            </a:pPr>
            <a:r>
              <a:t>Know how to calculate the standard deviation of an investment</a:t>
            </a:r>
            <a:r>
              <a:rPr>
                <a:latin typeface="+mn-lt"/>
                <a:ea typeface="+mn-ea"/>
                <a:cs typeface="+mn-cs"/>
                <a:sym typeface="Arial"/>
              </a:rPr>
              <a:t>’</a:t>
            </a:r>
            <a:r>
              <a:t>s returns</a:t>
            </a:r>
          </a:p>
          <a:p>
            <a:pPr marL="339470" indent="-339470" defTabSz="905255">
              <a:defRPr sz="2970"/>
            </a:pPr>
            <a:r>
              <a:t>Understand the historical returns and risks on various types of investments</a:t>
            </a:r>
          </a:p>
          <a:p>
            <a:pPr marL="339470" indent="-339470" defTabSz="905255">
              <a:defRPr sz="2970"/>
            </a:pPr>
            <a:r>
              <a:t>Understand the importance of the normal distribution</a:t>
            </a:r>
          </a:p>
          <a:p>
            <a:pPr marL="339470" indent="-339470" defTabSz="905255">
              <a:defRPr sz="2970"/>
            </a:pPr>
            <a:r>
              <a:t>Understand the difference between arithmetic and geometric average returns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Class="entr" nodeType="with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48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lide Number"/>
          <p:cNvSpPr txBox="1"/>
          <p:nvPr>
            <p:ph type="sldNum" sz="quarter" idx="2"/>
          </p:nvPr>
        </p:nvSpPr>
        <p:spPr>
          <a:xfrm>
            <a:off x="8887459" y="6553200"/>
            <a:ext cx="256541" cy="27546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r" defTabSz="457200">
              <a:defRPr sz="1200"/>
            </a:lvl1pPr>
          </a:lstStyle>
          <a:p>
            <a:pPr/>
            <a:fld id="{86CB4B4D-7CA3-9044-876B-883B54F8677D}" type="slidenum"/>
          </a:p>
        </p:txBody>
      </p:sp>
      <p:sp>
        <p:nvSpPr>
          <p:cNvPr id="181" name="10.5 Risk Statistics"/>
          <p:cNvSpPr txBox="1"/>
          <p:nvPr>
            <p:ph type="title" idx="4294967295"/>
          </p:nvPr>
        </p:nvSpPr>
        <p:spPr>
          <a:xfrm>
            <a:off x="457200" y="533399"/>
            <a:ext cx="8229600" cy="114300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10.5 Risk Statistics</a:t>
            </a:r>
          </a:p>
        </p:txBody>
      </p:sp>
      <p:sp>
        <p:nvSpPr>
          <p:cNvPr id="182" name="There is no universally agreed-upon definition of risk.…"/>
          <p:cNvSpPr txBox="1"/>
          <p:nvPr>
            <p:ph type="body" idx="4294967295"/>
          </p:nvPr>
        </p:nvSpPr>
        <p:spPr>
          <a:xfrm>
            <a:off x="457200" y="1828800"/>
            <a:ext cx="8229600" cy="4302125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460502" indent="-460502" defTabSz="896111">
              <a:spcBef>
                <a:spcPts val="800"/>
              </a:spcBef>
              <a:defRPr sz="3528"/>
            </a:pPr>
            <a:r>
              <a:t>There is no universally agreed-upon definition of risk.</a:t>
            </a:r>
          </a:p>
          <a:p>
            <a:pPr marL="460502" indent="-460502" defTabSz="896111">
              <a:spcBef>
                <a:spcPts val="800"/>
              </a:spcBef>
              <a:defRPr sz="3528"/>
            </a:pPr>
            <a:r>
              <a:t>The measures of risk that we discuss are variance and standard deviation.</a:t>
            </a:r>
          </a:p>
          <a:p>
            <a:pPr lvl="1" marL="889888" indent="-427831" defTabSz="896111">
              <a:spcBef>
                <a:spcPts val="0"/>
              </a:spcBef>
              <a:buClr>
                <a:schemeClr val="accent2"/>
              </a:buClr>
              <a:defRPr sz="2744"/>
            </a:pPr>
            <a:r>
              <a:t>The standard deviation is the standard statistical measure of the spread of a sample, and it will be the measure we use most of this time.</a:t>
            </a:r>
          </a:p>
          <a:p>
            <a:pPr lvl="1" marL="889888" indent="-427831" defTabSz="896111">
              <a:spcBef>
                <a:spcPts val="0"/>
              </a:spcBef>
              <a:buClr>
                <a:schemeClr val="accent2"/>
              </a:buClr>
              <a:defRPr sz="2744"/>
            </a:pPr>
            <a:r>
              <a:t>Its interpretation is facilitated by a discussion of the normal distribution.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8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Class="entr" nodeType="with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Class="entr" nodeType="with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Class="entr" nodeType="with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182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lide Number"/>
          <p:cNvSpPr txBox="1"/>
          <p:nvPr>
            <p:ph type="sldNum" sz="quarter" idx="2"/>
          </p:nvPr>
        </p:nvSpPr>
        <p:spPr>
          <a:xfrm>
            <a:off x="8887459" y="6553200"/>
            <a:ext cx="256541" cy="27546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r" defTabSz="457200">
              <a:defRPr sz="1200"/>
            </a:lvl1pPr>
          </a:lstStyle>
          <a:p>
            <a:pPr/>
            <a:fld id="{86CB4B4D-7CA3-9044-876B-883B54F8677D}" type="slidenum"/>
          </a:p>
        </p:txBody>
      </p:sp>
      <p:pic>
        <p:nvPicPr>
          <p:cNvPr id="185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71600" y="122237"/>
            <a:ext cx="6415088" cy="665956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lide Number"/>
          <p:cNvSpPr txBox="1"/>
          <p:nvPr>
            <p:ph type="sldNum" sz="quarter" idx="2"/>
          </p:nvPr>
        </p:nvSpPr>
        <p:spPr>
          <a:xfrm>
            <a:off x="8887459" y="6553200"/>
            <a:ext cx="256541" cy="27546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r" defTabSz="457200">
              <a:defRPr sz="1200"/>
            </a:lvl1pPr>
          </a:lstStyle>
          <a:p>
            <a:pPr/>
            <a:fld id="{86CB4B4D-7CA3-9044-876B-883B54F8677D}" type="slidenum"/>
          </a:p>
        </p:txBody>
      </p:sp>
      <p:sp>
        <p:nvSpPr>
          <p:cNvPr id="188" name="Normal Distribution"/>
          <p:cNvSpPr txBox="1"/>
          <p:nvPr>
            <p:ph type="title" idx="4294967295"/>
          </p:nvPr>
        </p:nvSpPr>
        <p:spPr>
          <a:xfrm>
            <a:off x="457200" y="533399"/>
            <a:ext cx="8229600" cy="114300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Normal Distribution</a:t>
            </a:r>
          </a:p>
        </p:txBody>
      </p:sp>
      <p:sp>
        <p:nvSpPr>
          <p:cNvPr id="189" name="A large enough sample drawn from a normal distribution looks like a bell-shaped curve."/>
          <p:cNvSpPr txBox="1"/>
          <p:nvPr>
            <p:ph type="body" sz="quarter" idx="4294967295"/>
          </p:nvPr>
        </p:nvSpPr>
        <p:spPr>
          <a:xfrm>
            <a:off x="457200" y="1752600"/>
            <a:ext cx="8229600" cy="706438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319531" indent="-319531" defTabSz="621791">
              <a:spcBef>
                <a:spcPts val="500"/>
              </a:spcBef>
              <a:defRPr sz="2176"/>
            </a:lvl1pPr>
          </a:lstStyle>
          <a:p>
            <a:pPr/>
            <a:r>
              <a:t>A large enough sample drawn from a normal distribution looks like a bell-shaped curve.</a:t>
            </a:r>
          </a:p>
        </p:txBody>
      </p:sp>
      <p:sp>
        <p:nvSpPr>
          <p:cNvPr id="190" name="Probability"/>
          <p:cNvSpPr txBox="1"/>
          <p:nvPr/>
        </p:nvSpPr>
        <p:spPr>
          <a:xfrm>
            <a:off x="2667000" y="2819400"/>
            <a:ext cx="957784" cy="2845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450" tIns="44450" rIns="44450" bIns="44450">
            <a:spAutoFit/>
          </a:bodyPr>
          <a:lstStyle>
            <a:lvl1pPr defTabSz="457200">
              <a:defRPr b="1" sz="1400">
                <a:solidFill>
                  <a:srgbClr val="FFFFE3"/>
                </a:solidFill>
              </a:defRPr>
            </a:lvl1pPr>
          </a:lstStyle>
          <a:p>
            <a:pPr/>
            <a:r>
              <a:t>Probability</a:t>
            </a:r>
          </a:p>
        </p:txBody>
      </p:sp>
      <p:sp>
        <p:nvSpPr>
          <p:cNvPr id="191" name="Return on large company common stocks"/>
          <p:cNvSpPr txBox="1"/>
          <p:nvPr/>
        </p:nvSpPr>
        <p:spPr>
          <a:xfrm>
            <a:off x="6857999" y="5445125"/>
            <a:ext cx="2286002" cy="6909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450" tIns="44450" rIns="44450" bIns="44450">
            <a:spAutoFit/>
          </a:bodyPr>
          <a:lstStyle/>
          <a:p>
            <a:pPr defTabSz="457200">
              <a:defRPr b="1" sz="1400">
                <a:solidFill>
                  <a:srgbClr val="FFFFE3"/>
                </a:solidFill>
              </a:defRPr>
            </a:pPr>
            <a:r>
              <a:t>Return on</a:t>
            </a:r>
            <a:br/>
            <a:r>
              <a:t>large company common</a:t>
            </a:r>
            <a:br/>
            <a:r>
              <a:t>stocks</a:t>
            </a:r>
          </a:p>
        </p:txBody>
      </p:sp>
      <p:sp>
        <p:nvSpPr>
          <p:cNvPr id="192" name="99.74%"/>
          <p:cNvSpPr txBox="1"/>
          <p:nvPr/>
        </p:nvSpPr>
        <p:spPr>
          <a:xfrm>
            <a:off x="3732212" y="6586537"/>
            <a:ext cx="635001" cy="2729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450" tIns="44450" rIns="44450" bIns="44450">
            <a:spAutoFit/>
          </a:bodyPr>
          <a:lstStyle>
            <a:lvl1pPr defTabSz="457200">
              <a:defRPr b="1" sz="1200">
                <a:solidFill>
                  <a:srgbClr val="FFFFE3"/>
                </a:solidFill>
              </a:defRPr>
            </a:lvl1pPr>
          </a:lstStyle>
          <a:p>
            <a:pPr/>
            <a:r>
              <a:t> 99.74%</a:t>
            </a:r>
          </a:p>
        </p:txBody>
      </p:sp>
      <p:sp>
        <p:nvSpPr>
          <p:cNvPr id="193" name="– 3σ     – 47.7%"/>
          <p:cNvSpPr txBox="1"/>
          <p:nvPr/>
        </p:nvSpPr>
        <p:spPr>
          <a:xfrm>
            <a:off x="1492249" y="5230812"/>
            <a:ext cx="635001" cy="4760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450" tIns="44450" rIns="44450" bIns="44450">
            <a:spAutoFit/>
          </a:bodyPr>
          <a:lstStyle/>
          <a:p>
            <a:pPr algn="ctr" defTabSz="457200">
              <a:defRPr b="1" sz="1200">
                <a:solidFill>
                  <a:srgbClr val="FFFFE3"/>
                </a:solidFill>
              </a:defRPr>
            </a:pPr>
            <a:r>
              <a:t>– 3</a:t>
            </a:r>
            <a:r>
              <a:rPr b="0">
                <a:latin typeface="Symbol"/>
                <a:ea typeface="Symbol"/>
                <a:cs typeface="Symbol"/>
                <a:sym typeface="Symbol"/>
              </a:rPr>
              <a:t>s</a:t>
            </a:r>
            <a:r>
              <a:t>    </a:t>
            </a:r>
            <a:br/>
            <a:r>
              <a:t>– 47.7%</a:t>
            </a:r>
          </a:p>
        </p:txBody>
      </p:sp>
      <p:sp>
        <p:nvSpPr>
          <p:cNvPr id="194" name="– 2σ     – 27.7%"/>
          <p:cNvSpPr txBox="1"/>
          <p:nvPr/>
        </p:nvSpPr>
        <p:spPr>
          <a:xfrm>
            <a:off x="2241549" y="5230812"/>
            <a:ext cx="635001" cy="4760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450" tIns="44450" rIns="44450" bIns="44450">
            <a:spAutoFit/>
          </a:bodyPr>
          <a:lstStyle/>
          <a:p>
            <a:pPr algn="ctr" defTabSz="457200">
              <a:defRPr b="1" sz="1200">
                <a:solidFill>
                  <a:srgbClr val="FFFFE3"/>
                </a:solidFill>
              </a:defRPr>
            </a:pPr>
            <a:r>
              <a:t>– 2</a:t>
            </a:r>
            <a:r>
              <a:rPr b="0">
                <a:latin typeface="Symbol"/>
                <a:ea typeface="Symbol"/>
                <a:cs typeface="Symbol"/>
                <a:sym typeface="Symbol"/>
              </a:rPr>
              <a:t>s</a:t>
            </a:r>
            <a:r>
              <a:t>    </a:t>
            </a:r>
            <a:br/>
            <a:r>
              <a:t>– 27.7%</a:t>
            </a:r>
          </a:p>
        </p:txBody>
      </p:sp>
      <p:sp>
        <p:nvSpPr>
          <p:cNvPr id="195" name="– 1σ    – 7.7%"/>
          <p:cNvSpPr txBox="1"/>
          <p:nvPr/>
        </p:nvSpPr>
        <p:spPr>
          <a:xfrm>
            <a:off x="3041649" y="5230812"/>
            <a:ext cx="558801" cy="4760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450" tIns="44450" rIns="44450" bIns="44450">
            <a:spAutoFit/>
          </a:bodyPr>
          <a:lstStyle/>
          <a:p>
            <a:pPr algn="ctr" defTabSz="457200">
              <a:defRPr b="1" sz="1200">
                <a:solidFill>
                  <a:srgbClr val="FFFFE3"/>
                </a:solidFill>
              </a:defRPr>
            </a:pPr>
            <a:r>
              <a:t>– 1</a:t>
            </a:r>
            <a:r>
              <a:rPr b="0">
                <a:latin typeface="Symbol"/>
                <a:ea typeface="Symbol"/>
                <a:cs typeface="Symbol"/>
                <a:sym typeface="Symbol"/>
              </a:rPr>
              <a:t>s</a:t>
            </a:r>
            <a:r>
              <a:t>   </a:t>
            </a:r>
            <a:br/>
            <a:r>
              <a:t>– 7.7%</a:t>
            </a:r>
          </a:p>
        </p:txBody>
      </p:sp>
      <p:sp>
        <p:nvSpPr>
          <p:cNvPr id="196" name="0 12.3%"/>
          <p:cNvSpPr txBox="1"/>
          <p:nvPr/>
        </p:nvSpPr>
        <p:spPr>
          <a:xfrm>
            <a:off x="3773487" y="5230812"/>
            <a:ext cx="520701" cy="4634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450" tIns="44450" rIns="44450" bIns="44450">
            <a:spAutoFit/>
          </a:bodyPr>
          <a:lstStyle/>
          <a:p>
            <a:pPr algn="ctr" defTabSz="457200">
              <a:defRPr b="1" sz="1200">
                <a:solidFill>
                  <a:srgbClr val="FFFFE3"/>
                </a:solidFill>
              </a:defRPr>
            </a:pPr>
            <a:r>
              <a:t>0</a:t>
            </a:r>
            <a:br/>
            <a:r>
              <a:t>12.3%</a:t>
            </a:r>
          </a:p>
        </p:txBody>
      </p:sp>
      <p:sp>
        <p:nvSpPr>
          <p:cNvPr id="197" name="+ 1σ     32.3%"/>
          <p:cNvSpPr txBox="1"/>
          <p:nvPr/>
        </p:nvSpPr>
        <p:spPr>
          <a:xfrm>
            <a:off x="4491359" y="5230812"/>
            <a:ext cx="547044" cy="4760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450" tIns="44450" rIns="44450" bIns="44450">
            <a:spAutoFit/>
          </a:bodyPr>
          <a:lstStyle/>
          <a:p>
            <a:pPr algn="ctr" defTabSz="457200">
              <a:defRPr b="1" sz="1200">
                <a:solidFill>
                  <a:srgbClr val="FFFFE3"/>
                </a:solidFill>
              </a:defRPr>
            </a:pPr>
            <a:r>
              <a:t>+ 1</a:t>
            </a:r>
            <a:r>
              <a:rPr b="0">
                <a:latin typeface="Symbol"/>
                <a:ea typeface="Symbol"/>
                <a:cs typeface="Symbol"/>
                <a:sym typeface="Symbol"/>
              </a:rPr>
              <a:t>s</a:t>
            </a:r>
            <a:r>
              <a:t>    </a:t>
            </a:r>
            <a:br/>
            <a:r>
              <a:t>32.3%</a:t>
            </a:r>
          </a:p>
        </p:txBody>
      </p:sp>
      <p:sp>
        <p:nvSpPr>
          <p:cNvPr id="198" name="+ 2σ     52.3%"/>
          <p:cNvSpPr txBox="1"/>
          <p:nvPr/>
        </p:nvSpPr>
        <p:spPr>
          <a:xfrm>
            <a:off x="5240659" y="5230812"/>
            <a:ext cx="547044" cy="4760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450" tIns="44450" rIns="44450" bIns="44450">
            <a:spAutoFit/>
          </a:bodyPr>
          <a:lstStyle/>
          <a:p>
            <a:pPr algn="ctr" defTabSz="457200">
              <a:defRPr b="1" sz="1200">
                <a:solidFill>
                  <a:srgbClr val="FFFFE3"/>
                </a:solidFill>
              </a:defRPr>
            </a:pPr>
            <a:r>
              <a:t>+ 2</a:t>
            </a:r>
            <a:r>
              <a:rPr b="0">
                <a:latin typeface="Symbol"/>
                <a:ea typeface="Symbol"/>
                <a:cs typeface="Symbol"/>
                <a:sym typeface="Symbol"/>
              </a:rPr>
              <a:t>s</a:t>
            </a:r>
            <a:r>
              <a:t>    </a:t>
            </a:r>
            <a:br/>
            <a:r>
              <a:t>52.3%</a:t>
            </a:r>
          </a:p>
        </p:txBody>
      </p:sp>
      <p:sp>
        <p:nvSpPr>
          <p:cNvPr id="199" name="+ 3σ     72.3%"/>
          <p:cNvSpPr txBox="1"/>
          <p:nvPr/>
        </p:nvSpPr>
        <p:spPr>
          <a:xfrm>
            <a:off x="5966147" y="5224462"/>
            <a:ext cx="547044" cy="4760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450" tIns="44450" rIns="44450" bIns="44450">
            <a:spAutoFit/>
          </a:bodyPr>
          <a:lstStyle/>
          <a:p>
            <a:pPr algn="ctr" defTabSz="457200">
              <a:defRPr b="1" sz="1200">
                <a:solidFill>
                  <a:srgbClr val="FFFFE3"/>
                </a:solidFill>
              </a:defRPr>
            </a:pPr>
            <a:r>
              <a:t>+ 3</a:t>
            </a:r>
            <a:r>
              <a:rPr b="0">
                <a:latin typeface="Symbol"/>
                <a:ea typeface="Symbol"/>
                <a:cs typeface="Symbol"/>
                <a:sym typeface="Symbol"/>
              </a:rPr>
              <a:t>s</a:t>
            </a:r>
            <a:r>
              <a:t>    </a:t>
            </a:r>
            <a:br/>
            <a:r>
              <a:t>72.3%</a:t>
            </a:r>
          </a:p>
        </p:txBody>
      </p:sp>
      <p:sp>
        <p:nvSpPr>
          <p:cNvPr id="200" name="The probability that a yearly return will fall within 20.0 percent of the mean of 12.3 percent will be approximately 2/3."/>
          <p:cNvSpPr txBox="1"/>
          <p:nvPr/>
        </p:nvSpPr>
        <p:spPr>
          <a:xfrm>
            <a:off x="5334000" y="3200400"/>
            <a:ext cx="3810000" cy="1249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defTabSz="457200">
              <a:spcBef>
                <a:spcPts val="400"/>
              </a:spcBef>
              <a:defRPr sz="2000">
                <a:solidFill>
                  <a:srgbClr val="FFFFE3"/>
                </a:solidFill>
              </a:defRPr>
            </a:lvl1pPr>
          </a:lstStyle>
          <a:p>
            <a:pPr/>
            <a:r>
              <a:t>The probability that a yearly return will fall within 20.0 percent of the mean of 12.3 percent will be approximately 2/3.</a:t>
            </a:r>
          </a:p>
        </p:txBody>
      </p:sp>
      <p:sp>
        <p:nvSpPr>
          <p:cNvPr id="201" name="Line"/>
          <p:cNvSpPr/>
          <p:nvPr/>
        </p:nvSpPr>
        <p:spPr>
          <a:xfrm>
            <a:off x="1209675" y="5181600"/>
            <a:ext cx="5581651" cy="1588"/>
          </a:xfrm>
          <a:prstGeom prst="line">
            <a:avLst/>
          </a:prstGeom>
          <a:ln w="20638">
            <a:solidFill>
              <a:srgbClr val="000000"/>
            </a:solidFill>
          </a:ln>
        </p:spPr>
        <p:txBody>
          <a:bodyPr lIns="45719" rIns="45719"/>
          <a:lstStyle/>
          <a:p>
            <a:pPr>
              <a:defRPr>
                <a:solidFill>
                  <a:srgbClr val="FFFFE3"/>
                </a:solidFill>
              </a:defRPr>
            </a:pPr>
          </a:p>
        </p:txBody>
      </p:sp>
      <p:sp>
        <p:nvSpPr>
          <p:cNvPr id="202" name="Rectangle"/>
          <p:cNvSpPr/>
          <p:nvPr/>
        </p:nvSpPr>
        <p:spPr>
          <a:xfrm>
            <a:off x="5410200" y="5197475"/>
            <a:ext cx="20638" cy="60325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/>
          <a:lstStyle/>
          <a:p>
            <a:pPr defTabSz="457200">
              <a:defRPr sz="1800">
                <a:solidFill>
                  <a:srgbClr val="FFFFE3"/>
                </a:solidFill>
              </a:defRPr>
            </a:pPr>
          </a:p>
        </p:txBody>
      </p:sp>
      <p:sp>
        <p:nvSpPr>
          <p:cNvPr id="203" name="Shape"/>
          <p:cNvSpPr/>
          <p:nvPr/>
        </p:nvSpPr>
        <p:spPr>
          <a:xfrm>
            <a:off x="6791325" y="5162550"/>
            <a:ext cx="122238" cy="809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0588"/>
                </a:moveTo>
                <a:lnTo>
                  <a:pt x="0" y="0"/>
                </a:lnTo>
                <a:lnTo>
                  <a:pt x="3366" y="10588"/>
                </a:lnTo>
                <a:lnTo>
                  <a:pt x="0" y="21600"/>
                </a:lnTo>
                <a:lnTo>
                  <a:pt x="21600" y="10588"/>
                </a:lnTo>
                <a:close/>
              </a:path>
            </a:pathLst>
          </a:custGeom>
          <a:solidFill>
            <a:srgbClr val="000000"/>
          </a:solidFill>
          <a:ln w="20638">
            <a:solidFill>
              <a:srgbClr val="000000"/>
            </a:solidFill>
          </a:ln>
        </p:spPr>
        <p:txBody>
          <a:bodyPr lIns="45719" rIns="45719"/>
          <a:lstStyle/>
          <a:p>
            <a:pPr>
              <a:defRPr>
                <a:solidFill>
                  <a:srgbClr val="FFFFE3"/>
                </a:solidFill>
              </a:defRPr>
            </a:pPr>
          </a:p>
        </p:txBody>
      </p:sp>
      <p:sp>
        <p:nvSpPr>
          <p:cNvPr id="204" name="Shape"/>
          <p:cNvSpPr/>
          <p:nvPr/>
        </p:nvSpPr>
        <p:spPr>
          <a:xfrm>
            <a:off x="1108075" y="5141912"/>
            <a:ext cx="122238" cy="809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588"/>
                </a:moveTo>
                <a:lnTo>
                  <a:pt x="21600" y="21600"/>
                </a:lnTo>
                <a:lnTo>
                  <a:pt x="17953" y="10588"/>
                </a:lnTo>
                <a:lnTo>
                  <a:pt x="21600" y="0"/>
                </a:lnTo>
                <a:lnTo>
                  <a:pt x="0" y="10588"/>
                </a:lnTo>
                <a:close/>
              </a:path>
            </a:pathLst>
          </a:custGeom>
          <a:solidFill>
            <a:srgbClr val="000000"/>
          </a:solidFill>
          <a:ln w="20638">
            <a:solidFill>
              <a:srgbClr val="000000"/>
            </a:solidFill>
          </a:ln>
        </p:spPr>
        <p:txBody>
          <a:bodyPr lIns="45719" rIns="45719"/>
          <a:lstStyle/>
          <a:p>
            <a:pPr>
              <a:defRPr>
                <a:solidFill>
                  <a:srgbClr val="FFFFE3"/>
                </a:solidFill>
              </a:defRPr>
            </a:pPr>
          </a:p>
        </p:txBody>
      </p:sp>
      <p:sp>
        <p:nvSpPr>
          <p:cNvPr id="205" name="Rectangle"/>
          <p:cNvSpPr/>
          <p:nvPr/>
        </p:nvSpPr>
        <p:spPr>
          <a:xfrm>
            <a:off x="4025900" y="5094287"/>
            <a:ext cx="20638" cy="163514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/>
          <a:lstStyle/>
          <a:p>
            <a:pPr defTabSz="457200">
              <a:defRPr sz="1800">
                <a:solidFill>
                  <a:srgbClr val="FFFFE3"/>
                </a:solidFill>
              </a:defRPr>
            </a:pPr>
          </a:p>
        </p:txBody>
      </p:sp>
      <p:sp>
        <p:nvSpPr>
          <p:cNvPr id="206" name="Rectangle"/>
          <p:cNvSpPr/>
          <p:nvPr/>
        </p:nvSpPr>
        <p:spPr>
          <a:xfrm>
            <a:off x="4724400" y="5181600"/>
            <a:ext cx="20638" cy="60325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/>
          <a:lstStyle/>
          <a:p>
            <a:pPr defTabSz="457200">
              <a:defRPr sz="1800">
                <a:solidFill>
                  <a:srgbClr val="FFFFE3"/>
                </a:solidFill>
              </a:defRPr>
            </a:pPr>
          </a:p>
        </p:txBody>
      </p:sp>
      <p:sp>
        <p:nvSpPr>
          <p:cNvPr id="207" name="Rectangle"/>
          <p:cNvSpPr/>
          <p:nvPr/>
        </p:nvSpPr>
        <p:spPr>
          <a:xfrm>
            <a:off x="6096000" y="5181600"/>
            <a:ext cx="20638" cy="60325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/>
          <a:lstStyle/>
          <a:p>
            <a:pPr defTabSz="457200">
              <a:defRPr sz="1800">
                <a:solidFill>
                  <a:srgbClr val="FFFFE3"/>
                </a:solidFill>
              </a:defRPr>
            </a:pPr>
          </a:p>
        </p:txBody>
      </p:sp>
      <p:sp>
        <p:nvSpPr>
          <p:cNvPr id="208" name="Rectangle"/>
          <p:cNvSpPr/>
          <p:nvPr/>
        </p:nvSpPr>
        <p:spPr>
          <a:xfrm>
            <a:off x="3332162" y="5197475"/>
            <a:ext cx="20638" cy="60325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/>
          <a:lstStyle/>
          <a:p>
            <a:pPr defTabSz="457200">
              <a:defRPr sz="1800">
                <a:solidFill>
                  <a:srgbClr val="FFFFE3"/>
                </a:solidFill>
              </a:defRPr>
            </a:pPr>
          </a:p>
        </p:txBody>
      </p:sp>
      <p:sp>
        <p:nvSpPr>
          <p:cNvPr id="209" name="Rectangle"/>
          <p:cNvSpPr/>
          <p:nvPr/>
        </p:nvSpPr>
        <p:spPr>
          <a:xfrm>
            <a:off x="2646362" y="5181600"/>
            <a:ext cx="20638" cy="60325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/>
          <a:lstStyle/>
          <a:p>
            <a:pPr defTabSz="457200">
              <a:defRPr sz="1800">
                <a:solidFill>
                  <a:srgbClr val="FFFFE3"/>
                </a:solidFill>
              </a:defRPr>
            </a:pPr>
          </a:p>
        </p:txBody>
      </p:sp>
      <p:sp>
        <p:nvSpPr>
          <p:cNvPr id="210" name="Rectangle"/>
          <p:cNvSpPr/>
          <p:nvPr/>
        </p:nvSpPr>
        <p:spPr>
          <a:xfrm>
            <a:off x="4017962" y="5181600"/>
            <a:ext cx="20638" cy="60325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/>
          <a:lstStyle/>
          <a:p>
            <a:pPr defTabSz="457200">
              <a:defRPr sz="1800">
                <a:solidFill>
                  <a:srgbClr val="FFFFE3"/>
                </a:solidFill>
              </a:defRPr>
            </a:pPr>
          </a:p>
        </p:txBody>
      </p:sp>
      <p:sp>
        <p:nvSpPr>
          <p:cNvPr id="211" name="Rectangle"/>
          <p:cNvSpPr/>
          <p:nvPr/>
        </p:nvSpPr>
        <p:spPr>
          <a:xfrm>
            <a:off x="1960562" y="5181600"/>
            <a:ext cx="20638" cy="60325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/>
          <a:lstStyle/>
          <a:p>
            <a:pPr defTabSz="457200">
              <a:defRPr sz="1800">
                <a:solidFill>
                  <a:srgbClr val="FFFFE3"/>
                </a:solidFill>
              </a:defRPr>
            </a:pPr>
          </a:p>
        </p:txBody>
      </p:sp>
      <p:sp>
        <p:nvSpPr>
          <p:cNvPr id="212" name="Shape"/>
          <p:cNvSpPr/>
          <p:nvPr/>
        </p:nvSpPr>
        <p:spPr>
          <a:xfrm>
            <a:off x="1235075" y="2936875"/>
            <a:ext cx="5581650" cy="22447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020"/>
                </a:moveTo>
                <a:lnTo>
                  <a:pt x="21600" y="21600"/>
                </a:lnTo>
                <a:lnTo>
                  <a:pt x="0" y="21600"/>
                </a:lnTo>
                <a:lnTo>
                  <a:pt x="0" y="21020"/>
                </a:lnTo>
                <a:lnTo>
                  <a:pt x="1911" y="21020"/>
                </a:lnTo>
                <a:lnTo>
                  <a:pt x="2943" y="20622"/>
                </a:lnTo>
                <a:lnTo>
                  <a:pt x="3895" y="20042"/>
                </a:lnTo>
                <a:lnTo>
                  <a:pt x="4927" y="18850"/>
                </a:lnTo>
                <a:lnTo>
                  <a:pt x="5560" y="17476"/>
                </a:lnTo>
                <a:lnTo>
                  <a:pt x="6592" y="14145"/>
                </a:lnTo>
                <a:lnTo>
                  <a:pt x="8183" y="6676"/>
                </a:lnTo>
                <a:lnTo>
                  <a:pt x="8975" y="3330"/>
                </a:lnTo>
                <a:lnTo>
                  <a:pt x="9369" y="1955"/>
                </a:lnTo>
                <a:lnTo>
                  <a:pt x="9768" y="978"/>
                </a:lnTo>
                <a:lnTo>
                  <a:pt x="10247" y="199"/>
                </a:lnTo>
                <a:lnTo>
                  <a:pt x="10800" y="0"/>
                </a:lnTo>
                <a:lnTo>
                  <a:pt x="11353" y="199"/>
                </a:lnTo>
                <a:lnTo>
                  <a:pt x="11832" y="978"/>
                </a:lnTo>
                <a:lnTo>
                  <a:pt x="12231" y="1955"/>
                </a:lnTo>
                <a:lnTo>
                  <a:pt x="12625" y="3330"/>
                </a:lnTo>
                <a:lnTo>
                  <a:pt x="13343" y="6676"/>
                </a:lnTo>
                <a:lnTo>
                  <a:pt x="15008" y="14145"/>
                </a:lnTo>
                <a:lnTo>
                  <a:pt x="15561" y="16101"/>
                </a:lnTo>
                <a:lnTo>
                  <a:pt x="16040" y="17476"/>
                </a:lnTo>
                <a:lnTo>
                  <a:pt x="16673" y="18850"/>
                </a:lnTo>
                <a:lnTo>
                  <a:pt x="17705" y="20042"/>
                </a:lnTo>
                <a:lnTo>
                  <a:pt x="18657" y="20622"/>
                </a:lnTo>
                <a:lnTo>
                  <a:pt x="19689" y="21020"/>
                </a:lnTo>
                <a:lnTo>
                  <a:pt x="21600" y="21020"/>
                </a:lnTo>
                <a:close/>
              </a:path>
            </a:pathLst>
          </a:custGeom>
          <a:solidFill>
            <a:srgbClr val="D9F1F7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E3"/>
                </a:solidFill>
              </a:defRPr>
            </a:pPr>
          </a:p>
        </p:txBody>
      </p:sp>
      <p:sp>
        <p:nvSpPr>
          <p:cNvPr id="213" name="Line"/>
          <p:cNvSpPr/>
          <p:nvPr/>
        </p:nvSpPr>
        <p:spPr>
          <a:xfrm rot="16200000">
            <a:off x="3924299" y="5067300"/>
            <a:ext cx="228601" cy="13716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cubicBezTo>
                  <a:pt x="15635" y="0"/>
                  <a:pt x="10800" y="806"/>
                  <a:pt x="10800" y="1800"/>
                </a:cubicBezTo>
                <a:lnTo>
                  <a:pt x="10800" y="9000"/>
                </a:lnTo>
                <a:cubicBezTo>
                  <a:pt x="10800" y="9994"/>
                  <a:pt x="5965" y="10800"/>
                  <a:pt x="0" y="10800"/>
                </a:cubicBezTo>
                <a:cubicBezTo>
                  <a:pt x="5965" y="10800"/>
                  <a:pt x="10800" y="11606"/>
                  <a:pt x="10800" y="12600"/>
                </a:cubicBezTo>
                <a:lnTo>
                  <a:pt x="10800" y="19800"/>
                </a:lnTo>
                <a:cubicBezTo>
                  <a:pt x="10800" y="20794"/>
                  <a:pt x="15635" y="21600"/>
                  <a:pt x="21600" y="21600"/>
                </a:cubicBezTo>
              </a:path>
            </a:pathLst>
          </a:custGeom>
          <a:ln w="12700" cap="sq">
            <a:solidFill>
              <a:srgbClr val="FFFFE3"/>
            </a:solidFill>
          </a:ln>
        </p:spPr>
        <p:txBody>
          <a:bodyPr lIns="45719" rIns="45719" anchor="ctr"/>
          <a:lstStyle/>
          <a:p>
            <a:pPr defTabSz="457200">
              <a:defRPr sz="1800">
                <a:solidFill>
                  <a:srgbClr val="FFFFE3"/>
                </a:solidFill>
              </a:defRPr>
            </a:pPr>
          </a:p>
        </p:txBody>
      </p:sp>
      <p:sp>
        <p:nvSpPr>
          <p:cNvPr id="214" name="68.26%"/>
          <p:cNvSpPr txBox="1"/>
          <p:nvPr/>
        </p:nvSpPr>
        <p:spPr>
          <a:xfrm>
            <a:off x="3783012" y="5824537"/>
            <a:ext cx="596901" cy="2729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450" tIns="44450" rIns="44450" bIns="44450">
            <a:spAutoFit/>
          </a:bodyPr>
          <a:lstStyle>
            <a:lvl1pPr defTabSz="457200">
              <a:defRPr b="1" sz="1200">
                <a:solidFill>
                  <a:srgbClr val="FFFFE3"/>
                </a:solidFill>
              </a:defRPr>
            </a:lvl1pPr>
          </a:lstStyle>
          <a:p>
            <a:pPr/>
            <a:r>
              <a:t>68.26%</a:t>
            </a:r>
          </a:p>
        </p:txBody>
      </p:sp>
      <p:sp>
        <p:nvSpPr>
          <p:cNvPr id="215" name="95.44%"/>
          <p:cNvSpPr txBox="1"/>
          <p:nvPr/>
        </p:nvSpPr>
        <p:spPr>
          <a:xfrm>
            <a:off x="3795712" y="6205537"/>
            <a:ext cx="596901" cy="2729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450" tIns="44450" rIns="44450" bIns="44450">
            <a:spAutoFit/>
          </a:bodyPr>
          <a:lstStyle>
            <a:lvl1pPr defTabSz="457200">
              <a:defRPr b="1" sz="1200">
                <a:solidFill>
                  <a:srgbClr val="FFFFE3"/>
                </a:solidFill>
              </a:defRPr>
            </a:lvl1pPr>
          </a:lstStyle>
          <a:p>
            <a:pPr/>
            <a:r>
              <a:t>95.44%</a:t>
            </a:r>
          </a:p>
        </p:txBody>
      </p:sp>
      <p:sp>
        <p:nvSpPr>
          <p:cNvPr id="216" name="Line"/>
          <p:cNvSpPr/>
          <p:nvPr/>
        </p:nvSpPr>
        <p:spPr>
          <a:xfrm rot="16200000">
            <a:off x="3924299" y="4762500"/>
            <a:ext cx="228601" cy="27432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cubicBezTo>
                  <a:pt x="15635" y="0"/>
                  <a:pt x="10800" y="806"/>
                  <a:pt x="10800" y="1800"/>
                </a:cubicBezTo>
                <a:lnTo>
                  <a:pt x="10800" y="9000"/>
                </a:lnTo>
                <a:cubicBezTo>
                  <a:pt x="10800" y="9994"/>
                  <a:pt x="5965" y="10800"/>
                  <a:pt x="0" y="10800"/>
                </a:cubicBezTo>
                <a:cubicBezTo>
                  <a:pt x="5965" y="10800"/>
                  <a:pt x="10800" y="11606"/>
                  <a:pt x="10800" y="12600"/>
                </a:cubicBezTo>
                <a:lnTo>
                  <a:pt x="10800" y="19800"/>
                </a:lnTo>
                <a:cubicBezTo>
                  <a:pt x="10800" y="20794"/>
                  <a:pt x="15635" y="21600"/>
                  <a:pt x="21600" y="21600"/>
                </a:cubicBezTo>
              </a:path>
            </a:pathLst>
          </a:custGeom>
          <a:ln w="12700" cap="sq">
            <a:solidFill>
              <a:srgbClr val="FFFFE3"/>
            </a:solidFill>
          </a:ln>
        </p:spPr>
        <p:txBody>
          <a:bodyPr lIns="45719" rIns="45719" anchor="ctr"/>
          <a:lstStyle/>
          <a:p>
            <a:pPr defTabSz="457200">
              <a:defRPr sz="1800">
                <a:solidFill>
                  <a:srgbClr val="FFFFE3"/>
                </a:solidFill>
              </a:defRPr>
            </a:pPr>
          </a:p>
        </p:txBody>
      </p:sp>
      <p:sp>
        <p:nvSpPr>
          <p:cNvPr id="217" name="Line"/>
          <p:cNvSpPr/>
          <p:nvPr/>
        </p:nvSpPr>
        <p:spPr>
          <a:xfrm flipV="1">
            <a:off x="3352800" y="3657599"/>
            <a:ext cx="0" cy="1524001"/>
          </a:xfrm>
          <a:prstGeom prst="line">
            <a:avLst/>
          </a:prstGeom>
          <a:ln w="12700">
            <a:solidFill>
              <a:srgbClr val="993300"/>
            </a:solidFill>
            <a:prstDash val="dash"/>
          </a:ln>
        </p:spPr>
        <p:txBody>
          <a:bodyPr lIns="45719" rIns="45719"/>
          <a:lstStyle/>
          <a:p>
            <a:pPr>
              <a:defRPr>
                <a:solidFill>
                  <a:srgbClr val="FFFFE3"/>
                </a:solidFill>
              </a:defRPr>
            </a:pPr>
          </a:p>
        </p:txBody>
      </p:sp>
      <p:sp>
        <p:nvSpPr>
          <p:cNvPr id="218" name="Line"/>
          <p:cNvSpPr/>
          <p:nvPr/>
        </p:nvSpPr>
        <p:spPr>
          <a:xfrm flipV="1">
            <a:off x="4724400" y="3657599"/>
            <a:ext cx="0" cy="1524001"/>
          </a:xfrm>
          <a:prstGeom prst="line">
            <a:avLst/>
          </a:prstGeom>
          <a:ln w="12700">
            <a:solidFill>
              <a:srgbClr val="993300"/>
            </a:solidFill>
            <a:prstDash val="dash"/>
          </a:ln>
        </p:spPr>
        <p:txBody>
          <a:bodyPr lIns="45719" rIns="45719"/>
          <a:lstStyle/>
          <a:p>
            <a:pPr>
              <a:defRPr>
                <a:solidFill>
                  <a:srgbClr val="FFFFE3"/>
                </a:solidFill>
              </a:defRPr>
            </a:pPr>
          </a:p>
        </p:txBody>
      </p:sp>
      <p:sp>
        <p:nvSpPr>
          <p:cNvPr id="219" name="Line"/>
          <p:cNvSpPr/>
          <p:nvPr/>
        </p:nvSpPr>
        <p:spPr>
          <a:xfrm>
            <a:off x="1143000" y="2921000"/>
            <a:ext cx="5764213" cy="2184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231" y="21600"/>
                </a:lnTo>
                <a:lnTo>
                  <a:pt x="3230" y="21192"/>
                </a:lnTo>
                <a:lnTo>
                  <a:pt x="4152" y="20595"/>
                </a:lnTo>
                <a:lnTo>
                  <a:pt x="5152" y="19371"/>
                </a:lnTo>
                <a:lnTo>
                  <a:pt x="5764" y="17958"/>
                </a:lnTo>
                <a:lnTo>
                  <a:pt x="6764" y="14536"/>
                </a:lnTo>
                <a:lnTo>
                  <a:pt x="8304" y="6860"/>
                </a:lnTo>
                <a:lnTo>
                  <a:pt x="9072" y="3422"/>
                </a:lnTo>
                <a:lnTo>
                  <a:pt x="9453" y="2009"/>
                </a:lnTo>
                <a:lnTo>
                  <a:pt x="9839" y="1005"/>
                </a:lnTo>
                <a:lnTo>
                  <a:pt x="10303" y="204"/>
                </a:lnTo>
                <a:lnTo>
                  <a:pt x="10839" y="0"/>
                </a:lnTo>
                <a:lnTo>
                  <a:pt x="11374" y="204"/>
                </a:lnTo>
                <a:lnTo>
                  <a:pt x="11838" y="1005"/>
                </a:lnTo>
                <a:lnTo>
                  <a:pt x="12225" y="2009"/>
                </a:lnTo>
                <a:lnTo>
                  <a:pt x="12605" y="3422"/>
                </a:lnTo>
                <a:lnTo>
                  <a:pt x="13301" y="6860"/>
                </a:lnTo>
                <a:lnTo>
                  <a:pt x="14914" y="14536"/>
                </a:lnTo>
                <a:lnTo>
                  <a:pt x="15449" y="16545"/>
                </a:lnTo>
                <a:lnTo>
                  <a:pt x="15913" y="17958"/>
                </a:lnTo>
                <a:lnTo>
                  <a:pt x="16526" y="19371"/>
                </a:lnTo>
                <a:lnTo>
                  <a:pt x="17525" y="20595"/>
                </a:lnTo>
                <a:lnTo>
                  <a:pt x="18447" y="21192"/>
                </a:lnTo>
                <a:lnTo>
                  <a:pt x="19447" y="21600"/>
                </a:lnTo>
                <a:lnTo>
                  <a:pt x="21600" y="21600"/>
                </a:lnTo>
              </a:path>
            </a:pathLst>
          </a:custGeom>
          <a:ln w="41275">
            <a:solidFill>
              <a:srgbClr val="993300"/>
            </a:solidFill>
          </a:ln>
        </p:spPr>
        <p:txBody>
          <a:bodyPr lIns="45719" rIns="45719"/>
          <a:lstStyle/>
          <a:p>
            <a:pPr>
              <a:defRPr>
                <a:solidFill>
                  <a:srgbClr val="FFFFE3"/>
                </a:solidFill>
              </a:defRPr>
            </a:pPr>
          </a:p>
        </p:txBody>
      </p:sp>
      <p:sp>
        <p:nvSpPr>
          <p:cNvPr id="220" name="Line"/>
          <p:cNvSpPr/>
          <p:nvPr/>
        </p:nvSpPr>
        <p:spPr>
          <a:xfrm rot="16200000">
            <a:off x="3886200" y="4267199"/>
            <a:ext cx="304801" cy="4419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cubicBezTo>
                  <a:pt x="15635" y="0"/>
                  <a:pt x="10800" y="806"/>
                  <a:pt x="10800" y="1800"/>
                </a:cubicBezTo>
                <a:lnTo>
                  <a:pt x="10800" y="9000"/>
                </a:lnTo>
                <a:cubicBezTo>
                  <a:pt x="10800" y="9994"/>
                  <a:pt x="5965" y="10800"/>
                  <a:pt x="0" y="10800"/>
                </a:cubicBezTo>
                <a:cubicBezTo>
                  <a:pt x="5965" y="10800"/>
                  <a:pt x="10800" y="11606"/>
                  <a:pt x="10800" y="12600"/>
                </a:cubicBezTo>
                <a:lnTo>
                  <a:pt x="10800" y="19800"/>
                </a:lnTo>
                <a:cubicBezTo>
                  <a:pt x="10800" y="20794"/>
                  <a:pt x="15635" y="21600"/>
                  <a:pt x="21600" y="21600"/>
                </a:cubicBezTo>
              </a:path>
            </a:pathLst>
          </a:custGeom>
          <a:ln w="12700" cap="sq">
            <a:solidFill>
              <a:srgbClr val="FFFFE3"/>
            </a:solidFill>
          </a:ln>
        </p:spPr>
        <p:txBody>
          <a:bodyPr lIns="45719" rIns="45719" anchor="ctr"/>
          <a:lstStyle/>
          <a:p>
            <a:pPr defTabSz="457200">
              <a:defRPr sz="1800">
                <a:solidFill>
                  <a:srgbClr val="FFFFE3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00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lide Number"/>
          <p:cNvSpPr txBox="1"/>
          <p:nvPr>
            <p:ph type="sldNum" sz="quarter" idx="2"/>
          </p:nvPr>
        </p:nvSpPr>
        <p:spPr>
          <a:xfrm>
            <a:off x="8887459" y="6553200"/>
            <a:ext cx="256541" cy="27546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r" defTabSz="457200">
              <a:defRPr sz="1200"/>
            </a:lvl1pPr>
          </a:lstStyle>
          <a:p>
            <a:pPr/>
            <a:fld id="{86CB4B4D-7CA3-9044-876B-883B54F8677D}" type="slidenum"/>
          </a:p>
        </p:txBody>
      </p:sp>
      <p:sp>
        <p:nvSpPr>
          <p:cNvPr id="223" name="Normal Distribution"/>
          <p:cNvSpPr txBox="1"/>
          <p:nvPr>
            <p:ph type="title" idx="4294967295"/>
          </p:nvPr>
        </p:nvSpPr>
        <p:spPr>
          <a:xfrm>
            <a:off x="457200" y="533399"/>
            <a:ext cx="8229600" cy="114300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Normal Distribution</a:t>
            </a:r>
          </a:p>
        </p:txBody>
      </p:sp>
      <p:sp>
        <p:nvSpPr>
          <p:cNvPr id="224" name="The 20.0% standard deviation we found for large stock returns from 1926 through 2011 can now be interpreted in the following way:…"/>
          <p:cNvSpPr txBox="1"/>
          <p:nvPr>
            <p:ph type="body" idx="4294967295"/>
          </p:nvPr>
        </p:nvSpPr>
        <p:spPr>
          <a:xfrm>
            <a:off x="457200" y="1828800"/>
            <a:ext cx="8229600" cy="4302125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spcBef>
                <a:spcPts val="800"/>
              </a:spcBef>
              <a:defRPr sz="3600"/>
            </a:lvl1pPr>
            <a:lvl2pPr marL="908050" indent="-436562">
              <a:spcBef>
                <a:spcPts val="0"/>
              </a:spcBef>
              <a:buClr>
                <a:schemeClr val="accent2"/>
              </a:buClr>
            </a:lvl2pPr>
          </a:lstStyle>
          <a:p>
            <a:pPr/>
            <a:r>
              <a:t>The 20.0% standard deviation we found for large stock returns from 1926 through 2011 can now be interpreted in the following way: </a:t>
            </a:r>
          </a:p>
          <a:p>
            <a:pPr lvl="1"/>
            <a:r>
              <a:t>If stock returns are approximately normally distributed, the probability that a yearly return will fall within 20.0 percent of the mean of 12.3% will be approximately 2/3.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2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Class="entr" nodeType="with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Class="entr" nodeType="with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224" grpId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lide Number"/>
          <p:cNvSpPr txBox="1"/>
          <p:nvPr>
            <p:ph type="sldNum" sz="quarter" idx="2"/>
          </p:nvPr>
        </p:nvSpPr>
        <p:spPr>
          <a:xfrm>
            <a:off x="8887459" y="6553200"/>
            <a:ext cx="256541" cy="27546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r" defTabSz="457200">
              <a:defRPr sz="1200"/>
            </a:lvl1pPr>
          </a:lstStyle>
          <a:p>
            <a:pPr/>
            <a:fld id="{86CB4B4D-7CA3-9044-876B-883B54F8677D}" type="slidenum"/>
          </a:p>
        </p:txBody>
      </p:sp>
      <p:pic>
        <p:nvPicPr>
          <p:cNvPr id="227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8200" y="111125"/>
            <a:ext cx="7672388" cy="667067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lide Number"/>
          <p:cNvSpPr txBox="1"/>
          <p:nvPr>
            <p:ph type="sldNum" sz="quarter" idx="2"/>
          </p:nvPr>
        </p:nvSpPr>
        <p:spPr>
          <a:xfrm>
            <a:off x="8887459" y="6553200"/>
            <a:ext cx="256541" cy="27546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r" defTabSz="457200">
              <a:defRPr sz="1200"/>
            </a:lvl1pPr>
          </a:lstStyle>
          <a:p>
            <a:pPr/>
            <a:fld id="{86CB4B4D-7CA3-9044-876B-883B54F8677D}" type="slidenum"/>
          </a:p>
        </p:txBody>
      </p:sp>
      <p:sp>
        <p:nvSpPr>
          <p:cNvPr id="230" name="Example – Return and Variance"/>
          <p:cNvSpPr txBox="1"/>
          <p:nvPr>
            <p:ph type="title" idx="4294967295"/>
          </p:nvPr>
        </p:nvSpPr>
        <p:spPr>
          <a:xfrm>
            <a:off x="381000" y="838200"/>
            <a:ext cx="8534400" cy="9144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Example – Return and Variance</a:t>
            </a:r>
          </a:p>
        </p:txBody>
      </p:sp>
      <p:graphicFrame>
        <p:nvGraphicFramePr>
          <p:cNvPr id="231" name="Table"/>
          <p:cNvGraphicFramePr/>
          <p:nvPr/>
        </p:nvGraphicFramePr>
        <p:xfrm>
          <a:off x="457200" y="1905000"/>
          <a:ext cx="8229600" cy="343058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146175"/>
                <a:gridCol w="1296987"/>
                <a:gridCol w="1298575"/>
                <a:gridCol w="2290762"/>
                <a:gridCol w="2197100"/>
              </a:tblGrid>
              <a:tr h="701675">
                <a:tc>
                  <a:txBody>
                    <a:bodyPr/>
                    <a:lstStyle/>
                    <a:p>
                      <a:pPr algn="ctr" defTabSz="457200">
                        <a:spcBef>
                          <a:spcPts val="4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000">
                          <a:solidFill>
                            <a:srgbClr val="FFFFE3"/>
                          </a:solidFill>
                        </a:rPr>
                        <a:t>Year</a:t>
                      </a:r>
                    </a:p>
                  </a:txBody>
                  <a:tcPr marL="45728" marR="45728" marT="45728" marB="45728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28575">
                      <a:solidFill>
                        <a:srgbClr val="FFFFE3"/>
                      </a:solidFill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spcBef>
                          <a:spcPts val="4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000">
                          <a:solidFill>
                            <a:srgbClr val="FFFFE3"/>
                          </a:solidFill>
                        </a:rPr>
                        <a:t>Actual Return</a:t>
                      </a:r>
                    </a:p>
                  </a:txBody>
                  <a:tcPr marL="45728" marR="45728" marT="45728" marB="45728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28575">
                      <a:solidFill>
                        <a:srgbClr val="FFFFE3"/>
                      </a:solidFill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spcBef>
                          <a:spcPts val="4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000">
                          <a:solidFill>
                            <a:srgbClr val="FFFFE3"/>
                          </a:solidFill>
                        </a:rPr>
                        <a:t>Average Return</a:t>
                      </a:r>
                    </a:p>
                  </a:txBody>
                  <a:tcPr marL="45728" marR="45728" marT="45728" marB="45728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28575">
                      <a:solidFill>
                        <a:srgbClr val="FFFFE3"/>
                      </a:solidFill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spcBef>
                          <a:spcPts val="4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000">
                          <a:solidFill>
                            <a:srgbClr val="FFFFE3"/>
                          </a:solidFill>
                        </a:rPr>
                        <a:t>Deviation from the Mean</a:t>
                      </a:r>
                    </a:p>
                  </a:txBody>
                  <a:tcPr marL="45728" marR="45728" marT="45728" marB="45728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28575">
                      <a:solidFill>
                        <a:srgbClr val="FFFFE3"/>
                      </a:solidFill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spcBef>
                          <a:spcPts val="4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000">
                          <a:solidFill>
                            <a:srgbClr val="FFFFE3"/>
                          </a:solidFill>
                        </a:rPr>
                        <a:t>Squared Deviation</a:t>
                      </a:r>
                    </a:p>
                  </a:txBody>
                  <a:tcPr marL="45728" marR="45728" marT="45728" marB="45728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28575">
                      <a:solidFill>
                        <a:srgbClr val="FFFFE3"/>
                      </a:solidFill>
                    </a:lnT>
                    <a:noFill/>
                  </a:tcPr>
                </a:tc>
              </a:tr>
              <a:tr h="549275">
                <a:tc>
                  <a:txBody>
                    <a:bodyPr/>
                    <a:lstStyle/>
                    <a:p>
                      <a:pPr algn="ctr" defTabSz="457200">
                        <a:spcBef>
                          <a:spcPts val="4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E3"/>
                          </a:solidFill>
                        </a:rPr>
                        <a:t>1</a:t>
                      </a:r>
                    </a:p>
                  </a:txBody>
                  <a:tcPr marL="45728" marR="45728" marT="45728" marB="45728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spcBef>
                          <a:spcPts val="4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E3"/>
                          </a:solidFill>
                        </a:rPr>
                        <a:t>.15</a:t>
                      </a:r>
                    </a:p>
                  </a:txBody>
                  <a:tcPr marL="45728" marR="45728" marT="45728" marB="45728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spcBef>
                          <a:spcPts val="4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E3"/>
                          </a:solidFill>
                        </a:rPr>
                        <a:t>.105</a:t>
                      </a:r>
                    </a:p>
                  </a:txBody>
                  <a:tcPr marL="45728" marR="45728" marT="45728" marB="45728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spcBef>
                          <a:spcPts val="4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E3"/>
                          </a:solidFill>
                        </a:rPr>
                        <a:t>.045</a:t>
                      </a:r>
                    </a:p>
                  </a:txBody>
                  <a:tcPr marL="45728" marR="45728" marT="45728" marB="45728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spcBef>
                          <a:spcPts val="4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E3"/>
                          </a:solidFill>
                        </a:rPr>
                        <a:t>.002025</a:t>
                      </a:r>
                    </a:p>
                  </a:txBody>
                  <a:tcPr marL="45728" marR="45728" marT="45728" marB="45728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B w="12700">
                      <a:miter lim="400000"/>
                    </a:lnB>
                    <a:noFill/>
                  </a:tcPr>
                </a:tc>
              </a:tr>
              <a:tr h="549275">
                <a:tc>
                  <a:txBody>
                    <a:bodyPr/>
                    <a:lstStyle/>
                    <a:p>
                      <a:pPr algn="ctr" defTabSz="457200">
                        <a:spcBef>
                          <a:spcPts val="4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E3"/>
                          </a:solidFill>
                        </a:rPr>
                        <a:t>2</a:t>
                      </a:r>
                    </a:p>
                  </a:txBody>
                  <a:tcPr marL="45728" marR="45728" marT="45728" marB="45728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spcBef>
                          <a:spcPts val="4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E3"/>
                          </a:solidFill>
                        </a:rPr>
                        <a:t>.09</a:t>
                      </a:r>
                    </a:p>
                  </a:txBody>
                  <a:tcPr marL="45728" marR="45728" marT="45728" marB="45728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spcBef>
                          <a:spcPts val="4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E3"/>
                          </a:solidFill>
                        </a:rPr>
                        <a:t>.105</a:t>
                      </a:r>
                    </a:p>
                  </a:txBody>
                  <a:tcPr marL="45728" marR="45728" marT="45728" marB="45728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spcBef>
                          <a:spcPts val="4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E3"/>
                          </a:solidFill>
                        </a:rPr>
                        <a:t>-.015</a:t>
                      </a:r>
                    </a:p>
                  </a:txBody>
                  <a:tcPr marL="45728" marR="45728" marT="45728" marB="45728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spcBef>
                          <a:spcPts val="4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E3"/>
                          </a:solidFill>
                        </a:rPr>
                        <a:t>.000225</a:t>
                      </a:r>
                    </a:p>
                  </a:txBody>
                  <a:tcPr marL="45728" marR="45728" marT="45728" marB="45728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550862">
                <a:tc>
                  <a:txBody>
                    <a:bodyPr/>
                    <a:lstStyle/>
                    <a:p>
                      <a:pPr algn="ctr" defTabSz="457200">
                        <a:spcBef>
                          <a:spcPts val="4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E3"/>
                          </a:solidFill>
                        </a:rPr>
                        <a:t>3</a:t>
                      </a:r>
                    </a:p>
                  </a:txBody>
                  <a:tcPr marL="45728" marR="45728" marT="45728" marB="45728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spcBef>
                          <a:spcPts val="4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E3"/>
                          </a:solidFill>
                        </a:rPr>
                        <a:t>.06</a:t>
                      </a:r>
                    </a:p>
                  </a:txBody>
                  <a:tcPr marL="45728" marR="45728" marT="45728" marB="45728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spcBef>
                          <a:spcPts val="4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E3"/>
                          </a:solidFill>
                        </a:rPr>
                        <a:t>.105</a:t>
                      </a:r>
                    </a:p>
                  </a:txBody>
                  <a:tcPr marL="45728" marR="45728" marT="45728" marB="45728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spcBef>
                          <a:spcPts val="4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E3"/>
                          </a:solidFill>
                        </a:rPr>
                        <a:t>-.045</a:t>
                      </a:r>
                    </a:p>
                  </a:txBody>
                  <a:tcPr marL="45728" marR="45728" marT="45728" marB="45728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spcBef>
                          <a:spcPts val="4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E3"/>
                          </a:solidFill>
                        </a:rPr>
                        <a:t>.002025</a:t>
                      </a:r>
                    </a:p>
                  </a:txBody>
                  <a:tcPr marL="45728" marR="45728" marT="45728" marB="45728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549275">
                <a:tc>
                  <a:txBody>
                    <a:bodyPr/>
                    <a:lstStyle/>
                    <a:p>
                      <a:pPr algn="ctr" defTabSz="457200">
                        <a:spcBef>
                          <a:spcPts val="4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E3"/>
                          </a:solidFill>
                        </a:rPr>
                        <a:t>4</a:t>
                      </a:r>
                    </a:p>
                  </a:txBody>
                  <a:tcPr marL="45728" marR="45728" marT="45728" marB="45728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spcBef>
                          <a:spcPts val="4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E3"/>
                          </a:solidFill>
                        </a:rPr>
                        <a:t>.12</a:t>
                      </a:r>
                    </a:p>
                  </a:txBody>
                  <a:tcPr marL="45728" marR="45728" marT="45728" marB="45728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spcBef>
                          <a:spcPts val="4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E3"/>
                          </a:solidFill>
                        </a:rPr>
                        <a:t>.105</a:t>
                      </a:r>
                    </a:p>
                  </a:txBody>
                  <a:tcPr marL="45728" marR="45728" marT="45728" marB="45728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spcBef>
                          <a:spcPts val="4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u="sng">
                          <a:solidFill>
                            <a:srgbClr val="FFFFE3"/>
                          </a:solidFill>
                        </a:rPr>
                        <a:t> .015</a:t>
                      </a:r>
                    </a:p>
                  </a:txBody>
                  <a:tcPr marL="45728" marR="45728" marT="45728" marB="45728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spcBef>
                          <a:spcPts val="4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u="sng">
                          <a:solidFill>
                            <a:srgbClr val="FFFFE3"/>
                          </a:solidFill>
                        </a:rPr>
                        <a:t>.000225</a:t>
                      </a:r>
                    </a:p>
                  </a:txBody>
                  <a:tcPr marL="45728" marR="45728" marT="45728" marB="45728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530225">
                <a:tc>
                  <a:txBody>
                    <a:bodyPr/>
                    <a:lstStyle/>
                    <a:p>
                      <a:pPr algn="ctr" defTabSz="457200">
                        <a:spcBef>
                          <a:spcPts val="4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E3"/>
                          </a:solidFill>
                        </a:rPr>
                        <a:t>Totals</a:t>
                      </a:r>
                    </a:p>
                  </a:txBody>
                  <a:tcPr marL="45728" marR="45728" marT="45728" marB="45728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28575">
                      <a:solidFill>
                        <a:srgbClr val="FFFFE3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spcBef>
                          <a:spcPts val="400"/>
                        </a:spcBef>
                        <a:defRPr sz="2000">
                          <a:solidFill>
                            <a:srgbClr val="FFFFE3"/>
                          </a:solidFill>
                        </a:defRPr>
                      </a:pPr>
                    </a:p>
                  </a:txBody>
                  <a:tcPr marL="45728" marR="45728" marT="45728" marB="45728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28575">
                      <a:solidFill>
                        <a:srgbClr val="FFFFE3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spcBef>
                          <a:spcPts val="400"/>
                        </a:spcBef>
                        <a:defRPr sz="2000">
                          <a:solidFill>
                            <a:srgbClr val="FFFFE3"/>
                          </a:solidFill>
                        </a:defRPr>
                      </a:pPr>
                    </a:p>
                  </a:txBody>
                  <a:tcPr marL="45728" marR="45728" marT="45728" marB="45728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28575">
                      <a:solidFill>
                        <a:srgbClr val="FFFFE3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spcBef>
                          <a:spcPts val="4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E3"/>
                          </a:solidFill>
                        </a:rPr>
                        <a:t>.00</a:t>
                      </a:r>
                    </a:p>
                  </a:txBody>
                  <a:tcPr marL="45728" marR="45728" marT="45728" marB="45728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28575">
                      <a:solidFill>
                        <a:srgbClr val="FFFFE3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spcBef>
                          <a:spcPts val="4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E3"/>
                          </a:solidFill>
                        </a:rPr>
                        <a:t>.0045</a:t>
                      </a:r>
                    </a:p>
                  </a:txBody>
                  <a:tcPr marL="45728" marR="45728" marT="45728" marB="45728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28575">
                      <a:solidFill>
                        <a:srgbClr val="FFFFE3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32" name="Variance = .0045 / (4-1) = .0015     Standard Deviation = .03873"/>
          <p:cNvSpPr txBox="1"/>
          <p:nvPr/>
        </p:nvSpPr>
        <p:spPr>
          <a:xfrm>
            <a:off x="838200" y="5562600"/>
            <a:ext cx="8153400" cy="3484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defTabSz="457200">
              <a:spcBef>
                <a:spcPts val="1000"/>
              </a:spcBef>
              <a:defRPr sz="1800">
                <a:solidFill>
                  <a:srgbClr val="FFFFE3"/>
                </a:solidFill>
              </a:defRPr>
            </a:lvl1pPr>
          </a:lstStyle>
          <a:p>
            <a:pPr/>
            <a:r>
              <a:t>Variance = .0045 / (4-1) = .0015     Standard Deviation = .03873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lide Number"/>
          <p:cNvSpPr txBox="1"/>
          <p:nvPr>
            <p:ph type="sldNum" sz="quarter" idx="2"/>
          </p:nvPr>
        </p:nvSpPr>
        <p:spPr>
          <a:xfrm>
            <a:off x="8887459" y="6553200"/>
            <a:ext cx="256541" cy="27546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r" defTabSz="457200">
              <a:defRPr sz="1200"/>
            </a:lvl1pPr>
          </a:lstStyle>
          <a:p>
            <a:pPr/>
            <a:fld id="{86CB4B4D-7CA3-9044-876B-883B54F8677D}" type="slidenum"/>
          </a:p>
        </p:txBody>
      </p:sp>
      <p:sp>
        <p:nvSpPr>
          <p:cNvPr id="237" name="10.6 More on Average Returns"/>
          <p:cNvSpPr txBox="1"/>
          <p:nvPr>
            <p:ph type="title" idx="4294967295"/>
          </p:nvPr>
        </p:nvSpPr>
        <p:spPr>
          <a:xfrm>
            <a:off x="457200" y="533399"/>
            <a:ext cx="8229600" cy="114300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10.6 More on Average Returns</a:t>
            </a:r>
          </a:p>
        </p:txBody>
      </p:sp>
      <p:sp>
        <p:nvSpPr>
          <p:cNvPr id="238" name="Arithmetic average – return earned in an average period over multiple periods…"/>
          <p:cNvSpPr txBox="1"/>
          <p:nvPr>
            <p:ph type="body" idx="4294967295"/>
          </p:nvPr>
        </p:nvSpPr>
        <p:spPr>
          <a:xfrm>
            <a:off x="457200" y="1828800"/>
            <a:ext cx="8229600" cy="4302125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342900" indent="-342900">
              <a:lnSpc>
                <a:spcPct val="90000"/>
              </a:lnSpc>
              <a:spcBef>
                <a:spcPts val="600"/>
              </a:spcBef>
              <a:defRPr sz="2800"/>
            </a:pPr>
            <a:r>
              <a:t>Arithmetic average – return earned in an average period over multiple periods</a:t>
            </a:r>
          </a:p>
          <a:p>
            <a:pPr marL="342900" indent="-342900">
              <a:lnSpc>
                <a:spcPct val="90000"/>
              </a:lnSpc>
              <a:spcBef>
                <a:spcPts val="600"/>
              </a:spcBef>
              <a:defRPr sz="2800"/>
            </a:pPr>
            <a:r>
              <a:t>Geometric average – average compound return per period over multiple periods</a:t>
            </a:r>
          </a:p>
          <a:p>
            <a:pPr marL="342900" indent="-342900">
              <a:lnSpc>
                <a:spcPct val="90000"/>
              </a:lnSpc>
              <a:spcBef>
                <a:spcPts val="600"/>
              </a:spcBef>
              <a:defRPr sz="2800"/>
            </a:pPr>
            <a:r>
              <a:t>The geometric average will be less than the arithmetic average unless all the returns are equal.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3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Class="entr" nodeType="with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238" grpId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lide Number"/>
          <p:cNvSpPr txBox="1"/>
          <p:nvPr>
            <p:ph type="sldNum" sz="quarter" idx="2"/>
          </p:nvPr>
        </p:nvSpPr>
        <p:spPr>
          <a:xfrm>
            <a:off x="8887459" y="6553200"/>
            <a:ext cx="256541" cy="27546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r" defTabSz="457200">
              <a:defRPr sz="1200"/>
            </a:lvl1pPr>
          </a:lstStyle>
          <a:p>
            <a:pPr/>
            <a:fld id="{86CB4B4D-7CA3-9044-876B-883B54F8677D}" type="slidenum"/>
          </a:p>
        </p:txBody>
      </p:sp>
      <p:sp>
        <p:nvSpPr>
          <p:cNvPr id="243" name="Geometric Return: Example"/>
          <p:cNvSpPr txBox="1"/>
          <p:nvPr>
            <p:ph type="title" idx="4294967295"/>
          </p:nvPr>
        </p:nvSpPr>
        <p:spPr>
          <a:xfrm>
            <a:off x="457200" y="533399"/>
            <a:ext cx="8229600" cy="114300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Geometric Return: Example</a:t>
            </a:r>
          </a:p>
        </p:txBody>
      </p:sp>
      <p:sp>
        <p:nvSpPr>
          <p:cNvPr id="244" name="Recall our earlier example:"/>
          <p:cNvSpPr txBox="1"/>
          <p:nvPr>
            <p:ph type="body" sz="quarter" idx="4294967295"/>
          </p:nvPr>
        </p:nvSpPr>
        <p:spPr>
          <a:xfrm>
            <a:off x="457200" y="1828800"/>
            <a:ext cx="8229600" cy="835025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spcBef>
                <a:spcPts val="800"/>
              </a:spcBef>
              <a:defRPr sz="3600"/>
            </a:lvl1pPr>
          </a:lstStyle>
          <a:p>
            <a:pPr/>
            <a:r>
              <a:t>Recall our earlier example:</a:t>
            </a:r>
          </a:p>
        </p:txBody>
      </p:sp>
      <p:sp>
        <p:nvSpPr>
          <p:cNvPr id="245" name="Rectangle"/>
          <p:cNvSpPr/>
          <p:nvPr/>
        </p:nvSpPr>
        <p:spPr>
          <a:xfrm>
            <a:off x="2057400" y="5867400"/>
            <a:ext cx="6019800" cy="838200"/>
          </a:xfrm>
          <a:prstGeom prst="rect">
            <a:avLst/>
          </a:prstGeom>
          <a:solidFill>
            <a:srgbClr val="BED0B6"/>
          </a:solidFill>
          <a:ln w="12700">
            <a:solidFill>
              <a:srgbClr val="FFFFE3"/>
            </a:solidFill>
            <a:prstDash val="dash"/>
          </a:ln>
        </p:spPr>
        <p:txBody>
          <a:bodyPr lIns="45719" rIns="45719"/>
          <a:lstStyle/>
          <a:p>
            <a:pPr defTabSz="457200">
              <a:defRPr sz="1800">
                <a:solidFill>
                  <a:srgbClr val="FFFFE3"/>
                </a:solidFill>
              </a:defRPr>
            </a:pPr>
          </a:p>
        </p:txBody>
      </p:sp>
      <p:sp>
        <p:nvSpPr>
          <p:cNvPr id="246" name="Rectangle"/>
          <p:cNvSpPr/>
          <p:nvPr/>
        </p:nvSpPr>
        <p:spPr>
          <a:xfrm>
            <a:off x="2667000" y="2590800"/>
            <a:ext cx="6248400" cy="2438400"/>
          </a:xfrm>
          <a:prstGeom prst="rect">
            <a:avLst/>
          </a:prstGeom>
          <a:solidFill>
            <a:srgbClr val="BED0B6"/>
          </a:solidFill>
          <a:ln w="12700">
            <a:solidFill>
              <a:srgbClr val="FFFFE3"/>
            </a:solidFill>
            <a:prstDash val="dash"/>
          </a:ln>
        </p:spPr>
        <p:txBody>
          <a:bodyPr lIns="45719" rIns="45719"/>
          <a:lstStyle/>
          <a:p>
            <a:pPr defTabSz="457200">
              <a:defRPr sz="1800">
                <a:solidFill>
                  <a:srgbClr val="FFFFE3"/>
                </a:solidFill>
              </a:defRPr>
            </a:pPr>
          </a:p>
        </p:txBody>
      </p:sp>
      <p:pic>
        <p:nvPicPr>
          <p:cNvPr id="247" name="image.pdf" descr="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19400" y="2819400"/>
            <a:ext cx="6142038" cy="2092325"/>
          </a:xfrm>
          <a:prstGeom prst="rect">
            <a:avLst/>
          </a:prstGeom>
          <a:ln w="12700">
            <a:miter lim="400000"/>
          </a:ln>
        </p:spPr>
      </p:pic>
      <p:sp>
        <p:nvSpPr>
          <p:cNvPr id="248" name="So, our investor made an average of 9.58% per year, realizing a holding period return of 44.21%."/>
          <p:cNvSpPr txBox="1"/>
          <p:nvPr/>
        </p:nvSpPr>
        <p:spPr>
          <a:xfrm>
            <a:off x="533400" y="4953000"/>
            <a:ext cx="8001000" cy="8891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defTabSz="457200">
              <a:spcBef>
                <a:spcPts val="600"/>
              </a:spcBef>
              <a:defRPr sz="2800">
                <a:solidFill>
                  <a:srgbClr val="FFFFE3"/>
                </a:solidFill>
              </a:defRPr>
            </a:lvl1pPr>
          </a:lstStyle>
          <a:p>
            <a:pPr/>
            <a:r>
              <a:t>So, our investor made an average of 9.58% per year, realizing a holding period return of 44.21%.</a:t>
            </a:r>
          </a:p>
        </p:txBody>
      </p:sp>
      <p:pic>
        <p:nvPicPr>
          <p:cNvPr id="249" name="image.pdf" descr="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384550" y="6021387"/>
            <a:ext cx="2838450" cy="4953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50" name="a1.jpg" descr="a1.jp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09600" y="2590800"/>
            <a:ext cx="2006600" cy="20574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Class="entr" nodeType="afterEffect" presetSubtype="4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48" grpId="2"/>
      <p:bldP build="whole" bldLvl="1" animBg="1" rev="0" advAuto="0" spid="247" grpId="1"/>
      <p:bldP build="whole" bldLvl="1" animBg="1" rev="0" advAuto="0" spid="249" grpId="3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lide Number"/>
          <p:cNvSpPr txBox="1"/>
          <p:nvPr>
            <p:ph type="sldNum" sz="quarter" idx="2"/>
          </p:nvPr>
        </p:nvSpPr>
        <p:spPr>
          <a:xfrm>
            <a:off x="8887459" y="6553200"/>
            <a:ext cx="256541" cy="27546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r" defTabSz="457200">
              <a:defRPr sz="1200"/>
            </a:lvl1pPr>
          </a:lstStyle>
          <a:p>
            <a:pPr/>
            <a:fld id="{86CB4B4D-7CA3-9044-876B-883B54F8677D}" type="slidenum"/>
          </a:p>
        </p:txBody>
      </p:sp>
      <p:sp>
        <p:nvSpPr>
          <p:cNvPr id="253" name="Geometric Return: Example"/>
          <p:cNvSpPr txBox="1"/>
          <p:nvPr>
            <p:ph type="title" idx="4294967295"/>
          </p:nvPr>
        </p:nvSpPr>
        <p:spPr>
          <a:xfrm>
            <a:off x="457200" y="533399"/>
            <a:ext cx="8229600" cy="114300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Geometric Return: Example</a:t>
            </a:r>
          </a:p>
        </p:txBody>
      </p:sp>
      <p:sp>
        <p:nvSpPr>
          <p:cNvPr id="254" name="Note that the geometric average is not the same as the arithmetic average:"/>
          <p:cNvSpPr txBox="1"/>
          <p:nvPr>
            <p:ph type="body" sz="quarter" idx="4294967295"/>
          </p:nvPr>
        </p:nvSpPr>
        <p:spPr>
          <a:xfrm>
            <a:off x="457200" y="1828800"/>
            <a:ext cx="8229600" cy="835025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343027" indent="-343027" defTabSz="667512">
              <a:spcBef>
                <a:spcPts val="600"/>
              </a:spcBef>
              <a:defRPr sz="2628"/>
            </a:lvl1pPr>
          </a:lstStyle>
          <a:p>
            <a:pPr/>
            <a:r>
              <a:t>Note that the geometric average is not the same as the arithmetic average:</a:t>
            </a:r>
          </a:p>
        </p:txBody>
      </p:sp>
      <p:sp>
        <p:nvSpPr>
          <p:cNvPr id="255" name="Rectangle"/>
          <p:cNvSpPr/>
          <p:nvPr/>
        </p:nvSpPr>
        <p:spPr>
          <a:xfrm>
            <a:off x="2590800" y="3276599"/>
            <a:ext cx="6553200" cy="2286002"/>
          </a:xfrm>
          <a:prstGeom prst="rect">
            <a:avLst/>
          </a:prstGeom>
          <a:solidFill>
            <a:srgbClr val="BED0B6"/>
          </a:solidFill>
          <a:ln w="12700">
            <a:solidFill>
              <a:srgbClr val="FFFFE3"/>
            </a:solidFill>
            <a:prstDash val="dash"/>
          </a:ln>
        </p:spPr>
        <p:txBody>
          <a:bodyPr lIns="45719" rIns="45719"/>
          <a:lstStyle/>
          <a:p>
            <a:pPr defTabSz="457200">
              <a:defRPr sz="1800">
                <a:solidFill>
                  <a:srgbClr val="FFFFE3"/>
                </a:solidFill>
              </a:defRPr>
            </a:pPr>
          </a:p>
        </p:txBody>
      </p:sp>
      <p:pic>
        <p:nvPicPr>
          <p:cNvPr id="256" name="image.pdf" descr="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57487" y="3429000"/>
            <a:ext cx="6369051" cy="1835150"/>
          </a:xfrm>
          <a:prstGeom prst="rect">
            <a:avLst/>
          </a:prstGeom>
          <a:ln w="12700">
            <a:miter lim="400000"/>
          </a:ln>
        </p:spPr>
      </p:pic>
      <p:pic>
        <p:nvPicPr>
          <p:cNvPr id="257" name="a1.jpg" descr="a1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33400" y="3352800"/>
            <a:ext cx="2006600" cy="20574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56" grpId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lide Number"/>
          <p:cNvSpPr txBox="1"/>
          <p:nvPr>
            <p:ph type="sldNum" sz="quarter" idx="2"/>
          </p:nvPr>
        </p:nvSpPr>
        <p:spPr>
          <a:xfrm>
            <a:off x="8887459" y="6553200"/>
            <a:ext cx="256541" cy="27546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r" defTabSz="457200">
              <a:defRPr sz="1200"/>
            </a:lvl1pPr>
          </a:lstStyle>
          <a:p>
            <a:pPr/>
            <a:fld id="{86CB4B4D-7CA3-9044-876B-883B54F8677D}" type="slidenum"/>
          </a:p>
        </p:txBody>
      </p:sp>
      <p:sp>
        <p:nvSpPr>
          <p:cNvPr id="260" name="Perspectives on the Equity Risk Premium"/>
          <p:cNvSpPr txBox="1"/>
          <p:nvPr>
            <p:ph type="title" idx="4294967295"/>
          </p:nvPr>
        </p:nvSpPr>
        <p:spPr>
          <a:xfrm>
            <a:off x="304800" y="533399"/>
            <a:ext cx="8839200" cy="1143002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3900"/>
            </a:lvl1pPr>
          </a:lstStyle>
          <a:p>
            <a:pPr/>
            <a:r>
              <a:t>Perspectives on the Equity Risk Premium</a:t>
            </a:r>
          </a:p>
        </p:txBody>
      </p:sp>
      <p:sp>
        <p:nvSpPr>
          <p:cNvPr id="261" name="Over 1926-2007, the U.S. equity risk premium has been quite large:…"/>
          <p:cNvSpPr txBox="1"/>
          <p:nvPr>
            <p:ph type="body" idx="4294967295"/>
          </p:nvPr>
        </p:nvSpPr>
        <p:spPr>
          <a:xfrm>
            <a:off x="457200" y="1828799"/>
            <a:ext cx="8382000" cy="457200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spcBef>
                <a:spcPts val="600"/>
              </a:spcBef>
              <a:defRPr sz="2800"/>
            </a:pPr>
            <a:r>
              <a:t>Over 1926-2007, the U.S. equity risk premium has been quite large:</a:t>
            </a:r>
          </a:p>
          <a:p>
            <a:pPr lvl="1" marL="908050" indent="-436562">
              <a:spcBef>
                <a:spcPts val="0"/>
              </a:spcBef>
              <a:buClr>
                <a:schemeClr val="accent2"/>
              </a:buClr>
              <a:defRPr sz="2400"/>
            </a:pPr>
            <a:r>
              <a:t>Earlier years (beginning in 1802) provide a smaller estimate at 5.4%</a:t>
            </a:r>
          </a:p>
          <a:p>
            <a:pPr lvl="1" marL="908050" indent="-436562">
              <a:spcBef>
                <a:spcPts val="0"/>
              </a:spcBef>
              <a:buClr>
                <a:schemeClr val="accent2"/>
              </a:buClr>
              <a:defRPr sz="2400"/>
            </a:pPr>
            <a:r>
              <a:t>Comparable data for 1900 to 2005 put the international equity risk premium at an average of 7.1%, versus 7.4% in the U.S.</a:t>
            </a:r>
          </a:p>
          <a:p>
            <a:pPr>
              <a:spcBef>
                <a:spcPts val="600"/>
              </a:spcBef>
              <a:defRPr sz="2800"/>
            </a:pPr>
            <a:r>
              <a:t>Going forward, an estimate of 7% seems reasonable, although somewhat higher or lower numbers could also be considered rational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lide Number"/>
          <p:cNvSpPr txBox="1"/>
          <p:nvPr>
            <p:ph type="sldNum" sz="quarter" idx="2"/>
          </p:nvPr>
        </p:nvSpPr>
        <p:spPr>
          <a:xfrm>
            <a:off x="8963660" y="6553200"/>
            <a:ext cx="180340" cy="27546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r" defTabSz="457200">
              <a:defRPr sz="1200"/>
            </a:lvl1pPr>
          </a:lstStyle>
          <a:p>
            <a:pPr/>
            <a:fld id="{86CB4B4D-7CA3-9044-876B-883B54F8677D}" type="slidenum"/>
          </a:p>
        </p:txBody>
      </p:sp>
      <p:sp>
        <p:nvSpPr>
          <p:cNvPr id="51" name="10.1 Returns"/>
          <p:cNvSpPr txBox="1"/>
          <p:nvPr>
            <p:ph type="title" idx="4294967295"/>
          </p:nvPr>
        </p:nvSpPr>
        <p:spPr>
          <a:xfrm>
            <a:off x="457200" y="533399"/>
            <a:ext cx="8229600" cy="114300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10.1	Returns</a:t>
            </a:r>
          </a:p>
        </p:txBody>
      </p:sp>
      <p:sp>
        <p:nvSpPr>
          <p:cNvPr id="52" name="Dollar Returns…"/>
          <p:cNvSpPr txBox="1"/>
          <p:nvPr>
            <p:ph type="body" sz="quarter" idx="4294967295"/>
          </p:nvPr>
        </p:nvSpPr>
        <p:spPr>
          <a:xfrm>
            <a:off x="457200" y="1828800"/>
            <a:ext cx="4937125" cy="1925638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400050" indent="-400050"/>
            <a:lvl2pPr marL="0" indent="628650">
              <a:spcBef>
                <a:spcPts val="0"/>
              </a:spcBef>
              <a:buSzTx/>
              <a:buFont typeface="Wingdings"/>
              <a:buNone/>
              <a:defRPr sz="2600"/>
            </a:lvl2pPr>
          </a:lstStyle>
          <a:p>
            <a:pPr/>
            <a:r>
              <a:t>Dollar Returns</a:t>
            </a:r>
          </a:p>
          <a:p>
            <a:pPr lvl="1"/>
            <a:r>
              <a:t>the sum of the cash received and the change in value of the asset, in dollars.</a:t>
            </a:r>
          </a:p>
        </p:txBody>
      </p:sp>
      <p:grpSp>
        <p:nvGrpSpPr>
          <p:cNvPr id="57" name="Group"/>
          <p:cNvGrpSpPr/>
          <p:nvPr/>
        </p:nvGrpSpPr>
        <p:grpSpPr>
          <a:xfrm>
            <a:off x="990600" y="4114800"/>
            <a:ext cx="5410200" cy="500829"/>
            <a:chOff x="0" y="0"/>
            <a:chExt cx="5410199" cy="500828"/>
          </a:xfrm>
        </p:grpSpPr>
        <p:sp>
          <p:nvSpPr>
            <p:cNvPr id="53" name="Line"/>
            <p:cNvSpPr/>
            <p:nvPr/>
          </p:nvSpPr>
          <p:spPr>
            <a:xfrm>
              <a:off x="1066800" y="0"/>
              <a:ext cx="4343400" cy="0"/>
            </a:xfrm>
            <a:prstGeom prst="line">
              <a:avLst/>
            </a:prstGeom>
            <a:noFill/>
            <a:ln w="38100" cap="sq">
              <a:solidFill>
                <a:srgbClr val="FFFFE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E3"/>
                  </a:solidFill>
                </a:defRPr>
              </a:pPr>
            </a:p>
          </p:txBody>
        </p:sp>
        <p:sp>
          <p:nvSpPr>
            <p:cNvPr id="54" name="Time"/>
            <p:cNvSpPr txBox="1"/>
            <p:nvPr/>
          </p:nvSpPr>
          <p:spPr>
            <a:xfrm>
              <a:off x="0" y="152400"/>
              <a:ext cx="838200" cy="3484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defTabSz="457200">
                <a:spcBef>
                  <a:spcPts val="1000"/>
                </a:spcBef>
                <a:defRPr sz="1800">
                  <a:solidFill>
                    <a:srgbClr val="FFFFE3"/>
                  </a:solidFill>
                </a:defRPr>
              </a:lvl1pPr>
            </a:lstStyle>
            <a:p>
              <a:pPr/>
              <a:r>
                <a:t>Time</a:t>
              </a:r>
            </a:p>
          </p:txBody>
        </p:sp>
        <p:sp>
          <p:nvSpPr>
            <p:cNvPr id="55" name="0"/>
            <p:cNvSpPr txBox="1"/>
            <p:nvPr/>
          </p:nvSpPr>
          <p:spPr>
            <a:xfrm>
              <a:off x="1371600" y="152400"/>
              <a:ext cx="381000" cy="3484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defTabSz="457200">
                <a:spcBef>
                  <a:spcPts val="1000"/>
                </a:spcBef>
                <a:defRPr sz="1800">
                  <a:solidFill>
                    <a:srgbClr val="FFFFE3"/>
                  </a:solidFill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56" name="1"/>
            <p:cNvSpPr txBox="1"/>
            <p:nvPr/>
          </p:nvSpPr>
          <p:spPr>
            <a:xfrm>
              <a:off x="4876800" y="152400"/>
              <a:ext cx="381000" cy="3484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defTabSz="457200">
                <a:spcBef>
                  <a:spcPts val="1000"/>
                </a:spcBef>
                <a:defRPr sz="1800">
                  <a:solidFill>
                    <a:srgbClr val="FFFFE3"/>
                  </a:solidFill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60" name="Group"/>
          <p:cNvGrpSpPr/>
          <p:nvPr/>
        </p:nvGrpSpPr>
        <p:grpSpPr>
          <a:xfrm>
            <a:off x="5791199" y="1828799"/>
            <a:ext cx="838202" cy="2286001"/>
            <a:chOff x="0" y="0"/>
            <a:chExt cx="838200" cy="2285999"/>
          </a:xfrm>
        </p:grpSpPr>
        <p:sp>
          <p:nvSpPr>
            <p:cNvPr id="58" name="Shape"/>
            <p:cNvSpPr/>
            <p:nvPr/>
          </p:nvSpPr>
          <p:spPr>
            <a:xfrm flipH="1" rot="10800000">
              <a:off x="0" y="0"/>
              <a:ext cx="838200" cy="8382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9940"/>
                  </a:moveTo>
                  <a:lnTo>
                    <a:pt x="5804" y="9940"/>
                  </a:lnTo>
                  <a:lnTo>
                    <a:pt x="5804" y="0"/>
                  </a:lnTo>
                  <a:lnTo>
                    <a:pt x="15796" y="0"/>
                  </a:lnTo>
                  <a:lnTo>
                    <a:pt x="15796" y="9940"/>
                  </a:lnTo>
                  <a:lnTo>
                    <a:pt x="21600" y="9940"/>
                  </a:lnTo>
                  <a:lnTo>
                    <a:pt x="10800" y="21600"/>
                  </a:lnTo>
                  <a:close/>
                </a:path>
              </a:pathLst>
            </a:custGeom>
            <a:solidFill>
              <a:schemeClr val="accent1"/>
            </a:solidFill>
            <a:ln w="12700" cap="sq">
              <a:solidFill>
                <a:srgbClr val="FFFFE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57200">
                <a:defRPr sz="1800">
                  <a:solidFill>
                    <a:srgbClr val="FFFFE3"/>
                  </a:solidFill>
                </a:defRPr>
              </a:pPr>
            </a:p>
          </p:txBody>
        </p:sp>
        <p:sp>
          <p:nvSpPr>
            <p:cNvPr id="59" name="Rectangle"/>
            <p:cNvSpPr/>
            <p:nvPr/>
          </p:nvSpPr>
          <p:spPr>
            <a:xfrm>
              <a:off x="228600" y="838200"/>
              <a:ext cx="381000" cy="1447800"/>
            </a:xfrm>
            <a:prstGeom prst="rect">
              <a:avLst/>
            </a:prstGeom>
            <a:solidFill>
              <a:srgbClr val="339933"/>
            </a:solidFill>
            <a:ln w="12700" cap="sq">
              <a:solidFill>
                <a:srgbClr val="FFFFE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57200">
                <a:defRPr sz="1800">
                  <a:solidFill>
                    <a:srgbClr val="FFFFE3"/>
                  </a:solidFill>
                </a:defRPr>
              </a:pPr>
            </a:p>
          </p:txBody>
        </p:sp>
      </p:grpSp>
      <p:grpSp>
        <p:nvGrpSpPr>
          <p:cNvPr id="63" name="Group"/>
          <p:cNvGrpSpPr/>
          <p:nvPr/>
        </p:nvGrpSpPr>
        <p:grpSpPr>
          <a:xfrm>
            <a:off x="1371600" y="4114800"/>
            <a:ext cx="1676400" cy="2062929"/>
            <a:chOff x="0" y="0"/>
            <a:chExt cx="1676400" cy="2062928"/>
          </a:xfrm>
        </p:grpSpPr>
        <p:sp>
          <p:nvSpPr>
            <p:cNvPr id="61" name="Shape"/>
            <p:cNvSpPr/>
            <p:nvPr/>
          </p:nvSpPr>
          <p:spPr>
            <a:xfrm>
              <a:off x="457200" y="0"/>
              <a:ext cx="685800" cy="1524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6200"/>
                  </a:moveTo>
                  <a:lnTo>
                    <a:pt x="5400" y="16200"/>
                  </a:lnTo>
                  <a:lnTo>
                    <a:pt x="5400" y="0"/>
                  </a:lnTo>
                  <a:lnTo>
                    <a:pt x="16200" y="0"/>
                  </a:lnTo>
                  <a:lnTo>
                    <a:pt x="16200" y="16200"/>
                  </a:lnTo>
                  <a:lnTo>
                    <a:pt x="21600" y="16200"/>
                  </a:lnTo>
                  <a:lnTo>
                    <a:pt x="10800" y="21600"/>
                  </a:lnTo>
                  <a:close/>
                </a:path>
              </a:pathLst>
            </a:custGeom>
            <a:solidFill>
              <a:schemeClr val="accent1"/>
            </a:solidFill>
            <a:ln w="12700" cap="sq">
              <a:solidFill>
                <a:srgbClr val="FFFFE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57200">
                <a:defRPr sz="1800">
                  <a:solidFill>
                    <a:srgbClr val="FFFFE3"/>
                  </a:solidFill>
                </a:defRPr>
              </a:pPr>
            </a:p>
          </p:txBody>
        </p:sp>
        <p:sp>
          <p:nvSpPr>
            <p:cNvPr id="62" name="Initial investment"/>
            <p:cNvSpPr txBox="1"/>
            <p:nvPr/>
          </p:nvSpPr>
          <p:spPr>
            <a:xfrm>
              <a:off x="0" y="1447800"/>
              <a:ext cx="1676400" cy="6151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 defTabSz="457200">
                <a:spcBef>
                  <a:spcPts val="1000"/>
                </a:spcBef>
                <a:defRPr sz="1800">
                  <a:solidFill>
                    <a:srgbClr val="FFFFE3"/>
                  </a:solidFill>
                </a:defRPr>
              </a:lvl1pPr>
            </a:lstStyle>
            <a:p>
              <a:pPr/>
              <a:r>
                <a:t>Initial investment</a:t>
              </a:r>
            </a:p>
          </p:txBody>
        </p:sp>
      </p:grpSp>
      <p:grpSp>
        <p:nvGrpSpPr>
          <p:cNvPr id="66" name="Group"/>
          <p:cNvGrpSpPr/>
          <p:nvPr/>
        </p:nvGrpSpPr>
        <p:grpSpPr>
          <a:xfrm>
            <a:off x="6553200" y="2743199"/>
            <a:ext cx="2209800" cy="1295401"/>
            <a:chOff x="0" y="0"/>
            <a:chExt cx="2209799" cy="1295400"/>
          </a:xfrm>
        </p:grpSpPr>
        <p:sp>
          <p:nvSpPr>
            <p:cNvPr id="64" name="Ending market value-Initial Investment"/>
            <p:cNvSpPr txBox="1"/>
            <p:nvPr/>
          </p:nvSpPr>
          <p:spPr>
            <a:xfrm>
              <a:off x="228600" y="76200"/>
              <a:ext cx="1981200" cy="8818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 defTabSz="457200">
                <a:spcBef>
                  <a:spcPts val="1000"/>
                </a:spcBef>
                <a:defRPr sz="1800">
                  <a:solidFill>
                    <a:srgbClr val="FFFFE3"/>
                  </a:solidFill>
                </a:defRPr>
              </a:lvl1pPr>
            </a:lstStyle>
            <a:p>
              <a:pPr/>
              <a:r>
                <a:t>Ending market value-Initial Investment</a:t>
              </a:r>
            </a:p>
          </p:txBody>
        </p:sp>
        <p:sp>
          <p:nvSpPr>
            <p:cNvPr id="65" name="Line"/>
            <p:cNvSpPr/>
            <p:nvPr/>
          </p:nvSpPr>
          <p:spPr>
            <a:xfrm>
              <a:off x="0" y="0"/>
              <a:ext cx="304801" cy="12954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5965" y="0"/>
                    <a:pt x="10800" y="806"/>
                    <a:pt x="10800" y="1800"/>
                  </a:cubicBezTo>
                  <a:lnTo>
                    <a:pt x="10800" y="9000"/>
                  </a:lnTo>
                  <a:cubicBezTo>
                    <a:pt x="10800" y="9994"/>
                    <a:pt x="15635" y="10800"/>
                    <a:pt x="21600" y="10800"/>
                  </a:cubicBezTo>
                  <a:cubicBezTo>
                    <a:pt x="15635" y="10800"/>
                    <a:pt x="10800" y="11606"/>
                    <a:pt x="10800" y="12600"/>
                  </a:cubicBezTo>
                  <a:lnTo>
                    <a:pt x="10800" y="19800"/>
                  </a:lnTo>
                  <a:cubicBezTo>
                    <a:pt x="10800" y="20794"/>
                    <a:pt x="5965" y="21600"/>
                    <a:pt x="0" y="21600"/>
                  </a:cubicBezTo>
                </a:path>
              </a:pathLst>
            </a:custGeom>
            <a:noFill/>
            <a:ln w="38100" cap="sq">
              <a:solidFill>
                <a:srgbClr val="FFFFE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57200">
                <a:defRPr sz="1800">
                  <a:solidFill>
                    <a:srgbClr val="FFFFE3"/>
                  </a:solidFill>
                </a:defRPr>
              </a:pPr>
            </a:p>
          </p:txBody>
        </p:sp>
      </p:grpSp>
      <p:grpSp>
        <p:nvGrpSpPr>
          <p:cNvPr id="69" name="Group"/>
          <p:cNvGrpSpPr/>
          <p:nvPr/>
        </p:nvGrpSpPr>
        <p:grpSpPr>
          <a:xfrm>
            <a:off x="6553200" y="1828799"/>
            <a:ext cx="2133600" cy="838201"/>
            <a:chOff x="0" y="0"/>
            <a:chExt cx="2133599" cy="838200"/>
          </a:xfrm>
        </p:grpSpPr>
        <p:sp>
          <p:nvSpPr>
            <p:cNvPr id="67" name="Dividends"/>
            <p:cNvSpPr txBox="1"/>
            <p:nvPr/>
          </p:nvSpPr>
          <p:spPr>
            <a:xfrm>
              <a:off x="152400" y="228600"/>
              <a:ext cx="1981200" cy="3484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 defTabSz="457200">
                <a:spcBef>
                  <a:spcPts val="1000"/>
                </a:spcBef>
                <a:defRPr sz="1800">
                  <a:solidFill>
                    <a:srgbClr val="FFFFE3"/>
                  </a:solidFill>
                </a:defRPr>
              </a:lvl1pPr>
            </a:lstStyle>
            <a:p>
              <a:pPr/>
              <a:r>
                <a:t>Dividends</a:t>
              </a:r>
            </a:p>
          </p:txBody>
        </p:sp>
        <p:sp>
          <p:nvSpPr>
            <p:cNvPr id="68" name="Line"/>
            <p:cNvSpPr/>
            <p:nvPr/>
          </p:nvSpPr>
          <p:spPr>
            <a:xfrm>
              <a:off x="0" y="0"/>
              <a:ext cx="381001" cy="8382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5965" y="0"/>
                    <a:pt x="10800" y="806"/>
                    <a:pt x="10800" y="1800"/>
                  </a:cubicBezTo>
                  <a:lnTo>
                    <a:pt x="10800" y="9000"/>
                  </a:lnTo>
                  <a:cubicBezTo>
                    <a:pt x="10800" y="9994"/>
                    <a:pt x="15635" y="10800"/>
                    <a:pt x="21600" y="10800"/>
                  </a:cubicBezTo>
                  <a:cubicBezTo>
                    <a:pt x="15635" y="10800"/>
                    <a:pt x="10800" y="11606"/>
                    <a:pt x="10800" y="12600"/>
                  </a:cubicBezTo>
                  <a:lnTo>
                    <a:pt x="10800" y="19800"/>
                  </a:lnTo>
                  <a:cubicBezTo>
                    <a:pt x="10800" y="20794"/>
                    <a:pt x="5965" y="21600"/>
                    <a:pt x="0" y="21600"/>
                  </a:cubicBezTo>
                </a:path>
              </a:pathLst>
            </a:custGeom>
            <a:noFill/>
            <a:ln w="38100" cap="sq">
              <a:solidFill>
                <a:srgbClr val="FFFFE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57200">
                <a:defRPr sz="1800">
                  <a:solidFill>
                    <a:srgbClr val="FFFFE3"/>
                  </a:solidFill>
                </a:defRPr>
              </a:pPr>
            </a:p>
          </p:txBody>
        </p:sp>
      </p:grpSp>
      <p:sp>
        <p:nvSpPr>
          <p:cNvPr id="70" name="Percentage Returns…"/>
          <p:cNvSpPr txBox="1"/>
          <p:nvPr/>
        </p:nvSpPr>
        <p:spPr>
          <a:xfrm>
            <a:off x="3810000" y="4648200"/>
            <a:ext cx="5029200" cy="15045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defTabSz="457200">
              <a:spcBef>
                <a:spcPts val="1000"/>
              </a:spcBef>
              <a:defRPr sz="1800">
                <a:solidFill>
                  <a:srgbClr val="FFFFE3"/>
                </a:solidFill>
              </a:defRPr>
            </a:lvl1pPr>
            <a:lvl2pPr marL="457200" indent="0" defTabSz="457200">
              <a:spcBef>
                <a:spcPts val="1300"/>
              </a:spcBef>
              <a:buClr>
                <a:srgbClr val="671739"/>
              </a:buClr>
              <a:buSzPct val="100000"/>
              <a:buChar char="–"/>
              <a:defRPr sz="2200">
                <a:solidFill>
                  <a:srgbClr val="FFFFE3"/>
                </a:solidFill>
              </a:defRPr>
            </a:lvl2pPr>
          </a:lstStyle>
          <a:p>
            <a:pPr/>
            <a:r>
              <a:t>Percentage Returns</a:t>
            </a:r>
          </a:p>
          <a:p>
            <a:pPr lvl="1"/>
            <a:r>
              <a:t>the sum of the cash received and the change in value of the asset, divided by the initial investment.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Class="entr" nodeType="afterEffect" presetSubtype="1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1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Subtype="4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1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Class="entr" nodeType="afterEffect" presetSubtype="5" presetID="1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Class="entr" nodeType="afterEffect" presetSubtype="5" presetID="19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4" presetID="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66" grpId="4"/>
      <p:bldP build="whole" bldLvl="1" animBg="1" rev="0" advAuto="0" spid="63" grpId="2"/>
      <p:bldP build="whole" bldLvl="1" animBg="1" rev="0" advAuto="0" spid="70" grpId="6"/>
      <p:bldP build="whole" bldLvl="1" animBg="1" rev="0" advAuto="0" spid="69" grpId="5"/>
      <p:bldP build="whole" bldLvl="1" animBg="1" rev="0" advAuto="0" spid="57" grpId="1"/>
      <p:bldP build="whole" bldLvl="1" animBg="1" rev="0" advAuto="0" spid="60" grpId="3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lide Number"/>
          <p:cNvSpPr txBox="1"/>
          <p:nvPr>
            <p:ph type="sldNum" sz="quarter" idx="2"/>
          </p:nvPr>
        </p:nvSpPr>
        <p:spPr>
          <a:xfrm>
            <a:off x="8887459" y="6553200"/>
            <a:ext cx="256541" cy="27546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r" defTabSz="457200">
              <a:defRPr sz="1200"/>
            </a:lvl1pPr>
          </a:lstStyle>
          <a:p>
            <a:pPr/>
            <a:fld id="{86CB4B4D-7CA3-9044-876B-883B54F8677D}" type="slidenum"/>
          </a:p>
        </p:txBody>
      </p:sp>
      <p:pic>
        <p:nvPicPr>
          <p:cNvPr id="264" name="IMG_9375.jpg" descr="IMG_9375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4800" y="609600"/>
            <a:ext cx="8651875" cy="580231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8963660" y="6553200"/>
            <a:ext cx="180340" cy="27546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r" defTabSz="457200">
              <a:defRPr sz="1200"/>
            </a:lvl1pPr>
          </a:lstStyle>
          <a:p>
            <a:pPr/>
            <a:fld id="{86CB4B4D-7CA3-9044-876B-883B54F8677D}" type="slidenum"/>
          </a:p>
        </p:txBody>
      </p:sp>
      <p:sp>
        <p:nvSpPr>
          <p:cNvPr id="73" name="Dollar Return = Dividend + Change in Market Value"/>
          <p:cNvSpPr txBox="1"/>
          <p:nvPr>
            <p:ph type="body" sz="quarter" idx="4294967295"/>
          </p:nvPr>
        </p:nvSpPr>
        <p:spPr>
          <a:xfrm>
            <a:off x="380999" y="1905000"/>
            <a:ext cx="8763002" cy="609600"/>
          </a:xfrm>
          <a:prstGeom prst="rect">
            <a:avLst/>
          </a:prstGeom>
        </p:spPr>
        <p:txBody>
          <a:bodyPr lIns="46037" tIns="46037" rIns="46037" bIns="46037">
            <a:normAutofit fontScale="100000" lnSpcReduction="0"/>
          </a:bodyPr>
          <a:lstStyle>
            <a:lvl1pPr>
              <a:buSzTx/>
              <a:buFont typeface="Wingdings"/>
              <a:buNone/>
              <a:tabLst>
                <a:tab pos="2959100" algn="l"/>
                <a:tab pos="3200400" algn="l"/>
                <a:tab pos="3873500" algn="l"/>
              </a:tabLst>
              <a:defRPr sz="3000"/>
            </a:lvl1pPr>
          </a:lstStyle>
          <a:p>
            <a:pPr/>
            <a:r>
              <a:t>Dollar Return = Dividend + Change in Market Value</a:t>
            </a:r>
          </a:p>
        </p:txBody>
      </p:sp>
      <p:sp>
        <p:nvSpPr>
          <p:cNvPr id="74" name="Returns"/>
          <p:cNvSpPr txBox="1"/>
          <p:nvPr>
            <p:ph type="title" idx="4294967295"/>
          </p:nvPr>
        </p:nvSpPr>
        <p:spPr>
          <a:xfrm>
            <a:off x="457200" y="533399"/>
            <a:ext cx="8229600" cy="114300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Returns</a:t>
            </a:r>
          </a:p>
        </p:txBody>
      </p:sp>
      <p:sp>
        <p:nvSpPr>
          <p:cNvPr id="75" name="Rectangle"/>
          <p:cNvSpPr/>
          <p:nvPr/>
        </p:nvSpPr>
        <p:spPr>
          <a:xfrm>
            <a:off x="228600" y="2590800"/>
            <a:ext cx="8839200" cy="3962400"/>
          </a:xfrm>
          <a:prstGeom prst="rect">
            <a:avLst/>
          </a:prstGeom>
          <a:solidFill>
            <a:srgbClr val="BED0B6"/>
          </a:solidFill>
          <a:ln w="12700">
            <a:solidFill>
              <a:srgbClr val="FFFFE3"/>
            </a:solidFill>
            <a:prstDash val="dash"/>
          </a:ln>
        </p:spPr>
        <p:txBody>
          <a:bodyPr lIns="45719" rIns="45719"/>
          <a:lstStyle/>
          <a:p>
            <a:pPr defTabSz="457200">
              <a:defRPr sz="1800">
                <a:solidFill>
                  <a:srgbClr val="FFFFE3"/>
                </a:solidFill>
              </a:defRPr>
            </a:pPr>
          </a:p>
        </p:txBody>
      </p:sp>
      <p:pic>
        <p:nvPicPr>
          <p:cNvPr id="76" name="image.pdf" descr="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5800" y="2682875"/>
            <a:ext cx="6762750" cy="38417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lide Number"/>
          <p:cNvSpPr txBox="1"/>
          <p:nvPr>
            <p:ph type="sldNum" sz="quarter" idx="2"/>
          </p:nvPr>
        </p:nvSpPr>
        <p:spPr>
          <a:xfrm>
            <a:off x="8963660" y="6553200"/>
            <a:ext cx="180340" cy="27546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r" defTabSz="457200">
              <a:defRPr sz="1200"/>
            </a:lvl1pPr>
          </a:lstStyle>
          <a:p>
            <a:pPr/>
            <a:fld id="{86CB4B4D-7CA3-9044-876B-883B54F8677D}" type="slidenum"/>
          </a:p>
        </p:txBody>
      </p:sp>
      <p:sp>
        <p:nvSpPr>
          <p:cNvPr id="79" name="Returns: Example"/>
          <p:cNvSpPr txBox="1"/>
          <p:nvPr>
            <p:ph type="title" idx="4294967295"/>
          </p:nvPr>
        </p:nvSpPr>
        <p:spPr>
          <a:xfrm>
            <a:off x="457200" y="533399"/>
            <a:ext cx="8229600" cy="114300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Returns: Example</a:t>
            </a:r>
          </a:p>
        </p:txBody>
      </p:sp>
      <p:sp>
        <p:nvSpPr>
          <p:cNvPr id="80" name="Suppose you bought 100 shares of Wal-Mart (WMT) one year ago today at $45. Over the last year, you received $27 in dividends (27 cents per share × 100 shares). At the end of the year, the stock sells for $48. How did you do?…"/>
          <p:cNvSpPr txBox="1"/>
          <p:nvPr>
            <p:ph type="body" idx="4294967295"/>
          </p:nvPr>
        </p:nvSpPr>
        <p:spPr>
          <a:xfrm>
            <a:off x="457200" y="1752599"/>
            <a:ext cx="8001000" cy="457200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spcBef>
                <a:spcPts val="600"/>
              </a:spcBef>
              <a:defRPr sz="2800"/>
            </a:pPr>
            <a:r>
              <a:t>Suppose you bought 100 shares of Wal-Mart (WMT) one year ago today at $45. Over the last year, you received $27 in dividends (27 cents per share × 100 shares). At the end of the year, the stock sells for $48. How did you do?</a:t>
            </a:r>
          </a:p>
          <a:p>
            <a:pPr>
              <a:spcBef>
                <a:spcPts val="600"/>
              </a:spcBef>
              <a:defRPr sz="2800"/>
            </a:pPr>
            <a:r>
              <a:t>You invested $45 × 100 = $4,500.  At the end of the year, you have stock worth $4,800 and cash dividends of $27.  Your dollar gain was $327 = $27 + ($4,800 – $4,500).</a:t>
            </a:r>
          </a:p>
          <a:p>
            <a:pPr>
              <a:spcBef>
                <a:spcPts val="600"/>
              </a:spcBef>
              <a:defRPr sz="2800"/>
            </a:pPr>
            <a:r>
              <a:t>Your percentage gain for the year is:</a:t>
            </a:r>
          </a:p>
        </p:txBody>
      </p:sp>
      <p:grpSp>
        <p:nvGrpSpPr>
          <p:cNvPr id="85" name="Group"/>
          <p:cNvGrpSpPr/>
          <p:nvPr/>
        </p:nvGrpSpPr>
        <p:grpSpPr>
          <a:xfrm>
            <a:off x="6515100" y="5562599"/>
            <a:ext cx="2628900" cy="939935"/>
            <a:chOff x="0" y="0"/>
            <a:chExt cx="2628899" cy="939933"/>
          </a:xfrm>
        </p:grpSpPr>
        <p:sp>
          <p:nvSpPr>
            <p:cNvPr id="81" name="7.3% ="/>
            <p:cNvSpPr txBox="1"/>
            <p:nvPr/>
          </p:nvSpPr>
          <p:spPr>
            <a:xfrm>
              <a:off x="0" y="228600"/>
              <a:ext cx="1447800" cy="4827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 defTabSz="457200">
                <a:spcBef>
                  <a:spcPts val="1600"/>
                </a:spcBef>
                <a:defRPr sz="2800">
                  <a:solidFill>
                    <a:srgbClr val="FFFFE3"/>
                  </a:solidFill>
                </a:defRPr>
              </a:lvl1pPr>
            </a:lstStyle>
            <a:p>
              <a:pPr/>
              <a:r>
                <a:t>7.3% = </a:t>
              </a:r>
            </a:p>
          </p:txBody>
        </p:sp>
        <p:sp>
          <p:nvSpPr>
            <p:cNvPr id="82" name="$4,500"/>
            <p:cNvSpPr txBox="1"/>
            <p:nvPr/>
          </p:nvSpPr>
          <p:spPr>
            <a:xfrm>
              <a:off x="1409699" y="457200"/>
              <a:ext cx="1219201" cy="4827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 defTabSz="457200">
                <a:spcBef>
                  <a:spcPts val="1600"/>
                </a:spcBef>
                <a:defRPr sz="2800">
                  <a:solidFill>
                    <a:srgbClr val="FFFFE3"/>
                  </a:solidFill>
                </a:defRPr>
              </a:lvl1pPr>
            </a:lstStyle>
            <a:p>
              <a:pPr/>
              <a:r>
                <a:t>$4,500</a:t>
              </a:r>
            </a:p>
          </p:txBody>
        </p:sp>
        <p:sp>
          <p:nvSpPr>
            <p:cNvPr id="83" name="$327"/>
            <p:cNvSpPr txBox="1"/>
            <p:nvPr/>
          </p:nvSpPr>
          <p:spPr>
            <a:xfrm>
              <a:off x="1409699" y="0"/>
              <a:ext cx="1219201" cy="4827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 defTabSz="457200">
                <a:spcBef>
                  <a:spcPts val="1600"/>
                </a:spcBef>
                <a:defRPr sz="2800">
                  <a:solidFill>
                    <a:srgbClr val="FFFFE3"/>
                  </a:solidFill>
                </a:defRPr>
              </a:lvl1pPr>
            </a:lstStyle>
            <a:p>
              <a:pPr/>
              <a:r>
                <a:t>$327</a:t>
              </a:r>
            </a:p>
          </p:txBody>
        </p:sp>
        <p:sp>
          <p:nvSpPr>
            <p:cNvPr id="84" name="Line"/>
            <p:cNvSpPr/>
            <p:nvPr/>
          </p:nvSpPr>
          <p:spPr>
            <a:xfrm>
              <a:off x="1447799" y="457200"/>
              <a:ext cx="1066801" cy="0"/>
            </a:xfrm>
            <a:prstGeom prst="line">
              <a:avLst/>
            </a:prstGeom>
            <a:noFill/>
            <a:ln w="19050" cap="flat">
              <a:solidFill>
                <a:srgbClr val="FFFFE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E3"/>
                  </a:solidFill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0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0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Class="entr" nodeType="with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80" grpId="1"/>
      <p:bldP build="whole" bldLvl="1" animBg="1" rev="0" advAuto="0" spid="85" grpId="2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lide Number"/>
          <p:cNvSpPr txBox="1"/>
          <p:nvPr>
            <p:ph type="sldNum" sz="quarter" idx="2"/>
          </p:nvPr>
        </p:nvSpPr>
        <p:spPr>
          <a:xfrm>
            <a:off x="8963660" y="6553200"/>
            <a:ext cx="180340" cy="27546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r" defTabSz="457200">
              <a:defRPr sz="1200"/>
            </a:lvl1pPr>
          </a:lstStyle>
          <a:p>
            <a:pPr/>
            <a:fld id="{86CB4B4D-7CA3-9044-876B-883B54F8677D}" type="slidenum"/>
          </a:p>
        </p:txBody>
      </p:sp>
      <p:sp>
        <p:nvSpPr>
          <p:cNvPr id="90" name="Returns: Example"/>
          <p:cNvSpPr txBox="1"/>
          <p:nvPr>
            <p:ph type="title" idx="4294967295"/>
          </p:nvPr>
        </p:nvSpPr>
        <p:spPr>
          <a:xfrm>
            <a:off x="457200" y="533399"/>
            <a:ext cx="8229600" cy="114300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Returns: Example</a:t>
            </a:r>
          </a:p>
        </p:txBody>
      </p:sp>
      <p:sp>
        <p:nvSpPr>
          <p:cNvPr id="91" name="Dollar Return:…"/>
          <p:cNvSpPr txBox="1"/>
          <p:nvPr>
            <p:ph type="body" sz="quarter" idx="4294967295"/>
          </p:nvPr>
        </p:nvSpPr>
        <p:spPr>
          <a:xfrm>
            <a:off x="457200" y="1828800"/>
            <a:ext cx="4937125" cy="1925638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buSzTx/>
              <a:buFont typeface="Wingdings"/>
              <a:buNone/>
            </a:lvl1pPr>
            <a:lvl2pPr marL="436562" indent="34925">
              <a:spcBef>
                <a:spcPts val="0"/>
              </a:spcBef>
              <a:buSzTx/>
              <a:buFont typeface="Wingdings"/>
              <a:buNone/>
              <a:defRPr sz="2600"/>
            </a:lvl2pPr>
          </a:lstStyle>
          <a:p>
            <a:pPr/>
            <a:r>
              <a:t>Dollar Return:</a:t>
            </a:r>
          </a:p>
          <a:p>
            <a:pPr lvl="1"/>
            <a:r>
              <a:t>$327 gain</a:t>
            </a:r>
          </a:p>
        </p:txBody>
      </p:sp>
      <p:grpSp>
        <p:nvGrpSpPr>
          <p:cNvPr id="96" name="Group"/>
          <p:cNvGrpSpPr/>
          <p:nvPr/>
        </p:nvGrpSpPr>
        <p:grpSpPr>
          <a:xfrm>
            <a:off x="990600" y="4114800"/>
            <a:ext cx="5410200" cy="500829"/>
            <a:chOff x="0" y="0"/>
            <a:chExt cx="5410199" cy="500828"/>
          </a:xfrm>
        </p:grpSpPr>
        <p:sp>
          <p:nvSpPr>
            <p:cNvPr id="92" name="Line"/>
            <p:cNvSpPr/>
            <p:nvPr/>
          </p:nvSpPr>
          <p:spPr>
            <a:xfrm>
              <a:off x="1066800" y="0"/>
              <a:ext cx="4343400" cy="0"/>
            </a:xfrm>
            <a:prstGeom prst="line">
              <a:avLst/>
            </a:prstGeom>
            <a:noFill/>
            <a:ln w="38100" cap="sq">
              <a:solidFill>
                <a:srgbClr val="FFFFE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E3"/>
                  </a:solidFill>
                </a:defRPr>
              </a:pPr>
            </a:p>
          </p:txBody>
        </p:sp>
        <p:sp>
          <p:nvSpPr>
            <p:cNvPr id="93" name="Time"/>
            <p:cNvSpPr txBox="1"/>
            <p:nvPr/>
          </p:nvSpPr>
          <p:spPr>
            <a:xfrm>
              <a:off x="0" y="152400"/>
              <a:ext cx="838200" cy="3484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defTabSz="457200">
                <a:spcBef>
                  <a:spcPts val="1000"/>
                </a:spcBef>
                <a:defRPr sz="1800">
                  <a:solidFill>
                    <a:srgbClr val="FFFFE3"/>
                  </a:solidFill>
                </a:defRPr>
              </a:lvl1pPr>
            </a:lstStyle>
            <a:p>
              <a:pPr/>
              <a:r>
                <a:t>Time</a:t>
              </a:r>
            </a:p>
          </p:txBody>
        </p:sp>
        <p:sp>
          <p:nvSpPr>
            <p:cNvPr id="94" name="0"/>
            <p:cNvSpPr txBox="1"/>
            <p:nvPr/>
          </p:nvSpPr>
          <p:spPr>
            <a:xfrm>
              <a:off x="1371600" y="152400"/>
              <a:ext cx="381000" cy="3484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defTabSz="457200">
                <a:spcBef>
                  <a:spcPts val="1000"/>
                </a:spcBef>
                <a:defRPr sz="1800">
                  <a:solidFill>
                    <a:srgbClr val="FFFFE3"/>
                  </a:solidFill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95" name="1"/>
            <p:cNvSpPr txBox="1"/>
            <p:nvPr/>
          </p:nvSpPr>
          <p:spPr>
            <a:xfrm>
              <a:off x="4876800" y="152400"/>
              <a:ext cx="381000" cy="3484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defTabSz="457200">
                <a:spcBef>
                  <a:spcPts val="1000"/>
                </a:spcBef>
                <a:defRPr sz="1800">
                  <a:solidFill>
                    <a:srgbClr val="FFFFE3"/>
                  </a:solidFill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99" name="Group"/>
          <p:cNvGrpSpPr/>
          <p:nvPr/>
        </p:nvGrpSpPr>
        <p:grpSpPr>
          <a:xfrm>
            <a:off x="5791199" y="1828799"/>
            <a:ext cx="838202" cy="2286001"/>
            <a:chOff x="0" y="0"/>
            <a:chExt cx="838200" cy="2285999"/>
          </a:xfrm>
        </p:grpSpPr>
        <p:sp>
          <p:nvSpPr>
            <p:cNvPr id="97" name="Shape"/>
            <p:cNvSpPr/>
            <p:nvPr/>
          </p:nvSpPr>
          <p:spPr>
            <a:xfrm flipH="1" rot="10800000">
              <a:off x="0" y="0"/>
              <a:ext cx="838200" cy="8382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9940"/>
                  </a:moveTo>
                  <a:lnTo>
                    <a:pt x="5804" y="9940"/>
                  </a:lnTo>
                  <a:lnTo>
                    <a:pt x="5804" y="0"/>
                  </a:lnTo>
                  <a:lnTo>
                    <a:pt x="15796" y="0"/>
                  </a:lnTo>
                  <a:lnTo>
                    <a:pt x="15796" y="9940"/>
                  </a:lnTo>
                  <a:lnTo>
                    <a:pt x="21600" y="9940"/>
                  </a:lnTo>
                  <a:lnTo>
                    <a:pt x="10800" y="21600"/>
                  </a:lnTo>
                  <a:close/>
                </a:path>
              </a:pathLst>
            </a:custGeom>
            <a:solidFill>
              <a:schemeClr val="accent1"/>
            </a:solidFill>
            <a:ln w="12700" cap="sq">
              <a:solidFill>
                <a:srgbClr val="FFFFE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57200">
                <a:defRPr sz="1800">
                  <a:solidFill>
                    <a:srgbClr val="FFFFE3"/>
                  </a:solidFill>
                </a:defRPr>
              </a:pPr>
            </a:p>
          </p:txBody>
        </p:sp>
        <p:sp>
          <p:nvSpPr>
            <p:cNvPr id="98" name="Rectangle"/>
            <p:cNvSpPr/>
            <p:nvPr/>
          </p:nvSpPr>
          <p:spPr>
            <a:xfrm>
              <a:off x="228600" y="838200"/>
              <a:ext cx="381000" cy="1447800"/>
            </a:xfrm>
            <a:prstGeom prst="rect">
              <a:avLst/>
            </a:prstGeom>
            <a:solidFill>
              <a:srgbClr val="339933"/>
            </a:solidFill>
            <a:ln w="12700" cap="sq">
              <a:solidFill>
                <a:srgbClr val="FFFFE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57200">
                <a:defRPr sz="1800">
                  <a:solidFill>
                    <a:srgbClr val="FFFFE3"/>
                  </a:solidFill>
                </a:defRPr>
              </a:pPr>
            </a:p>
          </p:txBody>
        </p:sp>
      </p:grpSp>
      <p:grpSp>
        <p:nvGrpSpPr>
          <p:cNvPr id="102" name="Group"/>
          <p:cNvGrpSpPr/>
          <p:nvPr/>
        </p:nvGrpSpPr>
        <p:grpSpPr>
          <a:xfrm>
            <a:off x="1371600" y="4114800"/>
            <a:ext cx="1752600" cy="1796229"/>
            <a:chOff x="0" y="0"/>
            <a:chExt cx="1752600" cy="1796228"/>
          </a:xfrm>
        </p:grpSpPr>
        <p:sp>
          <p:nvSpPr>
            <p:cNvPr id="100" name="Shape"/>
            <p:cNvSpPr/>
            <p:nvPr/>
          </p:nvSpPr>
          <p:spPr>
            <a:xfrm>
              <a:off x="477981" y="0"/>
              <a:ext cx="716974" cy="1524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6200"/>
                  </a:moveTo>
                  <a:lnTo>
                    <a:pt x="5400" y="16200"/>
                  </a:lnTo>
                  <a:lnTo>
                    <a:pt x="5400" y="0"/>
                  </a:lnTo>
                  <a:lnTo>
                    <a:pt x="16200" y="0"/>
                  </a:lnTo>
                  <a:lnTo>
                    <a:pt x="16200" y="16200"/>
                  </a:lnTo>
                  <a:lnTo>
                    <a:pt x="21600" y="16200"/>
                  </a:lnTo>
                  <a:lnTo>
                    <a:pt x="10800" y="21600"/>
                  </a:lnTo>
                  <a:close/>
                </a:path>
              </a:pathLst>
            </a:custGeom>
            <a:solidFill>
              <a:schemeClr val="accent1"/>
            </a:solidFill>
            <a:ln w="12700" cap="sq">
              <a:solidFill>
                <a:srgbClr val="FFFFE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57200">
                <a:defRPr sz="1800">
                  <a:solidFill>
                    <a:srgbClr val="FFFFE3"/>
                  </a:solidFill>
                </a:defRPr>
              </a:pPr>
            </a:p>
          </p:txBody>
        </p:sp>
        <p:sp>
          <p:nvSpPr>
            <p:cNvPr id="101" name="-$4,500"/>
            <p:cNvSpPr txBox="1"/>
            <p:nvPr/>
          </p:nvSpPr>
          <p:spPr>
            <a:xfrm>
              <a:off x="0" y="1447800"/>
              <a:ext cx="1752600" cy="3484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 defTabSz="457200">
                <a:spcBef>
                  <a:spcPts val="1000"/>
                </a:spcBef>
                <a:defRPr sz="1800">
                  <a:solidFill>
                    <a:srgbClr val="FFFFE3"/>
                  </a:solidFill>
                </a:defRPr>
              </a:lvl1pPr>
            </a:lstStyle>
            <a:p>
              <a:pPr/>
              <a:r>
                <a:t>-$4,500</a:t>
              </a:r>
            </a:p>
          </p:txBody>
        </p:sp>
      </p:grpSp>
      <p:grpSp>
        <p:nvGrpSpPr>
          <p:cNvPr id="105" name="Group"/>
          <p:cNvGrpSpPr/>
          <p:nvPr/>
        </p:nvGrpSpPr>
        <p:grpSpPr>
          <a:xfrm>
            <a:off x="6553200" y="2743199"/>
            <a:ext cx="1981200" cy="1295401"/>
            <a:chOff x="0" y="0"/>
            <a:chExt cx="1981200" cy="1295400"/>
          </a:xfrm>
        </p:grpSpPr>
        <p:sp>
          <p:nvSpPr>
            <p:cNvPr id="103" name="$300"/>
            <p:cNvSpPr txBox="1"/>
            <p:nvPr/>
          </p:nvSpPr>
          <p:spPr>
            <a:xfrm>
              <a:off x="0" y="228600"/>
              <a:ext cx="1981200" cy="3484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 defTabSz="457200">
                <a:spcBef>
                  <a:spcPts val="1000"/>
                </a:spcBef>
                <a:defRPr sz="1800">
                  <a:solidFill>
                    <a:srgbClr val="FFFFE3"/>
                  </a:solidFill>
                </a:defRPr>
              </a:lvl1pPr>
            </a:lstStyle>
            <a:p>
              <a:pPr/>
              <a:r>
                <a:t>$300</a:t>
              </a:r>
            </a:p>
          </p:txBody>
        </p:sp>
        <p:sp>
          <p:nvSpPr>
            <p:cNvPr id="104" name="Line"/>
            <p:cNvSpPr/>
            <p:nvPr/>
          </p:nvSpPr>
          <p:spPr>
            <a:xfrm>
              <a:off x="0" y="0"/>
              <a:ext cx="304801" cy="12954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5965" y="0"/>
                    <a:pt x="10800" y="806"/>
                    <a:pt x="10800" y="1800"/>
                  </a:cubicBezTo>
                  <a:lnTo>
                    <a:pt x="10800" y="9000"/>
                  </a:lnTo>
                  <a:cubicBezTo>
                    <a:pt x="10800" y="9994"/>
                    <a:pt x="15635" y="10800"/>
                    <a:pt x="21600" y="10800"/>
                  </a:cubicBezTo>
                  <a:cubicBezTo>
                    <a:pt x="15635" y="10800"/>
                    <a:pt x="10800" y="11606"/>
                    <a:pt x="10800" y="12600"/>
                  </a:cubicBezTo>
                  <a:lnTo>
                    <a:pt x="10800" y="19800"/>
                  </a:lnTo>
                  <a:cubicBezTo>
                    <a:pt x="10800" y="20794"/>
                    <a:pt x="5965" y="21600"/>
                    <a:pt x="0" y="21600"/>
                  </a:cubicBezTo>
                </a:path>
              </a:pathLst>
            </a:custGeom>
            <a:noFill/>
            <a:ln w="38100" cap="sq">
              <a:solidFill>
                <a:srgbClr val="FFFFE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57200">
                <a:defRPr sz="1800">
                  <a:solidFill>
                    <a:srgbClr val="FFFFE3"/>
                  </a:solidFill>
                </a:defRPr>
              </a:pPr>
            </a:p>
          </p:txBody>
        </p:sp>
      </p:grpSp>
      <p:grpSp>
        <p:nvGrpSpPr>
          <p:cNvPr id="108" name="Group"/>
          <p:cNvGrpSpPr/>
          <p:nvPr/>
        </p:nvGrpSpPr>
        <p:grpSpPr>
          <a:xfrm>
            <a:off x="6553200" y="1828799"/>
            <a:ext cx="2133600" cy="838201"/>
            <a:chOff x="0" y="0"/>
            <a:chExt cx="2133599" cy="838200"/>
          </a:xfrm>
        </p:grpSpPr>
        <p:sp>
          <p:nvSpPr>
            <p:cNvPr id="106" name="$27"/>
            <p:cNvSpPr txBox="1"/>
            <p:nvPr/>
          </p:nvSpPr>
          <p:spPr>
            <a:xfrm>
              <a:off x="152400" y="228600"/>
              <a:ext cx="1981200" cy="3484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defTabSz="457200">
                <a:spcBef>
                  <a:spcPts val="1000"/>
                </a:spcBef>
                <a:defRPr sz="1800">
                  <a:solidFill>
                    <a:srgbClr val="FFFFE3"/>
                  </a:solidFill>
                </a:defRPr>
              </a:lvl1pPr>
            </a:lstStyle>
            <a:p>
              <a:pPr/>
              <a:r>
                <a:t>        $27</a:t>
              </a:r>
            </a:p>
          </p:txBody>
        </p:sp>
        <p:sp>
          <p:nvSpPr>
            <p:cNvPr id="107" name="Line"/>
            <p:cNvSpPr/>
            <p:nvPr/>
          </p:nvSpPr>
          <p:spPr>
            <a:xfrm>
              <a:off x="0" y="0"/>
              <a:ext cx="381001" cy="8382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5965" y="0"/>
                    <a:pt x="10800" y="806"/>
                    <a:pt x="10800" y="1800"/>
                  </a:cubicBezTo>
                  <a:lnTo>
                    <a:pt x="10800" y="9000"/>
                  </a:lnTo>
                  <a:cubicBezTo>
                    <a:pt x="10800" y="9994"/>
                    <a:pt x="15635" y="10800"/>
                    <a:pt x="21600" y="10800"/>
                  </a:cubicBezTo>
                  <a:cubicBezTo>
                    <a:pt x="15635" y="10800"/>
                    <a:pt x="10800" y="11606"/>
                    <a:pt x="10800" y="12600"/>
                  </a:cubicBezTo>
                  <a:lnTo>
                    <a:pt x="10800" y="19800"/>
                  </a:lnTo>
                  <a:cubicBezTo>
                    <a:pt x="10800" y="20794"/>
                    <a:pt x="5965" y="21600"/>
                    <a:pt x="0" y="21600"/>
                  </a:cubicBezTo>
                </a:path>
              </a:pathLst>
            </a:custGeom>
            <a:noFill/>
            <a:ln w="38100" cap="sq">
              <a:solidFill>
                <a:srgbClr val="FFFFE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57200">
                <a:defRPr sz="1800">
                  <a:solidFill>
                    <a:srgbClr val="FFFFE3"/>
                  </a:solidFill>
                </a:defRPr>
              </a:pPr>
            </a:p>
          </p:txBody>
        </p:sp>
      </p:grpSp>
      <p:sp>
        <p:nvSpPr>
          <p:cNvPr id="109" name="Percentage Return:"/>
          <p:cNvSpPr txBox="1"/>
          <p:nvPr/>
        </p:nvSpPr>
        <p:spPr>
          <a:xfrm>
            <a:off x="3810000" y="4648200"/>
            <a:ext cx="5029200" cy="3484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defTabSz="457200">
              <a:spcBef>
                <a:spcPts val="1000"/>
              </a:spcBef>
              <a:defRPr sz="1800">
                <a:solidFill>
                  <a:srgbClr val="FFFFE3"/>
                </a:solidFill>
              </a:defRPr>
            </a:lvl1pPr>
          </a:lstStyle>
          <a:p>
            <a:pPr/>
            <a:r>
              <a:t>Percentage Return:</a:t>
            </a:r>
          </a:p>
        </p:txBody>
      </p:sp>
      <p:grpSp>
        <p:nvGrpSpPr>
          <p:cNvPr id="114" name="Group"/>
          <p:cNvGrpSpPr/>
          <p:nvPr/>
        </p:nvGrpSpPr>
        <p:grpSpPr>
          <a:xfrm>
            <a:off x="3962400" y="5257799"/>
            <a:ext cx="2628900" cy="939935"/>
            <a:chOff x="0" y="0"/>
            <a:chExt cx="2628899" cy="939933"/>
          </a:xfrm>
        </p:grpSpPr>
        <p:sp>
          <p:nvSpPr>
            <p:cNvPr id="110" name="7.3% ="/>
            <p:cNvSpPr txBox="1"/>
            <p:nvPr/>
          </p:nvSpPr>
          <p:spPr>
            <a:xfrm>
              <a:off x="0" y="228600"/>
              <a:ext cx="1447800" cy="4827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 defTabSz="457200">
                <a:spcBef>
                  <a:spcPts val="1600"/>
                </a:spcBef>
                <a:defRPr sz="2800">
                  <a:solidFill>
                    <a:srgbClr val="FFFFE3"/>
                  </a:solidFill>
                </a:defRPr>
              </a:lvl1pPr>
            </a:lstStyle>
            <a:p>
              <a:pPr/>
              <a:r>
                <a:t>7.3% = </a:t>
              </a:r>
            </a:p>
          </p:txBody>
        </p:sp>
        <p:sp>
          <p:nvSpPr>
            <p:cNvPr id="111" name="$4,500"/>
            <p:cNvSpPr txBox="1"/>
            <p:nvPr/>
          </p:nvSpPr>
          <p:spPr>
            <a:xfrm>
              <a:off x="1409699" y="457200"/>
              <a:ext cx="1219201" cy="4827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 defTabSz="457200">
                <a:spcBef>
                  <a:spcPts val="1600"/>
                </a:spcBef>
                <a:defRPr sz="2800">
                  <a:solidFill>
                    <a:srgbClr val="FFFFE3"/>
                  </a:solidFill>
                </a:defRPr>
              </a:lvl1pPr>
            </a:lstStyle>
            <a:p>
              <a:pPr/>
              <a:r>
                <a:t>$4,500</a:t>
              </a:r>
            </a:p>
          </p:txBody>
        </p:sp>
        <p:sp>
          <p:nvSpPr>
            <p:cNvPr id="112" name="$327"/>
            <p:cNvSpPr txBox="1"/>
            <p:nvPr/>
          </p:nvSpPr>
          <p:spPr>
            <a:xfrm>
              <a:off x="1409699" y="0"/>
              <a:ext cx="1219201" cy="4827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 defTabSz="457200">
                <a:spcBef>
                  <a:spcPts val="1600"/>
                </a:spcBef>
                <a:defRPr sz="2800">
                  <a:solidFill>
                    <a:srgbClr val="FFFFE3"/>
                  </a:solidFill>
                </a:defRPr>
              </a:lvl1pPr>
            </a:lstStyle>
            <a:p>
              <a:pPr/>
              <a:r>
                <a:t>$327</a:t>
              </a:r>
            </a:p>
          </p:txBody>
        </p:sp>
        <p:sp>
          <p:nvSpPr>
            <p:cNvPr id="113" name="Line"/>
            <p:cNvSpPr/>
            <p:nvPr/>
          </p:nvSpPr>
          <p:spPr>
            <a:xfrm>
              <a:off x="1447799" y="457200"/>
              <a:ext cx="1066801" cy="0"/>
            </a:xfrm>
            <a:prstGeom prst="line">
              <a:avLst/>
            </a:prstGeom>
            <a:noFill/>
            <a:ln w="19050" cap="flat">
              <a:solidFill>
                <a:srgbClr val="FFFFE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E3"/>
                  </a:solidFill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14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lide Number"/>
          <p:cNvSpPr txBox="1"/>
          <p:nvPr>
            <p:ph type="sldNum" sz="quarter" idx="2"/>
          </p:nvPr>
        </p:nvSpPr>
        <p:spPr>
          <a:xfrm>
            <a:off x="8963660" y="6553200"/>
            <a:ext cx="180340" cy="27546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r" defTabSz="457200">
              <a:defRPr sz="1200"/>
            </a:lvl1pPr>
          </a:lstStyle>
          <a:p>
            <a:pPr/>
            <a:fld id="{86CB4B4D-7CA3-9044-876B-883B54F8677D}" type="slidenum"/>
          </a:p>
        </p:txBody>
      </p:sp>
      <p:sp>
        <p:nvSpPr>
          <p:cNvPr id="117" name="10.2 Holding Period Return"/>
          <p:cNvSpPr txBox="1"/>
          <p:nvPr>
            <p:ph type="title" idx="4294967295"/>
          </p:nvPr>
        </p:nvSpPr>
        <p:spPr>
          <a:xfrm>
            <a:off x="457200" y="533399"/>
            <a:ext cx="8229600" cy="114300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10.2 Holding Period Return</a:t>
            </a:r>
          </a:p>
        </p:txBody>
      </p:sp>
      <p:sp>
        <p:nvSpPr>
          <p:cNvPr id="118" name="The holding period return is the return that an investor would get when holding an investment over a period of T years, when the return during year i is given as Ri:"/>
          <p:cNvSpPr txBox="1"/>
          <p:nvPr>
            <p:ph type="body" idx="4294967295"/>
          </p:nvPr>
        </p:nvSpPr>
        <p:spPr>
          <a:xfrm>
            <a:off x="457200" y="1828800"/>
            <a:ext cx="8229600" cy="4302125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spcBef>
                <a:spcPts val="800"/>
              </a:spcBef>
              <a:defRPr sz="3600"/>
            </a:pPr>
            <a:r>
              <a:t>The holding period return is the return that an investor would get when holding an investment over a period of </a:t>
            </a:r>
            <a:r>
              <a:rPr i="1"/>
              <a:t>T </a:t>
            </a:r>
            <a:r>
              <a:t>years, when the return during year </a:t>
            </a:r>
            <a:r>
              <a:rPr i="1"/>
              <a:t>i</a:t>
            </a:r>
            <a:r>
              <a:t> is given as </a:t>
            </a:r>
            <a:r>
              <a:rPr i="1"/>
              <a:t>R</a:t>
            </a:r>
            <a:r>
              <a:rPr baseline="-25000" i="1"/>
              <a:t>i</a:t>
            </a:r>
            <a:r>
              <a:rPr i="1"/>
              <a:t>:</a:t>
            </a:r>
          </a:p>
        </p:txBody>
      </p:sp>
      <p:sp>
        <p:nvSpPr>
          <p:cNvPr id="119" name="Rectangle"/>
          <p:cNvSpPr/>
          <p:nvPr/>
        </p:nvSpPr>
        <p:spPr>
          <a:xfrm>
            <a:off x="228600" y="4724400"/>
            <a:ext cx="8839200" cy="1981200"/>
          </a:xfrm>
          <a:prstGeom prst="rect">
            <a:avLst/>
          </a:prstGeom>
          <a:solidFill>
            <a:srgbClr val="BED0B6"/>
          </a:solidFill>
          <a:ln w="12700">
            <a:solidFill>
              <a:srgbClr val="FFFFE3"/>
            </a:solidFill>
            <a:prstDash val="dash"/>
          </a:ln>
        </p:spPr>
        <p:txBody>
          <a:bodyPr lIns="45719" rIns="45719"/>
          <a:lstStyle/>
          <a:p>
            <a:pPr defTabSz="457200">
              <a:defRPr sz="1800">
                <a:solidFill>
                  <a:srgbClr val="FFFFE3"/>
                </a:solidFill>
              </a:defRPr>
            </a:pPr>
          </a:p>
        </p:txBody>
      </p:sp>
      <p:pic>
        <p:nvPicPr>
          <p:cNvPr id="120" name="image.pdf" descr="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7200" y="4648200"/>
            <a:ext cx="8458200" cy="154146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0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lide Number"/>
          <p:cNvSpPr txBox="1"/>
          <p:nvPr>
            <p:ph type="sldNum" sz="quarter" idx="2"/>
          </p:nvPr>
        </p:nvSpPr>
        <p:spPr>
          <a:xfrm>
            <a:off x="8963660" y="6553200"/>
            <a:ext cx="180340" cy="27546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r" defTabSz="457200">
              <a:defRPr sz="1200"/>
            </a:lvl1pPr>
          </a:lstStyle>
          <a:p>
            <a:pPr/>
            <a:fld id="{86CB4B4D-7CA3-9044-876B-883B54F8677D}" type="slidenum"/>
          </a:p>
        </p:txBody>
      </p:sp>
      <p:sp>
        <p:nvSpPr>
          <p:cNvPr id="123" name="Holding Period Return: Example"/>
          <p:cNvSpPr txBox="1"/>
          <p:nvPr>
            <p:ph type="title" idx="4294967295"/>
          </p:nvPr>
        </p:nvSpPr>
        <p:spPr>
          <a:xfrm>
            <a:off x="457200" y="533399"/>
            <a:ext cx="8229600" cy="114300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Holding Period Return: Example</a:t>
            </a:r>
          </a:p>
        </p:txBody>
      </p:sp>
      <p:sp>
        <p:nvSpPr>
          <p:cNvPr id="124" name="Suppose your investment provides the following returns over a four-year period:"/>
          <p:cNvSpPr txBox="1"/>
          <p:nvPr>
            <p:ph type="body" sz="quarter" idx="4294967295"/>
          </p:nvPr>
        </p:nvSpPr>
        <p:spPr>
          <a:xfrm>
            <a:off x="457200" y="1828800"/>
            <a:ext cx="8229600" cy="835025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343027" indent="-343027" defTabSz="667512">
              <a:spcBef>
                <a:spcPts val="600"/>
              </a:spcBef>
              <a:defRPr sz="2628"/>
            </a:lvl1pPr>
          </a:lstStyle>
          <a:p>
            <a:pPr/>
            <a:r>
              <a:t>Suppose your investment provides the following returns over a four-year period:</a:t>
            </a:r>
          </a:p>
        </p:txBody>
      </p:sp>
      <p:sp>
        <p:nvSpPr>
          <p:cNvPr id="125" name="Rectangle"/>
          <p:cNvSpPr/>
          <p:nvPr/>
        </p:nvSpPr>
        <p:spPr>
          <a:xfrm>
            <a:off x="2819400" y="3505200"/>
            <a:ext cx="6248400" cy="3048000"/>
          </a:xfrm>
          <a:prstGeom prst="rect">
            <a:avLst/>
          </a:prstGeom>
          <a:solidFill>
            <a:srgbClr val="BED0B6"/>
          </a:solidFill>
          <a:ln w="12700">
            <a:solidFill>
              <a:srgbClr val="FFFFE3"/>
            </a:solidFill>
            <a:prstDash val="dash"/>
          </a:ln>
        </p:spPr>
        <p:txBody>
          <a:bodyPr lIns="45719" rIns="45719"/>
          <a:lstStyle/>
          <a:p>
            <a:pPr defTabSz="457200">
              <a:defRPr sz="1800">
                <a:solidFill>
                  <a:srgbClr val="FFFFE3"/>
                </a:solidFill>
              </a:defRPr>
            </a:pPr>
          </a:p>
        </p:txBody>
      </p:sp>
      <p:pic>
        <p:nvPicPr>
          <p:cNvPr id="126" name="image.pdf" descr="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84487" y="4038600"/>
            <a:ext cx="6208713" cy="2176463"/>
          </a:xfrm>
          <a:prstGeom prst="rect">
            <a:avLst/>
          </a:prstGeom>
          <a:ln w="12700">
            <a:miter lim="400000"/>
          </a:ln>
        </p:spPr>
      </p:pic>
      <p:pic>
        <p:nvPicPr>
          <p:cNvPr id="127" name="a1.jpg" descr="a1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85800" y="3962400"/>
            <a:ext cx="2006600" cy="20574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6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lide Number"/>
          <p:cNvSpPr txBox="1"/>
          <p:nvPr>
            <p:ph type="sldNum" sz="quarter" idx="2"/>
          </p:nvPr>
        </p:nvSpPr>
        <p:spPr>
          <a:xfrm>
            <a:off x="8963660" y="6553200"/>
            <a:ext cx="180340" cy="27546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r" defTabSz="457200">
              <a:defRPr sz="1200"/>
            </a:lvl1pPr>
          </a:lstStyle>
          <a:p>
            <a:pPr/>
            <a:fld id="{86CB4B4D-7CA3-9044-876B-883B54F8677D}" type="slidenum"/>
          </a:p>
        </p:txBody>
      </p:sp>
      <p:sp>
        <p:nvSpPr>
          <p:cNvPr id="130" name="Historical Returns"/>
          <p:cNvSpPr txBox="1"/>
          <p:nvPr>
            <p:ph type="title" idx="4294967295"/>
          </p:nvPr>
        </p:nvSpPr>
        <p:spPr>
          <a:xfrm>
            <a:off x="457200" y="533399"/>
            <a:ext cx="8229600" cy="114300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Historical Returns</a:t>
            </a:r>
          </a:p>
        </p:txBody>
      </p:sp>
      <p:sp>
        <p:nvSpPr>
          <p:cNvPr id="131" name="A famous set of studies dealing with rates of returns on common stocks, bonds, and Treasury bills was conducted by Roger Ibbotson and Rex Sinquefield.…"/>
          <p:cNvSpPr txBox="1"/>
          <p:nvPr>
            <p:ph type="body" idx="4294967295"/>
          </p:nvPr>
        </p:nvSpPr>
        <p:spPr>
          <a:xfrm>
            <a:off x="457200" y="1828800"/>
            <a:ext cx="8229600" cy="4302125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460502" indent="-460502" defTabSz="896111">
              <a:spcBef>
                <a:spcPts val="600"/>
              </a:spcBef>
              <a:defRPr sz="2744"/>
            </a:pPr>
            <a:r>
              <a:t>A famous set of studies dealing with rates of returns on common stocks, bonds, and Treasury bills was conducted by Roger Ibbotson and Rex Sinquefield.</a:t>
            </a:r>
          </a:p>
          <a:p>
            <a:pPr marL="460502" indent="-460502" defTabSz="896111">
              <a:spcBef>
                <a:spcPts val="600"/>
              </a:spcBef>
              <a:defRPr sz="2744"/>
            </a:pPr>
            <a:r>
              <a:t>They present year-by-year historical rates of return starting in 1926 for the following five important types of financial instruments in the United States:</a:t>
            </a:r>
          </a:p>
          <a:p>
            <a:pPr lvl="1" marL="889888" indent="-427831" defTabSz="896111">
              <a:spcBef>
                <a:spcPts val="0"/>
              </a:spcBef>
              <a:buClr>
                <a:schemeClr val="accent2"/>
              </a:buClr>
              <a:defRPr sz="2352"/>
            </a:pPr>
            <a:r>
              <a:t>Large-company Common Stocks</a:t>
            </a:r>
          </a:p>
          <a:p>
            <a:pPr lvl="1" marL="889888" indent="-427831" defTabSz="896111">
              <a:spcBef>
                <a:spcPts val="0"/>
              </a:spcBef>
              <a:buClr>
                <a:schemeClr val="accent2"/>
              </a:buClr>
              <a:defRPr sz="2352"/>
            </a:pPr>
            <a:r>
              <a:t>Small-company Common Stocks</a:t>
            </a:r>
          </a:p>
          <a:p>
            <a:pPr lvl="1" marL="889888" indent="-427831" defTabSz="896111">
              <a:spcBef>
                <a:spcPts val="0"/>
              </a:spcBef>
              <a:buClr>
                <a:schemeClr val="accent2"/>
              </a:buClr>
              <a:defRPr sz="2352"/>
            </a:pPr>
            <a:r>
              <a:t>Long-term Corporate Bonds</a:t>
            </a:r>
          </a:p>
          <a:p>
            <a:pPr lvl="1" marL="889888" indent="-427831" defTabSz="896111">
              <a:spcBef>
                <a:spcPts val="0"/>
              </a:spcBef>
              <a:buClr>
                <a:schemeClr val="accent2"/>
              </a:buClr>
              <a:defRPr sz="2352"/>
            </a:pPr>
            <a:r>
              <a:t>Long-term U.S. Government Bonds</a:t>
            </a:r>
          </a:p>
          <a:p>
            <a:pPr lvl="1" marL="889888" indent="-427831" defTabSz="896111">
              <a:spcBef>
                <a:spcPts val="0"/>
              </a:spcBef>
              <a:buClr>
                <a:schemeClr val="accent2"/>
              </a:buClr>
              <a:defRPr sz="2352"/>
            </a:pPr>
            <a:r>
              <a:t>U.S. Treasury Bills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1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1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Class="entr" nodeType="with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31" grpId="1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Quadrant">
  <a:themeElements>
    <a:clrScheme name="Quadrant">
      <a:dk1>
        <a:srgbClr val="162E36"/>
      </a:dk1>
      <a:lt1>
        <a:srgbClr val="162E36"/>
      </a:lt1>
      <a:dk2>
        <a:srgbClr val="A7A7A7"/>
      </a:dk2>
      <a:lt2>
        <a:srgbClr val="535353"/>
      </a:lt2>
      <a:accent1>
        <a:srgbClr val="336699"/>
      </a:accent1>
      <a:accent2>
        <a:srgbClr val="69888B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Quadran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Quadra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E3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162E36"/>
            </a:solidFill>
            <a:effectLst/>
            <a:uFillTx/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162E36"/>
            </a:solidFill>
            <a:effectLst/>
            <a:uFillTx/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Quadrant">
  <a:themeElements>
    <a:clrScheme name="Quadran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36699"/>
      </a:accent1>
      <a:accent2>
        <a:srgbClr val="69888B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Quadran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Quadra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E3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162E36"/>
            </a:solidFill>
            <a:effectLst/>
            <a:uFillTx/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162E36"/>
            </a:solidFill>
            <a:effectLst/>
            <a:uFillTx/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