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162E36"/>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CCD2DD"/>
          </a:solidFill>
        </a:fill>
      </a:tcStyle>
    </a:wholeTbl>
    <a:band2H>
      <a:tcTxStyle b="def" i="def"/>
      <a:tcStyle>
        <a:tcBdr/>
        <a:fill>
          <a:solidFill>
            <a:srgbClr val="E7EAEF"/>
          </a:solidFill>
        </a:fill>
      </a:tcStyle>
    </a:band2H>
    <a:firstCol>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1"/>
          </a:solidFill>
        </a:fill>
      </a:tcStyle>
    </a:firstCol>
    <a:la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381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1"/>
          </a:solidFill>
        </a:fill>
      </a:tcStyle>
    </a:lastRow>
    <a:fir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381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162E36"/>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3"/>
          </a:solidFill>
        </a:fill>
      </a:tcStyle>
    </a:firstCol>
    <a:la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381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3"/>
          </a:solidFill>
        </a:fill>
      </a:tcStyle>
    </a:lastRow>
    <a:fir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381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162E36"/>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6"/>
          </a:solidFill>
        </a:fill>
      </a:tcStyle>
    </a:firstCol>
    <a:la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381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6"/>
          </a:solidFill>
        </a:fill>
      </a:tcStyle>
    </a:lastRow>
    <a:fir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381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162E3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E3"/>
          </a:solidFill>
        </a:fill>
      </a:tcStyle>
    </a:band2H>
    <a:firstCol>
      <a:tcTxStyle b="on" i="off">
        <a:font>
          <a:latin typeface="Times New Roman"/>
          <a:ea typeface="Times New Roman"/>
          <a:cs typeface="Times New Roman"/>
        </a:font>
        <a:srgbClr val="FFFFE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162E36"/>
      </a:tcTxStyle>
      <a:tcStyle>
        <a:tcBdr>
          <a:left>
            <a:ln w="12700" cap="flat">
              <a:noFill/>
              <a:miter lim="400000"/>
            </a:ln>
          </a:left>
          <a:right>
            <a:ln w="12700" cap="flat">
              <a:noFill/>
              <a:miter lim="400000"/>
            </a:ln>
          </a:right>
          <a:top>
            <a:ln w="50800" cap="flat">
              <a:solidFill>
                <a:srgbClr val="162E36"/>
              </a:solidFill>
              <a:prstDash val="solid"/>
              <a:round/>
            </a:ln>
          </a:top>
          <a:bottom>
            <a:ln w="25400" cap="flat">
              <a:solidFill>
                <a:srgbClr val="162E36"/>
              </a:solidFill>
              <a:prstDash val="solid"/>
              <a:round/>
            </a:ln>
          </a:bottom>
          <a:insideH>
            <a:ln w="12700" cap="flat">
              <a:noFill/>
              <a:miter lim="400000"/>
            </a:ln>
          </a:insideH>
          <a:insideV>
            <a:ln w="12700" cap="flat">
              <a:noFill/>
              <a:miter lim="400000"/>
            </a:ln>
          </a:insideV>
        </a:tcBdr>
        <a:fill>
          <a:solidFill>
            <a:srgbClr val="FFFFE3"/>
          </a:solidFill>
        </a:fill>
      </a:tcStyle>
    </a:lastRow>
    <a:firstRow>
      <a:tcTxStyle b="on" i="off">
        <a:font>
          <a:latin typeface="Times New Roman"/>
          <a:ea typeface="Times New Roman"/>
          <a:cs typeface="Times New Roman"/>
        </a:font>
        <a:srgbClr val="FFFFE3"/>
      </a:tcTxStyle>
      <a:tcStyle>
        <a:tcBdr>
          <a:left>
            <a:ln w="12700" cap="flat">
              <a:noFill/>
              <a:miter lim="400000"/>
            </a:ln>
          </a:left>
          <a:right>
            <a:ln w="12700" cap="flat">
              <a:noFill/>
              <a:miter lim="400000"/>
            </a:ln>
          </a:right>
          <a:top>
            <a:ln w="25400" cap="flat">
              <a:solidFill>
                <a:srgbClr val="162E36"/>
              </a:solidFill>
              <a:prstDash val="solid"/>
              <a:round/>
            </a:ln>
          </a:top>
          <a:bottom>
            <a:ln w="25400" cap="flat">
              <a:solidFill>
                <a:srgbClr val="162E3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162E36"/>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CACCCC"/>
          </a:solidFill>
        </a:fill>
      </a:tcStyle>
    </a:wholeTbl>
    <a:band2H>
      <a:tcTxStyle b="def" i="def"/>
      <a:tcStyle>
        <a:tcBdr/>
        <a:fill>
          <a:solidFill>
            <a:srgbClr val="E7E7E7"/>
          </a:solidFill>
        </a:fill>
      </a:tcStyle>
    </a:band2H>
    <a:firstCol>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162E36"/>
          </a:solidFill>
        </a:fill>
      </a:tcStyle>
    </a:firstCol>
    <a:la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381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162E36"/>
          </a:solidFill>
        </a:fill>
      </a:tcStyle>
    </a:lastRow>
    <a:fir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381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162E36"/>
          </a:solidFill>
        </a:fill>
      </a:tcStyle>
    </a:firstRow>
  </a:tblStyle>
  <a:tblStyle styleId="{2708684C-4D16-4618-839F-0558EEFCDFE6}" styleName="">
    <a:tblBg/>
    <a:wholeTbl>
      <a:tcTxStyle b="off"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FFFFE3">
              <a:alpha val="20000"/>
            </a:srgbClr>
          </a:solidFill>
        </a:fill>
      </a:tcStyle>
    </a:wholeTbl>
    <a:band2H>
      <a:tcTxStyle b="def" i="def"/>
      <a:tcStyle>
        <a:tcBdr/>
        <a:fill>
          <a:solidFill>
            <a:srgbClr val="FFFFFF"/>
          </a:solidFill>
        </a:fill>
      </a:tcStyle>
    </a:band2H>
    <a:firstCol>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solidFill>
            <a:srgbClr val="FFFFE3">
              <a:alpha val="20000"/>
            </a:srgbClr>
          </a:solidFill>
        </a:fill>
      </a:tcStyle>
    </a:firstCol>
    <a:la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50800" cap="flat">
              <a:solidFill>
                <a:srgbClr val="FFFFE3"/>
              </a:solidFill>
              <a:prstDash val="solid"/>
              <a:round/>
            </a:ln>
          </a:top>
          <a:bottom>
            <a:ln w="127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noFill/>
        </a:fill>
      </a:tcStyle>
    </a:lastRow>
    <a:firstRow>
      <a:tcTxStyle b="on" i="off">
        <a:font>
          <a:latin typeface="Times New Roman"/>
          <a:ea typeface="Times New Roman"/>
          <a:cs typeface="Times New Roman"/>
        </a:font>
        <a:srgbClr val="FFFFE3"/>
      </a:tcTxStyle>
      <a:tcStyle>
        <a:tcBdr>
          <a:left>
            <a:ln w="12700" cap="flat">
              <a:solidFill>
                <a:srgbClr val="FFFFE3"/>
              </a:solidFill>
              <a:prstDash val="solid"/>
              <a:round/>
            </a:ln>
          </a:left>
          <a:right>
            <a:ln w="12700" cap="flat">
              <a:solidFill>
                <a:srgbClr val="FFFFE3"/>
              </a:solidFill>
              <a:prstDash val="solid"/>
              <a:round/>
            </a:ln>
          </a:right>
          <a:top>
            <a:ln w="12700" cap="flat">
              <a:solidFill>
                <a:srgbClr val="FFFFE3"/>
              </a:solidFill>
              <a:prstDash val="solid"/>
              <a:round/>
            </a:ln>
          </a:top>
          <a:bottom>
            <a:ln w="25400" cap="flat">
              <a:solidFill>
                <a:srgbClr val="FFFFE3"/>
              </a:solidFill>
              <a:prstDash val="solid"/>
              <a:round/>
            </a:ln>
          </a:bottom>
          <a:insideH>
            <a:ln w="12700" cap="flat">
              <a:solidFill>
                <a:srgbClr val="FFFFE3"/>
              </a:solidFill>
              <a:prstDash val="solid"/>
              <a:round/>
            </a:ln>
          </a:insideH>
          <a:insideV>
            <a:ln w="12700" cap="flat">
              <a:solidFill>
                <a:srgbClr val="FFFFE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a:p>
        </p:txBody>
      </p:sp>
      <p:sp>
        <p:nvSpPr>
          <p:cNvPr id="39" name="Shape 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The biggest mistake that students make with the DGM is using the incorrect dividend. Be sure to emphasize that we are finding a present value, so the dividend needed is the one that will be paid NEXT period, not the one that has already been paid.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It may be good to point out that we have assumed the discount rate is constant; however, it could change across periods, or even across years.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This type of problem generally separates the </a:t>
            </a:r>
            <a:r>
              <a:t>“</a:t>
            </a:r>
            <a:r>
              <a:t>A</a:t>
            </a:r>
            <a:r>
              <a:t>”</a:t>
            </a:r>
            <a:r>
              <a:t> students from the rest of the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 A firm that pays out 100% of its earnings is essentially a zero growth firm since the retention rate is zero. This, however, does not imply the firm is not profitable.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Accounting policies will also impact the PE ratio, as conservative policies are generally associated with higher PE ratios.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Dealer: maintains an inventory and stands ready to trade at quoted bid (price at which they will buy) and ask (price at which they will sell) prices. Make their profit from the difference between the bid and ask prices, called the bid-ask spread. The smaller the spread, the more competition and the more liquid the stock. The move to decimalization allows for a smaller bid-ask spread. </a:t>
            </a:r>
          </a:p>
          <a:p>
            <a:pPr/>
          </a:p>
          <a:p>
            <a:pPr/>
            <a:r>
              <a:t>Broker: a broker matches buyers and sellers. They perform the search function for a fee (commission). They do not hold an inventory of securities.</a:t>
            </a:r>
          </a:p>
          <a:p>
            <a:pPr>
              <a:defRPr i="1"/>
            </a:pPr>
          </a:p>
          <a:p>
            <a:pPr/>
            <a:r>
              <a:t>NYSE:</a:t>
            </a:r>
          </a:p>
          <a:p>
            <a:pPr/>
            <a:r>
              <a:t>Specialists manage the order flow by keeping the limit order book.  The limit order book lists the trades that investors have given to their brokers that include desired trading prices. The specialist is also a dealer that holds an inventory in their assigned stock, they post bid and ask prices and they are supposed to maintain an orderly market.</a:t>
            </a:r>
          </a:p>
          <a:p>
            <a:pPr/>
          </a:p>
          <a:p>
            <a:pPr/>
            <a:r>
              <a:t>Other participants on the floor of the exchange include floor traders that own exchange seats, commission brokers and floor brokers.</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Point out that the Nasdaq market site in Times Square is NOT an exchange. It is just offices and basically a place for reporters to report on what is happening with Nasdaq stocks.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24" name="Rectangle"/>
          <p:cNvSpPr/>
          <p:nvPr/>
        </p:nvSpPr>
        <p:spPr>
          <a:xfrm>
            <a:off x="381000" y="990600"/>
            <a:ext cx="76200" cy="5105400"/>
          </a:xfrm>
          <a:prstGeom prst="rect">
            <a:avLst/>
          </a:prstGeom>
          <a:solidFill>
            <a:srgbClr val="618052"/>
          </a:solidFill>
          <a:ln w="12700">
            <a:miter lim="400000"/>
          </a:ln>
        </p:spPr>
        <p:txBody>
          <a:bodyPr lIns="45719" rIns="45719" anchor="ctr"/>
          <a:lstStyle/>
          <a:p>
            <a:pPr algn="ctr" defTabSz="457200">
              <a:defRPr sz="1800">
                <a:solidFill>
                  <a:srgbClr val="FFFFE3"/>
                </a:solidFill>
              </a:defRPr>
            </a:pPr>
          </a:p>
        </p:txBody>
      </p:sp>
      <p:grpSp>
        <p:nvGrpSpPr>
          <p:cNvPr id="31" name="Group"/>
          <p:cNvGrpSpPr/>
          <p:nvPr/>
        </p:nvGrpSpPr>
        <p:grpSpPr>
          <a:xfrm>
            <a:off x="381000" y="304799"/>
            <a:ext cx="8391525" cy="5791201"/>
            <a:chOff x="0" y="0"/>
            <a:chExt cx="8391525" cy="5791200"/>
          </a:xfrm>
        </p:grpSpPr>
        <p:sp>
          <p:nvSpPr>
            <p:cNvPr id="25" name="Square"/>
            <p:cNvSpPr/>
            <p:nvPr/>
          </p:nvSpPr>
          <p:spPr>
            <a:xfrm flipH="1" rot="10800000">
              <a:off x="7931150" y="0"/>
              <a:ext cx="457200" cy="457200"/>
            </a:xfrm>
            <a:prstGeom prst="rect">
              <a:avLst/>
            </a:prstGeom>
            <a:solidFill>
              <a:srgbClr val="61805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26" name="Rectangle"/>
            <p:cNvSpPr/>
            <p:nvPr/>
          </p:nvSpPr>
          <p:spPr>
            <a:xfrm flipH="1" rot="10800000">
              <a:off x="0" y="0"/>
              <a:ext cx="7943850" cy="457200"/>
            </a:xfrm>
            <a:prstGeom prst="rect">
              <a:avLst/>
            </a:prstGeom>
            <a:solidFill>
              <a:schemeClr val="accent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27" name="Rectangle"/>
            <p:cNvSpPr/>
            <p:nvPr/>
          </p:nvSpPr>
          <p:spPr>
            <a:xfrm flipH="1" rot="10800000">
              <a:off x="0" y="457200"/>
              <a:ext cx="7943850" cy="228600"/>
            </a:xfrm>
            <a:prstGeom prst="rect">
              <a:avLst/>
            </a:prstGeom>
            <a:solidFill>
              <a:srgbClr val="61805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28" name="Rectangle"/>
            <p:cNvSpPr/>
            <p:nvPr/>
          </p:nvSpPr>
          <p:spPr>
            <a:xfrm flipH="1" rot="10800000">
              <a:off x="7940675" y="457200"/>
              <a:ext cx="447675" cy="228600"/>
            </a:xfrm>
            <a:prstGeom prst="rect">
              <a:avLst/>
            </a:prstGeom>
            <a:solidFill>
              <a:schemeClr val="accent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29" name="Line"/>
            <p:cNvSpPr/>
            <p:nvPr/>
          </p:nvSpPr>
          <p:spPr>
            <a:xfrm flipH="1" flipV="1">
              <a:off x="380999" y="3276600"/>
              <a:ext cx="7696201" cy="1"/>
            </a:xfrm>
            <a:prstGeom prst="line">
              <a:avLst/>
            </a:prstGeom>
            <a:noFill/>
            <a:ln w="12700" cap="flat">
              <a:solidFill>
                <a:srgbClr val="FFFFE3"/>
              </a:solidFill>
              <a:prstDash val="solid"/>
              <a:round/>
            </a:ln>
            <a:effectLst/>
          </p:spPr>
          <p:txBody>
            <a:bodyPr wrap="square" lIns="45719" tIns="45719" rIns="45719" bIns="45719" numCol="1" anchor="t">
              <a:noAutofit/>
            </a:bodyPr>
            <a:lstStyle/>
            <a:p>
              <a:pPr>
                <a:defRPr>
                  <a:solidFill>
                    <a:srgbClr val="FFFFE3"/>
                  </a:solidFill>
                </a:defRPr>
              </a:pPr>
            </a:p>
          </p:txBody>
        </p:sp>
        <p:sp>
          <p:nvSpPr>
            <p:cNvPr id="30" name="Rectangle"/>
            <p:cNvSpPr/>
            <p:nvPr/>
          </p:nvSpPr>
          <p:spPr>
            <a:xfrm>
              <a:off x="0" y="0"/>
              <a:ext cx="8391525" cy="5791200"/>
            </a:xfrm>
            <a:prstGeom prst="rect">
              <a:avLst/>
            </a:prstGeom>
            <a:no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grpSp>
      <p:sp>
        <p:nvSpPr>
          <p:cNvPr id="32" name="Slide Number"/>
          <p:cNvSpPr txBox="1"/>
          <p:nvPr>
            <p:ph type="sldNum" sz="quarter" idx="2"/>
          </p:nvPr>
        </p:nvSpPr>
        <p:spPr>
          <a:xfrm>
            <a:off x="8441397" y="6248400"/>
            <a:ext cx="245404" cy="226986"/>
          </a:xfrm>
          <a:prstGeom prst="rect">
            <a:avLst/>
          </a:prstGeom>
        </p:spPr>
        <p:txBody>
          <a:bodyPr/>
          <a:lstStyle>
            <a:lvl1pPr algn="r" defTabSz="457200">
              <a:defRPr b="1" sz="1000">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62E36"/>
        </a:solidFill>
      </p:bgPr>
    </p:bg>
    <p:spTree>
      <p:nvGrpSpPr>
        <p:cNvPr id="1" name=""/>
        <p:cNvGrpSpPr/>
        <p:nvPr/>
      </p:nvGrpSpPr>
      <p:grpSpPr>
        <a:xfrm>
          <a:off x="0" y="0"/>
          <a:ext cx="0" cy="0"/>
          <a:chOff x="0" y="0"/>
          <a:chExt cx="0" cy="0"/>
        </a:xfrm>
      </p:grpSpPr>
      <p:grpSp>
        <p:nvGrpSpPr>
          <p:cNvPr id="7" name="Group"/>
          <p:cNvGrpSpPr/>
          <p:nvPr/>
        </p:nvGrpSpPr>
        <p:grpSpPr>
          <a:xfrm>
            <a:off x="279400" y="152400"/>
            <a:ext cx="8686800" cy="1600201"/>
            <a:chOff x="0" y="0"/>
            <a:chExt cx="8686800" cy="1600200"/>
          </a:xfrm>
        </p:grpSpPr>
        <p:sp>
          <p:nvSpPr>
            <p:cNvPr id="2" name="Line"/>
            <p:cNvSpPr/>
            <p:nvPr/>
          </p:nvSpPr>
          <p:spPr>
            <a:xfrm flipH="1" flipV="1">
              <a:off x="177800" y="1600199"/>
              <a:ext cx="8305800" cy="2"/>
            </a:xfrm>
            <a:prstGeom prst="line">
              <a:avLst/>
            </a:prstGeom>
            <a:noFill/>
            <a:ln w="12700" cap="flat">
              <a:solidFill>
                <a:srgbClr val="FFFFE3"/>
              </a:solidFill>
              <a:prstDash val="solid"/>
              <a:round/>
            </a:ln>
            <a:effectLst/>
          </p:spPr>
          <p:txBody>
            <a:bodyPr wrap="square" lIns="45719" tIns="45719" rIns="45719" bIns="45719" numCol="1" anchor="t">
              <a:noAutofit/>
            </a:bodyPr>
            <a:lstStyle/>
            <a:p>
              <a:pPr>
                <a:defRPr>
                  <a:solidFill>
                    <a:srgbClr val="FFFFE3"/>
                  </a:solidFill>
                </a:defRPr>
              </a:pPr>
            </a:p>
          </p:txBody>
        </p:sp>
        <p:sp>
          <p:nvSpPr>
            <p:cNvPr id="3" name="Square"/>
            <p:cNvSpPr/>
            <p:nvPr/>
          </p:nvSpPr>
          <p:spPr>
            <a:xfrm>
              <a:off x="8458200" y="0"/>
              <a:ext cx="228600" cy="228600"/>
            </a:xfrm>
            <a:prstGeom prst="rect">
              <a:avLst/>
            </a:prstGeom>
            <a:solidFill>
              <a:srgbClr val="61805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4" name="Rectangle"/>
            <p:cNvSpPr/>
            <p:nvPr/>
          </p:nvSpPr>
          <p:spPr>
            <a:xfrm>
              <a:off x="0" y="0"/>
              <a:ext cx="8455025" cy="228600"/>
            </a:xfrm>
            <a:prstGeom prst="rect">
              <a:avLst/>
            </a:prstGeom>
            <a:solidFill>
              <a:schemeClr val="accent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5" name="Rectangle"/>
            <p:cNvSpPr/>
            <p:nvPr/>
          </p:nvSpPr>
          <p:spPr>
            <a:xfrm>
              <a:off x="0" y="228600"/>
              <a:ext cx="8455025" cy="139700"/>
            </a:xfrm>
            <a:prstGeom prst="rect">
              <a:avLst/>
            </a:prstGeom>
            <a:solidFill>
              <a:srgbClr val="61805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sp>
          <p:nvSpPr>
            <p:cNvPr id="6" name="Rectangle"/>
            <p:cNvSpPr/>
            <p:nvPr/>
          </p:nvSpPr>
          <p:spPr>
            <a:xfrm>
              <a:off x="8458200" y="230187"/>
              <a:ext cx="228600" cy="136526"/>
            </a:xfrm>
            <a:prstGeom prst="rect">
              <a:avLst/>
            </a:prstGeom>
            <a:solidFill>
              <a:schemeClr val="accent2"/>
            </a:solidFill>
            <a:ln w="12700" cap="flat">
              <a:solidFill>
                <a:srgbClr val="FFFFE3"/>
              </a:solidFill>
              <a:prstDash val="solid"/>
              <a:round/>
            </a:ln>
            <a:effectLst/>
          </p:spPr>
          <p:txBody>
            <a:bodyPr wrap="square" lIns="45719" tIns="45719" rIns="45719" bIns="45719" numCol="1" anchor="ctr">
              <a:noAutofit/>
            </a:bodyPr>
            <a:lstStyle/>
            <a:p>
              <a:pPr algn="ctr" defTabSz="457200">
                <a:defRPr sz="1800">
                  <a:solidFill>
                    <a:srgbClr val="FFFFE3"/>
                  </a:solidFill>
                </a:defRPr>
              </a:pPr>
            </a:p>
          </p:txBody>
        </p:sp>
      </p:grpSp>
      <p:sp>
        <p:nvSpPr>
          <p:cNvPr id="8" name="Slide Number"/>
          <p:cNvSpPr txBox="1"/>
          <p:nvPr>
            <p:ph type="sldNum" sz="quarter" idx="2"/>
          </p:nvPr>
        </p:nvSpPr>
        <p:spPr>
          <a:xfrm>
            <a:off x="8382000" y="6553200"/>
            <a:ext cx="408940" cy="421392"/>
          </a:xfrm>
          <a:prstGeom prst="rect">
            <a:avLst/>
          </a:prstGeom>
          <a:ln w="12700">
            <a:miter lim="400000"/>
          </a:ln>
        </p:spPr>
        <p:txBody>
          <a:bodyPr wrap="none" lIns="45719" rIns="45719">
            <a:spAutoFit/>
          </a:bodyPr>
          <a:lstStyle>
            <a:lvl1pPr>
              <a:defRPr>
                <a:solidFill>
                  <a:srgbClr val="FFFFE3"/>
                </a:solidFill>
              </a:defRPr>
            </a:lvl1pPr>
          </a:lstStyle>
          <a:p>
            <a:pPr/>
            <a:fld id="{86CB4B4D-7CA3-9044-876B-883B54F8677D}" type="slidenum"/>
          </a:p>
        </p:txBody>
      </p:sp>
      <p:sp>
        <p:nvSpPr>
          <p:cNvPr id="9"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a:r>
              <a:t>Title Text</a:t>
            </a:r>
          </a:p>
        </p:txBody>
      </p:sp>
      <p:sp>
        <p:nvSpPr>
          <p:cNvPr id="10"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5pPr>
      <a:lvl6pPr marL="0" marR="0" indent="45720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6pPr>
      <a:lvl7pPr marL="0" marR="0" indent="91440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7pPr>
      <a:lvl8pPr marL="0" marR="0" indent="137160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8pPr>
      <a:lvl9pPr marL="0" marR="0" indent="1828800" algn="l" defTabSz="914400" rtl="0" latinLnBrk="0">
        <a:lnSpc>
          <a:spcPct val="100000"/>
        </a:lnSpc>
        <a:spcBef>
          <a:spcPts val="0"/>
        </a:spcBef>
        <a:spcAft>
          <a:spcPts val="0"/>
        </a:spcAft>
        <a:buClrTx/>
        <a:buSzTx/>
        <a:buFontTx/>
        <a:buNone/>
        <a:tabLst/>
        <a:defRPr b="0" baseline="0" cap="none" i="0" spc="0" strike="noStrike" sz="4400" u="none">
          <a:ln>
            <a:noFill/>
          </a:ln>
          <a:solidFill>
            <a:srgbClr val="FFFFFF"/>
          </a:solidFill>
          <a:uFillTx/>
          <a:latin typeface="Times New Roman"/>
          <a:ea typeface="Times New Roman"/>
          <a:cs typeface="Times New Roman"/>
          <a:sym typeface="Times New Roman"/>
        </a:defRPr>
      </a:lvl9pPr>
    </p:titleStyle>
    <p:bodyStyle>
      <a:lvl1pPr marL="469900" marR="0" indent="-469900" algn="l" defTabSz="914400" rtl="0" latinLnBrk="0">
        <a:lnSpc>
          <a:spcPct val="100000"/>
        </a:lnSpc>
        <a:spcBef>
          <a:spcPts val="700"/>
        </a:spcBef>
        <a:spcAft>
          <a:spcPts val="0"/>
        </a:spcAft>
        <a:buClr>
          <a:srgbClr val="618052"/>
        </a:buClr>
        <a:buSzPct val="70000"/>
        <a:buFontTx/>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1pPr>
      <a:lvl2pPr marL="970416" marR="0" indent="-498928" algn="l" defTabSz="914400" rtl="0" latinLnBrk="0">
        <a:lnSpc>
          <a:spcPct val="100000"/>
        </a:lnSpc>
        <a:spcBef>
          <a:spcPts val="700"/>
        </a:spcBef>
        <a:spcAft>
          <a:spcPts val="0"/>
        </a:spcAft>
        <a:buClr>
          <a:srgbClr val="618052"/>
        </a:buClr>
        <a:buSzPct val="75000"/>
        <a:buFontTx/>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2pPr>
      <a:lvl3pPr marL="1534054" marR="0" indent="-624416" algn="l" defTabSz="914400" rtl="0" latinLnBrk="0">
        <a:lnSpc>
          <a:spcPct val="100000"/>
        </a:lnSpc>
        <a:spcBef>
          <a:spcPts val="700"/>
        </a:spcBef>
        <a:spcAft>
          <a:spcPts val="0"/>
        </a:spcAft>
        <a:buClr>
          <a:srgbClr val="618052"/>
        </a:buClr>
        <a:buSzPct val="65000"/>
        <a:buFontTx/>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3pPr>
      <a:lvl4pPr marL="2090102" marR="0" indent="-701039" algn="l" defTabSz="914400" rtl="0" latinLnBrk="0">
        <a:lnSpc>
          <a:spcPct val="100000"/>
        </a:lnSpc>
        <a:spcBef>
          <a:spcPts val="700"/>
        </a:spcBef>
        <a:spcAft>
          <a:spcPts val="0"/>
        </a:spcAft>
        <a:buClr>
          <a:srgbClr val="618052"/>
        </a:buClr>
        <a:buSzPct val="75000"/>
        <a:buFontTx/>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4pPr>
      <a:lvl5pPr marL="2661355" marR="0" indent="-832555" algn="l" defTabSz="914400" rtl="0" latinLnBrk="0">
        <a:lnSpc>
          <a:spcPct val="100000"/>
        </a:lnSpc>
        <a:spcBef>
          <a:spcPts val="700"/>
        </a:spcBef>
        <a:spcAft>
          <a:spcPts val="0"/>
        </a:spcAft>
        <a:buClr>
          <a:srgbClr val="618052"/>
        </a:buClr>
        <a:buSzPct val="50000"/>
        <a:buFontTx/>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5pPr>
      <a:lvl6pPr marL="3118555" marR="0" indent="-832555" algn="l" defTabSz="914400" rtl="0" latinLnBrk="0">
        <a:lnSpc>
          <a:spcPct val="100000"/>
        </a:lnSpc>
        <a:spcBef>
          <a:spcPts val="700"/>
        </a:spcBef>
        <a:spcAft>
          <a:spcPts val="0"/>
        </a:spcAft>
        <a:buClr>
          <a:srgbClr val="618052"/>
        </a:buClr>
        <a:buSzPct val="50000"/>
        <a:buFont typeface="Wingdings"/>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6pPr>
      <a:lvl7pPr marL="3575755" marR="0" indent="-832555" algn="l" defTabSz="914400" rtl="0" latinLnBrk="0">
        <a:lnSpc>
          <a:spcPct val="100000"/>
        </a:lnSpc>
        <a:spcBef>
          <a:spcPts val="700"/>
        </a:spcBef>
        <a:spcAft>
          <a:spcPts val="0"/>
        </a:spcAft>
        <a:buClr>
          <a:srgbClr val="618052"/>
        </a:buClr>
        <a:buSzPct val="50000"/>
        <a:buFont typeface="Wingdings"/>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7pPr>
      <a:lvl8pPr marL="4032955" marR="0" indent="-832555" algn="l" defTabSz="914400" rtl="0" latinLnBrk="0">
        <a:lnSpc>
          <a:spcPct val="100000"/>
        </a:lnSpc>
        <a:spcBef>
          <a:spcPts val="700"/>
        </a:spcBef>
        <a:spcAft>
          <a:spcPts val="0"/>
        </a:spcAft>
        <a:buClr>
          <a:srgbClr val="618052"/>
        </a:buClr>
        <a:buSzPct val="50000"/>
        <a:buFont typeface="Wingdings"/>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8pPr>
      <a:lvl9pPr marL="4490155" marR="0" indent="-832555" algn="l" defTabSz="914400" rtl="0" latinLnBrk="0">
        <a:lnSpc>
          <a:spcPct val="100000"/>
        </a:lnSpc>
        <a:spcBef>
          <a:spcPts val="700"/>
        </a:spcBef>
        <a:spcAft>
          <a:spcPts val="0"/>
        </a:spcAft>
        <a:buClr>
          <a:srgbClr val="618052"/>
        </a:buClr>
        <a:buSzPct val="50000"/>
        <a:buFont typeface="Wingdings"/>
        <a:buChar char=""/>
        <a:tabLst/>
        <a:defRPr b="0" baseline="0" cap="none" i="0" spc="0" strike="noStrike" sz="3200" u="none">
          <a:ln>
            <a:noFill/>
          </a:ln>
          <a:solidFill>
            <a:srgbClr val="FFFFE3"/>
          </a:solidFill>
          <a:uFillTx/>
          <a:latin typeface="Times New Roman"/>
          <a:ea typeface="Times New Roman"/>
          <a:cs typeface="Times New Roman"/>
          <a:sym typeface="Times New Roman"/>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1pPr>
      <a:lvl2pPr marL="0" marR="0" indent="4572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2pPr>
      <a:lvl3pPr marL="0" marR="0" indent="9144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3pPr>
      <a:lvl4pPr marL="0" marR="0" indent="13716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4pPr>
      <a:lvl5pPr marL="0" marR="0" indent="182880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5pPr>
      <a:lvl6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6pPr>
      <a:lvl7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7pPr>
      <a:lvl8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8pPr>
      <a:lvl9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3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Stock Valuation"/>
          <p:cNvSpPr txBox="1"/>
          <p:nvPr>
            <p:ph type="body" sz="half" idx="4294967295"/>
          </p:nvPr>
        </p:nvSpPr>
        <p:spPr>
          <a:xfrm>
            <a:off x="762000" y="3765550"/>
            <a:ext cx="7696200" cy="2057400"/>
          </a:xfrm>
          <a:prstGeom prst="rect">
            <a:avLst/>
          </a:prstGeom>
        </p:spPr>
        <p:txBody>
          <a:bodyPr>
            <a:normAutofit fontScale="100000" lnSpcReduction="0"/>
          </a:bodyPr>
          <a:lstStyle>
            <a:lvl1pPr marL="0" indent="0">
              <a:spcBef>
                <a:spcPts val="600"/>
              </a:spcBef>
              <a:buSzTx/>
              <a:buFont typeface="Wingdings"/>
              <a:buNone/>
              <a:defRPr sz="2800">
                <a:latin typeface="+mn-lt"/>
                <a:ea typeface="+mn-ea"/>
                <a:cs typeface="+mn-cs"/>
                <a:sym typeface="Arial"/>
              </a:defRPr>
            </a:lvl1pPr>
          </a:lstStyle>
          <a:p>
            <a:pPr/>
            <a:r>
              <a:t>Stock Valuation</a:t>
            </a:r>
          </a:p>
        </p:txBody>
      </p:sp>
      <p:sp>
        <p:nvSpPr>
          <p:cNvPr id="42" name="Chapter 9"/>
          <p:cNvSpPr txBox="1"/>
          <p:nvPr/>
        </p:nvSpPr>
        <p:spPr>
          <a:xfrm>
            <a:off x="914400" y="1752600"/>
            <a:ext cx="5257800" cy="1691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4800"/>
              </a:spcBef>
              <a:defRPr sz="8000">
                <a:solidFill>
                  <a:srgbClr val="FFFFE3"/>
                </a:solidFill>
                <a:latin typeface="Monotype Corsiva"/>
                <a:ea typeface="Monotype Corsiva"/>
                <a:cs typeface="Monotype Corsiva"/>
                <a:sym typeface="Monotype Corsiva"/>
              </a:defRPr>
            </a:lvl1pPr>
          </a:lstStyle>
          <a:p>
            <a:pPr/>
            <a:r>
              <a:t>Chapter 9</a:t>
            </a:r>
          </a:p>
        </p:txBody>
      </p:sp>
      <p:sp>
        <p:nvSpPr>
          <p:cNvPr id="43" name="Copyright © 2010 by the McGraw-Hill Companies, Inc. All rights reserved."/>
          <p:cNvSpPr txBox="1"/>
          <p:nvPr/>
        </p:nvSpPr>
        <p:spPr>
          <a:xfrm>
            <a:off x="4191000" y="6496050"/>
            <a:ext cx="5105400" cy="2754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700"/>
              </a:spcBef>
              <a:defRPr b="1" i="1" sz="1200">
                <a:solidFill>
                  <a:srgbClr val="FFFFE3"/>
                </a:solidFill>
              </a:defRPr>
            </a:lvl1pPr>
          </a:lstStyle>
          <a:p>
            <a:pPr/>
            <a:r>
              <a:t>Copyright © 2010 by the McGraw-Hill Companies, Inc. All rights reserved.</a:t>
            </a:r>
          </a:p>
        </p:txBody>
      </p:sp>
      <p:sp>
        <p:nvSpPr>
          <p:cNvPr id="44" name="McGraw-Hill/Irwin"/>
          <p:cNvSpPr txBox="1"/>
          <p:nvPr/>
        </p:nvSpPr>
        <p:spPr>
          <a:xfrm>
            <a:off x="11112" y="6477000"/>
            <a:ext cx="1340531" cy="27546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b="1" i="1" sz="1200">
                <a:solidFill>
                  <a:srgbClr val="FFFFE3"/>
                </a:solidFill>
              </a:defRPr>
            </a:lvl1pPr>
          </a:lstStyle>
          <a:p>
            <a:pPr/>
            <a:r>
              <a:t>McGraw-Hill/Irwin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38" name="A Differential Growth Example"/>
          <p:cNvSpPr txBox="1"/>
          <p:nvPr>
            <p:ph type="title" idx="4294967295"/>
          </p:nvPr>
        </p:nvSpPr>
        <p:spPr>
          <a:xfrm>
            <a:off x="457200" y="533399"/>
            <a:ext cx="8229600" cy="1143002"/>
          </a:xfrm>
          <a:prstGeom prst="rect">
            <a:avLst/>
          </a:prstGeom>
        </p:spPr>
        <p:txBody>
          <a:bodyPr>
            <a:normAutofit fontScale="100000" lnSpcReduction="0"/>
          </a:bodyPr>
          <a:lstStyle/>
          <a:p>
            <a:pPr/>
            <a:r>
              <a:t>A Differential Growth Example</a:t>
            </a:r>
          </a:p>
        </p:txBody>
      </p:sp>
      <p:sp>
        <p:nvSpPr>
          <p:cNvPr id="139" name="A common stock just paid a dividend of $2. The dividend is expected to grow at 8% for 3 years, then it will grow at 4% in perpetuity.…"/>
          <p:cNvSpPr txBox="1"/>
          <p:nvPr>
            <p:ph type="body" idx="4294967295"/>
          </p:nvPr>
        </p:nvSpPr>
        <p:spPr>
          <a:xfrm>
            <a:off x="533400" y="1828800"/>
            <a:ext cx="7924800" cy="4343400"/>
          </a:xfrm>
          <a:prstGeom prst="rect">
            <a:avLst/>
          </a:prstGeom>
        </p:spPr>
        <p:txBody>
          <a:bodyPr>
            <a:normAutofit fontScale="100000" lnSpcReduction="0"/>
          </a:bodyPr>
          <a:lstStyle/>
          <a:p>
            <a:pPr marL="342900" indent="-342900">
              <a:spcBef>
                <a:spcPts val="600"/>
              </a:spcBef>
              <a:buSzTx/>
              <a:buFont typeface="Wingdings"/>
              <a:buNone/>
              <a:defRPr sz="2800"/>
            </a:pPr>
            <a:r>
              <a:t>A common stock just paid a dividend of $2. The dividend is expected to grow at 8% for 3 years, then it will grow at 4% in perpetuity. </a:t>
            </a:r>
          </a:p>
          <a:p>
            <a:pPr marL="342900" indent="-342900">
              <a:spcBef>
                <a:spcPts val="600"/>
              </a:spcBef>
              <a:buSzTx/>
              <a:buFont typeface="Wingdings"/>
              <a:buNone/>
              <a:defRPr sz="2800"/>
            </a:pPr>
            <a:r>
              <a:t>What is the stock worth? The discount rate is 12%.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39">
                                            <p:bg/>
                                          </p:spTgt>
                                        </p:tgtEl>
                                        <p:attrNameLst>
                                          <p:attrName>style.visibility</p:attrName>
                                        </p:attrNameLst>
                                      </p:cBhvr>
                                      <p:to>
                                        <p:strVal val="visible"/>
                                      </p:to>
                                    </p:set>
                                    <p:anim calcmode="lin" valueType="num">
                                      <p:cBhvr>
                                        <p:cTn id="7" dur="1000" fill="hold"/>
                                        <p:tgtEl>
                                          <p:spTgt spid="139">
                                            <p:bg/>
                                          </p:spTgt>
                                        </p:tgtEl>
                                        <p:attrNameLst>
                                          <p:attrName>ppt_x</p:attrName>
                                        </p:attrNameLst>
                                      </p:cBhvr>
                                      <p:tavLst>
                                        <p:tav tm="0">
                                          <p:val>
                                            <p:strVal val="#ppt_x"/>
                                          </p:val>
                                        </p:tav>
                                        <p:tav tm="100000">
                                          <p:val>
                                            <p:strVal val="#ppt_x"/>
                                          </p:val>
                                        </p:tav>
                                      </p:tavLst>
                                    </p:anim>
                                    <p:anim calcmode="lin" valueType="num">
                                      <p:cBhvr>
                                        <p:cTn id="8" dur="1000" fill="hold"/>
                                        <p:tgtEl>
                                          <p:spTgt spid="139">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39">
                                            <p:txEl>
                                              <p:pRg st="0" end="0"/>
                                            </p:txEl>
                                          </p:spTgt>
                                        </p:tgtEl>
                                        <p:attrNameLst>
                                          <p:attrName>style.visibility</p:attrName>
                                        </p:attrNameLst>
                                      </p:cBhvr>
                                      <p:to>
                                        <p:strVal val="visible"/>
                                      </p:to>
                                    </p:set>
                                    <p:anim calcmode="lin" valueType="num">
                                      <p:cBhvr>
                                        <p:cTn id="11" dur="10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39">
                                            <p:txEl>
                                              <p:pRg st="1" end="1"/>
                                            </p:txEl>
                                          </p:spTgt>
                                        </p:tgtEl>
                                        <p:attrNameLst>
                                          <p:attrName>style.visibility</p:attrName>
                                        </p:attrNameLst>
                                      </p:cBhvr>
                                      <p:to>
                                        <p:strVal val="visible"/>
                                      </p:to>
                                    </p:set>
                                    <p:anim calcmode="lin" valueType="num">
                                      <p:cBhvr>
                                        <p:cTn id="17" dur="1000" fill="hold"/>
                                        <p:tgtEl>
                                          <p:spTgt spid="139">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3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lide Number"/>
          <p:cNvSpPr txBox="1"/>
          <p:nvPr>
            <p:ph type="sldNum" sz="quarter" idx="2"/>
          </p:nvPr>
        </p:nvSpPr>
        <p:spPr>
          <a:xfrm>
            <a:off x="8893115" y="6553200"/>
            <a:ext cx="250885"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42" name="Rectangle"/>
          <p:cNvSpPr/>
          <p:nvPr/>
        </p:nvSpPr>
        <p:spPr>
          <a:xfrm>
            <a:off x="381000" y="1828800"/>
            <a:ext cx="8305800" cy="43434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143" name="With the Formula"/>
          <p:cNvSpPr txBox="1"/>
          <p:nvPr>
            <p:ph type="title" idx="4294967295"/>
          </p:nvPr>
        </p:nvSpPr>
        <p:spPr>
          <a:xfrm>
            <a:off x="457200" y="533400"/>
            <a:ext cx="8316913" cy="1206500"/>
          </a:xfrm>
          <a:prstGeom prst="rect">
            <a:avLst/>
          </a:prstGeom>
        </p:spPr>
        <p:txBody>
          <a:bodyPr>
            <a:normAutofit fontScale="100000" lnSpcReduction="0"/>
          </a:bodyPr>
          <a:lstStyle/>
          <a:p>
            <a:pPr/>
            <a:r>
              <a:t>With the Formula</a:t>
            </a:r>
          </a:p>
        </p:txBody>
      </p:sp>
      <p:pic>
        <p:nvPicPr>
          <p:cNvPr id="144" name="image.pdf" descr="image.pdf"/>
          <p:cNvPicPr>
            <a:picLocks noChangeAspect="1"/>
          </p:cNvPicPr>
          <p:nvPr/>
        </p:nvPicPr>
        <p:blipFill>
          <a:blip r:embed="rId2">
            <a:extLst/>
          </a:blip>
          <a:stretch>
            <a:fillRect/>
          </a:stretch>
        </p:blipFill>
        <p:spPr>
          <a:xfrm>
            <a:off x="533400" y="1905000"/>
            <a:ext cx="8015288" cy="1879600"/>
          </a:xfrm>
          <a:prstGeom prst="rect">
            <a:avLst/>
          </a:prstGeom>
          <a:ln w="12700">
            <a:miter lim="400000"/>
          </a:ln>
        </p:spPr>
      </p:pic>
      <p:pic>
        <p:nvPicPr>
          <p:cNvPr id="145" name="image.pdf" descr="image.pdf"/>
          <p:cNvPicPr>
            <a:picLocks noChangeAspect="1"/>
          </p:cNvPicPr>
          <p:nvPr/>
        </p:nvPicPr>
        <p:blipFill>
          <a:blip r:embed="rId3">
            <a:extLst/>
          </a:blip>
          <a:stretch>
            <a:fillRect/>
          </a:stretch>
        </p:blipFill>
        <p:spPr>
          <a:xfrm>
            <a:off x="533400" y="4114800"/>
            <a:ext cx="5105400" cy="1127125"/>
          </a:xfrm>
          <a:prstGeom prst="rect">
            <a:avLst/>
          </a:prstGeom>
          <a:ln w="12700">
            <a:miter lim="400000"/>
          </a:ln>
        </p:spPr>
      </p:pic>
      <p:pic>
        <p:nvPicPr>
          <p:cNvPr id="146" name="image.pdf" descr="image.pdf"/>
          <p:cNvPicPr>
            <a:picLocks noChangeAspect="1"/>
          </p:cNvPicPr>
          <p:nvPr/>
        </p:nvPicPr>
        <p:blipFill>
          <a:blip r:embed="rId4">
            <a:extLst/>
          </a:blip>
          <a:stretch>
            <a:fillRect/>
          </a:stretch>
        </p:blipFill>
        <p:spPr>
          <a:xfrm>
            <a:off x="457200" y="5638800"/>
            <a:ext cx="3186113" cy="477838"/>
          </a:xfrm>
          <a:prstGeom prst="rect">
            <a:avLst/>
          </a:prstGeom>
          <a:ln w="12700">
            <a:miter lim="400000"/>
          </a:ln>
        </p:spPr>
      </p:pic>
      <p:pic>
        <p:nvPicPr>
          <p:cNvPr id="147" name="image.pdf" descr="image.pdf"/>
          <p:cNvPicPr>
            <a:picLocks noChangeAspect="1"/>
          </p:cNvPicPr>
          <p:nvPr/>
        </p:nvPicPr>
        <p:blipFill>
          <a:blip r:embed="rId5">
            <a:extLst/>
          </a:blip>
          <a:stretch>
            <a:fillRect/>
          </a:stretch>
        </p:blipFill>
        <p:spPr>
          <a:xfrm>
            <a:off x="5486400" y="5638800"/>
            <a:ext cx="1917700" cy="47942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4"/>
                                        </p:tgtEl>
                                        <p:attrNameLst>
                                          <p:attrName>style.visibility</p:attrName>
                                        </p:attrNameLst>
                                      </p:cBhvr>
                                      <p:to>
                                        <p:strVal val="visible"/>
                                      </p:to>
                                    </p:set>
                                    <p:anim calcmode="lin" valueType="num">
                                      <p:cBhvr>
                                        <p:cTn id="7" dur="1000" fill="hold"/>
                                        <p:tgtEl>
                                          <p:spTgt spid="144"/>
                                        </p:tgtEl>
                                        <p:attrNameLst>
                                          <p:attrName>ppt_x</p:attrName>
                                        </p:attrNameLst>
                                      </p:cBhvr>
                                      <p:tavLst>
                                        <p:tav tm="0">
                                          <p:val>
                                            <p:strVal val="#ppt_x"/>
                                          </p:val>
                                        </p:tav>
                                        <p:tav tm="100000">
                                          <p:val>
                                            <p:strVal val="#ppt_x"/>
                                          </p:val>
                                        </p:tav>
                                      </p:tavLst>
                                    </p:anim>
                                    <p:anim calcmode="lin" valueType="num">
                                      <p:cBhvr>
                                        <p:cTn id="8" dur="10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45"/>
                                        </p:tgtEl>
                                        <p:attrNameLst>
                                          <p:attrName>style.visibility</p:attrName>
                                        </p:attrNameLst>
                                      </p:cBhvr>
                                      <p:to>
                                        <p:strVal val="visible"/>
                                      </p:to>
                                    </p:set>
                                    <p:anim calcmode="lin" valueType="num">
                                      <p:cBhvr>
                                        <p:cTn id="13" dur="1000" fill="hold"/>
                                        <p:tgtEl>
                                          <p:spTgt spid="145"/>
                                        </p:tgtEl>
                                        <p:attrNameLst>
                                          <p:attrName>ppt_x</p:attrName>
                                        </p:attrNameLst>
                                      </p:cBhvr>
                                      <p:tavLst>
                                        <p:tav tm="0">
                                          <p:val>
                                            <p:strVal val="#ppt_x"/>
                                          </p:val>
                                        </p:tav>
                                        <p:tav tm="100000">
                                          <p:val>
                                            <p:strVal val="#ppt_x"/>
                                          </p:val>
                                        </p:tav>
                                      </p:tavLst>
                                    </p:anim>
                                    <p:anim calcmode="lin" valueType="num">
                                      <p:cBhvr>
                                        <p:cTn id="14" dur="10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146"/>
                                        </p:tgtEl>
                                        <p:attrNameLst>
                                          <p:attrName>style.visibility</p:attrName>
                                        </p:attrNameLst>
                                      </p:cBhvr>
                                      <p:to>
                                        <p:strVal val="visible"/>
                                      </p:to>
                                    </p:set>
                                    <p:anim calcmode="lin" valueType="num">
                                      <p:cBhvr>
                                        <p:cTn id="19" dur="1000" fill="hold"/>
                                        <p:tgtEl>
                                          <p:spTgt spid="146"/>
                                        </p:tgtEl>
                                        <p:attrNameLst>
                                          <p:attrName>ppt_x</p:attrName>
                                        </p:attrNameLst>
                                      </p:cBhvr>
                                      <p:tavLst>
                                        <p:tav tm="0">
                                          <p:val>
                                            <p:strVal val="#ppt_x"/>
                                          </p:val>
                                        </p:tav>
                                        <p:tav tm="100000">
                                          <p:val>
                                            <p:strVal val="#ppt_x"/>
                                          </p:val>
                                        </p:tav>
                                      </p:tavLst>
                                    </p:anim>
                                    <p:anim calcmode="lin" valueType="num">
                                      <p:cBhvr>
                                        <p:cTn id="20" dur="10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4" fill="hold">
                                  <p:stCondLst>
                                    <p:cond delay="0"/>
                                  </p:stCondLst>
                                  <p:iterate type="el" backwards="0">
                                    <p:tmAbs val="0"/>
                                  </p:iterate>
                                  <p:childTnLst>
                                    <p:set>
                                      <p:cBhvr>
                                        <p:cTn id="24" fill="hold"/>
                                        <p:tgtEl>
                                          <p:spTgt spid="147"/>
                                        </p:tgtEl>
                                        <p:attrNameLst>
                                          <p:attrName>style.visibility</p:attrName>
                                        </p:attrNameLst>
                                      </p:cBhvr>
                                      <p:to>
                                        <p:strVal val="visible"/>
                                      </p:to>
                                    </p:set>
                                    <p:anim calcmode="lin" valueType="num">
                                      <p:cBhvr>
                                        <p:cTn id="25" dur="1000" fill="hold"/>
                                        <p:tgtEl>
                                          <p:spTgt spid="147"/>
                                        </p:tgtEl>
                                        <p:attrNameLst>
                                          <p:attrName>ppt_x</p:attrName>
                                        </p:attrNameLst>
                                      </p:cBhvr>
                                      <p:tavLst>
                                        <p:tav tm="0">
                                          <p:val>
                                            <p:strVal val="#ppt_x"/>
                                          </p:val>
                                        </p:tav>
                                        <p:tav tm="100000">
                                          <p:val>
                                            <p:strVal val="#ppt_x"/>
                                          </p:val>
                                        </p:tav>
                                      </p:tavLst>
                                    </p:anim>
                                    <p:anim calcmode="lin" valueType="num">
                                      <p:cBhvr>
                                        <p:cTn id="26" dur="10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2"/>
      <p:bldP build="whole" bldLvl="1" animBg="1" rev="0" advAuto="0" spid="147" grpId="4"/>
      <p:bldP build="whole" bldLvl="1" animBg="1" rev="0" advAuto="0" spid="144" grpId="1"/>
      <p:bldP build="whole" bldLvl="1" animBg="1" rev="0" advAuto="0" spid="146"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50" name="Rectangle"/>
          <p:cNvSpPr/>
          <p:nvPr/>
        </p:nvSpPr>
        <p:spPr>
          <a:xfrm>
            <a:off x="152400" y="1904999"/>
            <a:ext cx="8686800" cy="4953002"/>
          </a:xfrm>
          <a:prstGeom prst="rect">
            <a:avLst/>
          </a:prstGeom>
          <a:solidFill>
            <a:srgbClr val="80804E"/>
          </a:solidFill>
          <a:ln w="12700" cap="sq">
            <a:solidFill>
              <a:srgbClr val="FFFFE3"/>
            </a:solidFill>
          </a:ln>
        </p:spPr>
        <p:txBody>
          <a:bodyPr lIns="45719" rIns="45719"/>
          <a:lstStyle/>
          <a:p>
            <a:pPr defTabSz="457200">
              <a:defRPr sz="1800">
                <a:solidFill>
                  <a:srgbClr val="9EB991"/>
                </a:solidFill>
              </a:defRPr>
            </a:pPr>
          </a:p>
        </p:txBody>
      </p:sp>
      <p:sp>
        <p:nvSpPr>
          <p:cNvPr id="151" name="With Cash Flows"/>
          <p:cNvSpPr txBox="1"/>
          <p:nvPr>
            <p:ph type="title" idx="4294967295"/>
          </p:nvPr>
        </p:nvSpPr>
        <p:spPr>
          <a:xfrm>
            <a:off x="457200" y="533400"/>
            <a:ext cx="8316913" cy="1206500"/>
          </a:xfrm>
          <a:prstGeom prst="rect">
            <a:avLst/>
          </a:prstGeom>
        </p:spPr>
        <p:txBody>
          <a:bodyPr>
            <a:normAutofit fontScale="100000" lnSpcReduction="0"/>
          </a:bodyPr>
          <a:lstStyle/>
          <a:p>
            <a:pPr/>
            <a:r>
              <a:t>With Cash Flows</a:t>
            </a:r>
          </a:p>
        </p:txBody>
      </p:sp>
      <p:pic>
        <p:nvPicPr>
          <p:cNvPr id="152" name="image.pdf" descr="image.pdf"/>
          <p:cNvPicPr>
            <a:picLocks noChangeAspect="1"/>
          </p:cNvPicPr>
          <p:nvPr/>
        </p:nvPicPr>
        <p:blipFill>
          <a:blip r:embed="rId3">
            <a:extLst/>
          </a:blip>
          <a:stretch>
            <a:fillRect/>
          </a:stretch>
        </p:blipFill>
        <p:spPr>
          <a:xfrm>
            <a:off x="1025525" y="2009775"/>
            <a:ext cx="1306513" cy="474663"/>
          </a:xfrm>
          <a:prstGeom prst="rect">
            <a:avLst/>
          </a:prstGeom>
          <a:ln w="12700">
            <a:miter lim="400000"/>
          </a:ln>
        </p:spPr>
      </p:pic>
      <p:pic>
        <p:nvPicPr>
          <p:cNvPr id="153" name="image.pdf" descr="image.pdf"/>
          <p:cNvPicPr>
            <a:picLocks noChangeAspect="1"/>
          </p:cNvPicPr>
          <p:nvPr/>
        </p:nvPicPr>
        <p:blipFill>
          <a:blip r:embed="rId4">
            <a:extLst/>
          </a:blip>
          <a:stretch>
            <a:fillRect/>
          </a:stretch>
        </p:blipFill>
        <p:spPr>
          <a:xfrm>
            <a:off x="2667000" y="1970087"/>
            <a:ext cx="1457325" cy="533401"/>
          </a:xfrm>
          <a:prstGeom prst="rect">
            <a:avLst/>
          </a:prstGeom>
          <a:ln w="12700">
            <a:miter lim="400000"/>
          </a:ln>
        </p:spPr>
      </p:pic>
      <p:sp>
        <p:nvSpPr>
          <p:cNvPr id="154" name="Line"/>
          <p:cNvSpPr/>
          <p:nvPr/>
        </p:nvSpPr>
        <p:spPr>
          <a:xfrm>
            <a:off x="685800" y="2666999"/>
            <a:ext cx="6824663" cy="1589"/>
          </a:xfrm>
          <a:prstGeom prst="line">
            <a:avLst/>
          </a:prstGeom>
          <a:ln w="38100">
            <a:solidFill>
              <a:srgbClr val="FFFFE3"/>
            </a:solidFill>
          </a:ln>
        </p:spPr>
        <p:txBody>
          <a:bodyPr lIns="45719" rIns="45719"/>
          <a:lstStyle/>
          <a:p>
            <a:pPr>
              <a:defRPr>
                <a:solidFill>
                  <a:srgbClr val="FFFFE3"/>
                </a:solidFill>
              </a:defRPr>
            </a:pPr>
          </a:p>
        </p:txBody>
      </p:sp>
      <p:sp>
        <p:nvSpPr>
          <p:cNvPr id="155" name="Line"/>
          <p:cNvSpPr/>
          <p:nvPr/>
        </p:nvSpPr>
        <p:spPr>
          <a:xfrm>
            <a:off x="685799" y="2514600"/>
            <a:ext cx="1589" cy="250825"/>
          </a:xfrm>
          <a:prstGeom prst="line">
            <a:avLst/>
          </a:prstGeom>
          <a:ln w="38100">
            <a:solidFill>
              <a:srgbClr val="FFFFE3"/>
            </a:solidFill>
          </a:ln>
        </p:spPr>
        <p:txBody>
          <a:bodyPr lIns="45719" rIns="45719"/>
          <a:lstStyle/>
          <a:p>
            <a:pPr>
              <a:defRPr>
                <a:solidFill>
                  <a:srgbClr val="FFFFE3"/>
                </a:solidFill>
              </a:defRPr>
            </a:pPr>
          </a:p>
        </p:txBody>
      </p:sp>
      <p:sp>
        <p:nvSpPr>
          <p:cNvPr id="156" name="Line"/>
          <p:cNvSpPr/>
          <p:nvPr/>
        </p:nvSpPr>
        <p:spPr>
          <a:xfrm>
            <a:off x="1828800" y="2514600"/>
            <a:ext cx="1588" cy="250825"/>
          </a:xfrm>
          <a:prstGeom prst="line">
            <a:avLst/>
          </a:prstGeom>
          <a:ln w="38100">
            <a:solidFill>
              <a:srgbClr val="FFFFE3"/>
            </a:solidFill>
          </a:ln>
        </p:spPr>
        <p:txBody>
          <a:bodyPr lIns="45719" rIns="45719"/>
          <a:lstStyle/>
          <a:p>
            <a:pPr>
              <a:defRPr>
                <a:solidFill>
                  <a:srgbClr val="FFFFE3"/>
                </a:solidFill>
              </a:defRPr>
            </a:pPr>
          </a:p>
        </p:txBody>
      </p:sp>
      <p:sp>
        <p:nvSpPr>
          <p:cNvPr id="157" name="Line"/>
          <p:cNvSpPr/>
          <p:nvPr/>
        </p:nvSpPr>
        <p:spPr>
          <a:xfrm>
            <a:off x="3352800" y="2514600"/>
            <a:ext cx="1588" cy="250825"/>
          </a:xfrm>
          <a:prstGeom prst="line">
            <a:avLst/>
          </a:prstGeom>
          <a:ln w="38100">
            <a:solidFill>
              <a:srgbClr val="FFFFE3"/>
            </a:solidFill>
          </a:ln>
        </p:spPr>
        <p:txBody>
          <a:bodyPr lIns="45719" rIns="45719"/>
          <a:lstStyle/>
          <a:p>
            <a:pPr>
              <a:defRPr>
                <a:solidFill>
                  <a:srgbClr val="FFFFE3"/>
                </a:solidFill>
              </a:defRPr>
            </a:pPr>
          </a:p>
        </p:txBody>
      </p:sp>
      <p:sp>
        <p:nvSpPr>
          <p:cNvPr id="158" name="…"/>
          <p:cNvSpPr txBox="1"/>
          <p:nvPr/>
        </p:nvSpPr>
        <p:spPr>
          <a:xfrm>
            <a:off x="7467600" y="2362200"/>
            <a:ext cx="612775"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900"/>
              </a:spcBef>
              <a:defRPr sz="3200">
                <a:solidFill>
                  <a:srgbClr val="FFFFE3"/>
                </a:solidFill>
                <a:latin typeface="Book Antiqua"/>
                <a:ea typeface="Book Antiqua"/>
                <a:cs typeface="Book Antiqua"/>
                <a:sym typeface="Book Antiqua"/>
              </a:defRPr>
            </a:lvl1pPr>
          </a:lstStyle>
          <a:p>
            <a:pPr/>
            <a:r>
              <a:t>…</a:t>
            </a:r>
          </a:p>
        </p:txBody>
      </p:sp>
      <p:sp>
        <p:nvSpPr>
          <p:cNvPr id="159" name="0     1          2  3  4"/>
          <p:cNvSpPr txBox="1"/>
          <p:nvPr/>
        </p:nvSpPr>
        <p:spPr>
          <a:xfrm>
            <a:off x="457200" y="3048000"/>
            <a:ext cx="7515225"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000"/>
              </a:spcBef>
              <a:defRPr sz="1800">
                <a:solidFill>
                  <a:srgbClr val="FFFFE3"/>
                </a:solidFill>
                <a:latin typeface="Book Antiqua"/>
                <a:ea typeface="Book Antiqua"/>
                <a:cs typeface="Book Antiqua"/>
                <a:sym typeface="Book Antiqua"/>
              </a:defRPr>
            </a:lvl1pPr>
          </a:lstStyle>
          <a:p>
            <a:pPr/>
            <a:r>
              <a:t>0	    1	        	2		3		4</a:t>
            </a:r>
          </a:p>
        </p:txBody>
      </p:sp>
      <p:sp>
        <p:nvSpPr>
          <p:cNvPr id="160" name="Line"/>
          <p:cNvSpPr/>
          <p:nvPr/>
        </p:nvSpPr>
        <p:spPr>
          <a:xfrm>
            <a:off x="5181600" y="2514599"/>
            <a:ext cx="1588" cy="250826"/>
          </a:xfrm>
          <a:prstGeom prst="line">
            <a:avLst/>
          </a:prstGeom>
          <a:ln w="38100">
            <a:solidFill>
              <a:srgbClr val="FFFFE3"/>
            </a:solidFill>
          </a:ln>
        </p:spPr>
        <p:txBody>
          <a:bodyPr lIns="45719" rIns="45719"/>
          <a:lstStyle/>
          <a:p>
            <a:pPr>
              <a:defRPr>
                <a:solidFill>
                  <a:srgbClr val="FFFFE3"/>
                </a:solidFill>
              </a:defRPr>
            </a:pPr>
          </a:p>
        </p:txBody>
      </p:sp>
      <p:sp>
        <p:nvSpPr>
          <p:cNvPr id="161" name="Line"/>
          <p:cNvSpPr/>
          <p:nvPr/>
        </p:nvSpPr>
        <p:spPr>
          <a:xfrm>
            <a:off x="6934200" y="2514599"/>
            <a:ext cx="1588" cy="250826"/>
          </a:xfrm>
          <a:prstGeom prst="line">
            <a:avLst/>
          </a:prstGeom>
          <a:ln w="38100">
            <a:solidFill>
              <a:srgbClr val="FFFFE3"/>
            </a:solidFill>
          </a:ln>
        </p:spPr>
        <p:txBody>
          <a:bodyPr lIns="45719" rIns="45719"/>
          <a:lstStyle/>
          <a:p>
            <a:pPr>
              <a:defRPr>
                <a:solidFill>
                  <a:srgbClr val="FFFFE3"/>
                </a:solidFill>
              </a:defRPr>
            </a:pPr>
          </a:p>
        </p:txBody>
      </p:sp>
      <p:pic>
        <p:nvPicPr>
          <p:cNvPr id="162" name="image.pdf" descr="image.pdf"/>
          <p:cNvPicPr>
            <a:picLocks noChangeAspect="1"/>
          </p:cNvPicPr>
          <p:nvPr/>
        </p:nvPicPr>
        <p:blipFill>
          <a:blip r:embed="rId5">
            <a:extLst/>
          </a:blip>
          <a:stretch>
            <a:fillRect/>
          </a:stretch>
        </p:blipFill>
        <p:spPr>
          <a:xfrm>
            <a:off x="4433887" y="1905000"/>
            <a:ext cx="1428751" cy="533400"/>
          </a:xfrm>
          <a:prstGeom prst="rect">
            <a:avLst/>
          </a:prstGeom>
          <a:ln w="12700">
            <a:miter lim="400000"/>
          </a:ln>
        </p:spPr>
      </p:pic>
      <p:pic>
        <p:nvPicPr>
          <p:cNvPr id="163" name="image.pdf" descr="image.pdf"/>
          <p:cNvPicPr>
            <a:picLocks noChangeAspect="1"/>
          </p:cNvPicPr>
          <p:nvPr/>
        </p:nvPicPr>
        <p:blipFill>
          <a:blip r:embed="rId6">
            <a:extLst/>
          </a:blip>
          <a:stretch>
            <a:fillRect/>
          </a:stretch>
        </p:blipFill>
        <p:spPr>
          <a:xfrm>
            <a:off x="5911850" y="1905000"/>
            <a:ext cx="2289175" cy="533400"/>
          </a:xfrm>
          <a:prstGeom prst="rect">
            <a:avLst/>
          </a:prstGeom>
          <a:ln w="12700">
            <a:miter lim="400000"/>
          </a:ln>
        </p:spPr>
      </p:pic>
      <p:pic>
        <p:nvPicPr>
          <p:cNvPr id="164" name="image.pdf" descr="image.pdf"/>
          <p:cNvPicPr>
            <a:picLocks noChangeAspect="1"/>
          </p:cNvPicPr>
          <p:nvPr/>
        </p:nvPicPr>
        <p:blipFill>
          <a:blip r:embed="rId7">
            <a:extLst/>
          </a:blip>
          <a:stretch>
            <a:fillRect/>
          </a:stretch>
        </p:blipFill>
        <p:spPr>
          <a:xfrm>
            <a:off x="969962" y="3733800"/>
            <a:ext cx="890588" cy="415925"/>
          </a:xfrm>
          <a:prstGeom prst="rect">
            <a:avLst/>
          </a:prstGeom>
          <a:ln w="12700">
            <a:miter lim="400000"/>
          </a:ln>
        </p:spPr>
      </p:pic>
      <p:pic>
        <p:nvPicPr>
          <p:cNvPr id="165" name="image.pdf" descr="image.pdf"/>
          <p:cNvPicPr>
            <a:picLocks noChangeAspect="1"/>
          </p:cNvPicPr>
          <p:nvPr/>
        </p:nvPicPr>
        <p:blipFill>
          <a:blip r:embed="rId8">
            <a:extLst/>
          </a:blip>
          <a:stretch>
            <a:fillRect/>
          </a:stretch>
        </p:blipFill>
        <p:spPr>
          <a:xfrm>
            <a:off x="2667000" y="3705225"/>
            <a:ext cx="893763" cy="415925"/>
          </a:xfrm>
          <a:prstGeom prst="rect">
            <a:avLst/>
          </a:prstGeom>
          <a:ln w="12700">
            <a:miter lim="400000"/>
          </a:ln>
        </p:spPr>
      </p:pic>
      <p:sp>
        <p:nvSpPr>
          <p:cNvPr id="166" name="Line"/>
          <p:cNvSpPr/>
          <p:nvPr/>
        </p:nvSpPr>
        <p:spPr>
          <a:xfrm>
            <a:off x="457200" y="4343400"/>
            <a:ext cx="4524376" cy="1588"/>
          </a:xfrm>
          <a:prstGeom prst="line">
            <a:avLst/>
          </a:prstGeom>
          <a:ln w="38100">
            <a:solidFill>
              <a:srgbClr val="FFFFE3"/>
            </a:solidFill>
          </a:ln>
        </p:spPr>
        <p:txBody>
          <a:bodyPr lIns="45719" rIns="45719"/>
          <a:lstStyle/>
          <a:p>
            <a:pPr>
              <a:defRPr>
                <a:solidFill>
                  <a:srgbClr val="FFFFE3"/>
                </a:solidFill>
              </a:defRPr>
            </a:pPr>
          </a:p>
        </p:txBody>
      </p:sp>
      <p:sp>
        <p:nvSpPr>
          <p:cNvPr id="167" name="Line"/>
          <p:cNvSpPr/>
          <p:nvPr/>
        </p:nvSpPr>
        <p:spPr>
          <a:xfrm>
            <a:off x="457199" y="4238625"/>
            <a:ext cx="1589" cy="250825"/>
          </a:xfrm>
          <a:prstGeom prst="line">
            <a:avLst/>
          </a:prstGeom>
          <a:ln w="38100">
            <a:solidFill>
              <a:srgbClr val="FFFFE3"/>
            </a:solidFill>
          </a:ln>
        </p:spPr>
        <p:txBody>
          <a:bodyPr lIns="45719" rIns="45719"/>
          <a:lstStyle/>
          <a:p>
            <a:pPr>
              <a:defRPr>
                <a:solidFill>
                  <a:srgbClr val="FFFFE3"/>
                </a:solidFill>
              </a:defRPr>
            </a:pPr>
          </a:p>
        </p:txBody>
      </p:sp>
      <p:sp>
        <p:nvSpPr>
          <p:cNvPr id="168" name="Line"/>
          <p:cNvSpPr/>
          <p:nvPr/>
        </p:nvSpPr>
        <p:spPr>
          <a:xfrm>
            <a:off x="1566862" y="4238625"/>
            <a:ext cx="1588" cy="250825"/>
          </a:xfrm>
          <a:prstGeom prst="line">
            <a:avLst/>
          </a:prstGeom>
          <a:ln w="38100">
            <a:solidFill>
              <a:srgbClr val="FFFFE3"/>
            </a:solidFill>
          </a:ln>
        </p:spPr>
        <p:txBody>
          <a:bodyPr lIns="45719" rIns="45719"/>
          <a:lstStyle/>
          <a:p>
            <a:pPr>
              <a:defRPr>
                <a:solidFill>
                  <a:srgbClr val="FFFFE3"/>
                </a:solidFill>
              </a:defRPr>
            </a:pPr>
          </a:p>
        </p:txBody>
      </p:sp>
      <p:sp>
        <p:nvSpPr>
          <p:cNvPr id="169" name="Line"/>
          <p:cNvSpPr/>
          <p:nvPr/>
        </p:nvSpPr>
        <p:spPr>
          <a:xfrm>
            <a:off x="3090862" y="4238625"/>
            <a:ext cx="1588" cy="250825"/>
          </a:xfrm>
          <a:prstGeom prst="line">
            <a:avLst/>
          </a:prstGeom>
          <a:ln w="38100">
            <a:solidFill>
              <a:srgbClr val="FFFFE3"/>
            </a:solidFill>
          </a:ln>
        </p:spPr>
        <p:txBody>
          <a:bodyPr lIns="45719" rIns="45719"/>
          <a:lstStyle/>
          <a:p>
            <a:pPr>
              <a:defRPr>
                <a:solidFill>
                  <a:srgbClr val="FFFFE3"/>
                </a:solidFill>
              </a:defRPr>
            </a:pPr>
          </a:p>
        </p:txBody>
      </p:sp>
      <p:sp>
        <p:nvSpPr>
          <p:cNvPr id="170" name="0   1           2            3"/>
          <p:cNvSpPr txBox="1"/>
          <p:nvPr/>
        </p:nvSpPr>
        <p:spPr>
          <a:xfrm>
            <a:off x="304800" y="4695825"/>
            <a:ext cx="7515225"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000"/>
              </a:spcBef>
              <a:defRPr sz="1800">
                <a:solidFill>
                  <a:srgbClr val="FFFFE3"/>
                </a:solidFill>
                <a:latin typeface="Book Antiqua"/>
                <a:ea typeface="Book Antiqua"/>
                <a:cs typeface="Book Antiqua"/>
                <a:sym typeface="Book Antiqua"/>
              </a:defRPr>
            </a:lvl1pPr>
          </a:lstStyle>
          <a:p>
            <a:pPr/>
            <a:r>
              <a:t>0	  1	          2	           3		</a:t>
            </a:r>
          </a:p>
        </p:txBody>
      </p:sp>
      <p:sp>
        <p:nvSpPr>
          <p:cNvPr id="171" name="Line"/>
          <p:cNvSpPr/>
          <p:nvPr/>
        </p:nvSpPr>
        <p:spPr>
          <a:xfrm>
            <a:off x="4953000" y="4238625"/>
            <a:ext cx="1588" cy="250825"/>
          </a:xfrm>
          <a:prstGeom prst="line">
            <a:avLst/>
          </a:prstGeom>
          <a:ln w="38100">
            <a:solidFill>
              <a:srgbClr val="FFFFE3"/>
            </a:solidFill>
          </a:ln>
        </p:spPr>
        <p:txBody>
          <a:bodyPr lIns="45719" rIns="45719"/>
          <a:lstStyle/>
          <a:p>
            <a:pPr>
              <a:defRPr>
                <a:solidFill>
                  <a:srgbClr val="FFFFE3"/>
                </a:solidFill>
              </a:defRPr>
            </a:pPr>
          </a:p>
        </p:txBody>
      </p:sp>
      <p:pic>
        <p:nvPicPr>
          <p:cNvPr id="172" name="image.pdf" descr="image.pdf"/>
          <p:cNvPicPr>
            <a:picLocks noChangeAspect="1"/>
          </p:cNvPicPr>
          <p:nvPr/>
        </p:nvPicPr>
        <p:blipFill>
          <a:blip r:embed="rId9">
            <a:extLst/>
          </a:blip>
          <a:stretch>
            <a:fillRect/>
          </a:stretch>
        </p:blipFill>
        <p:spPr>
          <a:xfrm>
            <a:off x="3851275" y="3476625"/>
            <a:ext cx="2436813" cy="920750"/>
          </a:xfrm>
          <a:prstGeom prst="rect">
            <a:avLst/>
          </a:prstGeom>
          <a:ln w="12700">
            <a:miter lim="400000"/>
          </a:ln>
        </p:spPr>
      </p:pic>
      <p:pic>
        <p:nvPicPr>
          <p:cNvPr id="173" name="image.pdf" descr="image.pdf"/>
          <p:cNvPicPr>
            <a:picLocks noChangeAspect="1"/>
          </p:cNvPicPr>
          <p:nvPr/>
        </p:nvPicPr>
        <p:blipFill>
          <a:blip r:embed="rId10">
            <a:extLst/>
          </a:blip>
          <a:stretch>
            <a:fillRect/>
          </a:stretch>
        </p:blipFill>
        <p:spPr>
          <a:xfrm>
            <a:off x="228600" y="5999162"/>
            <a:ext cx="5943600" cy="858838"/>
          </a:xfrm>
          <a:prstGeom prst="rect">
            <a:avLst/>
          </a:prstGeom>
          <a:ln w="12700">
            <a:miter lim="400000"/>
          </a:ln>
        </p:spPr>
      </p:pic>
      <p:grpSp>
        <p:nvGrpSpPr>
          <p:cNvPr id="176" name="Group"/>
          <p:cNvGrpSpPr/>
          <p:nvPr/>
        </p:nvGrpSpPr>
        <p:grpSpPr>
          <a:xfrm>
            <a:off x="5111750" y="3429000"/>
            <a:ext cx="1149350" cy="1828733"/>
            <a:chOff x="0" y="0"/>
            <a:chExt cx="1149350" cy="1828732"/>
          </a:xfrm>
        </p:grpSpPr>
        <p:sp>
          <p:nvSpPr>
            <p:cNvPr id="174" name="Oval"/>
            <p:cNvSpPr/>
            <p:nvPr/>
          </p:nvSpPr>
          <p:spPr>
            <a:xfrm>
              <a:off x="0" y="0"/>
              <a:ext cx="1149350" cy="623888"/>
            </a:xfrm>
            <a:prstGeom prst="ellipse">
              <a:avLst/>
            </a:prstGeom>
            <a:noFill/>
            <a:ln w="38100" cap="flat">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175" name="Line"/>
            <p:cNvSpPr/>
            <p:nvPr/>
          </p:nvSpPr>
          <p:spPr>
            <a:xfrm>
              <a:off x="3504" y="623887"/>
              <a:ext cx="533072" cy="1204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32" y="0"/>
                  </a:moveTo>
                  <a:cubicBezTo>
                    <a:pt x="21575" y="417"/>
                    <a:pt x="21600" y="835"/>
                    <a:pt x="21600" y="1253"/>
                  </a:cubicBezTo>
                  <a:cubicBezTo>
                    <a:pt x="21600" y="9134"/>
                    <a:pt x="13672" y="16601"/>
                    <a:pt x="0" y="21600"/>
                  </a:cubicBezTo>
                </a:path>
              </a:pathLst>
            </a:custGeom>
            <a:noFill/>
            <a:ln w="38100" cap="flat">
              <a:solidFill>
                <a:srgbClr val="FF0000"/>
              </a:solidFill>
              <a:prstDash val="solid"/>
              <a:round/>
              <a:tailEnd type="triangle" w="med" len="med"/>
            </a:ln>
            <a:effectLst/>
          </p:spPr>
          <p:txBody>
            <a:bodyPr wrap="square" lIns="45719" tIns="45719" rIns="45719" bIns="45719" numCol="1" anchor="ctr">
              <a:noAutofit/>
            </a:bodyPr>
            <a:lstStyle/>
            <a:p>
              <a:pPr>
                <a:defRPr>
                  <a:solidFill>
                    <a:srgbClr val="FFFFE3"/>
                  </a:solidFill>
                </a:defRPr>
              </a:pPr>
            </a:p>
          </p:txBody>
        </p:sp>
      </p:grpSp>
      <p:pic>
        <p:nvPicPr>
          <p:cNvPr id="177" name="image.pdf" descr="image.pdf"/>
          <p:cNvPicPr>
            <a:picLocks noChangeAspect="1"/>
          </p:cNvPicPr>
          <p:nvPr/>
        </p:nvPicPr>
        <p:blipFill>
          <a:blip r:embed="rId11">
            <a:extLst/>
          </a:blip>
          <a:stretch>
            <a:fillRect/>
          </a:stretch>
        </p:blipFill>
        <p:spPr>
          <a:xfrm>
            <a:off x="2895600" y="5105400"/>
            <a:ext cx="2435225" cy="762000"/>
          </a:xfrm>
          <a:prstGeom prst="rect">
            <a:avLst/>
          </a:prstGeom>
          <a:ln w="12700">
            <a:miter lim="400000"/>
          </a:ln>
        </p:spPr>
      </p:pic>
      <p:sp>
        <p:nvSpPr>
          <p:cNvPr id="178" name="Oval"/>
          <p:cNvSpPr/>
          <p:nvPr/>
        </p:nvSpPr>
        <p:spPr>
          <a:xfrm>
            <a:off x="5791200" y="1981200"/>
            <a:ext cx="2530475" cy="458788"/>
          </a:xfrm>
          <a:prstGeom prst="ellipse">
            <a:avLst/>
          </a:prstGeom>
          <a:ln w="38100">
            <a:solidFill>
              <a:srgbClr val="FF0000"/>
            </a:solidFill>
          </a:ln>
        </p:spPr>
        <p:txBody>
          <a:bodyPr lIns="45719" rIns="45719" anchor="ctr"/>
          <a:lstStyle/>
          <a:p>
            <a:pPr defTabSz="457200">
              <a:defRPr sz="1800">
                <a:solidFill>
                  <a:srgbClr val="FFFFE3"/>
                </a:solidFill>
              </a:defRPr>
            </a:pPr>
          </a:p>
        </p:txBody>
      </p:sp>
      <p:sp>
        <p:nvSpPr>
          <p:cNvPr id="179" name="Line"/>
          <p:cNvSpPr/>
          <p:nvPr/>
        </p:nvSpPr>
        <p:spPr>
          <a:xfrm>
            <a:off x="6296227" y="2667000"/>
            <a:ext cx="876098" cy="846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58" y="0"/>
                </a:moveTo>
                <a:cubicBezTo>
                  <a:pt x="21519" y="794"/>
                  <a:pt x="21600" y="1594"/>
                  <a:pt x="21600" y="2395"/>
                </a:cubicBezTo>
                <a:cubicBezTo>
                  <a:pt x="21600" y="10604"/>
                  <a:pt x="13191" y="18081"/>
                  <a:pt x="0" y="21600"/>
                </a:cubicBezTo>
              </a:path>
            </a:pathLst>
          </a:custGeom>
          <a:ln w="38100">
            <a:solidFill>
              <a:srgbClr val="FF0000"/>
            </a:solidFill>
            <a:tailEnd type="triangle"/>
          </a:ln>
        </p:spPr>
        <p:txBody>
          <a:bodyPr lIns="45719" rIns="45719" anchor="ctr"/>
          <a:lstStyle/>
          <a:p>
            <a:pPr>
              <a:defRPr>
                <a:solidFill>
                  <a:srgbClr val="FFFFE3"/>
                </a:solidFill>
              </a:defRPr>
            </a:pPr>
          </a:p>
        </p:txBody>
      </p:sp>
      <p:sp>
        <p:nvSpPr>
          <p:cNvPr id="180" name="The constant growth phase beginning in year 4 can be valued as a growing perpetuity at time 3."/>
          <p:cNvSpPr txBox="1"/>
          <p:nvPr/>
        </p:nvSpPr>
        <p:spPr>
          <a:xfrm>
            <a:off x="6357937" y="3429000"/>
            <a:ext cx="2224088" cy="15411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defTabSz="457200">
              <a:spcBef>
                <a:spcPts val="1200"/>
              </a:spcBef>
              <a:defRPr sz="2000">
                <a:solidFill>
                  <a:srgbClr val="FFFFE3"/>
                </a:solidFill>
              </a:defRPr>
            </a:pPr>
            <a:r>
              <a:t>The constant growth phase beginning in year 4 can be valued as a growing perpetuity </a:t>
            </a:r>
            <a:r>
              <a:rPr i="1" u="sng"/>
              <a:t>at time 3</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0"/>
                                  </p:stCondLst>
                                  <p:iterate type="el" backwards="0">
                                    <p:tmAbs val="0"/>
                                  </p:iterate>
                                  <p:childTnLst>
                                    <p:set>
                                      <p:cBhvr>
                                        <p:cTn id="6" fill="hold"/>
                                        <p:tgtEl>
                                          <p:spTgt spid="154"/>
                                        </p:tgtEl>
                                        <p:attrNameLst>
                                          <p:attrName>style.visibility</p:attrName>
                                        </p:attrNameLst>
                                      </p:cBhvr>
                                      <p:to>
                                        <p:strVal val="visible"/>
                                      </p:to>
                                    </p:set>
                                    <p:anim calcmode="lin" valueType="num">
                                      <p:cBhvr>
                                        <p:cTn id="7" dur="1000" fill="hold"/>
                                        <p:tgtEl>
                                          <p:spTgt spid="154"/>
                                        </p:tgtEl>
                                        <p:attrNameLst>
                                          <p:attrName>ppt_x</p:attrName>
                                        </p:attrNameLst>
                                      </p:cBhvr>
                                      <p:tavLst>
                                        <p:tav tm="0">
                                          <p:val>
                                            <p:strVal val="#ppt_x"/>
                                          </p:val>
                                        </p:tav>
                                        <p:tav tm="100000">
                                          <p:val>
                                            <p:strVal val="#ppt_x"/>
                                          </p:val>
                                        </p:tav>
                                      </p:tavLst>
                                    </p:anim>
                                    <p:anim calcmode="lin" valueType="num">
                                      <p:cBhvr>
                                        <p:cTn id="8" dur="1000" fill="hold"/>
                                        <p:tgtEl>
                                          <p:spTgt spid="15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155"/>
                                        </p:tgtEl>
                                        <p:attrNameLst>
                                          <p:attrName>style.visibility</p:attrName>
                                        </p:attrNameLst>
                                      </p:cBhvr>
                                      <p:to>
                                        <p:strVal val="visible"/>
                                      </p:to>
                                    </p:set>
                                    <p:anim calcmode="lin" valueType="num">
                                      <p:cBhvr>
                                        <p:cTn id="12" dur="1000" fill="hold"/>
                                        <p:tgtEl>
                                          <p:spTgt spid="155"/>
                                        </p:tgtEl>
                                        <p:attrNameLst>
                                          <p:attrName>ppt_x</p:attrName>
                                        </p:attrNameLst>
                                      </p:cBhvr>
                                      <p:tavLst>
                                        <p:tav tm="0">
                                          <p:val>
                                            <p:strVal val="#ppt_x"/>
                                          </p:val>
                                        </p:tav>
                                        <p:tav tm="100000">
                                          <p:val>
                                            <p:strVal val="#ppt_x"/>
                                          </p:val>
                                        </p:tav>
                                      </p:tavLst>
                                    </p:anim>
                                    <p:anim calcmode="lin" valueType="num">
                                      <p:cBhvr>
                                        <p:cTn id="13" dur="1000" fill="hold"/>
                                        <p:tgtEl>
                                          <p:spTgt spid="155"/>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4" presetID="2" grpId="3" fill="hold">
                                  <p:stCondLst>
                                    <p:cond delay="0"/>
                                  </p:stCondLst>
                                  <p:iterate type="el" backwards="0">
                                    <p:tmAbs val="0"/>
                                  </p:iterate>
                                  <p:childTnLst>
                                    <p:set>
                                      <p:cBhvr>
                                        <p:cTn id="16" fill="hold"/>
                                        <p:tgtEl>
                                          <p:spTgt spid="156"/>
                                        </p:tgtEl>
                                        <p:attrNameLst>
                                          <p:attrName>style.visibility</p:attrName>
                                        </p:attrNameLst>
                                      </p:cBhvr>
                                      <p:to>
                                        <p:strVal val="visible"/>
                                      </p:to>
                                    </p:set>
                                    <p:anim calcmode="lin" valueType="num">
                                      <p:cBhvr>
                                        <p:cTn id="17" dur="1000" fill="hold"/>
                                        <p:tgtEl>
                                          <p:spTgt spid="156"/>
                                        </p:tgtEl>
                                        <p:attrNameLst>
                                          <p:attrName>ppt_x</p:attrName>
                                        </p:attrNameLst>
                                      </p:cBhvr>
                                      <p:tavLst>
                                        <p:tav tm="0">
                                          <p:val>
                                            <p:strVal val="#ppt_x"/>
                                          </p:val>
                                        </p:tav>
                                        <p:tav tm="100000">
                                          <p:val>
                                            <p:strVal val="#ppt_x"/>
                                          </p:val>
                                        </p:tav>
                                      </p:tavLst>
                                    </p:anim>
                                    <p:anim calcmode="lin" valueType="num">
                                      <p:cBhvr>
                                        <p:cTn id="18" dur="1000" fill="hold"/>
                                        <p:tgtEl>
                                          <p:spTgt spid="156"/>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Class="entr" nodeType="afterEffect" presetSubtype="4" presetID="2" grpId="4" fill="hold">
                                  <p:stCondLst>
                                    <p:cond delay="0"/>
                                  </p:stCondLst>
                                  <p:iterate type="el" backwards="0">
                                    <p:tmAbs val="0"/>
                                  </p:iterate>
                                  <p:childTnLst>
                                    <p:set>
                                      <p:cBhvr>
                                        <p:cTn id="21" fill="hold"/>
                                        <p:tgtEl>
                                          <p:spTgt spid="157"/>
                                        </p:tgtEl>
                                        <p:attrNameLst>
                                          <p:attrName>style.visibility</p:attrName>
                                        </p:attrNameLst>
                                      </p:cBhvr>
                                      <p:to>
                                        <p:strVal val="visible"/>
                                      </p:to>
                                    </p:set>
                                    <p:anim calcmode="lin" valueType="num">
                                      <p:cBhvr>
                                        <p:cTn id="22" dur="1000" fill="hold"/>
                                        <p:tgtEl>
                                          <p:spTgt spid="157"/>
                                        </p:tgtEl>
                                        <p:attrNameLst>
                                          <p:attrName>ppt_x</p:attrName>
                                        </p:attrNameLst>
                                      </p:cBhvr>
                                      <p:tavLst>
                                        <p:tav tm="0">
                                          <p:val>
                                            <p:strVal val="#ppt_x"/>
                                          </p:val>
                                        </p:tav>
                                        <p:tav tm="100000">
                                          <p:val>
                                            <p:strVal val="#ppt_x"/>
                                          </p:val>
                                        </p:tav>
                                      </p:tavLst>
                                    </p:anim>
                                    <p:anim calcmode="lin" valueType="num">
                                      <p:cBhvr>
                                        <p:cTn id="23" dur="1000" fill="hold"/>
                                        <p:tgtEl>
                                          <p:spTgt spid="157"/>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Class="entr" nodeType="afterEffect" presetSubtype="4" presetID="2" grpId="5" fill="hold">
                                  <p:stCondLst>
                                    <p:cond delay="0"/>
                                  </p:stCondLst>
                                  <p:iterate type="el" backwards="0">
                                    <p:tmAbs val="0"/>
                                  </p:iterate>
                                  <p:childTnLst>
                                    <p:set>
                                      <p:cBhvr>
                                        <p:cTn id="26" fill="hold"/>
                                        <p:tgtEl>
                                          <p:spTgt spid="160"/>
                                        </p:tgtEl>
                                        <p:attrNameLst>
                                          <p:attrName>style.visibility</p:attrName>
                                        </p:attrNameLst>
                                      </p:cBhvr>
                                      <p:to>
                                        <p:strVal val="visible"/>
                                      </p:to>
                                    </p:set>
                                    <p:anim calcmode="lin" valueType="num">
                                      <p:cBhvr>
                                        <p:cTn id="27" dur="1000" fill="hold"/>
                                        <p:tgtEl>
                                          <p:spTgt spid="160"/>
                                        </p:tgtEl>
                                        <p:attrNameLst>
                                          <p:attrName>ppt_x</p:attrName>
                                        </p:attrNameLst>
                                      </p:cBhvr>
                                      <p:tavLst>
                                        <p:tav tm="0">
                                          <p:val>
                                            <p:strVal val="#ppt_x"/>
                                          </p:val>
                                        </p:tav>
                                        <p:tav tm="100000">
                                          <p:val>
                                            <p:strVal val="#ppt_x"/>
                                          </p:val>
                                        </p:tav>
                                      </p:tavLst>
                                    </p:anim>
                                    <p:anim calcmode="lin" valueType="num">
                                      <p:cBhvr>
                                        <p:cTn id="28" dur="1000" fill="hold"/>
                                        <p:tgtEl>
                                          <p:spTgt spid="160"/>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Class="entr" nodeType="afterEffect" presetSubtype="4" presetID="2" grpId="6" fill="hold">
                                  <p:stCondLst>
                                    <p:cond delay="0"/>
                                  </p:stCondLst>
                                  <p:iterate type="el" backwards="0">
                                    <p:tmAbs val="0"/>
                                  </p:iterate>
                                  <p:childTnLst>
                                    <p:set>
                                      <p:cBhvr>
                                        <p:cTn id="31" fill="hold"/>
                                        <p:tgtEl>
                                          <p:spTgt spid="161"/>
                                        </p:tgtEl>
                                        <p:attrNameLst>
                                          <p:attrName>style.visibility</p:attrName>
                                        </p:attrNameLst>
                                      </p:cBhvr>
                                      <p:to>
                                        <p:strVal val="visible"/>
                                      </p:to>
                                    </p:set>
                                    <p:anim calcmode="lin" valueType="num">
                                      <p:cBhvr>
                                        <p:cTn id="32" dur="1000" fill="hold"/>
                                        <p:tgtEl>
                                          <p:spTgt spid="161"/>
                                        </p:tgtEl>
                                        <p:attrNameLst>
                                          <p:attrName>ppt_x</p:attrName>
                                        </p:attrNameLst>
                                      </p:cBhvr>
                                      <p:tavLst>
                                        <p:tav tm="0">
                                          <p:val>
                                            <p:strVal val="#ppt_x"/>
                                          </p:val>
                                        </p:tav>
                                        <p:tav tm="100000">
                                          <p:val>
                                            <p:strVal val="#ppt_x"/>
                                          </p:val>
                                        </p:tav>
                                      </p:tavLst>
                                    </p:anim>
                                    <p:anim calcmode="lin" valueType="num">
                                      <p:cBhvr>
                                        <p:cTn id="33" dur="1000" fill="hold"/>
                                        <p:tgtEl>
                                          <p:spTgt spid="161"/>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Class="entr" nodeType="afterEffect" presetSubtype="4" presetID="2" grpId="7" fill="hold">
                                  <p:stCondLst>
                                    <p:cond delay="0"/>
                                  </p:stCondLst>
                                  <p:iterate type="el" backwards="0">
                                    <p:tmAbs val="0"/>
                                  </p:iterate>
                                  <p:childTnLst>
                                    <p:set>
                                      <p:cBhvr>
                                        <p:cTn id="36" fill="hold"/>
                                        <p:tgtEl>
                                          <p:spTgt spid="158"/>
                                        </p:tgtEl>
                                        <p:attrNameLst>
                                          <p:attrName>style.visibility</p:attrName>
                                        </p:attrNameLst>
                                      </p:cBhvr>
                                      <p:to>
                                        <p:strVal val="visible"/>
                                      </p:to>
                                    </p:set>
                                    <p:anim calcmode="lin" valueType="num">
                                      <p:cBhvr>
                                        <p:cTn id="37" dur="1000" fill="hold"/>
                                        <p:tgtEl>
                                          <p:spTgt spid="158"/>
                                        </p:tgtEl>
                                        <p:attrNameLst>
                                          <p:attrName>ppt_x</p:attrName>
                                        </p:attrNameLst>
                                      </p:cBhvr>
                                      <p:tavLst>
                                        <p:tav tm="0">
                                          <p:val>
                                            <p:strVal val="#ppt_x"/>
                                          </p:val>
                                        </p:tav>
                                        <p:tav tm="100000">
                                          <p:val>
                                            <p:strVal val="#ppt_x"/>
                                          </p:val>
                                        </p:tav>
                                      </p:tavLst>
                                    </p:anim>
                                    <p:anim calcmode="lin" valueType="num">
                                      <p:cBhvr>
                                        <p:cTn id="38" dur="1000" fill="hold"/>
                                        <p:tgtEl>
                                          <p:spTgt spid="158"/>
                                        </p:tgtEl>
                                        <p:attrNameLst>
                                          <p:attrName>ppt_y</p:attrName>
                                        </p:attrNameLst>
                                      </p:cBhvr>
                                      <p:tavLst>
                                        <p:tav tm="0">
                                          <p:val>
                                            <p:strVal val="1+#ppt_h/2"/>
                                          </p:val>
                                        </p:tav>
                                        <p:tav tm="100000">
                                          <p:val>
                                            <p:strVal val="#ppt_y"/>
                                          </p:val>
                                        </p:tav>
                                      </p:tavLst>
                                    </p:anim>
                                  </p:childTnLst>
                                </p:cTn>
                              </p:par>
                            </p:childTnLst>
                          </p:cTn>
                        </p:par>
                        <p:par>
                          <p:cTn id="39" fill="hold">
                            <p:stCondLst>
                              <p:cond delay="7000"/>
                            </p:stCondLst>
                            <p:childTnLst>
                              <p:par>
                                <p:cTn id="40" presetClass="entr" nodeType="afterEffect" presetSubtype="4" presetID="2" grpId="8" fill="hold">
                                  <p:stCondLst>
                                    <p:cond delay="0"/>
                                  </p:stCondLst>
                                  <p:iterate type="el" backwards="0">
                                    <p:tmAbs val="0"/>
                                  </p:iterate>
                                  <p:childTnLst>
                                    <p:set>
                                      <p:cBhvr>
                                        <p:cTn id="41" fill="hold"/>
                                        <p:tgtEl>
                                          <p:spTgt spid="159"/>
                                        </p:tgtEl>
                                        <p:attrNameLst>
                                          <p:attrName>style.visibility</p:attrName>
                                        </p:attrNameLst>
                                      </p:cBhvr>
                                      <p:to>
                                        <p:strVal val="visible"/>
                                      </p:to>
                                    </p:set>
                                    <p:anim calcmode="lin" valueType="num">
                                      <p:cBhvr>
                                        <p:cTn id="42" dur="1000" fill="hold"/>
                                        <p:tgtEl>
                                          <p:spTgt spid="159"/>
                                        </p:tgtEl>
                                        <p:attrNameLst>
                                          <p:attrName>ppt_x</p:attrName>
                                        </p:attrNameLst>
                                      </p:cBhvr>
                                      <p:tavLst>
                                        <p:tav tm="0">
                                          <p:val>
                                            <p:strVal val="#ppt_x"/>
                                          </p:val>
                                        </p:tav>
                                        <p:tav tm="100000">
                                          <p:val>
                                            <p:strVal val="#ppt_x"/>
                                          </p:val>
                                        </p:tav>
                                      </p:tavLst>
                                    </p:anim>
                                    <p:anim calcmode="lin" valueType="num">
                                      <p:cBhvr>
                                        <p:cTn id="43" dur="1000" fill="hold"/>
                                        <p:tgtEl>
                                          <p:spTgt spid="159"/>
                                        </p:tgtEl>
                                        <p:attrNameLst>
                                          <p:attrName>ppt_y</p:attrName>
                                        </p:attrNameLst>
                                      </p:cBhvr>
                                      <p:tavLst>
                                        <p:tav tm="0">
                                          <p:val>
                                            <p:strVal val="1+#ppt_h/2"/>
                                          </p:val>
                                        </p:tav>
                                        <p:tav tm="100000">
                                          <p:val>
                                            <p:strVal val="#ppt_y"/>
                                          </p:val>
                                        </p:tav>
                                      </p:tavLst>
                                    </p:anim>
                                  </p:childTnLst>
                                </p:cTn>
                              </p:par>
                            </p:childTnLst>
                          </p:cTn>
                        </p:par>
                        <p:par>
                          <p:cTn id="44" fill="hold">
                            <p:stCondLst>
                              <p:cond delay="8000"/>
                            </p:stCondLst>
                            <p:childTnLst>
                              <p:par>
                                <p:cTn id="45" presetClass="entr" nodeType="afterEffect" presetSubtype="4" presetID="2" grpId="9" fill="hold">
                                  <p:stCondLst>
                                    <p:cond delay="0"/>
                                  </p:stCondLst>
                                  <p:iterate type="el" backwards="0">
                                    <p:tmAbs val="0"/>
                                  </p:iterate>
                                  <p:childTnLst>
                                    <p:set>
                                      <p:cBhvr>
                                        <p:cTn id="46" fill="hold"/>
                                        <p:tgtEl>
                                          <p:spTgt spid="152"/>
                                        </p:tgtEl>
                                        <p:attrNameLst>
                                          <p:attrName>style.visibility</p:attrName>
                                        </p:attrNameLst>
                                      </p:cBhvr>
                                      <p:to>
                                        <p:strVal val="visible"/>
                                      </p:to>
                                    </p:set>
                                    <p:anim calcmode="lin" valueType="num">
                                      <p:cBhvr>
                                        <p:cTn id="47" dur="1000" fill="hold"/>
                                        <p:tgtEl>
                                          <p:spTgt spid="152"/>
                                        </p:tgtEl>
                                        <p:attrNameLst>
                                          <p:attrName>ppt_x</p:attrName>
                                        </p:attrNameLst>
                                      </p:cBhvr>
                                      <p:tavLst>
                                        <p:tav tm="0">
                                          <p:val>
                                            <p:strVal val="#ppt_x"/>
                                          </p:val>
                                        </p:tav>
                                        <p:tav tm="100000">
                                          <p:val>
                                            <p:strVal val="#ppt_x"/>
                                          </p:val>
                                        </p:tav>
                                      </p:tavLst>
                                    </p:anim>
                                    <p:anim calcmode="lin" valueType="num">
                                      <p:cBhvr>
                                        <p:cTn id="48" dur="1000" fill="hold"/>
                                        <p:tgtEl>
                                          <p:spTgt spid="152"/>
                                        </p:tgtEl>
                                        <p:attrNameLst>
                                          <p:attrName>ppt_y</p:attrName>
                                        </p:attrNameLst>
                                      </p:cBhvr>
                                      <p:tavLst>
                                        <p:tav tm="0">
                                          <p:val>
                                            <p:strVal val="1+#ppt_h/2"/>
                                          </p:val>
                                        </p:tav>
                                        <p:tav tm="100000">
                                          <p:val>
                                            <p:strVal val="#ppt_y"/>
                                          </p:val>
                                        </p:tav>
                                      </p:tavLst>
                                    </p:anim>
                                  </p:childTnLst>
                                </p:cTn>
                              </p:par>
                            </p:childTnLst>
                          </p:cTn>
                        </p:par>
                        <p:par>
                          <p:cTn id="49" fill="hold">
                            <p:stCondLst>
                              <p:cond delay="9000"/>
                            </p:stCondLst>
                            <p:childTnLst>
                              <p:par>
                                <p:cTn id="50" presetClass="entr" nodeType="afterEffect" presetSubtype="4" presetID="2" grpId="10" fill="hold">
                                  <p:stCondLst>
                                    <p:cond delay="0"/>
                                  </p:stCondLst>
                                  <p:iterate type="el" backwards="0">
                                    <p:tmAbs val="0"/>
                                  </p:iterate>
                                  <p:childTnLst>
                                    <p:set>
                                      <p:cBhvr>
                                        <p:cTn id="51" fill="hold"/>
                                        <p:tgtEl>
                                          <p:spTgt spid="153"/>
                                        </p:tgtEl>
                                        <p:attrNameLst>
                                          <p:attrName>style.visibility</p:attrName>
                                        </p:attrNameLst>
                                      </p:cBhvr>
                                      <p:to>
                                        <p:strVal val="visible"/>
                                      </p:to>
                                    </p:set>
                                    <p:anim calcmode="lin" valueType="num">
                                      <p:cBhvr>
                                        <p:cTn id="52" dur="1000" fill="hold"/>
                                        <p:tgtEl>
                                          <p:spTgt spid="153"/>
                                        </p:tgtEl>
                                        <p:attrNameLst>
                                          <p:attrName>ppt_x</p:attrName>
                                        </p:attrNameLst>
                                      </p:cBhvr>
                                      <p:tavLst>
                                        <p:tav tm="0">
                                          <p:val>
                                            <p:strVal val="#ppt_x"/>
                                          </p:val>
                                        </p:tav>
                                        <p:tav tm="100000">
                                          <p:val>
                                            <p:strVal val="#ppt_x"/>
                                          </p:val>
                                        </p:tav>
                                      </p:tavLst>
                                    </p:anim>
                                    <p:anim calcmode="lin" valueType="num">
                                      <p:cBhvr>
                                        <p:cTn id="53" dur="1000" fill="hold"/>
                                        <p:tgtEl>
                                          <p:spTgt spid="153"/>
                                        </p:tgtEl>
                                        <p:attrNameLst>
                                          <p:attrName>ppt_y</p:attrName>
                                        </p:attrNameLst>
                                      </p:cBhvr>
                                      <p:tavLst>
                                        <p:tav tm="0">
                                          <p:val>
                                            <p:strVal val="1+#ppt_h/2"/>
                                          </p:val>
                                        </p:tav>
                                        <p:tav tm="100000">
                                          <p:val>
                                            <p:strVal val="#ppt_y"/>
                                          </p:val>
                                        </p:tav>
                                      </p:tavLst>
                                    </p:anim>
                                  </p:childTnLst>
                                </p:cTn>
                              </p:par>
                            </p:childTnLst>
                          </p:cTn>
                        </p:par>
                        <p:par>
                          <p:cTn id="54" fill="hold">
                            <p:stCondLst>
                              <p:cond delay="10000"/>
                            </p:stCondLst>
                            <p:childTnLst>
                              <p:par>
                                <p:cTn id="55" presetClass="entr" nodeType="afterEffect" presetSubtype="4" presetID="2" grpId="11" fill="hold">
                                  <p:stCondLst>
                                    <p:cond delay="0"/>
                                  </p:stCondLst>
                                  <p:iterate type="el" backwards="0">
                                    <p:tmAbs val="0"/>
                                  </p:iterate>
                                  <p:childTnLst>
                                    <p:set>
                                      <p:cBhvr>
                                        <p:cTn id="56" fill="hold"/>
                                        <p:tgtEl>
                                          <p:spTgt spid="162"/>
                                        </p:tgtEl>
                                        <p:attrNameLst>
                                          <p:attrName>style.visibility</p:attrName>
                                        </p:attrNameLst>
                                      </p:cBhvr>
                                      <p:to>
                                        <p:strVal val="visible"/>
                                      </p:to>
                                    </p:set>
                                    <p:anim calcmode="lin" valueType="num">
                                      <p:cBhvr>
                                        <p:cTn id="57" dur="1000" fill="hold"/>
                                        <p:tgtEl>
                                          <p:spTgt spid="162"/>
                                        </p:tgtEl>
                                        <p:attrNameLst>
                                          <p:attrName>ppt_x</p:attrName>
                                        </p:attrNameLst>
                                      </p:cBhvr>
                                      <p:tavLst>
                                        <p:tav tm="0">
                                          <p:val>
                                            <p:strVal val="#ppt_x"/>
                                          </p:val>
                                        </p:tav>
                                        <p:tav tm="100000">
                                          <p:val>
                                            <p:strVal val="#ppt_x"/>
                                          </p:val>
                                        </p:tav>
                                      </p:tavLst>
                                    </p:anim>
                                    <p:anim calcmode="lin" valueType="num">
                                      <p:cBhvr>
                                        <p:cTn id="58" dur="1000" fill="hold"/>
                                        <p:tgtEl>
                                          <p:spTgt spid="162"/>
                                        </p:tgtEl>
                                        <p:attrNameLst>
                                          <p:attrName>ppt_y</p:attrName>
                                        </p:attrNameLst>
                                      </p:cBhvr>
                                      <p:tavLst>
                                        <p:tav tm="0">
                                          <p:val>
                                            <p:strVal val="1+#ppt_h/2"/>
                                          </p:val>
                                        </p:tav>
                                        <p:tav tm="100000">
                                          <p:val>
                                            <p:strVal val="#ppt_y"/>
                                          </p:val>
                                        </p:tav>
                                      </p:tavLst>
                                    </p:anim>
                                  </p:childTnLst>
                                </p:cTn>
                              </p:par>
                            </p:childTnLst>
                          </p:cTn>
                        </p:par>
                        <p:par>
                          <p:cTn id="59" fill="hold">
                            <p:stCondLst>
                              <p:cond delay="11000"/>
                            </p:stCondLst>
                            <p:childTnLst>
                              <p:par>
                                <p:cTn id="60" presetClass="entr" nodeType="afterEffect" presetSubtype="4" presetID="2" grpId="12" fill="hold">
                                  <p:stCondLst>
                                    <p:cond delay="0"/>
                                  </p:stCondLst>
                                  <p:iterate type="el" backwards="0">
                                    <p:tmAbs val="0"/>
                                  </p:iterate>
                                  <p:childTnLst>
                                    <p:set>
                                      <p:cBhvr>
                                        <p:cTn id="61" fill="hold"/>
                                        <p:tgtEl>
                                          <p:spTgt spid="163"/>
                                        </p:tgtEl>
                                        <p:attrNameLst>
                                          <p:attrName>style.visibility</p:attrName>
                                        </p:attrNameLst>
                                      </p:cBhvr>
                                      <p:to>
                                        <p:strVal val="visible"/>
                                      </p:to>
                                    </p:set>
                                    <p:anim calcmode="lin" valueType="num">
                                      <p:cBhvr>
                                        <p:cTn id="62" dur="1000" fill="hold"/>
                                        <p:tgtEl>
                                          <p:spTgt spid="163"/>
                                        </p:tgtEl>
                                        <p:attrNameLst>
                                          <p:attrName>ppt_x</p:attrName>
                                        </p:attrNameLst>
                                      </p:cBhvr>
                                      <p:tavLst>
                                        <p:tav tm="0">
                                          <p:val>
                                            <p:strVal val="#ppt_x"/>
                                          </p:val>
                                        </p:tav>
                                        <p:tav tm="100000">
                                          <p:val>
                                            <p:strVal val="#ppt_x"/>
                                          </p:val>
                                        </p:tav>
                                      </p:tavLst>
                                    </p:anim>
                                    <p:anim calcmode="lin" valueType="num">
                                      <p:cBhvr>
                                        <p:cTn id="63" dur="1000" fill="hold"/>
                                        <p:tgtEl>
                                          <p:spTgt spid="163"/>
                                        </p:tgtEl>
                                        <p:attrNameLst>
                                          <p:attrName>ppt_y</p:attrName>
                                        </p:attrNameLst>
                                      </p:cBhvr>
                                      <p:tavLst>
                                        <p:tav tm="0">
                                          <p:val>
                                            <p:strVal val="1+#ppt_h/2"/>
                                          </p:val>
                                        </p:tav>
                                        <p:tav tm="100000">
                                          <p:val>
                                            <p:strVal val="#ppt_y"/>
                                          </p:val>
                                        </p:tav>
                                      </p:tavLst>
                                    </p:anim>
                                  </p:childTnLst>
                                </p:cTn>
                              </p:par>
                            </p:childTnLst>
                          </p:cTn>
                        </p:par>
                        <p:par>
                          <p:cTn id="64" fill="hold">
                            <p:stCondLst>
                              <p:cond delay="12000"/>
                            </p:stCondLst>
                            <p:childTnLst>
                              <p:par>
                                <p:cTn id="65" presetClass="entr" nodeType="afterEffect" presetSubtype="4" presetID="2" grpId="13" fill="hold">
                                  <p:stCondLst>
                                    <p:cond delay="0"/>
                                  </p:stCondLst>
                                  <p:iterate type="el" backwards="0">
                                    <p:tmAbs val="0"/>
                                  </p:iterate>
                                  <p:childTnLst>
                                    <p:set>
                                      <p:cBhvr>
                                        <p:cTn id="66" fill="hold"/>
                                        <p:tgtEl>
                                          <p:spTgt spid="166"/>
                                        </p:tgtEl>
                                        <p:attrNameLst>
                                          <p:attrName>style.visibility</p:attrName>
                                        </p:attrNameLst>
                                      </p:cBhvr>
                                      <p:to>
                                        <p:strVal val="visible"/>
                                      </p:to>
                                    </p:set>
                                    <p:anim calcmode="lin" valueType="num">
                                      <p:cBhvr>
                                        <p:cTn id="67" dur="1000" fill="hold"/>
                                        <p:tgtEl>
                                          <p:spTgt spid="166"/>
                                        </p:tgtEl>
                                        <p:attrNameLst>
                                          <p:attrName>ppt_x</p:attrName>
                                        </p:attrNameLst>
                                      </p:cBhvr>
                                      <p:tavLst>
                                        <p:tav tm="0">
                                          <p:val>
                                            <p:strVal val="#ppt_x"/>
                                          </p:val>
                                        </p:tav>
                                        <p:tav tm="100000">
                                          <p:val>
                                            <p:strVal val="#ppt_x"/>
                                          </p:val>
                                        </p:tav>
                                      </p:tavLst>
                                    </p:anim>
                                    <p:anim calcmode="lin" valueType="num">
                                      <p:cBhvr>
                                        <p:cTn id="68" dur="1000" fill="hold"/>
                                        <p:tgtEl>
                                          <p:spTgt spid="166"/>
                                        </p:tgtEl>
                                        <p:attrNameLst>
                                          <p:attrName>ppt_y</p:attrName>
                                        </p:attrNameLst>
                                      </p:cBhvr>
                                      <p:tavLst>
                                        <p:tav tm="0">
                                          <p:val>
                                            <p:strVal val="1+#ppt_h/2"/>
                                          </p:val>
                                        </p:tav>
                                        <p:tav tm="100000">
                                          <p:val>
                                            <p:strVal val="#ppt_y"/>
                                          </p:val>
                                        </p:tav>
                                      </p:tavLst>
                                    </p:anim>
                                  </p:childTnLst>
                                </p:cTn>
                              </p:par>
                            </p:childTnLst>
                          </p:cTn>
                        </p:par>
                        <p:par>
                          <p:cTn id="69" fill="hold">
                            <p:stCondLst>
                              <p:cond delay="13000"/>
                            </p:stCondLst>
                            <p:childTnLst>
                              <p:par>
                                <p:cTn id="70" presetClass="entr" nodeType="afterEffect" presetSubtype="4" presetID="2" grpId="14" fill="hold">
                                  <p:stCondLst>
                                    <p:cond delay="0"/>
                                  </p:stCondLst>
                                  <p:iterate type="el" backwards="0">
                                    <p:tmAbs val="0"/>
                                  </p:iterate>
                                  <p:childTnLst>
                                    <p:set>
                                      <p:cBhvr>
                                        <p:cTn id="71" fill="hold"/>
                                        <p:tgtEl>
                                          <p:spTgt spid="167"/>
                                        </p:tgtEl>
                                        <p:attrNameLst>
                                          <p:attrName>style.visibility</p:attrName>
                                        </p:attrNameLst>
                                      </p:cBhvr>
                                      <p:to>
                                        <p:strVal val="visible"/>
                                      </p:to>
                                    </p:set>
                                    <p:anim calcmode="lin" valueType="num">
                                      <p:cBhvr>
                                        <p:cTn id="72" dur="1000" fill="hold"/>
                                        <p:tgtEl>
                                          <p:spTgt spid="167"/>
                                        </p:tgtEl>
                                        <p:attrNameLst>
                                          <p:attrName>ppt_x</p:attrName>
                                        </p:attrNameLst>
                                      </p:cBhvr>
                                      <p:tavLst>
                                        <p:tav tm="0">
                                          <p:val>
                                            <p:strVal val="#ppt_x"/>
                                          </p:val>
                                        </p:tav>
                                        <p:tav tm="100000">
                                          <p:val>
                                            <p:strVal val="#ppt_x"/>
                                          </p:val>
                                        </p:tav>
                                      </p:tavLst>
                                    </p:anim>
                                    <p:anim calcmode="lin" valueType="num">
                                      <p:cBhvr>
                                        <p:cTn id="73" dur="1000" fill="hold"/>
                                        <p:tgtEl>
                                          <p:spTgt spid="167"/>
                                        </p:tgtEl>
                                        <p:attrNameLst>
                                          <p:attrName>ppt_y</p:attrName>
                                        </p:attrNameLst>
                                      </p:cBhvr>
                                      <p:tavLst>
                                        <p:tav tm="0">
                                          <p:val>
                                            <p:strVal val="1+#ppt_h/2"/>
                                          </p:val>
                                        </p:tav>
                                        <p:tav tm="100000">
                                          <p:val>
                                            <p:strVal val="#ppt_y"/>
                                          </p:val>
                                        </p:tav>
                                      </p:tavLst>
                                    </p:anim>
                                  </p:childTnLst>
                                </p:cTn>
                              </p:par>
                            </p:childTnLst>
                          </p:cTn>
                        </p:par>
                        <p:par>
                          <p:cTn id="74" fill="hold">
                            <p:stCondLst>
                              <p:cond delay="14000"/>
                            </p:stCondLst>
                            <p:childTnLst>
                              <p:par>
                                <p:cTn id="75" presetClass="entr" nodeType="afterEffect" presetSubtype="4" presetID="2" grpId="15" fill="hold">
                                  <p:stCondLst>
                                    <p:cond delay="0"/>
                                  </p:stCondLst>
                                  <p:iterate type="el" backwards="0">
                                    <p:tmAbs val="0"/>
                                  </p:iterate>
                                  <p:childTnLst>
                                    <p:set>
                                      <p:cBhvr>
                                        <p:cTn id="76" fill="hold"/>
                                        <p:tgtEl>
                                          <p:spTgt spid="168"/>
                                        </p:tgtEl>
                                        <p:attrNameLst>
                                          <p:attrName>style.visibility</p:attrName>
                                        </p:attrNameLst>
                                      </p:cBhvr>
                                      <p:to>
                                        <p:strVal val="visible"/>
                                      </p:to>
                                    </p:set>
                                    <p:anim calcmode="lin" valueType="num">
                                      <p:cBhvr>
                                        <p:cTn id="77" dur="1000" fill="hold"/>
                                        <p:tgtEl>
                                          <p:spTgt spid="168"/>
                                        </p:tgtEl>
                                        <p:attrNameLst>
                                          <p:attrName>ppt_x</p:attrName>
                                        </p:attrNameLst>
                                      </p:cBhvr>
                                      <p:tavLst>
                                        <p:tav tm="0">
                                          <p:val>
                                            <p:strVal val="#ppt_x"/>
                                          </p:val>
                                        </p:tav>
                                        <p:tav tm="100000">
                                          <p:val>
                                            <p:strVal val="#ppt_x"/>
                                          </p:val>
                                        </p:tav>
                                      </p:tavLst>
                                    </p:anim>
                                    <p:anim calcmode="lin" valueType="num">
                                      <p:cBhvr>
                                        <p:cTn id="78" dur="1000" fill="hold"/>
                                        <p:tgtEl>
                                          <p:spTgt spid="168"/>
                                        </p:tgtEl>
                                        <p:attrNameLst>
                                          <p:attrName>ppt_y</p:attrName>
                                        </p:attrNameLst>
                                      </p:cBhvr>
                                      <p:tavLst>
                                        <p:tav tm="0">
                                          <p:val>
                                            <p:strVal val="1+#ppt_h/2"/>
                                          </p:val>
                                        </p:tav>
                                        <p:tav tm="100000">
                                          <p:val>
                                            <p:strVal val="#ppt_y"/>
                                          </p:val>
                                        </p:tav>
                                      </p:tavLst>
                                    </p:anim>
                                  </p:childTnLst>
                                </p:cTn>
                              </p:par>
                            </p:childTnLst>
                          </p:cTn>
                        </p:par>
                        <p:par>
                          <p:cTn id="79" fill="hold">
                            <p:stCondLst>
                              <p:cond delay="15000"/>
                            </p:stCondLst>
                            <p:childTnLst>
                              <p:par>
                                <p:cTn id="80" presetClass="entr" nodeType="afterEffect" presetSubtype="4" presetID="2" grpId="16" fill="hold">
                                  <p:stCondLst>
                                    <p:cond delay="0"/>
                                  </p:stCondLst>
                                  <p:iterate type="el" backwards="0">
                                    <p:tmAbs val="0"/>
                                  </p:iterate>
                                  <p:childTnLst>
                                    <p:set>
                                      <p:cBhvr>
                                        <p:cTn id="81" fill="hold"/>
                                        <p:tgtEl>
                                          <p:spTgt spid="169"/>
                                        </p:tgtEl>
                                        <p:attrNameLst>
                                          <p:attrName>style.visibility</p:attrName>
                                        </p:attrNameLst>
                                      </p:cBhvr>
                                      <p:to>
                                        <p:strVal val="visible"/>
                                      </p:to>
                                    </p:set>
                                    <p:anim calcmode="lin" valueType="num">
                                      <p:cBhvr>
                                        <p:cTn id="82" dur="1000" fill="hold"/>
                                        <p:tgtEl>
                                          <p:spTgt spid="169"/>
                                        </p:tgtEl>
                                        <p:attrNameLst>
                                          <p:attrName>ppt_x</p:attrName>
                                        </p:attrNameLst>
                                      </p:cBhvr>
                                      <p:tavLst>
                                        <p:tav tm="0">
                                          <p:val>
                                            <p:strVal val="#ppt_x"/>
                                          </p:val>
                                        </p:tav>
                                        <p:tav tm="100000">
                                          <p:val>
                                            <p:strVal val="#ppt_x"/>
                                          </p:val>
                                        </p:tav>
                                      </p:tavLst>
                                    </p:anim>
                                    <p:anim calcmode="lin" valueType="num">
                                      <p:cBhvr>
                                        <p:cTn id="83" dur="1000" fill="hold"/>
                                        <p:tgtEl>
                                          <p:spTgt spid="169"/>
                                        </p:tgtEl>
                                        <p:attrNameLst>
                                          <p:attrName>ppt_y</p:attrName>
                                        </p:attrNameLst>
                                      </p:cBhvr>
                                      <p:tavLst>
                                        <p:tav tm="0">
                                          <p:val>
                                            <p:strVal val="1+#ppt_h/2"/>
                                          </p:val>
                                        </p:tav>
                                        <p:tav tm="100000">
                                          <p:val>
                                            <p:strVal val="#ppt_y"/>
                                          </p:val>
                                        </p:tav>
                                      </p:tavLst>
                                    </p:anim>
                                  </p:childTnLst>
                                </p:cTn>
                              </p:par>
                            </p:childTnLst>
                          </p:cTn>
                        </p:par>
                        <p:par>
                          <p:cTn id="84" fill="hold">
                            <p:stCondLst>
                              <p:cond delay="16000"/>
                            </p:stCondLst>
                            <p:childTnLst>
                              <p:par>
                                <p:cTn id="85" presetClass="entr" nodeType="afterEffect" presetSubtype="4" presetID="2" grpId="17" fill="hold">
                                  <p:stCondLst>
                                    <p:cond delay="0"/>
                                  </p:stCondLst>
                                  <p:iterate type="el" backwards="0">
                                    <p:tmAbs val="0"/>
                                  </p:iterate>
                                  <p:childTnLst>
                                    <p:set>
                                      <p:cBhvr>
                                        <p:cTn id="86" fill="hold"/>
                                        <p:tgtEl>
                                          <p:spTgt spid="171"/>
                                        </p:tgtEl>
                                        <p:attrNameLst>
                                          <p:attrName>style.visibility</p:attrName>
                                        </p:attrNameLst>
                                      </p:cBhvr>
                                      <p:to>
                                        <p:strVal val="visible"/>
                                      </p:to>
                                    </p:set>
                                    <p:anim calcmode="lin" valueType="num">
                                      <p:cBhvr>
                                        <p:cTn id="87" dur="1000" fill="hold"/>
                                        <p:tgtEl>
                                          <p:spTgt spid="171"/>
                                        </p:tgtEl>
                                        <p:attrNameLst>
                                          <p:attrName>ppt_x</p:attrName>
                                        </p:attrNameLst>
                                      </p:cBhvr>
                                      <p:tavLst>
                                        <p:tav tm="0">
                                          <p:val>
                                            <p:strVal val="#ppt_x"/>
                                          </p:val>
                                        </p:tav>
                                        <p:tav tm="100000">
                                          <p:val>
                                            <p:strVal val="#ppt_x"/>
                                          </p:val>
                                        </p:tav>
                                      </p:tavLst>
                                    </p:anim>
                                    <p:anim calcmode="lin" valueType="num">
                                      <p:cBhvr>
                                        <p:cTn id="88" dur="1000" fill="hold"/>
                                        <p:tgtEl>
                                          <p:spTgt spid="171"/>
                                        </p:tgtEl>
                                        <p:attrNameLst>
                                          <p:attrName>ppt_y</p:attrName>
                                        </p:attrNameLst>
                                      </p:cBhvr>
                                      <p:tavLst>
                                        <p:tav tm="0">
                                          <p:val>
                                            <p:strVal val="1+#ppt_h/2"/>
                                          </p:val>
                                        </p:tav>
                                        <p:tav tm="100000">
                                          <p:val>
                                            <p:strVal val="#ppt_y"/>
                                          </p:val>
                                        </p:tav>
                                      </p:tavLst>
                                    </p:anim>
                                  </p:childTnLst>
                                </p:cTn>
                              </p:par>
                            </p:childTnLst>
                          </p:cTn>
                        </p:par>
                        <p:par>
                          <p:cTn id="89" fill="hold">
                            <p:stCondLst>
                              <p:cond delay="17000"/>
                            </p:stCondLst>
                            <p:childTnLst>
                              <p:par>
                                <p:cTn id="90" presetClass="entr" nodeType="afterEffect" presetSubtype="4" presetID="2" grpId="18" fill="hold">
                                  <p:stCondLst>
                                    <p:cond delay="0"/>
                                  </p:stCondLst>
                                  <p:iterate type="el" backwards="0">
                                    <p:tmAbs val="0"/>
                                  </p:iterate>
                                  <p:childTnLst>
                                    <p:set>
                                      <p:cBhvr>
                                        <p:cTn id="91" fill="hold"/>
                                        <p:tgtEl>
                                          <p:spTgt spid="170"/>
                                        </p:tgtEl>
                                        <p:attrNameLst>
                                          <p:attrName>style.visibility</p:attrName>
                                        </p:attrNameLst>
                                      </p:cBhvr>
                                      <p:to>
                                        <p:strVal val="visible"/>
                                      </p:to>
                                    </p:set>
                                    <p:anim calcmode="lin" valueType="num">
                                      <p:cBhvr>
                                        <p:cTn id="92" dur="1000" fill="hold"/>
                                        <p:tgtEl>
                                          <p:spTgt spid="170"/>
                                        </p:tgtEl>
                                        <p:attrNameLst>
                                          <p:attrName>ppt_x</p:attrName>
                                        </p:attrNameLst>
                                      </p:cBhvr>
                                      <p:tavLst>
                                        <p:tav tm="0">
                                          <p:val>
                                            <p:strVal val="#ppt_x"/>
                                          </p:val>
                                        </p:tav>
                                        <p:tav tm="100000">
                                          <p:val>
                                            <p:strVal val="#ppt_x"/>
                                          </p:val>
                                        </p:tav>
                                      </p:tavLst>
                                    </p:anim>
                                    <p:anim calcmode="lin" valueType="num">
                                      <p:cBhvr>
                                        <p:cTn id="93" dur="1000" fill="hold"/>
                                        <p:tgtEl>
                                          <p:spTgt spid="170"/>
                                        </p:tgtEl>
                                        <p:attrNameLst>
                                          <p:attrName>ppt_y</p:attrName>
                                        </p:attrNameLst>
                                      </p:cBhvr>
                                      <p:tavLst>
                                        <p:tav tm="0">
                                          <p:val>
                                            <p:strVal val="1+#ppt_h/2"/>
                                          </p:val>
                                        </p:tav>
                                        <p:tav tm="100000">
                                          <p:val>
                                            <p:strVal val="#ppt_y"/>
                                          </p:val>
                                        </p:tav>
                                      </p:tavLst>
                                    </p:anim>
                                  </p:childTnLst>
                                </p:cTn>
                              </p:par>
                            </p:childTnLst>
                          </p:cTn>
                        </p:par>
                        <p:par>
                          <p:cTn id="94" fill="hold">
                            <p:stCondLst>
                              <p:cond delay="18000"/>
                            </p:stCondLst>
                            <p:childTnLst>
                              <p:par>
                                <p:cTn id="95" presetClass="entr" nodeType="afterEffect" presetSubtype="4" presetID="2" grpId="19" fill="hold">
                                  <p:stCondLst>
                                    <p:cond delay="0"/>
                                  </p:stCondLst>
                                  <p:iterate type="el" backwards="0">
                                    <p:tmAbs val="0"/>
                                  </p:iterate>
                                  <p:childTnLst>
                                    <p:set>
                                      <p:cBhvr>
                                        <p:cTn id="96" fill="hold"/>
                                        <p:tgtEl>
                                          <p:spTgt spid="164"/>
                                        </p:tgtEl>
                                        <p:attrNameLst>
                                          <p:attrName>style.visibility</p:attrName>
                                        </p:attrNameLst>
                                      </p:cBhvr>
                                      <p:to>
                                        <p:strVal val="visible"/>
                                      </p:to>
                                    </p:set>
                                    <p:anim calcmode="lin" valueType="num">
                                      <p:cBhvr>
                                        <p:cTn id="97" dur="1000" fill="hold"/>
                                        <p:tgtEl>
                                          <p:spTgt spid="164"/>
                                        </p:tgtEl>
                                        <p:attrNameLst>
                                          <p:attrName>ppt_x</p:attrName>
                                        </p:attrNameLst>
                                      </p:cBhvr>
                                      <p:tavLst>
                                        <p:tav tm="0">
                                          <p:val>
                                            <p:strVal val="#ppt_x"/>
                                          </p:val>
                                        </p:tav>
                                        <p:tav tm="100000">
                                          <p:val>
                                            <p:strVal val="#ppt_x"/>
                                          </p:val>
                                        </p:tav>
                                      </p:tavLst>
                                    </p:anim>
                                    <p:anim calcmode="lin" valueType="num">
                                      <p:cBhvr>
                                        <p:cTn id="98" dur="1000" fill="hold"/>
                                        <p:tgtEl>
                                          <p:spTgt spid="164"/>
                                        </p:tgtEl>
                                        <p:attrNameLst>
                                          <p:attrName>ppt_y</p:attrName>
                                        </p:attrNameLst>
                                      </p:cBhvr>
                                      <p:tavLst>
                                        <p:tav tm="0">
                                          <p:val>
                                            <p:strVal val="1+#ppt_h/2"/>
                                          </p:val>
                                        </p:tav>
                                        <p:tav tm="100000">
                                          <p:val>
                                            <p:strVal val="#ppt_y"/>
                                          </p:val>
                                        </p:tav>
                                      </p:tavLst>
                                    </p:anim>
                                  </p:childTnLst>
                                </p:cTn>
                              </p:par>
                            </p:childTnLst>
                          </p:cTn>
                        </p:par>
                        <p:par>
                          <p:cTn id="99" fill="hold">
                            <p:stCondLst>
                              <p:cond delay="19000"/>
                            </p:stCondLst>
                            <p:childTnLst>
                              <p:par>
                                <p:cTn id="100" presetClass="entr" nodeType="afterEffect" presetSubtype="4" presetID="2" grpId="20" fill="hold">
                                  <p:stCondLst>
                                    <p:cond delay="0"/>
                                  </p:stCondLst>
                                  <p:iterate type="el" backwards="0">
                                    <p:tmAbs val="0"/>
                                  </p:iterate>
                                  <p:childTnLst>
                                    <p:set>
                                      <p:cBhvr>
                                        <p:cTn id="101" fill="hold"/>
                                        <p:tgtEl>
                                          <p:spTgt spid="165"/>
                                        </p:tgtEl>
                                        <p:attrNameLst>
                                          <p:attrName>style.visibility</p:attrName>
                                        </p:attrNameLst>
                                      </p:cBhvr>
                                      <p:to>
                                        <p:strVal val="visible"/>
                                      </p:to>
                                    </p:set>
                                    <p:anim calcmode="lin" valueType="num">
                                      <p:cBhvr>
                                        <p:cTn id="102" dur="1000" fill="hold"/>
                                        <p:tgtEl>
                                          <p:spTgt spid="165"/>
                                        </p:tgtEl>
                                        <p:attrNameLst>
                                          <p:attrName>ppt_x</p:attrName>
                                        </p:attrNameLst>
                                      </p:cBhvr>
                                      <p:tavLst>
                                        <p:tav tm="0">
                                          <p:val>
                                            <p:strVal val="#ppt_x"/>
                                          </p:val>
                                        </p:tav>
                                        <p:tav tm="100000">
                                          <p:val>
                                            <p:strVal val="#ppt_x"/>
                                          </p:val>
                                        </p:tav>
                                      </p:tavLst>
                                    </p:anim>
                                    <p:anim calcmode="lin" valueType="num">
                                      <p:cBhvr>
                                        <p:cTn id="103" dur="1000" fill="hold"/>
                                        <p:tgtEl>
                                          <p:spTgt spid="165"/>
                                        </p:tgtEl>
                                        <p:attrNameLst>
                                          <p:attrName>ppt_y</p:attrName>
                                        </p:attrNameLst>
                                      </p:cBhvr>
                                      <p:tavLst>
                                        <p:tav tm="0">
                                          <p:val>
                                            <p:strVal val="1+#ppt_h/2"/>
                                          </p:val>
                                        </p:tav>
                                        <p:tav tm="100000">
                                          <p:val>
                                            <p:strVal val="#ppt_y"/>
                                          </p:val>
                                        </p:tav>
                                      </p:tavLst>
                                    </p:anim>
                                  </p:childTnLst>
                                </p:cTn>
                              </p:par>
                            </p:childTnLst>
                          </p:cTn>
                        </p:par>
                        <p:par>
                          <p:cTn id="104" fill="hold">
                            <p:stCondLst>
                              <p:cond delay="20000"/>
                            </p:stCondLst>
                            <p:childTnLst>
                              <p:par>
                                <p:cTn id="105" presetClass="entr" nodeType="afterEffect" presetSubtype="4" presetID="2" grpId="21" fill="hold">
                                  <p:stCondLst>
                                    <p:cond delay="0"/>
                                  </p:stCondLst>
                                  <p:iterate type="el" backwards="0">
                                    <p:tmAbs val="0"/>
                                  </p:iterate>
                                  <p:childTnLst>
                                    <p:set>
                                      <p:cBhvr>
                                        <p:cTn id="106" fill="hold"/>
                                        <p:tgtEl>
                                          <p:spTgt spid="172"/>
                                        </p:tgtEl>
                                        <p:attrNameLst>
                                          <p:attrName>style.visibility</p:attrName>
                                        </p:attrNameLst>
                                      </p:cBhvr>
                                      <p:to>
                                        <p:strVal val="visible"/>
                                      </p:to>
                                    </p:set>
                                    <p:anim calcmode="lin" valueType="num">
                                      <p:cBhvr>
                                        <p:cTn id="107" dur="1000" fill="hold"/>
                                        <p:tgtEl>
                                          <p:spTgt spid="172"/>
                                        </p:tgtEl>
                                        <p:attrNameLst>
                                          <p:attrName>ppt_x</p:attrName>
                                        </p:attrNameLst>
                                      </p:cBhvr>
                                      <p:tavLst>
                                        <p:tav tm="0">
                                          <p:val>
                                            <p:strVal val="#ppt_x"/>
                                          </p:val>
                                        </p:tav>
                                        <p:tav tm="100000">
                                          <p:val>
                                            <p:strVal val="#ppt_x"/>
                                          </p:val>
                                        </p:tav>
                                      </p:tavLst>
                                    </p:anim>
                                    <p:anim calcmode="lin" valueType="num">
                                      <p:cBhvr>
                                        <p:cTn id="108" dur="1000" fill="hold"/>
                                        <p:tgtEl>
                                          <p:spTgt spid="172"/>
                                        </p:tgtEl>
                                        <p:attrNameLst>
                                          <p:attrName>ppt_y</p:attrName>
                                        </p:attrNameLst>
                                      </p:cBhvr>
                                      <p:tavLst>
                                        <p:tav tm="0">
                                          <p:val>
                                            <p:strVal val="1+#ppt_h/2"/>
                                          </p:val>
                                        </p:tav>
                                        <p:tav tm="100000">
                                          <p:val>
                                            <p:strVal val="#ppt_y"/>
                                          </p:val>
                                        </p:tav>
                                      </p:tavLst>
                                    </p:anim>
                                  </p:childTnLst>
                                </p:cTn>
                              </p:par>
                            </p:childTnLst>
                          </p:cTn>
                        </p:par>
                        <p:par>
                          <p:cTn id="109" fill="hold">
                            <p:stCondLst>
                              <p:cond delay="21000"/>
                            </p:stCondLst>
                            <p:childTnLst>
                              <p:par>
                                <p:cTn id="110" presetClass="entr" nodeType="afterEffect" presetSubtype="4" presetID="2" grpId="22" fill="hold">
                                  <p:stCondLst>
                                    <p:cond delay="0"/>
                                  </p:stCondLst>
                                  <p:iterate type="el" backwards="0">
                                    <p:tmAbs val="0"/>
                                  </p:iterate>
                                  <p:childTnLst>
                                    <p:set>
                                      <p:cBhvr>
                                        <p:cTn id="111" fill="hold"/>
                                        <p:tgtEl>
                                          <p:spTgt spid="178"/>
                                        </p:tgtEl>
                                        <p:attrNameLst>
                                          <p:attrName>style.visibility</p:attrName>
                                        </p:attrNameLst>
                                      </p:cBhvr>
                                      <p:to>
                                        <p:strVal val="visible"/>
                                      </p:to>
                                    </p:set>
                                    <p:anim calcmode="lin" valueType="num">
                                      <p:cBhvr>
                                        <p:cTn id="112" dur="1000" fill="hold"/>
                                        <p:tgtEl>
                                          <p:spTgt spid="178"/>
                                        </p:tgtEl>
                                        <p:attrNameLst>
                                          <p:attrName>ppt_x</p:attrName>
                                        </p:attrNameLst>
                                      </p:cBhvr>
                                      <p:tavLst>
                                        <p:tav tm="0">
                                          <p:val>
                                            <p:strVal val="#ppt_x"/>
                                          </p:val>
                                        </p:tav>
                                        <p:tav tm="100000">
                                          <p:val>
                                            <p:strVal val="#ppt_x"/>
                                          </p:val>
                                        </p:tav>
                                      </p:tavLst>
                                    </p:anim>
                                    <p:anim calcmode="lin" valueType="num">
                                      <p:cBhvr>
                                        <p:cTn id="113" dur="1000" fill="hold"/>
                                        <p:tgtEl>
                                          <p:spTgt spid="178"/>
                                        </p:tgtEl>
                                        <p:attrNameLst>
                                          <p:attrName>ppt_y</p:attrName>
                                        </p:attrNameLst>
                                      </p:cBhvr>
                                      <p:tavLst>
                                        <p:tav tm="0">
                                          <p:val>
                                            <p:strVal val="1+#ppt_h/2"/>
                                          </p:val>
                                        </p:tav>
                                        <p:tav tm="100000">
                                          <p:val>
                                            <p:strVal val="#ppt_y"/>
                                          </p:val>
                                        </p:tav>
                                      </p:tavLst>
                                    </p:anim>
                                  </p:childTnLst>
                                </p:cTn>
                              </p:par>
                            </p:childTnLst>
                          </p:cTn>
                        </p:par>
                        <p:par>
                          <p:cTn id="114" fill="hold">
                            <p:stCondLst>
                              <p:cond delay="22000"/>
                            </p:stCondLst>
                            <p:childTnLst>
                              <p:par>
                                <p:cTn id="115" presetClass="entr" nodeType="afterEffect" presetSubtype="4" presetID="2" grpId="23" fill="hold">
                                  <p:stCondLst>
                                    <p:cond delay="0"/>
                                  </p:stCondLst>
                                  <p:iterate type="el" backwards="0">
                                    <p:tmAbs val="0"/>
                                  </p:iterate>
                                  <p:childTnLst>
                                    <p:set>
                                      <p:cBhvr>
                                        <p:cTn id="116" fill="hold"/>
                                        <p:tgtEl>
                                          <p:spTgt spid="179"/>
                                        </p:tgtEl>
                                        <p:attrNameLst>
                                          <p:attrName>style.visibility</p:attrName>
                                        </p:attrNameLst>
                                      </p:cBhvr>
                                      <p:to>
                                        <p:strVal val="visible"/>
                                      </p:to>
                                    </p:set>
                                    <p:anim calcmode="lin" valueType="num">
                                      <p:cBhvr>
                                        <p:cTn id="117" dur="1000" fill="hold"/>
                                        <p:tgtEl>
                                          <p:spTgt spid="179"/>
                                        </p:tgtEl>
                                        <p:attrNameLst>
                                          <p:attrName>ppt_x</p:attrName>
                                        </p:attrNameLst>
                                      </p:cBhvr>
                                      <p:tavLst>
                                        <p:tav tm="0">
                                          <p:val>
                                            <p:strVal val="#ppt_x"/>
                                          </p:val>
                                        </p:tav>
                                        <p:tav tm="100000">
                                          <p:val>
                                            <p:strVal val="#ppt_x"/>
                                          </p:val>
                                        </p:tav>
                                      </p:tavLst>
                                    </p:anim>
                                    <p:anim calcmode="lin" valueType="num">
                                      <p:cBhvr>
                                        <p:cTn id="118" dur="10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4" presetID="2" grpId="24" fill="hold">
                                  <p:stCondLst>
                                    <p:cond delay="0"/>
                                  </p:stCondLst>
                                  <p:iterate type="el" backwards="0">
                                    <p:tmAbs val="0"/>
                                  </p:iterate>
                                  <p:childTnLst>
                                    <p:set>
                                      <p:cBhvr>
                                        <p:cTn id="122" fill="hold"/>
                                        <p:tgtEl>
                                          <p:spTgt spid="180"/>
                                        </p:tgtEl>
                                        <p:attrNameLst>
                                          <p:attrName>style.visibility</p:attrName>
                                        </p:attrNameLst>
                                      </p:cBhvr>
                                      <p:to>
                                        <p:strVal val="visible"/>
                                      </p:to>
                                    </p:set>
                                    <p:anim calcmode="lin" valueType="num">
                                      <p:cBhvr>
                                        <p:cTn id="123" dur="1000" fill="hold"/>
                                        <p:tgtEl>
                                          <p:spTgt spid="180"/>
                                        </p:tgtEl>
                                        <p:attrNameLst>
                                          <p:attrName>ppt_x</p:attrName>
                                        </p:attrNameLst>
                                      </p:cBhvr>
                                      <p:tavLst>
                                        <p:tav tm="0">
                                          <p:val>
                                            <p:strVal val="#ppt_x"/>
                                          </p:val>
                                        </p:tav>
                                        <p:tav tm="100000">
                                          <p:val>
                                            <p:strVal val="#ppt_x"/>
                                          </p:val>
                                        </p:tav>
                                      </p:tavLst>
                                    </p:anim>
                                    <p:anim calcmode="lin" valueType="num">
                                      <p:cBhvr>
                                        <p:cTn id="124" dur="10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Class="entr" nodeType="clickEffect" presetSubtype="4" presetID="2" grpId="25" fill="hold">
                                  <p:stCondLst>
                                    <p:cond delay="0"/>
                                  </p:stCondLst>
                                  <p:iterate type="el" backwards="0">
                                    <p:tmAbs val="0"/>
                                  </p:iterate>
                                  <p:childTnLst>
                                    <p:set>
                                      <p:cBhvr>
                                        <p:cTn id="128" fill="hold"/>
                                        <p:tgtEl>
                                          <p:spTgt spid="177"/>
                                        </p:tgtEl>
                                        <p:attrNameLst>
                                          <p:attrName>style.visibility</p:attrName>
                                        </p:attrNameLst>
                                      </p:cBhvr>
                                      <p:to>
                                        <p:strVal val="visible"/>
                                      </p:to>
                                    </p:set>
                                    <p:anim calcmode="lin" valueType="num">
                                      <p:cBhvr>
                                        <p:cTn id="129" dur="1000" fill="hold"/>
                                        <p:tgtEl>
                                          <p:spTgt spid="177"/>
                                        </p:tgtEl>
                                        <p:attrNameLst>
                                          <p:attrName>ppt_x</p:attrName>
                                        </p:attrNameLst>
                                      </p:cBhvr>
                                      <p:tavLst>
                                        <p:tav tm="0">
                                          <p:val>
                                            <p:strVal val="#ppt_x"/>
                                          </p:val>
                                        </p:tav>
                                        <p:tav tm="100000">
                                          <p:val>
                                            <p:strVal val="#ppt_x"/>
                                          </p:val>
                                        </p:tav>
                                      </p:tavLst>
                                    </p:anim>
                                    <p:anim calcmode="lin" valueType="num">
                                      <p:cBhvr>
                                        <p:cTn id="130" dur="1000" fill="hold"/>
                                        <p:tgtEl>
                                          <p:spTgt spid="177"/>
                                        </p:tgtEl>
                                        <p:attrNameLst>
                                          <p:attrName>ppt_y</p:attrName>
                                        </p:attrNameLst>
                                      </p:cBhvr>
                                      <p:tavLst>
                                        <p:tav tm="0">
                                          <p:val>
                                            <p:strVal val="1+#ppt_h/2"/>
                                          </p:val>
                                        </p:tav>
                                        <p:tav tm="100000">
                                          <p:val>
                                            <p:strVal val="#ppt_y"/>
                                          </p:val>
                                        </p:tav>
                                      </p:tavLst>
                                    </p:anim>
                                  </p:childTnLst>
                                </p:cTn>
                              </p:par>
                            </p:childTnLst>
                          </p:cTn>
                        </p:par>
                        <p:par>
                          <p:cTn id="131" fill="hold">
                            <p:stCondLst>
                              <p:cond delay="1000"/>
                            </p:stCondLst>
                            <p:childTnLst>
                              <p:par>
                                <p:cTn id="132" presetClass="entr" nodeType="afterEffect" presetSubtype="4" presetID="2" grpId="26" fill="hold">
                                  <p:stCondLst>
                                    <p:cond delay="0"/>
                                  </p:stCondLst>
                                  <p:iterate type="el" backwards="0">
                                    <p:tmAbs val="0"/>
                                  </p:iterate>
                                  <p:childTnLst>
                                    <p:set>
                                      <p:cBhvr>
                                        <p:cTn id="133" fill="hold"/>
                                        <p:tgtEl>
                                          <p:spTgt spid="176"/>
                                        </p:tgtEl>
                                        <p:attrNameLst>
                                          <p:attrName>style.visibility</p:attrName>
                                        </p:attrNameLst>
                                      </p:cBhvr>
                                      <p:to>
                                        <p:strVal val="visible"/>
                                      </p:to>
                                    </p:set>
                                    <p:anim calcmode="lin" valueType="num">
                                      <p:cBhvr>
                                        <p:cTn id="134" dur="1000" fill="hold"/>
                                        <p:tgtEl>
                                          <p:spTgt spid="176"/>
                                        </p:tgtEl>
                                        <p:attrNameLst>
                                          <p:attrName>ppt_x</p:attrName>
                                        </p:attrNameLst>
                                      </p:cBhvr>
                                      <p:tavLst>
                                        <p:tav tm="0">
                                          <p:val>
                                            <p:strVal val="#ppt_x"/>
                                          </p:val>
                                        </p:tav>
                                        <p:tav tm="100000">
                                          <p:val>
                                            <p:strVal val="#ppt_x"/>
                                          </p:val>
                                        </p:tav>
                                      </p:tavLst>
                                    </p:anim>
                                    <p:anim calcmode="lin" valueType="num">
                                      <p:cBhvr>
                                        <p:cTn id="135" dur="10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Class="entr" nodeType="clickEffect" presetSubtype="4" presetID="2" grpId="27" fill="hold">
                                  <p:stCondLst>
                                    <p:cond delay="0"/>
                                  </p:stCondLst>
                                  <p:iterate type="el" backwards="0">
                                    <p:tmAbs val="0"/>
                                  </p:iterate>
                                  <p:childTnLst>
                                    <p:set>
                                      <p:cBhvr>
                                        <p:cTn id="139" fill="hold"/>
                                        <p:tgtEl>
                                          <p:spTgt spid="173"/>
                                        </p:tgtEl>
                                        <p:attrNameLst>
                                          <p:attrName>style.visibility</p:attrName>
                                        </p:attrNameLst>
                                      </p:cBhvr>
                                      <p:to>
                                        <p:strVal val="visible"/>
                                      </p:to>
                                    </p:set>
                                    <p:anim calcmode="lin" valueType="num">
                                      <p:cBhvr>
                                        <p:cTn id="140" dur="1000" fill="hold"/>
                                        <p:tgtEl>
                                          <p:spTgt spid="173"/>
                                        </p:tgtEl>
                                        <p:attrNameLst>
                                          <p:attrName>ppt_x</p:attrName>
                                        </p:attrNameLst>
                                      </p:cBhvr>
                                      <p:tavLst>
                                        <p:tav tm="0">
                                          <p:val>
                                            <p:strVal val="#ppt_x"/>
                                          </p:val>
                                        </p:tav>
                                        <p:tav tm="100000">
                                          <p:val>
                                            <p:strVal val="#ppt_x"/>
                                          </p:val>
                                        </p:tav>
                                      </p:tavLst>
                                    </p:anim>
                                    <p:anim calcmode="lin" valueType="num">
                                      <p:cBhvr>
                                        <p:cTn id="141" dur="10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5"/>
      <p:bldP build="whole" bldLvl="1" animBg="1" rev="0" advAuto="0" spid="153" grpId="10"/>
      <p:bldP build="whole" bldLvl="1" animBg="1" rev="0" advAuto="0" spid="180" grpId="24"/>
      <p:bldP build="whole" bldLvl="1" animBg="1" rev="0" advAuto="0" spid="177" grpId="25"/>
      <p:bldP build="whole" bldLvl="1" animBg="1" rev="0" advAuto="0" spid="152" grpId="9"/>
      <p:bldP build="whole" bldLvl="1" animBg="1" rev="0" advAuto="0" spid="165" grpId="20"/>
      <p:bldP build="whole" bldLvl="1" animBg="1" rev="0" advAuto="0" spid="179" grpId="23"/>
      <p:bldP build="whole" bldLvl="1" animBg="1" rev="0" advAuto="0" spid="178" grpId="22"/>
      <p:bldP build="whole" bldLvl="1" animBg="1" rev="0" advAuto="0" spid="156" grpId="3"/>
      <p:bldP build="whole" bldLvl="1" animBg="1" rev="0" advAuto="0" spid="169" grpId="16"/>
      <p:bldP build="whole" bldLvl="1" animBg="1" rev="0" advAuto="0" spid="171" grpId="17"/>
      <p:bldP build="whole" bldLvl="1" animBg="1" rev="0" advAuto="0" spid="155" grpId="2"/>
      <p:bldP build="whole" bldLvl="1" animBg="1" rev="0" advAuto="0" spid="163" grpId="12"/>
      <p:bldP build="whole" bldLvl="1" animBg="1" rev="0" advAuto="0" spid="159" grpId="8"/>
      <p:bldP build="whole" bldLvl="1" animBg="1" rev="0" advAuto="0" spid="161" grpId="6"/>
      <p:bldP build="whole" bldLvl="1" animBg="1" rev="0" advAuto="0" spid="154" grpId="1"/>
      <p:bldP build="whole" bldLvl="1" animBg="1" rev="0" advAuto="0" spid="158" grpId="7"/>
      <p:bldP build="whole" bldLvl="1" animBg="1" rev="0" advAuto="0" spid="176" grpId="26"/>
      <p:bldP build="whole" bldLvl="1" animBg="1" rev="0" advAuto="0" spid="157" grpId="4"/>
      <p:bldP build="whole" bldLvl="1" animBg="1" rev="0" advAuto="0" spid="167" grpId="14"/>
      <p:bldP build="whole" bldLvl="1" animBg="1" rev="0" advAuto="0" spid="173" grpId="27"/>
      <p:bldP build="whole" bldLvl="1" animBg="1" rev="0" advAuto="0" spid="168" grpId="15"/>
      <p:bldP build="whole" bldLvl="1" animBg="1" rev="0" advAuto="0" spid="164" grpId="19"/>
      <p:bldP build="whole" bldLvl="1" animBg="1" rev="0" advAuto="0" spid="166" grpId="13"/>
      <p:bldP build="whole" bldLvl="1" animBg="1" rev="0" advAuto="0" spid="162" grpId="11"/>
      <p:bldP build="whole" bldLvl="1" animBg="1" rev="0" advAuto="0" spid="172" grpId="21"/>
      <p:bldP build="whole" bldLvl="1" animBg="1" rev="0" advAuto="0" spid="170" grpId="18"/>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85" name="9.2 Estimates of Parameters"/>
          <p:cNvSpPr txBox="1"/>
          <p:nvPr>
            <p:ph type="title" idx="4294967295"/>
          </p:nvPr>
        </p:nvSpPr>
        <p:spPr>
          <a:xfrm>
            <a:off x="457200" y="533400"/>
            <a:ext cx="8316913" cy="1206500"/>
          </a:xfrm>
          <a:prstGeom prst="rect">
            <a:avLst/>
          </a:prstGeom>
        </p:spPr>
        <p:txBody>
          <a:bodyPr>
            <a:normAutofit fontScale="100000" lnSpcReduction="0"/>
          </a:bodyPr>
          <a:lstStyle/>
          <a:p>
            <a:pPr/>
            <a:r>
              <a:t>9.2 Estimates of Parameters</a:t>
            </a:r>
          </a:p>
        </p:txBody>
      </p:sp>
      <p:sp>
        <p:nvSpPr>
          <p:cNvPr id="186" name="The value of a firm depends upon its growth rate, g, and its discount rate, R.…"/>
          <p:cNvSpPr txBox="1"/>
          <p:nvPr>
            <p:ph type="body" sz="half" idx="4294967295"/>
          </p:nvPr>
        </p:nvSpPr>
        <p:spPr>
          <a:xfrm>
            <a:off x="457200" y="2085975"/>
            <a:ext cx="8229600" cy="2889250"/>
          </a:xfrm>
          <a:prstGeom prst="rect">
            <a:avLst/>
          </a:prstGeom>
        </p:spPr>
        <p:txBody>
          <a:bodyPr>
            <a:normAutofit fontScale="100000" lnSpcReduction="0"/>
          </a:bodyPr>
          <a:lstStyle/>
          <a:p>
            <a:pPr marL="342900" indent="-342900">
              <a:lnSpc>
                <a:spcPct val="90000"/>
              </a:lnSpc>
            </a:pPr>
            <a:r>
              <a:t>The value of a firm depends upon its growth rate, </a:t>
            </a:r>
            <a:r>
              <a:rPr i="1"/>
              <a:t>g</a:t>
            </a:r>
            <a:r>
              <a:t>, and its discount rate, </a:t>
            </a:r>
            <a:r>
              <a:rPr i="1"/>
              <a:t>R</a:t>
            </a:r>
            <a:r>
              <a:t>. </a:t>
            </a:r>
          </a:p>
          <a:p>
            <a:pPr lvl="1" marL="742950" indent="-285750">
              <a:lnSpc>
                <a:spcPct val="90000"/>
              </a:lnSpc>
              <a:spcBef>
                <a:spcPts val="0"/>
              </a:spcBef>
              <a:buClr>
                <a:schemeClr val="accent2"/>
              </a:buClr>
              <a:defRPr sz="2800"/>
            </a:pPr>
            <a:r>
              <a:t>Where does </a:t>
            </a:r>
            <a:r>
              <a:rPr i="1"/>
              <a:t>g </a:t>
            </a:r>
            <a:r>
              <a:t>come from?</a:t>
            </a:r>
          </a:p>
          <a:p>
            <a:pPr lvl="1" marL="285750" indent="171450">
              <a:lnSpc>
                <a:spcPct val="90000"/>
              </a:lnSpc>
              <a:spcBef>
                <a:spcPts val="0"/>
              </a:spcBef>
              <a:buSzTx/>
              <a:buFont typeface="Wingdings"/>
              <a:buNone/>
              <a:defRPr i="1" sz="2800"/>
            </a:pPr>
            <a:r>
              <a:t>		g</a:t>
            </a:r>
            <a:r>
              <a:rPr i="0"/>
              <a:t> = Retention ratio × Return on retained earnings</a:t>
            </a:r>
          </a:p>
          <a:p>
            <a:pPr lvl="1" marL="285750" indent="171450">
              <a:lnSpc>
                <a:spcPct val="90000"/>
              </a:lnSpc>
              <a:spcBef>
                <a:spcPts val="0"/>
              </a:spcBef>
              <a:buSzTx/>
              <a:buFont typeface="Wingdings"/>
              <a:buNone/>
              <a:defRPr sz="2800"/>
            </a:pPr>
          </a:p>
          <a:p>
            <a:pPr lvl="1" marL="285750" indent="171450">
              <a:lnSpc>
                <a:spcPct val="90000"/>
              </a:lnSpc>
              <a:spcBef>
                <a:spcPts val="0"/>
              </a:spcBef>
              <a:buSzTx/>
              <a:buFont typeface="Wingdings"/>
              <a:buNone/>
              <a:defRPr sz="2400"/>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86">
                                            <p:bg/>
                                          </p:spTgt>
                                        </p:tgtEl>
                                        <p:attrNameLst>
                                          <p:attrName>style.visibility</p:attrName>
                                        </p:attrNameLst>
                                      </p:cBhvr>
                                      <p:to>
                                        <p:strVal val="visible"/>
                                      </p:to>
                                    </p:set>
                                    <p:anim calcmode="lin" valueType="num">
                                      <p:cBhvr>
                                        <p:cTn id="7" dur="1000" fill="hold"/>
                                        <p:tgtEl>
                                          <p:spTgt spid="186">
                                            <p:bg/>
                                          </p:spTgt>
                                        </p:tgtEl>
                                        <p:attrNameLst>
                                          <p:attrName>ppt_x</p:attrName>
                                        </p:attrNameLst>
                                      </p:cBhvr>
                                      <p:tavLst>
                                        <p:tav tm="0">
                                          <p:val>
                                            <p:strVal val="#ppt_x"/>
                                          </p:val>
                                        </p:tav>
                                        <p:tav tm="100000">
                                          <p:val>
                                            <p:strVal val="#ppt_x"/>
                                          </p:val>
                                        </p:tav>
                                      </p:tavLst>
                                    </p:anim>
                                    <p:anim calcmode="lin" valueType="num">
                                      <p:cBhvr>
                                        <p:cTn id="8" dur="1000" fill="hold"/>
                                        <p:tgtEl>
                                          <p:spTgt spid="186">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86">
                                            <p:txEl>
                                              <p:pRg st="0" end="0"/>
                                            </p:txEl>
                                          </p:spTgt>
                                        </p:tgtEl>
                                        <p:attrNameLst>
                                          <p:attrName>style.visibility</p:attrName>
                                        </p:attrNameLst>
                                      </p:cBhvr>
                                      <p:to>
                                        <p:strVal val="visible"/>
                                      </p:to>
                                    </p:set>
                                    <p:anim calcmode="lin" valueType="num">
                                      <p:cBhvr>
                                        <p:cTn id="11" dur="1000" fill="hold"/>
                                        <p:tgtEl>
                                          <p:spTgt spid="18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8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Class="entr" nodeType="afterEffect" presetSubtype="4" presetID="2" grpId="1" fill="hold">
                                  <p:stCondLst>
                                    <p:cond delay="0"/>
                                  </p:stCondLst>
                                  <p:iterate type="el" backwards="0">
                                    <p:tmAbs val="0"/>
                                  </p:iterate>
                                  <p:childTnLst>
                                    <p:set>
                                      <p:cBhvr>
                                        <p:cTn id="15" fill="hold"/>
                                        <p:tgtEl>
                                          <p:spTgt spid="186">
                                            <p:txEl>
                                              <p:pRg st="1" end="1"/>
                                            </p:txEl>
                                          </p:spTgt>
                                        </p:tgtEl>
                                        <p:attrNameLst>
                                          <p:attrName>style.visibility</p:attrName>
                                        </p:attrNameLst>
                                      </p:cBhvr>
                                      <p:to>
                                        <p:strVal val="visible"/>
                                      </p:to>
                                    </p:set>
                                    <p:anim calcmode="lin" valueType="num">
                                      <p:cBhvr>
                                        <p:cTn id="16" dur="1000" fill="hold"/>
                                        <p:tgtEl>
                                          <p:spTgt spid="186">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1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186">
                                            <p:txEl>
                                              <p:pRg st="2" end="2"/>
                                            </p:txEl>
                                          </p:spTgt>
                                        </p:tgtEl>
                                        <p:attrNameLst>
                                          <p:attrName>style.visibility</p:attrName>
                                        </p:attrNameLst>
                                      </p:cBhvr>
                                      <p:to>
                                        <p:strVal val="visible"/>
                                      </p:to>
                                    </p:set>
                                    <p:anim calcmode="lin" valueType="num">
                                      <p:cBhvr>
                                        <p:cTn id="22" dur="1000" fill="hold"/>
                                        <p:tgtEl>
                                          <p:spTgt spid="18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1" fill="hold">
                                  <p:stCondLst>
                                    <p:cond delay="0"/>
                                  </p:stCondLst>
                                  <p:iterate type="el" backwards="0">
                                    <p:tmAbs val="0"/>
                                  </p:iterate>
                                  <p:childTnLst>
                                    <p:set>
                                      <p:cBhvr>
                                        <p:cTn id="27" fill="hold"/>
                                        <p:tgtEl>
                                          <p:spTgt spid="186">
                                            <p:txEl>
                                              <p:pRg st="3" end="3"/>
                                            </p:txEl>
                                          </p:spTgt>
                                        </p:tgtEl>
                                        <p:attrNameLst>
                                          <p:attrName>style.visibility</p:attrName>
                                        </p:attrNameLst>
                                      </p:cBhvr>
                                      <p:to>
                                        <p:strVal val="visible"/>
                                      </p:to>
                                    </p:set>
                                    <p:anim calcmode="lin" valueType="num">
                                      <p:cBhvr>
                                        <p:cTn id="28" dur="1000" fill="hold"/>
                                        <p:tgtEl>
                                          <p:spTgt spid="18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1" fill="hold">
                                  <p:stCondLst>
                                    <p:cond delay="0"/>
                                  </p:stCondLst>
                                  <p:iterate type="el" backwards="0">
                                    <p:tmAbs val="0"/>
                                  </p:iterate>
                                  <p:childTnLst>
                                    <p:set>
                                      <p:cBhvr>
                                        <p:cTn id="33" fill="hold"/>
                                        <p:tgtEl>
                                          <p:spTgt spid="186">
                                            <p:txEl>
                                              <p:pRg st="4" end="4"/>
                                            </p:txEl>
                                          </p:spTgt>
                                        </p:tgtEl>
                                        <p:attrNameLst>
                                          <p:attrName>style.visibility</p:attrName>
                                        </p:attrNameLst>
                                      </p:cBhvr>
                                      <p:to>
                                        <p:strVal val="visible"/>
                                      </p:to>
                                    </p:set>
                                    <p:anim calcmode="lin" valueType="num">
                                      <p:cBhvr>
                                        <p:cTn id="34" dur="1000" fill="hold"/>
                                        <p:tgtEl>
                                          <p:spTgt spid="18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6"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89" name="Rectangle"/>
          <p:cNvSpPr/>
          <p:nvPr/>
        </p:nvSpPr>
        <p:spPr>
          <a:xfrm>
            <a:off x="1752600" y="5029200"/>
            <a:ext cx="6629400" cy="990600"/>
          </a:xfrm>
          <a:prstGeom prst="rect">
            <a:avLst/>
          </a:prstGeom>
          <a:solidFill>
            <a:srgbClr val="DADAC2"/>
          </a:solidFill>
          <a:ln w="12700" cap="sq">
            <a:solidFill>
              <a:srgbClr val="FFFFE3"/>
            </a:solidFill>
          </a:ln>
        </p:spPr>
        <p:txBody>
          <a:bodyPr lIns="45719" rIns="45719"/>
          <a:lstStyle/>
          <a:p>
            <a:pPr defTabSz="457200">
              <a:defRPr sz="1800">
                <a:solidFill>
                  <a:srgbClr val="FFFFE3"/>
                </a:solidFill>
              </a:defRPr>
            </a:pPr>
          </a:p>
        </p:txBody>
      </p:sp>
      <p:sp>
        <p:nvSpPr>
          <p:cNvPr id="190" name="9.3 Growth Opportunities"/>
          <p:cNvSpPr txBox="1"/>
          <p:nvPr>
            <p:ph type="title" idx="4294967295"/>
          </p:nvPr>
        </p:nvSpPr>
        <p:spPr>
          <a:xfrm>
            <a:off x="457200" y="533399"/>
            <a:ext cx="8229600" cy="1143002"/>
          </a:xfrm>
          <a:prstGeom prst="rect">
            <a:avLst/>
          </a:prstGeom>
        </p:spPr>
        <p:txBody>
          <a:bodyPr>
            <a:normAutofit fontScale="100000" lnSpcReduction="0"/>
          </a:bodyPr>
          <a:lstStyle/>
          <a:p>
            <a:pPr/>
            <a:r>
              <a:t>9.3	Growth Opportunities</a:t>
            </a:r>
          </a:p>
        </p:txBody>
      </p:sp>
      <p:sp>
        <p:nvSpPr>
          <p:cNvPr id="191" name="Growth opportunities are opportunities to invest in positive NPV projects.…"/>
          <p:cNvSpPr txBox="1"/>
          <p:nvPr>
            <p:ph type="body" idx="4294967295"/>
          </p:nvPr>
        </p:nvSpPr>
        <p:spPr>
          <a:xfrm>
            <a:off x="457200" y="1828800"/>
            <a:ext cx="8229600" cy="4302125"/>
          </a:xfrm>
          <a:prstGeom prst="rect">
            <a:avLst/>
          </a:prstGeom>
          <a:solidFill>
            <a:schemeClr val="accent2"/>
          </a:solidFill>
          <a:ln w="25400">
            <a:solidFill>
              <a:srgbClr val="4D6365"/>
            </a:solidFill>
            <a:round/>
          </a:ln>
        </p:spPr>
        <p:txBody>
          <a:bodyPr>
            <a:normAutofit fontScale="100000" lnSpcReduction="0"/>
          </a:bodyPr>
          <a:lstStyle/>
          <a:p>
            <a:pPr marL="0" indent="0">
              <a:spcBef>
                <a:spcPts val="0"/>
              </a:spcBef>
              <a:buClrTx/>
              <a:buSzTx/>
              <a:buNone/>
              <a:defRPr sz="2400"/>
            </a:pPr>
            <a:r>
              <a:t>Growth opportunities are opportunities to invest in positive NPV projects.</a:t>
            </a:r>
          </a:p>
          <a:p>
            <a:pPr marL="0" indent="0">
              <a:spcBef>
                <a:spcPts val="0"/>
              </a:spcBef>
              <a:buClrTx/>
              <a:buSzTx/>
              <a:buNone/>
              <a:defRPr sz="2400"/>
            </a:pPr>
            <a:r>
              <a:t>The value of a firm can be conceptualized as the sum of the value of a firm that pays out 100% of its earnings as dividends plus the net present value of the growth opportunities.</a:t>
            </a:r>
          </a:p>
        </p:txBody>
      </p:sp>
      <p:pic>
        <p:nvPicPr>
          <p:cNvPr id="192" name="image.pdf" descr="image.pdf"/>
          <p:cNvPicPr>
            <a:picLocks noChangeAspect="1"/>
          </p:cNvPicPr>
          <p:nvPr/>
        </p:nvPicPr>
        <p:blipFill>
          <a:blip r:embed="rId3">
            <a:extLst/>
          </a:blip>
          <a:stretch>
            <a:fillRect/>
          </a:stretch>
        </p:blipFill>
        <p:spPr>
          <a:xfrm>
            <a:off x="2743200" y="4953000"/>
            <a:ext cx="3390900" cy="105886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anim calcmode="lin" valueType="num">
                                      <p:cBhvr>
                                        <p:cTn id="7" dur="1000" fill="hold"/>
                                        <p:tgtEl>
                                          <p:spTgt spid="191">
                                            <p:bg/>
                                          </p:spTgt>
                                        </p:tgtEl>
                                        <p:attrNameLst>
                                          <p:attrName>ppt_x</p:attrName>
                                        </p:attrNameLst>
                                      </p:cBhvr>
                                      <p:tavLst>
                                        <p:tav tm="0">
                                          <p:val>
                                            <p:strVal val="#ppt_x"/>
                                          </p:val>
                                        </p:tav>
                                        <p:tav tm="100000">
                                          <p:val>
                                            <p:strVal val="#ppt_x"/>
                                          </p:val>
                                        </p:tav>
                                      </p:tavLst>
                                    </p:anim>
                                    <p:anim calcmode="lin" valueType="num">
                                      <p:cBhvr>
                                        <p:cTn id="8" dur="1000" fill="hold"/>
                                        <p:tgtEl>
                                          <p:spTgt spid="191">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91">
                                            <p:txEl>
                                              <p:pRg st="0" end="0"/>
                                            </p:txEl>
                                          </p:spTgt>
                                        </p:tgtEl>
                                        <p:attrNameLst>
                                          <p:attrName>style.visibility</p:attrName>
                                        </p:attrNameLst>
                                      </p:cBhvr>
                                      <p:to>
                                        <p:strVal val="visible"/>
                                      </p:to>
                                    </p:set>
                                    <p:anim calcmode="lin" valueType="num">
                                      <p:cBhvr>
                                        <p:cTn id="11" dur="1000" fill="hold"/>
                                        <p:tgtEl>
                                          <p:spTgt spid="191">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91">
                                            <p:txEl>
                                              <p:pRg st="1" end="1"/>
                                            </p:txEl>
                                          </p:spTgt>
                                        </p:tgtEl>
                                        <p:attrNameLst>
                                          <p:attrName>style.visibility</p:attrName>
                                        </p:attrNameLst>
                                      </p:cBhvr>
                                      <p:to>
                                        <p:strVal val="visible"/>
                                      </p:to>
                                    </p:set>
                                    <p:anim calcmode="lin" valueType="num">
                                      <p:cBhvr>
                                        <p:cTn id="17" dur="1000" fill="hold"/>
                                        <p:tgtEl>
                                          <p:spTgt spid="191">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2" fill="hold">
                                  <p:stCondLst>
                                    <p:cond delay="0"/>
                                  </p:stCondLst>
                                  <p:iterate type="el" backwards="0">
                                    <p:tmAbs val="0"/>
                                  </p:iterate>
                                  <p:childTnLst>
                                    <p:set>
                                      <p:cBhvr>
                                        <p:cTn id="22" fill="hold"/>
                                        <p:tgtEl>
                                          <p:spTgt spid="192"/>
                                        </p:tgtEl>
                                        <p:attrNameLst>
                                          <p:attrName>style.visibility</p:attrName>
                                        </p:attrNameLst>
                                      </p:cBhvr>
                                      <p:to>
                                        <p:strVal val="visible"/>
                                      </p:to>
                                    </p:set>
                                    <p:anim calcmode="lin" valueType="num">
                                      <p:cBhvr>
                                        <p:cTn id="23" dur="1000" fill="hold"/>
                                        <p:tgtEl>
                                          <p:spTgt spid="192"/>
                                        </p:tgtEl>
                                        <p:attrNameLst>
                                          <p:attrName>ppt_x</p:attrName>
                                        </p:attrNameLst>
                                      </p:cBhvr>
                                      <p:tavLst>
                                        <p:tav tm="0">
                                          <p:val>
                                            <p:strVal val="#ppt_x"/>
                                          </p:val>
                                        </p:tav>
                                        <p:tav tm="100000">
                                          <p:val>
                                            <p:strVal val="#ppt_x"/>
                                          </p:val>
                                        </p:tav>
                                      </p:tavLst>
                                    </p:anim>
                                    <p:anim calcmode="lin" valueType="num">
                                      <p:cBhvr>
                                        <p:cTn id="24" dur="1000" fill="hold"/>
                                        <p:tgtEl>
                                          <p:spTgt spid="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2"/>
      <p:bldP build="p" bldLvl="1" animBg="1" rev="0" advAuto="0" spid="191"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97" name="Retention Rate and Firm Value"/>
          <p:cNvSpPr txBox="1"/>
          <p:nvPr>
            <p:ph type="title" idx="4294967295"/>
          </p:nvPr>
        </p:nvSpPr>
        <p:spPr>
          <a:xfrm>
            <a:off x="457200" y="533399"/>
            <a:ext cx="8229600" cy="1143002"/>
          </a:xfrm>
          <a:prstGeom prst="rect">
            <a:avLst/>
          </a:prstGeom>
        </p:spPr>
        <p:txBody>
          <a:bodyPr>
            <a:normAutofit fontScale="100000" lnSpcReduction="0"/>
          </a:bodyPr>
          <a:lstStyle/>
          <a:p>
            <a:pPr/>
            <a:r>
              <a:t>Retention Rate and Firm Value</a:t>
            </a:r>
          </a:p>
        </p:txBody>
      </p:sp>
      <p:sp>
        <p:nvSpPr>
          <p:cNvPr id="198" name="An increase in the retention rate will:…"/>
          <p:cNvSpPr txBox="1"/>
          <p:nvPr>
            <p:ph type="body" idx="4294967295"/>
          </p:nvPr>
        </p:nvSpPr>
        <p:spPr>
          <a:xfrm>
            <a:off x="457200" y="1828800"/>
            <a:ext cx="8229600" cy="4302125"/>
          </a:xfrm>
          <a:prstGeom prst="rect">
            <a:avLst/>
          </a:prstGeom>
        </p:spPr>
        <p:txBody>
          <a:bodyPr>
            <a:normAutofit fontScale="100000" lnSpcReduction="0"/>
          </a:bodyPr>
          <a:lstStyle/>
          <a:p>
            <a:pPr marL="342900" indent="-342900">
              <a:lnSpc>
                <a:spcPct val="90000"/>
              </a:lnSpc>
            </a:pPr>
            <a:r>
              <a:t>An increase in the retention rate will:</a:t>
            </a:r>
          </a:p>
          <a:p>
            <a:pPr lvl="1" marL="742950" indent="-285750">
              <a:lnSpc>
                <a:spcPct val="90000"/>
              </a:lnSpc>
              <a:spcBef>
                <a:spcPts val="0"/>
              </a:spcBef>
              <a:buClr>
                <a:schemeClr val="accent2"/>
              </a:buClr>
              <a:defRPr sz="2800"/>
            </a:pPr>
            <a:r>
              <a:t>Reduce the dividend paid to shareholders</a:t>
            </a:r>
          </a:p>
          <a:p>
            <a:pPr lvl="1" marL="742950" indent="-285750">
              <a:lnSpc>
                <a:spcPct val="90000"/>
              </a:lnSpc>
              <a:spcBef>
                <a:spcPts val="0"/>
              </a:spcBef>
              <a:buClr>
                <a:schemeClr val="accent2"/>
              </a:buClr>
              <a:defRPr sz="2800"/>
            </a:pPr>
            <a:r>
              <a:t>Increase the firm</a:t>
            </a:r>
            <a:r>
              <a:rPr>
                <a:latin typeface="+mn-lt"/>
                <a:ea typeface="+mn-ea"/>
                <a:cs typeface="+mn-cs"/>
                <a:sym typeface="Arial"/>
              </a:rPr>
              <a:t>’</a:t>
            </a:r>
            <a:r>
              <a:t>s growth rate</a:t>
            </a:r>
          </a:p>
          <a:p>
            <a:pPr marL="342900" indent="-342900">
              <a:lnSpc>
                <a:spcPct val="90000"/>
              </a:lnSpc>
            </a:pPr>
            <a:r>
              <a:t>These have offsetting influences on stock price</a:t>
            </a:r>
          </a:p>
          <a:p>
            <a:pPr marL="342900" indent="-342900">
              <a:lnSpc>
                <a:spcPct val="90000"/>
              </a:lnSpc>
            </a:pPr>
            <a:r>
              <a:t>Which one dominates?</a:t>
            </a:r>
          </a:p>
          <a:p>
            <a:pPr lvl="1" marL="742950" indent="-285750">
              <a:lnSpc>
                <a:spcPct val="90000"/>
              </a:lnSpc>
              <a:spcBef>
                <a:spcPts val="0"/>
              </a:spcBef>
              <a:buClr>
                <a:schemeClr val="accent2"/>
              </a:buClr>
              <a:defRPr sz="2800"/>
            </a:pPr>
            <a:r>
              <a:t>If ROE&gt;</a:t>
            </a:r>
            <a:r>
              <a:rPr i="1"/>
              <a:t>R</a:t>
            </a:r>
            <a:r>
              <a:t>, then increased retention increases firm value since reinvested capital earns more than the cost of capital.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anim calcmode="lin" valueType="num">
                                      <p:cBhvr>
                                        <p:cTn id="7" dur="1000" fill="hold"/>
                                        <p:tgtEl>
                                          <p:spTgt spid="198">
                                            <p:bg/>
                                          </p:spTgt>
                                        </p:tgtEl>
                                        <p:attrNameLst>
                                          <p:attrName>ppt_x</p:attrName>
                                        </p:attrNameLst>
                                      </p:cBhvr>
                                      <p:tavLst>
                                        <p:tav tm="0">
                                          <p:val>
                                            <p:strVal val="#ppt_x"/>
                                          </p:val>
                                        </p:tav>
                                        <p:tav tm="100000">
                                          <p:val>
                                            <p:strVal val="#ppt_x"/>
                                          </p:val>
                                        </p:tav>
                                      </p:tavLst>
                                    </p:anim>
                                    <p:anim calcmode="lin" valueType="num">
                                      <p:cBhvr>
                                        <p:cTn id="8" dur="1000" fill="hold"/>
                                        <p:tgtEl>
                                          <p:spTgt spid="19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98">
                                            <p:txEl>
                                              <p:pRg st="0" end="0"/>
                                            </p:txEl>
                                          </p:spTgt>
                                        </p:tgtEl>
                                        <p:attrNameLst>
                                          <p:attrName>style.visibility</p:attrName>
                                        </p:attrNameLst>
                                      </p:cBhvr>
                                      <p:to>
                                        <p:strVal val="visible"/>
                                      </p:to>
                                    </p:set>
                                    <p:anim calcmode="lin" valueType="num">
                                      <p:cBhvr>
                                        <p:cTn id="11" dur="1000" fill="hold"/>
                                        <p:tgtEl>
                                          <p:spTgt spid="19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98">
                                            <p:txEl>
                                              <p:pRg st="1" end="1"/>
                                            </p:txEl>
                                          </p:spTgt>
                                        </p:tgtEl>
                                        <p:attrNameLst>
                                          <p:attrName>style.visibility</p:attrName>
                                        </p:attrNameLst>
                                      </p:cBhvr>
                                      <p:to>
                                        <p:strVal val="visible"/>
                                      </p:to>
                                    </p:set>
                                    <p:anim calcmode="lin" valueType="num">
                                      <p:cBhvr>
                                        <p:cTn id="17" dur="1000" fill="hold"/>
                                        <p:tgtEl>
                                          <p:spTgt spid="198">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98">
                                            <p:txEl>
                                              <p:pRg st="2" end="2"/>
                                            </p:txEl>
                                          </p:spTgt>
                                        </p:tgtEl>
                                        <p:attrNameLst>
                                          <p:attrName>style.visibility</p:attrName>
                                        </p:attrNameLst>
                                      </p:cBhvr>
                                      <p:to>
                                        <p:strVal val="visible"/>
                                      </p:to>
                                    </p:set>
                                    <p:anim calcmode="lin" valueType="num">
                                      <p:cBhvr>
                                        <p:cTn id="23" dur="1000" fill="hold"/>
                                        <p:tgtEl>
                                          <p:spTgt spid="19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198">
                                            <p:txEl>
                                              <p:pRg st="3" end="3"/>
                                            </p:txEl>
                                          </p:spTgt>
                                        </p:tgtEl>
                                        <p:attrNameLst>
                                          <p:attrName>style.visibility</p:attrName>
                                        </p:attrNameLst>
                                      </p:cBhvr>
                                      <p:to>
                                        <p:strVal val="visible"/>
                                      </p:to>
                                    </p:set>
                                    <p:anim calcmode="lin" valueType="num">
                                      <p:cBhvr>
                                        <p:cTn id="29" dur="1000" fill="hold"/>
                                        <p:tgtEl>
                                          <p:spTgt spid="19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198">
                                            <p:txEl>
                                              <p:pRg st="4" end="4"/>
                                            </p:txEl>
                                          </p:spTgt>
                                        </p:tgtEl>
                                        <p:attrNameLst>
                                          <p:attrName>style.visibility</p:attrName>
                                        </p:attrNameLst>
                                      </p:cBhvr>
                                      <p:to>
                                        <p:strVal val="visible"/>
                                      </p:to>
                                    </p:set>
                                    <p:anim calcmode="lin" valueType="num">
                                      <p:cBhvr>
                                        <p:cTn id="35" dur="1000" fill="hold"/>
                                        <p:tgtEl>
                                          <p:spTgt spid="19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198">
                                            <p:txEl>
                                              <p:pRg st="5" end="5"/>
                                            </p:txEl>
                                          </p:spTgt>
                                        </p:tgtEl>
                                        <p:attrNameLst>
                                          <p:attrName>style.visibility</p:attrName>
                                        </p:attrNameLst>
                                      </p:cBhvr>
                                      <p:to>
                                        <p:strVal val="visible"/>
                                      </p:to>
                                    </p:set>
                                    <p:anim calcmode="lin" valueType="num">
                                      <p:cBhvr>
                                        <p:cTn id="41" dur="1000" fill="hold"/>
                                        <p:tgtEl>
                                          <p:spTgt spid="19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01" name="9.4 Price-Earnings Ratio"/>
          <p:cNvSpPr txBox="1"/>
          <p:nvPr>
            <p:ph type="title" idx="4294967295"/>
          </p:nvPr>
        </p:nvSpPr>
        <p:spPr>
          <a:xfrm>
            <a:off x="457200" y="533399"/>
            <a:ext cx="8229600" cy="1143002"/>
          </a:xfrm>
          <a:prstGeom prst="rect">
            <a:avLst/>
          </a:prstGeom>
        </p:spPr>
        <p:txBody>
          <a:bodyPr>
            <a:normAutofit fontScale="100000" lnSpcReduction="0"/>
          </a:bodyPr>
          <a:lstStyle/>
          <a:p>
            <a:pPr/>
            <a:r>
              <a:t>9.4	Price-Earnings Ratio</a:t>
            </a:r>
          </a:p>
        </p:txBody>
      </p:sp>
      <p:sp>
        <p:nvSpPr>
          <p:cNvPr id="202" name="Many analysts frequently relate earnings per share to price.…"/>
          <p:cNvSpPr txBox="1"/>
          <p:nvPr>
            <p:ph type="body" sz="half" idx="4294967295"/>
          </p:nvPr>
        </p:nvSpPr>
        <p:spPr>
          <a:xfrm>
            <a:off x="800100" y="1901825"/>
            <a:ext cx="8343900" cy="2667000"/>
          </a:xfrm>
          <a:prstGeom prst="rect">
            <a:avLst/>
          </a:prstGeom>
        </p:spPr>
        <p:txBody>
          <a:bodyPr>
            <a:normAutofit fontScale="100000" lnSpcReduction="0"/>
          </a:bodyPr>
          <a:lstStyle/>
          <a:p>
            <a:pPr marL="342900" indent="-342900">
              <a:spcBef>
                <a:spcPts val="600"/>
              </a:spcBef>
              <a:defRPr sz="2800"/>
            </a:pPr>
            <a:r>
              <a:t>Many analysts frequently relate earnings per share to price.</a:t>
            </a:r>
          </a:p>
          <a:p>
            <a:pPr marL="342900" indent="-342900">
              <a:spcBef>
                <a:spcPts val="600"/>
              </a:spcBef>
              <a:defRPr sz="2800"/>
            </a:pPr>
            <a:r>
              <a:t>The price-earnings ratio is calculated as the current stock price divided by annual EPS.</a:t>
            </a:r>
          </a:p>
          <a:p>
            <a:pPr lvl="1" marL="742950" indent="-285750">
              <a:spcBef>
                <a:spcPts val="0"/>
              </a:spcBef>
              <a:buClr>
                <a:schemeClr val="accent2"/>
              </a:buClr>
              <a:defRPr i="1" sz="2400"/>
            </a:pPr>
            <a:r>
              <a:t>The Wall Street Journal</a:t>
            </a:r>
            <a:r>
              <a:rPr i="0"/>
              <a:t> uses last 4 quarter</a:t>
            </a:r>
            <a:r>
              <a:rPr i="0">
                <a:latin typeface="+mn-lt"/>
                <a:ea typeface="+mn-ea"/>
                <a:cs typeface="+mn-cs"/>
                <a:sym typeface="Arial"/>
              </a:rPr>
              <a:t>’</a:t>
            </a:r>
            <a:r>
              <a:rPr i="0"/>
              <a:t>s earnings</a:t>
            </a:r>
          </a:p>
        </p:txBody>
      </p:sp>
      <p:sp>
        <p:nvSpPr>
          <p:cNvPr id="203" name="Rectangle"/>
          <p:cNvSpPr/>
          <p:nvPr/>
        </p:nvSpPr>
        <p:spPr>
          <a:xfrm>
            <a:off x="2514600" y="4343400"/>
            <a:ext cx="5334000" cy="1295400"/>
          </a:xfrm>
          <a:prstGeom prst="rect">
            <a:avLst/>
          </a:prstGeom>
          <a:solidFill>
            <a:srgbClr val="DADAC2"/>
          </a:solidFill>
          <a:ln w="12700" cap="sq">
            <a:solidFill>
              <a:srgbClr val="FFFFE3"/>
            </a:solidFill>
          </a:ln>
        </p:spPr>
        <p:txBody>
          <a:bodyPr lIns="45719" rIns="45719"/>
          <a:lstStyle/>
          <a:p>
            <a:pPr defTabSz="457200">
              <a:defRPr sz="1800">
                <a:solidFill>
                  <a:srgbClr val="FFFFE3"/>
                </a:solidFill>
              </a:defRPr>
            </a:pPr>
          </a:p>
        </p:txBody>
      </p:sp>
      <p:pic>
        <p:nvPicPr>
          <p:cNvPr id="204" name="image.pdf" descr="image.pdf"/>
          <p:cNvPicPr>
            <a:picLocks noChangeAspect="1"/>
          </p:cNvPicPr>
          <p:nvPr/>
        </p:nvPicPr>
        <p:blipFill>
          <a:blip r:embed="rId2">
            <a:extLst/>
          </a:blip>
          <a:stretch>
            <a:fillRect/>
          </a:stretch>
        </p:blipFill>
        <p:spPr>
          <a:xfrm>
            <a:off x="2590800" y="4343400"/>
            <a:ext cx="4298950" cy="10239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anim calcmode="lin" valueType="num">
                                      <p:cBhvr>
                                        <p:cTn id="7" dur="1000" fill="hold"/>
                                        <p:tgtEl>
                                          <p:spTgt spid="202">
                                            <p:bg/>
                                          </p:spTgt>
                                        </p:tgtEl>
                                        <p:attrNameLst>
                                          <p:attrName>ppt_x</p:attrName>
                                        </p:attrNameLst>
                                      </p:cBhvr>
                                      <p:tavLst>
                                        <p:tav tm="0">
                                          <p:val>
                                            <p:strVal val="#ppt_x"/>
                                          </p:val>
                                        </p:tav>
                                        <p:tav tm="100000">
                                          <p:val>
                                            <p:strVal val="#ppt_x"/>
                                          </p:val>
                                        </p:tav>
                                      </p:tavLst>
                                    </p:anim>
                                    <p:anim calcmode="lin" valueType="num">
                                      <p:cBhvr>
                                        <p:cTn id="8" dur="1000" fill="hold"/>
                                        <p:tgtEl>
                                          <p:spTgt spid="202">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02">
                                            <p:txEl>
                                              <p:pRg st="0" end="0"/>
                                            </p:txEl>
                                          </p:spTgt>
                                        </p:tgtEl>
                                        <p:attrNameLst>
                                          <p:attrName>style.visibility</p:attrName>
                                        </p:attrNameLst>
                                      </p:cBhvr>
                                      <p:to>
                                        <p:strVal val="visible"/>
                                      </p:to>
                                    </p:set>
                                    <p:anim calcmode="lin" valueType="num">
                                      <p:cBhvr>
                                        <p:cTn id="11" dur="1000" fill="hold"/>
                                        <p:tgtEl>
                                          <p:spTgt spid="20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02">
                                            <p:txEl>
                                              <p:pRg st="1" end="1"/>
                                            </p:txEl>
                                          </p:spTgt>
                                        </p:tgtEl>
                                        <p:attrNameLst>
                                          <p:attrName>style.visibility</p:attrName>
                                        </p:attrNameLst>
                                      </p:cBhvr>
                                      <p:to>
                                        <p:strVal val="visible"/>
                                      </p:to>
                                    </p:set>
                                    <p:anim calcmode="lin" valueType="num">
                                      <p:cBhvr>
                                        <p:cTn id="17" dur="1000" fill="hold"/>
                                        <p:tgtEl>
                                          <p:spTgt spid="202">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02">
                                            <p:txEl>
                                              <p:pRg st="1" end="1"/>
                                            </p:txEl>
                                          </p:spTgt>
                                        </p:tgtEl>
                                        <p:attrNameLst>
                                          <p:attrName>ppt_y</p:attrName>
                                        </p:attrNameLst>
                                      </p:cBhvr>
                                      <p:tavLst>
                                        <p:tav tm="0">
                                          <p:val>
                                            <p:strVal val="1+#ppt_h/2"/>
                                          </p:val>
                                        </p:tav>
                                        <p:tav tm="100000">
                                          <p:val>
                                            <p:strVal val="#ppt_y"/>
                                          </p:val>
                                        </p:tav>
                                      </p:tavLst>
                                    </p:anim>
                                  </p:childTnLst>
                                </p:cTn>
                              </p:par>
                              <p:par>
                                <p:cTn id="19" presetClass="entr" nodeType="withEffect" presetSubtype="4" presetID="2" grpId="1" fill="hold">
                                  <p:stCondLst>
                                    <p:cond delay="0"/>
                                  </p:stCondLst>
                                  <p:iterate type="el" backwards="0">
                                    <p:tmAbs val="0"/>
                                  </p:iterate>
                                  <p:childTnLst>
                                    <p:set>
                                      <p:cBhvr>
                                        <p:cTn id="20" fill="hold"/>
                                        <p:tgtEl>
                                          <p:spTgt spid="202">
                                            <p:txEl>
                                              <p:pRg st="2" end="2"/>
                                            </p:txEl>
                                          </p:spTgt>
                                        </p:tgtEl>
                                        <p:attrNameLst>
                                          <p:attrName>style.visibility</p:attrName>
                                        </p:attrNameLst>
                                      </p:cBhvr>
                                      <p:to>
                                        <p:strVal val="visible"/>
                                      </p:to>
                                    </p:set>
                                    <p:anim calcmode="lin" valueType="num">
                                      <p:cBhvr>
                                        <p:cTn id="21" dur="1000" fill="hold"/>
                                        <p:tgtEl>
                                          <p:spTgt spid="20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 grpId="2" fill="hold">
                                  <p:stCondLst>
                                    <p:cond delay="0"/>
                                  </p:stCondLst>
                                  <p:iterate type="el" backwards="0">
                                    <p:tmAbs val="0"/>
                                  </p:iterate>
                                  <p:childTnLst>
                                    <p:set>
                                      <p:cBhvr>
                                        <p:cTn id="26" fill="hold"/>
                                        <p:tgtEl>
                                          <p:spTgt spid="204"/>
                                        </p:tgtEl>
                                        <p:attrNameLst>
                                          <p:attrName>style.visibility</p:attrName>
                                        </p:attrNameLst>
                                      </p:cBhvr>
                                      <p:to>
                                        <p:strVal val="visible"/>
                                      </p:to>
                                    </p:set>
                                    <p:anim calcmode="lin" valueType="num">
                                      <p:cBhvr>
                                        <p:cTn id="27" dur="1000" fill="hold"/>
                                        <p:tgtEl>
                                          <p:spTgt spid="204"/>
                                        </p:tgtEl>
                                        <p:attrNameLst>
                                          <p:attrName>ppt_x</p:attrName>
                                        </p:attrNameLst>
                                      </p:cBhvr>
                                      <p:tavLst>
                                        <p:tav tm="0">
                                          <p:val>
                                            <p:strVal val="#ppt_x"/>
                                          </p:val>
                                        </p:tav>
                                        <p:tav tm="100000">
                                          <p:val>
                                            <p:strVal val="#ppt_x"/>
                                          </p:val>
                                        </p:tav>
                                      </p:tavLst>
                                    </p:anim>
                                    <p:anim calcmode="lin" valueType="num">
                                      <p:cBhvr>
                                        <p:cTn id="28" dur="1000" fill="hold"/>
                                        <p:tgtEl>
                                          <p:spTgt spid="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2" grpId="1"/>
      <p:bldP build="whole" bldLvl="1" animBg="1" rev="0" advAuto="0" spid="204"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07" name="Rectangle"/>
          <p:cNvSpPr/>
          <p:nvPr/>
        </p:nvSpPr>
        <p:spPr>
          <a:xfrm>
            <a:off x="1905000" y="2057400"/>
            <a:ext cx="3810000" cy="1066800"/>
          </a:xfrm>
          <a:prstGeom prst="rect">
            <a:avLst/>
          </a:prstGeom>
          <a:solidFill>
            <a:srgbClr val="DADAC2"/>
          </a:solidFill>
          <a:ln w="12700" cap="sq">
            <a:solidFill>
              <a:srgbClr val="FFFFE3"/>
            </a:solidFill>
          </a:ln>
        </p:spPr>
        <p:txBody>
          <a:bodyPr lIns="45719" rIns="45719"/>
          <a:lstStyle/>
          <a:p>
            <a:pPr defTabSz="457200">
              <a:defRPr sz="1800">
                <a:solidFill>
                  <a:srgbClr val="FFFFE3"/>
                </a:solidFill>
              </a:defRPr>
            </a:pPr>
          </a:p>
        </p:txBody>
      </p:sp>
      <p:sp>
        <p:nvSpPr>
          <p:cNvPr id="208" name="Rectangle"/>
          <p:cNvSpPr/>
          <p:nvPr/>
        </p:nvSpPr>
        <p:spPr>
          <a:xfrm>
            <a:off x="2133600" y="4038600"/>
            <a:ext cx="3962400" cy="1066800"/>
          </a:xfrm>
          <a:prstGeom prst="rect">
            <a:avLst/>
          </a:prstGeom>
          <a:solidFill>
            <a:srgbClr val="DADAC2"/>
          </a:solidFill>
          <a:ln w="12700" cap="sq">
            <a:solidFill>
              <a:srgbClr val="FFFFE3"/>
            </a:solidFill>
          </a:ln>
        </p:spPr>
        <p:txBody>
          <a:bodyPr lIns="45719" rIns="45719"/>
          <a:lstStyle/>
          <a:p>
            <a:pPr defTabSz="457200">
              <a:defRPr sz="1800">
                <a:solidFill>
                  <a:srgbClr val="FFFFE3"/>
                </a:solidFill>
              </a:defRPr>
            </a:pPr>
          </a:p>
        </p:txBody>
      </p:sp>
      <p:sp>
        <p:nvSpPr>
          <p:cNvPr id="209" name="PE and NPVGO"/>
          <p:cNvSpPr txBox="1"/>
          <p:nvPr>
            <p:ph type="title" idx="4294967295"/>
          </p:nvPr>
        </p:nvSpPr>
        <p:spPr>
          <a:xfrm>
            <a:off x="457200" y="533399"/>
            <a:ext cx="8229600" cy="1143002"/>
          </a:xfrm>
          <a:prstGeom prst="rect">
            <a:avLst/>
          </a:prstGeom>
        </p:spPr>
        <p:txBody>
          <a:bodyPr>
            <a:normAutofit fontScale="100000" lnSpcReduction="0"/>
          </a:bodyPr>
          <a:lstStyle/>
          <a:p>
            <a:pPr/>
            <a:r>
              <a:t>PE and NPVGO</a:t>
            </a:r>
          </a:p>
        </p:txBody>
      </p:sp>
      <p:sp>
        <p:nvSpPr>
          <p:cNvPr id="210" name="Recall,…"/>
          <p:cNvSpPr txBox="1"/>
          <p:nvPr>
            <p:ph type="body" idx="4294967295"/>
          </p:nvPr>
        </p:nvSpPr>
        <p:spPr>
          <a:xfrm>
            <a:off x="457200" y="1828800"/>
            <a:ext cx="8382000" cy="4302125"/>
          </a:xfrm>
          <a:prstGeom prst="rect">
            <a:avLst/>
          </a:prstGeom>
        </p:spPr>
        <p:txBody>
          <a:bodyPr>
            <a:normAutofit fontScale="100000" lnSpcReduction="0"/>
          </a:bodyPr>
          <a:lstStyle/>
          <a:p>
            <a:pPr marL="342900" indent="-342900">
              <a:spcBef>
                <a:spcPts val="600"/>
              </a:spcBef>
              <a:defRPr sz="2400"/>
            </a:pPr>
          </a:p>
          <a:p>
            <a:pPr marL="342900" indent="-342900">
              <a:spcBef>
                <a:spcPts val="500"/>
              </a:spcBef>
              <a:defRPr sz="2400"/>
            </a:pPr>
            <a:r>
              <a:t>Recall, </a:t>
            </a:r>
          </a:p>
          <a:p>
            <a:pPr marL="342900" indent="-342900">
              <a:spcBef>
                <a:spcPts val="600"/>
              </a:spcBef>
              <a:defRPr sz="2400"/>
            </a:pPr>
          </a:p>
          <a:p>
            <a:pPr marL="342900" indent="-342900">
              <a:spcBef>
                <a:spcPts val="500"/>
              </a:spcBef>
              <a:defRPr sz="2400"/>
            </a:pPr>
            <a:r>
              <a:t>Dividing every term by EPS provides the following description of the PE ratio:</a:t>
            </a:r>
          </a:p>
          <a:p>
            <a:pPr marL="342900" indent="-342900">
              <a:spcBef>
                <a:spcPts val="600"/>
              </a:spcBef>
              <a:buSzTx/>
              <a:buFont typeface="Wingdings"/>
              <a:buNone/>
              <a:defRPr sz="2400"/>
            </a:pPr>
          </a:p>
          <a:p>
            <a:pPr marL="342900" indent="-342900">
              <a:spcBef>
                <a:spcPts val="600"/>
              </a:spcBef>
              <a:defRPr sz="2400"/>
            </a:pPr>
          </a:p>
          <a:p>
            <a:pPr marL="342900" indent="-342900">
              <a:spcBef>
                <a:spcPts val="600"/>
              </a:spcBef>
              <a:defRPr sz="2400"/>
            </a:pPr>
          </a:p>
          <a:p>
            <a:pPr marL="342900" indent="-342900">
              <a:spcBef>
                <a:spcPts val="500"/>
              </a:spcBef>
              <a:defRPr sz="2400"/>
            </a:pPr>
            <a:r>
              <a:t>So, a firm</a:t>
            </a:r>
            <a:r>
              <a:rPr>
                <a:latin typeface="+mn-lt"/>
                <a:ea typeface="+mn-ea"/>
                <a:cs typeface="+mn-cs"/>
                <a:sym typeface="Arial"/>
              </a:rPr>
              <a:t>’</a:t>
            </a:r>
            <a:r>
              <a:t>s PE ratio is positively related to growth opportunities and negatively related to risk (</a:t>
            </a:r>
            <a:r>
              <a:rPr i="1"/>
              <a:t>R</a:t>
            </a:r>
            <a:r>
              <a:t>)</a:t>
            </a:r>
          </a:p>
        </p:txBody>
      </p:sp>
      <p:pic>
        <p:nvPicPr>
          <p:cNvPr id="211" name="image.pdf" descr="image.pdf"/>
          <p:cNvPicPr>
            <a:picLocks noChangeAspect="1"/>
          </p:cNvPicPr>
          <p:nvPr/>
        </p:nvPicPr>
        <p:blipFill>
          <a:blip r:embed="rId3">
            <a:extLst/>
          </a:blip>
          <a:stretch>
            <a:fillRect/>
          </a:stretch>
        </p:blipFill>
        <p:spPr>
          <a:xfrm>
            <a:off x="2133600" y="1981200"/>
            <a:ext cx="3429000" cy="1073150"/>
          </a:xfrm>
          <a:prstGeom prst="rect">
            <a:avLst/>
          </a:prstGeom>
          <a:ln w="12700">
            <a:miter lim="400000"/>
          </a:ln>
        </p:spPr>
      </p:pic>
      <p:pic>
        <p:nvPicPr>
          <p:cNvPr id="212" name="image.pdf" descr="image.pdf"/>
          <p:cNvPicPr>
            <a:picLocks noChangeAspect="1"/>
          </p:cNvPicPr>
          <p:nvPr/>
        </p:nvPicPr>
        <p:blipFill>
          <a:blip r:embed="rId4">
            <a:extLst/>
          </a:blip>
          <a:stretch>
            <a:fillRect/>
          </a:stretch>
        </p:blipFill>
        <p:spPr>
          <a:xfrm>
            <a:off x="2514600" y="4114800"/>
            <a:ext cx="2870200" cy="93662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0">
                                            <p:txEl>
                                              <p:pRg st="1" end="1"/>
                                            </p:txEl>
                                          </p:spTgt>
                                        </p:tgtEl>
                                        <p:attrNameLst>
                                          <p:attrName>style.visibility</p:attrName>
                                        </p:attrNameLst>
                                      </p:cBhvr>
                                      <p:to>
                                        <p:strVal val="visible"/>
                                      </p:to>
                                    </p:set>
                                    <p:anim calcmode="lin" valueType="num">
                                      <p:cBhvr>
                                        <p:cTn id="7" dur="1000" fill="hold"/>
                                        <p:tgtEl>
                                          <p:spTgt spid="210">
                                            <p:txEl>
                                              <p:pRg st="1" end="1"/>
                                            </p:txEl>
                                          </p:spTgt>
                                        </p:tgtEl>
                                        <p:attrNameLst>
                                          <p:attrName>ppt_x</p:attrName>
                                        </p:attrNameLst>
                                      </p:cBhvr>
                                      <p:tavLst>
                                        <p:tav tm="0">
                                          <p:val>
                                            <p:strVal val="#ppt_x"/>
                                          </p:val>
                                        </p:tav>
                                        <p:tav tm="100000">
                                          <p:val>
                                            <p:strVal val="#ppt_x"/>
                                          </p:val>
                                        </p:tav>
                                      </p:tavLst>
                                    </p:anim>
                                    <p:anim calcmode="lin" valueType="num">
                                      <p:cBhvr>
                                        <p:cTn id="8" dur="1000" fill="hold"/>
                                        <p:tgtEl>
                                          <p:spTgt spid="210">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211"/>
                                        </p:tgtEl>
                                        <p:attrNameLst>
                                          <p:attrName>style.visibility</p:attrName>
                                        </p:attrNameLst>
                                      </p:cBhvr>
                                      <p:to>
                                        <p:strVal val="visible"/>
                                      </p:to>
                                    </p:set>
                                    <p:anim calcmode="lin" valueType="num">
                                      <p:cBhvr>
                                        <p:cTn id="12" dur="1000" fill="hold"/>
                                        <p:tgtEl>
                                          <p:spTgt spid="211"/>
                                        </p:tgtEl>
                                        <p:attrNameLst>
                                          <p:attrName>ppt_x</p:attrName>
                                        </p:attrNameLst>
                                      </p:cBhvr>
                                      <p:tavLst>
                                        <p:tav tm="0">
                                          <p:val>
                                            <p:strVal val="#ppt_x"/>
                                          </p:val>
                                        </p:tav>
                                        <p:tav tm="100000">
                                          <p:val>
                                            <p:strVal val="#ppt_x"/>
                                          </p:val>
                                        </p:tav>
                                      </p:tavLst>
                                    </p:anim>
                                    <p:anim calcmode="lin" valueType="num">
                                      <p:cBhvr>
                                        <p:cTn id="13" dur="1000" fill="hold"/>
                                        <p:tgtEl>
                                          <p:spTgt spid="211"/>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Class="entr" nodeType="afterEffect" presetSubtype="4" presetID="2" grpId="1" fill="hold">
                                  <p:stCondLst>
                                    <p:cond delay="0"/>
                                  </p:stCondLst>
                                  <p:iterate type="el" backwards="0">
                                    <p:tmAbs val="0"/>
                                  </p:iterate>
                                  <p:childTnLst>
                                    <p:set>
                                      <p:cBhvr>
                                        <p:cTn id="16" fill="hold"/>
                                        <p:tgtEl>
                                          <p:spTgt spid="210">
                                            <p:txEl>
                                              <p:pRg st="2" end="2"/>
                                            </p:txEl>
                                          </p:spTgt>
                                        </p:tgtEl>
                                        <p:attrNameLst>
                                          <p:attrName>style.visibility</p:attrName>
                                        </p:attrNameLst>
                                      </p:cBhvr>
                                      <p:to>
                                        <p:strVal val="visible"/>
                                      </p:to>
                                    </p:set>
                                    <p:anim calcmode="lin" valueType="num">
                                      <p:cBhvr>
                                        <p:cTn id="17" dur="1000" fill="hold"/>
                                        <p:tgtEl>
                                          <p:spTgt spid="210">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2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10">
                                            <p:txEl>
                                              <p:pRg st="3" end="3"/>
                                            </p:txEl>
                                          </p:spTgt>
                                        </p:tgtEl>
                                        <p:attrNameLst>
                                          <p:attrName>style.visibility</p:attrName>
                                        </p:attrNameLst>
                                      </p:cBhvr>
                                      <p:to>
                                        <p:strVal val="visible"/>
                                      </p:to>
                                    </p:set>
                                    <p:anim calcmode="lin" valueType="num">
                                      <p:cBhvr>
                                        <p:cTn id="23" dur="1000" fill="hold"/>
                                        <p:tgtEl>
                                          <p:spTgt spid="2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3" fill="hold">
                                  <p:stCondLst>
                                    <p:cond delay="0"/>
                                  </p:stCondLst>
                                  <p:iterate type="el" backwards="0">
                                    <p:tmAbs val="0"/>
                                  </p:iterate>
                                  <p:childTnLst>
                                    <p:set>
                                      <p:cBhvr>
                                        <p:cTn id="28" fill="hold"/>
                                        <p:tgtEl>
                                          <p:spTgt spid="212"/>
                                        </p:tgtEl>
                                        <p:attrNameLst>
                                          <p:attrName>style.visibility</p:attrName>
                                        </p:attrNameLst>
                                      </p:cBhvr>
                                      <p:to>
                                        <p:strVal val="visible"/>
                                      </p:to>
                                    </p:set>
                                    <p:anim calcmode="lin" valueType="num">
                                      <p:cBhvr>
                                        <p:cTn id="29" dur="1000" fill="hold"/>
                                        <p:tgtEl>
                                          <p:spTgt spid="212"/>
                                        </p:tgtEl>
                                        <p:attrNameLst>
                                          <p:attrName>ppt_x</p:attrName>
                                        </p:attrNameLst>
                                      </p:cBhvr>
                                      <p:tavLst>
                                        <p:tav tm="0">
                                          <p:val>
                                            <p:strVal val="#ppt_x"/>
                                          </p:val>
                                        </p:tav>
                                        <p:tav tm="100000">
                                          <p:val>
                                            <p:strVal val="#ppt_x"/>
                                          </p:val>
                                        </p:tav>
                                      </p:tavLst>
                                    </p:anim>
                                    <p:anim calcmode="lin" valueType="num">
                                      <p:cBhvr>
                                        <p:cTn id="30" dur="1000" fill="hold"/>
                                        <p:tgtEl>
                                          <p:spTgt spid="212"/>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Class="entr" nodeType="afterEffect" presetSubtype="4" presetID="2" grpId="1" fill="hold">
                                  <p:stCondLst>
                                    <p:cond delay="0"/>
                                  </p:stCondLst>
                                  <p:iterate type="el" backwards="0">
                                    <p:tmAbs val="0"/>
                                  </p:iterate>
                                  <p:childTnLst>
                                    <p:set>
                                      <p:cBhvr>
                                        <p:cTn id="33" fill="hold"/>
                                        <p:tgtEl>
                                          <p:spTgt spid="210">
                                            <p:txEl>
                                              <p:pRg st="4" end="4"/>
                                            </p:txEl>
                                          </p:spTgt>
                                        </p:tgtEl>
                                        <p:attrNameLst>
                                          <p:attrName>style.visibility</p:attrName>
                                        </p:attrNameLst>
                                      </p:cBhvr>
                                      <p:to>
                                        <p:strVal val="visible"/>
                                      </p:to>
                                    </p:set>
                                    <p:anim calcmode="lin" valueType="num">
                                      <p:cBhvr>
                                        <p:cTn id="34" dur="1000" fill="hold"/>
                                        <p:tgtEl>
                                          <p:spTgt spid="210">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10">
                                            <p:txEl>
                                              <p:pRg st="4" end="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Class="entr" nodeType="afterEffect" presetSubtype="4" presetID="2" grpId="1" fill="hold">
                                  <p:stCondLst>
                                    <p:cond delay="0"/>
                                  </p:stCondLst>
                                  <p:iterate type="el" backwards="0">
                                    <p:tmAbs val="0"/>
                                  </p:iterate>
                                  <p:childTnLst>
                                    <p:set>
                                      <p:cBhvr>
                                        <p:cTn id="38" fill="hold"/>
                                        <p:tgtEl>
                                          <p:spTgt spid="210">
                                            <p:txEl>
                                              <p:pRg st="5" end="5"/>
                                            </p:txEl>
                                          </p:spTgt>
                                        </p:tgtEl>
                                        <p:attrNameLst>
                                          <p:attrName>style.visibility</p:attrName>
                                        </p:attrNameLst>
                                      </p:cBhvr>
                                      <p:to>
                                        <p:strVal val="visible"/>
                                      </p:to>
                                    </p:set>
                                    <p:anim calcmode="lin" valueType="num">
                                      <p:cBhvr>
                                        <p:cTn id="39" dur="1000" fill="hold"/>
                                        <p:tgtEl>
                                          <p:spTgt spid="210">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10">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3000"/>
                            </p:stCondLst>
                            <p:childTnLst>
                              <p:par>
                                <p:cTn id="42" presetClass="entr" nodeType="afterEffect" presetSubtype="4" presetID="2" grpId="1" fill="hold">
                                  <p:stCondLst>
                                    <p:cond delay="0"/>
                                  </p:stCondLst>
                                  <p:iterate type="el" backwards="0">
                                    <p:tmAbs val="0"/>
                                  </p:iterate>
                                  <p:childTnLst>
                                    <p:set>
                                      <p:cBhvr>
                                        <p:cTn id="43" fill="hold"/>
                                        <p:tgtEl>
                                          <p:spTgt spid="210">
                                            <p:txEl>
                                              <p:pRg st="6" end="6"/>
                                            </p:txEl>
                                          </p:spTgt>
                                        </p:tgtEl>
                                        <p:attrNameLst>
                                          <p:attrName>style.visibility</p:attrName>
                                        </p:attrNameLst>
                                      </p:cBhvr>
                                      <p:to>
                                        <p:strVal val="visible"/>
                                      </p:to>
                                    </p:set>
                                    <p:anim calcmode="lin" valueType="num">
                                      <p:cBhvr>
                                        <p:cTn id="44" dur="1000" fill="hold"/>
                                        <p:tgtEl>
                                          <p:spTgt spid="210">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4" presetID="2" grpId="1" fill="hold">
                                  <p:stCondLst>
                                    <p:cond delay="0"/>
                                  </p:stCondLst>
                                  <p:iterate type="el" backwards="0">
                                    <p:tmAbs val="0"/>
                                  </p:iterate>
                                  <p:childTnLst>
                                    <p:set>
                                      <p:cBhvr>
                                        <p:cTn id="49" fill="hold"/>
                                        <p:tgtEl>
                                          <p:spTgt spid="210">
                                            <p:txEl>
                                              <p:pRg st="7" end="7"/>
                                            </p:txEl>
                                          </p:spTgt>
                                        </p:tgtEl>
                                        <p:attrNameLst>
                                          <p:attrName>style.visibility</p:attrName>
                                        </p:attrNameLst>
                                      </p:cBhvr>
                                      <p:to>
                                        <p:strVal val="visible"/>
                                      </p:to>
                                    </p:set>
                                    <p:anim calcmode="lin" valueType="num">
                                      <p:cBhvr>
                                        <p:cTn id="50" dur="1000" fill="hold"/>
                                        <p:tgtEl>
                                          <p:spTgt spid="210">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0" grpId="1"/>
      <p:bldP build="whole" bldLvl="1" animBg="1" rev="0" advAuto="0" spid="211" grpId="2"/>
      <p:bldP build="whole" bldLvl="1" animBg="1" rev="0" advAuto="0" spid="212" grpId="3"/>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17" name="9.5 The Stock Markets"/>
          <p:cNvSpPr txBox="1"/>
          <p:nvPr>
            <p:ph type="title" idx="4294967295"/>
          </p:nvPr>
        </p:nvSpPr>
        <p:spPr>
          <a:xfrm>
            <a:off x="457200" y="533399"/>
            <a:ext cx="8229600" cy="1143002"/>
          </a:xfrm>
          <a:prstGeom prst="rect">
            <a:avLst/>
          </a:prstGeom>
        </p:spPr>
        <p:txBody>
          <a:bodyPr>
            <a:normAutofit fontScale="100000" lnSpcReduction="0"/>
          </a:bodyPr>
          <a:lstStyle/>
          <a:p>
            <a:pPr/>
            <a:r>
              <a:t>9.5 The Stock Markets</a:t>
            </a:r>
          </a:p>
        </p:txBody>
      </p:sp>
      <p:sp>
        <p:nvSpPr>
          <p:cNvPr id="218" name="Dealers vs. Brokers…"/>
          <p:cNvSpPr txBox="1"/>
          <p:nvPr>
            <p:ph type="body" idx="4294967295"/>
          </p:nvPr>
        </p:nvSpPr>
        <p:spPr>
          <a:xfrm>
            <a:off x="457200" y="1828800"/>
            <a:ext cx="8229600" cy="4302125"/>
          </a:xfrm>
          <a:prstGeom prst="rect">
            <a:avLst/>
          </a:prstGeom>
        </p:spPr>
        <p:txBody>
          <a:bodyPr>
            <a:normAutofit fontScale="100000" lnSpcReduction="0"/>
          </a:bodyPr>
          <a:lstStyle/>
          <a:p>
            <a:pPr marL="342900" indent="-342900">
              <a:lnSpc>
                <a:spcPct val="90000"/>
              </a:lnSpc>
            </a:pPr>
            <a:r>
              <a:t>Dealers vs. Brokers</a:t>
            </a:r>
          </a:p>
          <a:p>
            <a:pPr marL="342900" indent="-342900">
              <a:lnSpc>
                <a:spcPct val="90000"/>
              </a:lnSpc>
            </a:pPr>
            <a:r>
              <a:t>New York Stock Exchange (NYSE)</a:t>
            </a:r>
          </a:p>
          <a:p>
            <a:pPr lvl="1" marL="742950" indent="-285750">
              <a:lnSpc>
                <a:spcPct val="90000"/>
              </a:lnSpc>
              <a:spcBef>
                <a:spcPts val="0"/>
              </a:spcBef>
              <a:buClr>
                <a:schemeClr val="accent2"/>
              </a:buClr>
              <a:defRPr sz="2800"/>
            </a:pPr>
            <a:r>
              <a:t>Largest stock market in the world</a:t>
            </a:r>
          </a:p>
          <a:p>
            <a:pPr lvl="1" marL="742950" indent="-285750">
              <a:lnSpc>
                <a:spcPct val="90000"/>
              </a:lnSpc>
              <a:spcBef>
                <a:spcPts val="0"/>
              </a:spcBef>
              <a:buClr>
                <a:schemeClr val="accent2"/>
              </a:buClr>
              <a:defRPr sz="2800"/>
            </a:pPr>
            <a:r>
              <a:t>License Holders (formerly </a:t>
            </a:r>
            <a:r>
              <a:rPr>
                <a:latin typeface="+mn-lt"/>
                <a:ea typeface="+mn-ea"/>
                <a:cs typeface="+mn-cs"/>
                <a:sym typeface="Arial"/>
              </a:rPr>
              <a:t>“</a:t>
            </a:r>
            <a:r>
              <a:t>Members</a:t>
            </a:r>
            <a:r>
              <a:rPr>
                <a:latin typeface="+mn-lt"/>
                <a:ea typeface="+mn-ea"/>
                <a:cs typeface="+mn-cs"/>
                <a:sym typeface="Arial"/>
              </a:rPr>
              <a:t>”</a:t>
            </a:r>
            <a:r>
              <a:t>)</a:t>
            </a:r>
          </a:p>
          <a:p>
            <a:pPr lvl="2" marL="1143000" indent="-228600">
              <a:lnSpc>
                <a:spcPct val="90000"/>
              </a:lnSpc>
              <a:spcBef>
                <a:spcPts val="0"/>
              </a:spcBef>
              <a:defRPr sz="2400"/>
            </a:pPr>
            <a:r>
              <a:t>Entitled to buy or sell on the exchange floor</a:t>
            </a:r>
          </a:p>
          <a:p>
            <a:pPr lvl="2" marL="1143000" indent="-228600">
              <a:lnSpc>
                <a:spcPct val="90000"/>
              </a:lnSpc>
              <a:spcBef>
                <a:spcPts val="0"/>
              </a:spcBef>
              <a:defRPr sz="2400"/>
            </a:pPr>
            <a:r>
              <a:t>Commission brokers</a:t>
            </a:r>
          </a:p>
          <a:p>
            <a:pPr lvl="2" marL="1143000" indent="-228600">
              <a:lnSpc>
                <a:spcPct val="90000"/>
              </a:lnSpc>
              <a:spcBef>
                <a:spcPts val="0"/>
              </a:spcBef>
              <a:defRPr sz="2400"/>
            </a:pPr>
            <a:r>
              <a:t>Specialists</a:t>
            </a:r>
          </a:p>
          <a:p>
            <a:pPr lvl="2" marL="1143000" indent="-228600">
              <a:lnSpc>
                <a:spcPct val="90000"/>
              </a:lnSpc>
              <a:spcBef>
                <a:spcPts val="0"/>
              </a:spcBef>
              <a:defRPr sz="2400"/>
            </a:pPr>
            <a:r>
              <a:t>Floor brokers</a:t>
            </a:r>
          </a:p>
          <a:p>
            <a:pPr lvl="2" marL="1143000" indent="-228600">
              <a:lnSpc>
                <a:spcPct val="90000"/>
              </a:lnSpc>
              <a:spcBef>
                <a:spcPts val="0"/>
              </a:spcBef>
              <a:defRPr sz="2400"/>
            </a:pPr>
            <a:r>
              <a:t>Floor traders</a:t>
            </a:r>
          </a:p>
          <a:p>
            <a:pPr lvl="1" marL="742950" indent="-285750">
              <a:lnSpc>
                <a:spcPct val="90000"/>
              </a:lnSpc>
              <a:spcBef>
                <a:spcPts val="0"/>
              </a:spcBef>
              <a:buClr>
                <a:schemeClr val="accent2"/>
              </a:buClr>
              <a:defRPr sz="2800"/>
            </a:pPr>
            <a:r>
              <a:t>Operations</a:t>
            </a:r>
          </a:p>
          <a:p>
            <a:pPr lvl="1" marL="742950" indent="-285750">
              <a:lnSpc>
                <a:spcPct val="90000"/>
              </a:lnSpc>
              <a:spcBef>
                <a:spcPts val="0"/>
              </a:spcBef>
              <a:buClr>
                <a:schemeClr val="accent2"/>
              </a:buClr>
              <a:defRPr sz="2800"/>
            </a:pPr>
            <a:r>
              <a:t>Floor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anim calcmode="lin" valueType="num">
                                      <p:cBhvr>
                                        <p:cTn id="7" dur="1000" fill="hold"/>
                                        <p:tgtEl>
                                          <p:spTgt spid="218">
                                            <p:bg/>
                                          </p:spTgt>
                                        </p:tgtEl>
                                        <p:attrNameLst>
                                          <p:attrName>ppt_x</p:attrName>
                                        </p:attrNameLst>
                                      </p:cBhvr>
                                      <p:tavLst>
                                        <p:tav tm="0">
                                          <p:val>
                                            <p:strVal val="#ppt_x"/>
                                          </p:val>
                                        </p:tav>
                                        <p:tav tm="100000">
                                          <p:val>
                                            <p:strVal val="#ppt_x"/>
                                          </p:val>
                                        </p:tav>
                                      </p:tavLst>
                                    </p:anim>
                                    <p:anim calcmode="lin" valueType="num">
                                      <p:cBhvr>
                                        <p:cTn id="8" dur="1000" fill="hold"/>
                                        <p:tgtEl>
                                          <p:spTgt spid="21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18">
                                            <p:txEl>
                                              <p:pRg st="0" end="0"/>
                                            </p:txEl>
                                          </p:spTgt>
                                        </p:tgtEl>
                                        <p:attrNameLst>
                                          <p:attrName>style.visibility</p:attrName>
                                        </p:attrNameLst>
                                      </p:cBhvr>
                                      <p:to>
                                        <p:strVal val="visible"/>
                                      </p:to>
                                    </p:set>
                                    <p:anim calcmode="lin" valueType="num">
                                      <p:cBhvr>
                                        <p:cTn id="11" dur="1000" fill="hold"/>
                                        <p:tgtEl>
                                          <p:spTgt spid="21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18">
                                            <p:txEl>
                                              <p:pRg st="1" end="1"/>
                                            </p:txEl>
                                          </p:spTgt>
                                        </p:tgtEl>
                                        <p:attrNameLst>
                                          <p:attrName>style.visibility</p:attrName>
                                        </p:attrNameLst>
                                      </p:cBhvr>
                                      <p:to>
                                        <p:strVal val="visible"/>
                                      </p:to>
                                    </p:set>
                                    <p:anim calcmode="lin" valueType="num">
                                      <p:cBhvr>
                                        <p:cTn id="17" dur="1000" fill="hold"/>
                                        <p:tgtEl>
                                          <p:spTgt spid="218">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18">
                                            <p:txEl>
                                              <p:pRg st="2" end="2"/>
                                            </p:txEl>
                                          </p:spTgt>
                                        </p:tgtEl>
                                        <p:attrNameLst>
                                          <p:attrName>style.visibility</p:attrName>
                                        </p:attrNameLst>
                                      </p:cBhvr>
                                      <p:to>
                                        <p:strVal val="visible"/>
                                      </p:to>
                                    </p:set>
                                    <p:anim calcmode="lin" valueType="num">
                                      <p:cBhvr>
                                        <p:cTn id="23" dur="1000" fill="hold"/>
                                        <p:tgtEl>
                                          <p:spTgt spid="21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18">
                                            <p:txEl>
                                              <p:pRg st="3" end="3"/>
                                            </p:txEl>
                                          </p:spTgt>
                                        </p:tgtEl>
                                        <p:attrNameLst>
                                          <p:attrName>style.visibility</p:attrName>
                                        </p:attrNameLst>
                                      </p:cBhvr>
                                      <p:to>
                                        <p:strVal val="visible"/>
                                      </p:to>
                                    </p:set>
                                    <p:anim calcmode="lin" valueType="num">
                                      <p:cBhvr>
                                        <p:cTn id="29" dur="1000" fill="hold"/>
                                        <p:tgtEl>
                                          <p:spTgt spid="21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18">
                                            <p:txEl>
                                              <p:pRg st="4" end="4"/>
                                            </p:txEl>
                                          </p:spTgt>
                                        </p:tgtEl>
                                        <p:attrNameLst>
                                          <p:attrName>style.visibility</p:attrName>
                                        </p:attrNameLst>
                                      </p:cBhvr>
                                      <p:to>
                                        <p:strVal val="visible"/>
                                      </p:to>
                                    </p:set>
                                    <p:anim calcmode="lin" valueType="num">
                                      <p:cBhvr>
                                        <p:cTn id="35" dur="1000" fill="hold"/>
                                        <p:tgtEl>
                                          <p:spTgt spid="21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218">
                                            <p:txEl>
                                              <p:pRg st="5" end="5"/>
                                            </p:txEl>
                                          </p:spTgt>
                                        </p:tgtEl>
                                        <p:attrNameLst>
                                          <p:attrName>style.visibility</p:attrName>
                                        </p:attrNameLst>
                                      </p:cBhvr>
                                      <p:to>
                                        <p:strVal val="visible"/>
                                      </p:to>
                                    </p:set>
                                    <p:anim calcmode="lin" valueType="num">
                                      <p:cBhvr>
                                        <p:cTn id="41" dur="1000" fill="hold"/>
                                        <p:tgtEl>
                                          <p:spTgt spid="218">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18">
                                            <p:txEl>
                                              <p:pRg st="6" end="6"/>
                                            </p:txEl>
                                          </p:spTgt>
                                        </p:tgtEl>
                                        <p:attrNameLst>
                                          <p:attrName>style.visibility</p:attrName>
                                        </p:attrNameLst>
                                      </p:cBhvr>
                                      <p:to>
                                        <p:strVal val="visible"/>
                                      </p:to>
                                    </p:set>
                                    <p:anim calcmode="lin" valueType="num">
                                      <p:cBhvr>
                                        <p:cTn id="47" dur="1000" fill="hold"/>
                                        <p:tgtEl>
                                          <p:spTgt spid="218">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4" presetID="2" grpId="1" fill="hold">
                                  <p:stCondLst>
                                    <p:cond delay="0"/>
                                  </p:stCondLst>
                                  <p:iterate type="el" backwards="0">
                                    <p:tmAbs val="0"/>
                                  </p:iterate>
                                  <p:childTnLst>
                                    <p:set>
                                      <p:cBhvr>
                                        <p:cTn id="52" fill="hold"/>
                                        <p:tgtEl>
                                          <p:spTgt spid="218">
                                            <p:txEl>
                                              <p:pRg st="7" end="7"/>
                                            </p:txEl>
                                          </p:spTgt>
                                        </p:tgtEl>
                                        <p:attrNameLst>
                                          <p:attrName>style.visibility</p:attrName>
                                        </p:attrNameLst>
                                      </p:cBhvr>
                                      <p:to>
                                        <p:strVal val="visible"/>
                                      </p:to>
                                    </p:set>
                                    <p:anim calcmode="lin" valueType="num">
                                      <p:cBhvr>
                                        <p:cTn id="53" dur="1000" fill="hold"/>
                                        <p:tgtEl>
                                          <p:spTgt spid="218">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2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4" presetID="2" grpId="1" fill="hold">
                                  <p:stCondLst>
                                    <p:cond delay="0"/>
                                  </p:stCondLst>
                                  <p:iterate type="el" backwards="0">
                                    <p:tmAbs val="0"/>
                                  </p:iterate>
                                  <p:childTnLst>
                                    <p:set>
                                      <p:cBhvr>
                                        <p:cTn id="58" fill="hold"/>
                                        <p:tgtEl>
                                          <p:spTgt spid="218">
                                            <p:txEl>
                                              <p:pRg st="8" end="8"/>
                                            </p:txEl>
                                          </p:spTgt>
                                        </p:tgtEl>
                                        <p:attrNameLst>
                                          <p:attrName>style.visibility</p:attrName>
                                        </p:attrNameLst>
                                      </p:cBhvr>
                                      <p:to>
                                        <p:strVal val="visible"/>
                                      </p:to>
                                    </p:set>
                                    <p:anim calcmode="lin" valueType="num">
                                      <p:cBhvr>
                                        <p:cTn id="59" dur="1000" fill="hold"/>
                                        <p:tgtEl>
                                          <p:spTgt spid="218">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2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4" presetID="2" grpId="1" fill="hold">
                                  <p:stCondLst>
                                    <p:cond delay="0"/>
                                  </p:stCondLst>
                                  <p:iterate type="el" backwards="0">
                                    <p:tmAbs val="0"/>
                                  </p:iterate>
                                  <p:childTnLst>
                                    <p:set>
                                      <p:cBhvr>
                                        <p:cTn id="64" fill="hold"/>
                                        <p:tgtEl>
                                          <p:spTgt spid="218">
                                            <p:txEl>
                                              <p:pRg st="9" end="9"/>
                                            </p:txEl>
                                          </p:spTgt>
                                        </p:tgtEl>
                                        <p:attrNameLst>
                                          <p:attrName>style.visibility</p:attrName>
                                        </p:attrNameLst>
                                      </p:cBhvr>
                                      <p:to>
                                        <p:strVal val="visible"/>
                                      </p:to>
                                    </p:set>
                                    <p:anim calcmode="lin" valueType="num">
                                      <p:cBhvr>
                                        <p:cTn id="65" dur="1000" fill="hold"/>
                                        <p:tgtEl>
                                          <p:spTgt spid="218">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2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4" presetID="2" grpId="1" fill="hold">
                                  <p:stCondLst>
                                    <p:cond delay="0"/>
                                  </p:stCondLst>
                                  <p:iterate type="el" backwards="0">
                                    <p:tmAbs val="0"/>
                                  </p:iterate>
                                  <p:childTnLst>
                                    <p:set>
                                      <p:cBhvr>
                                        <p:cTn id="70" fill="hold"/>
                                        <p:tgtEl>
                                          <p:spTgt spid="218">
                                            <p:txEl>
                                              <p:pRg st="10" end="10"/>
                                            </p:txEl>
                                          </p:spTgt>
                                        </p:tgtEl>
                                        <p:attrNameLst>
                                          <p:attrName>style.visibility</p:attrName>
                                        </p:attrNameLst>
                                      </p:cBhvr>
                                      <p:to>
                                        <p:strVal val="visible"/>
                                      </p:to>
                                    </p:set>
                                    <p:anim calcmode="lin" valueType="num">
                                      <p:cBhvr>
                                        <p:cTn id="71" dur="1000" fill="hold"/>
                                        <p:tgtEl>
                                          <p:spTgt spid="218">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23" name="NASDAQ"/>
          <p:cNvSpPr txBox="1"/>
          <p:nvPr>
            <p:ph type="title" idx="4294967295"/>
          </p:nvPr>
        </p:nvSpPr>
        <p:spPr>
          <a:xfrm>
            <a:off x="457200" y="533399"/>
            <a:ext cx="8229600" cy="1143002"/>
          </a:xfrm>
          <a:prstGeom prst="rect">
            <a:avLst/>
          </a:prstGeom>
        </p:spPr>
        <p:txBody>
          <a:bodyPr>
            <a:normAutofit fontScale="100000" lnSpcReduction="0"/>
          </a:bodyPr>
          <a:lstStyle/>
          <a:p>
            <a:pPr/>
            <a:r>
              <a:t>NASDAQ</a:t>
            </a:r>
          </a:p>
        </p:txBody>
      </p:sp>
      <p:sp>
        <p:nvSpPr>
          <p:cNvPr id="224" name="Not a physical exchange – computer-based quotation system…"/>
          <p:cNvSpPr txBox="1"/>
          <p:nvPr>
            <p:ph type="body" idx="4294967295"/>
          </p:nvPr>
        </p:nvSpPr>
        <p:spPr>
          <a:xfrm>
            <a:off x="457200" y="1828800"/>
            <a:ext cx="8229600" cy="4302125"/>
          </a:xfrm>
          <a:prstGeom prst="rect">
            <a:avLst/>
          </a:prstGeom>
        </p:spPr>
        <p:txBody>
          <a:bodyPr>
            <a:normAutofit fontScale="100000" lnSpcReduction="0"/>
          </a:bodyPr>
          <a:lstStyle/>
          <a:p>
            <a:pPr marL="342900" indent="-342900">
              <a:lnSpc>
                <a:spcPct val="90000"/>
              </a:lnSpc>
            </a:pPr>
            <a:r>
              <a:t>Not a physical exchange – computer-based quotation system</a:t>
            </a:r>
          </a:p>
          <a:p>
            <a:pPr marL="342900" indent="-342900">
              <a:lnSpc>
                <a:spcPct val="90000"/>
              </a:lnSpc>
            </a:pPr>
            <a:r>
              <a:t>Multiple market makers</a:t>
            </a:r>
          </a:p>
          <a:p>
            <a:pPr marL="342900" indent="-342900">
              <a:lnSpc>
                <a:spcPct val="90000"/>
              </a:lnSpc>
            </a:pPr>
            <a:r>
              <a:t>Electronic Communications Networks</a:t>
            </a:r>
          </a:p>
          <a:p>
            <a:pPr marL="342900" indent="-342900">
              <a:lnSpc>
                <a:spcPct val="90000"/>
              </a:lnSpc>
            </a:pPr>
            <a:r>
              <a:t>Three levels of information</a:t>
            </a:r>
          </a:p>
          <a:p>
            <a:pPr lvl="1" marL="742950" indent="-285750">
              <a:lnSpc>
                <a:spcPct val="90000"/>
              </a:lnSpc>
              <a:spcBef>
                <a:spcPts val="0"/>
              </a:spcBef>
              <a:buClr>
                <a:schemeClr val="accent2"/>
              </a:buClr>
              <a:defRPr sz="2800"/>
            </a:pPr>
            <a:r>
              <a:t>Level 1 – median quotes, registered representatives</a:t>
            </a:r>
          </a:p>
          <a:p>
            <a:pPr lvl="1" marL="742950" indent="-285750">
              <a:lnSpc>
                <a:spcPct val="90000"/>
              </a:lnSpc>
              <a:spcBef>
                <a:spcPts val="0"/>
              </a:spcBef>
              <a:buClr>
                <a:schemeClr val="accent2"/>
              </a:buClr>
              <a:defRPr sz="2800"/>
            </a:pPr>
            <a:r>
              <a:t>Level 2 – view quotes, brokers &amp; dealers</a:t>
            </a:r>
          </a:p>
          <a:p>
            <a:pPr lvl="1" marL="742950" indent="-285750">
              <a:lnSpc>
                <a:spcPct val="90000"/>
              </a:lnSpc>
              <a:spcBef>
                <a:spcPts val="0"/>
              </a:spcBef>
              <a:buClr>
                <a:schemeClr val="accent2"/>
              </a:buClr>
              <a:defRPr sz="2800"/>
            </a:pPr>
            <a:r>
              <a:t>Level 3 – view and update quotes, dealers only</a:t>
            </a:r>
          </a:p>
          <a:p>
            <a:pPr marL="342900" indent="-342900">
              <a:lnSpc>
                <a:spcPct val="90000"/>
              </a:lnSpc>
            </a:pPr>
            <a:r>
              <a:t>Large portion of technology stocks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24">
                                            <p:bg/>
                                          </p:spTgt>
                                        </p:tgtEl>
                                        <p:attrNameLst>
                                          <p:attrName>style.visibility</p:attrName>
                                        </p:attrNameLst>
                                      </p:cBhvr>
                                      <p:to>
                                        <p:strVal val="visible"/>
                                      </p:to>
                                    </p:set>
                                    <p:anim calcmode="lin" valueType="num">
                                      <p:cBhvr>
                                        <p:cTn id="7" dur="1000" fill="hold"/>
                                        <p:tgtEl>
                                          <p:spTgt spid="224">
                                            <p:bg/>
                                          </p:spTgt>
                                        </p:tgtEl>
                                        <p:attrNameLst>
                                          <p:attrName>ppt_x</p:attrName>
                                        </p:attrNameLst>
                                      </p:cBhvr>
                                      <p:tavLst>
                                        <p:tav tm="0">
                                          <p:val>
                                            <p:strVal val="#ppt_x"/>
                                          </p:val>
                                        </p:tav>
                                        <p:tav tm="100000">
                                          <p:val>
                                            <p:strVal val="#ppt_x"/>
                                          </p:val>
                                        </p:tav>
                                      </p:tavLst>
                                    </p:anim>
                                    <p:anim calcmode="lin" valueType="num">
                                      <p:cBhvr>
                                        <p:cTn id="8" dur="1000" fill="hold"/>
                                        <p:tgtEl>
                                          <p:spTgt spid="224">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24">
                                            <p:txEl>
                                              <p:pRg st="0" end="0"/>
                                            </p:txEl>
                                          </p:spTgt>
                                        </p:tgtEl>
                                        <p:attrNameLst>
                                          <p:attrName>style.visibility</p:attrName>
                                        </p:attrNameLst>
                                      </p:cBhvr>
                                      <p:to>
                                        <p:strVal val="visible"/>
                                      </p:to>
                                    </p:set>
                                    <p:anim calcmode="lin" valueType="num">
                                      <p:cBhvr>
                                        <p:cTn id="11" dur="1000" fill="hold"/>
                                        <p:tgtEl>
                                          <p:spTgt spid="22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24">
                                            <p:txEl>
                                              <p:pRg st="1" end="1"/>
                                            </p:txEl>
                                          </p:spTgt>
                                        </p:tgtEl>
                                        <p:attrNameLst>
                                          <p:attrName>style.visibility</p:attrName>
                                        </p:attrNameLst>
                                      </p:cBhvr>
                                      <p:to>
                                        <p:strVal val="visible"/>
                                      </p:to>
                                    </p:set>
                                    <p:anim calcmode="lin" valueType="num">
                                      <p:cBhvr>
                                        <p:cTn id="17" dur="1000" fill="hold"/>
                                        <p:tgtEl>
                                          <p:spTgt spid="22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24">
                                            <p:txEl>
                                              <p:pRg st="2" end="2"/>
                                            </p:txEl>
                                          </p:spTgt>
                                        </p:tgtEl>
                                        <p:attrNameLst>
                                          <p:attrName>style.visibility</p:attrName>
                                        </p:attrNameLst>
                                      </p:cBhvr>
                                      <p:to>
                                        <p:strVal val="visible"/>
                                      </p:to>
                                    </p:set>
                                    <p:anim calcmode="lin" valueType="num">
                                      <p:cBhvr>
                                        <p:cTn id="23" dur="1000" fill="hold"/>
                                        <p:tgtEl>
                                          <p:spTgt spid="22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24">
                                            <p:txEl>
                                              <p:pRg st="3" end="3"/>
                                            </p:txEl>
                                          </p:spTgt>
                                        </p:tgtEl>
                                        <p:attrNameLst>
                                          <p:attrName>style.visibility</p:attrName>
                                        </p:attrNameLst>
                                      </p:cBhvr>
                                      <p:to>
                                        <p:strVal val="visible"/>
                                      </p:to>
                                    </p:set>
                                    <p:anim calcmode="lin" valueType="num">
                                      <p:cBhvr>
                                        <p:cTn id="29" dur="1000" fill="hold"/>
                                        <p:tgtEl>
                                          <p:spTgt spid="2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4">
                                            <p:txEl>
                                              <p:pRg st="3" end="3"/>
                                            </p:txEl>
                                          </p:spTgt>
                                        </p:tgtEl>
                                        <p:attrNameLst>
                                          <p:attrName>ppt_y</p:attrName>
                                        </p:attrNameLst>
                                      </p:cBhvr>
                                      <p:tavLst>
                                        <p:tav tm="0">
                                          <p:val>
                                            <p:strVal val="1+#ppt_h/2"/>
                                          </p:val>
                                        </p:tav>
                                        <p:tav tm="100000">
                                          <p:val>
                                            <p:strVal val="#ppt_y"/>
                                          </p:val>
                                        </p:tav>
                                      </p:tavLst>
                                    </p:anim>
                                  </p:childTnLst>
                                </p:cTn>
                              </p:par>
                              <p:par>
                                <p:cTn id="31" presetClass="entr" nodeType="withEffect" presetSubtype="4" presetID="2" grpId="1" fill="hold">
                                  <p:stCondLst>
                                    <p:cond delay="0"/>
                                  </p:stCondLst>
                                  <p:iterate type="el" backwards="0">
                                    <p:tmAbs val="0"/>
                                  </p:iterate>
                                  <p:childTnLst>
                                    <p:set>
                                      <p:cBhvr>
                                        <p:cTn id="32" fill="hold"/>
                                        <p:tgtEl>
                                          <p:spTgt spid="224">
                                            <p:txEl>
                                              <p:pRg st="4" end="4"/>
                                            </p:txEl>
                                          </p:spTgt>
                                        </p:tgtEl>
                                        <p:attrNameLst>
                                          <p:attrName>style.visibility</p:attrName>
                                        </p:attrNameLst>
                                      </p:cBhvr>
                                      <p:to>
                                        <p:strVal val="visible"/>
                                      </p:to>
                                    </p:set>
                                    <p:anim calcmode="lin" valueType="num">
                                      <p:cBhvr>
                                        <p:cTn id="33" dur="1000" fill="hold"/>
                                        <p:tgtEl>
                                          <p:spTgt spid="22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24">
                                            <p:txEl>
                                              <p:pRg st="4" end="4"/>
                                            </p:txEl>
                                          </p:spTgt>
                                        </p:tgtEl>
                                        <p:attrNameLst>
                                          <p:attrName>ppt_y</p:attrName>
                                        </p:attrNameLst>
                                      </p:cBhvr>
                                      <p:tavLst>
                                        <p:tav tm="0">
                                          <p:val>
                                            <p:strVal val="1+#ppt_h/2"/>
                                          </p:val>
                                        </p:tav>
                                        <p:tav tm="100000">
                                          <p:val>
                                            <p:strVal val="#ppt_y"/>
                                          </p:val>
                                        </p:tav>
                                      </p:tavLst>
                                    </p:anim>
                                  </p:childTnLst>
                                </p:cTn>
                              </p:par>
                              <p:par>
                                <p:cTn id="35" presetClass="entr" nodeType="withEffect" presetSubtype="4" presetID="2" grpId="1" fill="hold">
                                  <p:stCondLst>
                                    <p:cond delay="0"/>
                                  </p:stCondLst>
                                  <p:iterate type="el" backwards="0">
                                    <p:tmAbs val="0"/>
                                  </p:iterate>
                                  <p:childTnLst>
                                    <p:set>
                                      <p:cBhvr>
                                        <p:cTn id="36" fill="hold"/>
                                        <p:tgtEl>
                                          <p:spTgt spid="224">
                                            <p:txEl>
                                              <p:pRg st="5" end="5"/>
                                            </p:txEl>
                                          </p:spTgt>
                                        </p:tgtEl>
                                        <p:attrNameLst>
                                          <p:attrName>style.visibility</p:attrName>
                                        </p:attrNameLst>
                                      </p:cBhvr>
                                      <p:to>
                                        <p:strVal val="visible"/>
                                      </p:to>
                                    </p:set>
                                    <p:anim calcmode="lin" valueType="num">
                                      <p:cBhvr>
                                        <p:cTn id="37" dur="1000" fill="hold"/>
                                        <p:tgtEl>
                                          <p:spTgt spid="22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24">
                                            <p:txEl>
                                              <p:pRg st="5" end="5"/>
                                            </p:txEl>
                                          </p:spTgt>
                                        </p:tgtEl>
                                        <p:attrNameLst>
                                          <p:attrName>ppt_y</p:attrName>
                                        </p:attrNameLst>
                                      </p:cBhvr>
                                      <p:tavLst>
                                        <p:tav tm="0">
                                          <p:val>
                                            <p:strVal val="1+#ppt_h/2"/>
                                          </p:val>
                                        </p:tav>
                                        <p:tav tm="100000">
                                          <p:val>
                                            <p:strVal val="#ppt_y"/>
                                          </p:val>
                                        </p:tav>
                                      </p:tavLst>
                                    </p:anim>
                                  </p:childTnLst>
                                </p:cTn>
                              </p:par>
                              <p:par>
                                <p:cTn id="39" presetClass="entr" nodeType="withEffect" presetSubtype="4" presetID="2" grpId="1" fill="hold">
                                  <p:stCondLst>
                                    <p:cond delay="0"/>
                                  </p:stCondLst>
                                  <p:iterate type="el" backwards="0">
                                    <p:tmAbs val="0"/>
                                  </p:iterate>
                                  <p:childTnLst>
                                    <p:set>
                                      <p:cBhvr>
                                        <p:cTn id="40" fill="hold"/>
                                        <p:tgtEl>
                                          <p:spTgt spid="224">
                                            <p:txEl>
                                              <p:pRg st="6" end="6"/>
                                            </p:txEl>
                                          </p:spTgt>
                                        </p:tgtEl>
                                        <p:attrNameLst>
                                          <p:attrName>style.visibility</p:attrName>
                                        </p:attrNameLst>
                                      </p:cBhvr>
                                      <p:to>
                                        <p:strVal val="visible"/>
                                      </p:to>
                                    </p:set>
                                    <p:anim calcmode="lin" valueType="num">
                                      <p:cBhvr>
                                        <p:cTn id="41" dur="1000" fill="hold"/>
                                        <p:tgtEl>
                                          <p:spTgt spid="224">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24">
                                            <p:txEl>
                                              <p:pRg st="7" end="7"/>
                                            </p:txEl>
                                          </p:spTgt>
                                        </p:tgtEl>
                                        <p:attrNameLst>
                                          <p:attrName>style.visibility</p:attrName>
                                        </p:attrNameLst>
                                      </p:cBhvr>
                                      <p:to>
                                        <p:strVal val="visible"/>
                                      </p:to>
                                    </p:set>
                                    <p:anim calcmode="lin" valueType="num">
                                      <p:cBhvr>
                                        <p:cTn id="47" dur="1000" fill="hold"/>
                                        <p:tgtEl>
                                          <p:spTgt spid="22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2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4"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47" name="Case 1: Zero Growth"/>
          <p:cNvSpPr txBox="1"/>
          <p:nvPr>
            <p:ph type="title" idx="4294967295"/>
          </p:nvPr>
        </p:nvSpPr>
        <p:spPr>
          <a:xfrm>
            <a:off x="457200" y="533399"/>
            <a:ext cx="8229600" cy="1143002"/>
          </a:xfrm>
          <a:prstGeom prst="rect">
            <a:avLst/>
          </a:prstGeom>
        </p:spPr>
        <p:txBody>
          <a:bodyPr>
            <a:normAutofit fontScale="100000" lnSpcReduction="0"/>
          </a:bodyPr>
          <a:lstStyle/>
          <a:p>
            <a:pPr/>
            <a:r>
              <a:t>Case 1: Zero Growth</a:t>
            </a:r>
          </a:p>
        </p:txBody>
      </p:sp>
      <p:sp>
        <p:nvSpPr>
          <p:cNvPr id="48" name="Assume that dividends will remain at the same level forever"/>
          <p:cNvSpPr txBox="1"/>
          <p:nvPr>
            <p:ph type="body" sz="quarter" idx="4294967295"/>
          </p:nvPr>
        </p:nvSpPr>
        <p:spPr>
          <a:xfrm>
            <a:off x="457200" y="1828800"/>
            <a:ext cx="8229600" cy="650875"/>
          </a:xfrm>
          <a:prstGeom prst="rect">
            <a:avLst/>
          </a:prstGeom>
        </p:spPr>
        <p:txBody>
          <a:bodyPr>
            <a:normAutofit fontScale="100000" lnSpcReduction="0"/>
          </a:bodyPr>
          <a:lstStyle>
            <a:lvl1pPr marL="312039" indent="-312039" defTabSz="832104">
              <a:lnSpc>
                <a:spcPct val="90000"/>
              </a:lnSpc>
              <a:spcBef>
                <a:spcPts val="600"/>
              </a:spcBef>
              <a:defRPr sz="2548"/>
            </a:lvl1pPr>
          </a:lstStyle>
          <a:p>
            <a:pPr/>
            <a:r>
              <a:t>Assume that dividends will remain at the same level forever</a:t>
            </a:r>
          </a:p>
        </p:txBody>
      </p:sp>
      <p:sp>
        <p:nvSpPr>
          <p:cNvPr id="49" name="Since future cash flows are constant, the value of a zero growth stock is the present value of a perpetuity:"/>
          <p:cNvSpPr txBox="1"/>
          <p:nvPr/>
        </p:nvSpPr>
        <p:spPr>
          <a:xfrm>
            <a:off x="1219200" y="3048000"/>
            <a:ext cx="7772400" cy="752402"/>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marL="342900" indent="-342900" defTabSz="457200">
              <a:lnSpc>
                <a:spcPct val="90000"/>
              </a:lnSpc>
              <a:spcBef>
                <a:spcPts val="600"/>
              </a:spcBef>
              <a:buSzPct val="90000"/>
              <a:buFont typeface="Symbol"/>
              <a:buChar char="·"/>
              <a:defRPr sz="2500">
                <a:solidFill>
                  <a:srgbClr val="FFFFE3"/>
                </a:solidFill>
              </a:defRPr>
            </a:lvl1pPr>
          </a:lstStyle>
          <a:p>
            <a:pPr/>
            <a:r>
              <a:t>Since future cash flows are constant, the value of a zero growth stock is the present value of a perpetuity:</a:t>
            </a:r>
          </a:p>
        </p:txBody>
      </p:sp>
      <p:sp>
        <p:nvSpPr>
          <p:cNvPr id="50" name="Rectangle"/>
          <p:cNvSpPr/>
          <p:nvPr/>
        </p:nvSpPr>
        <p:spPr>
          <a:xfrm>
            <a:off x="2628899" y="2242831"/>
            <a:ext cx="4953002" cy="762001"/>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51" name="Rectangle"/>
          <p:cNvSpPr/>
          <p:nvPr/>
        </p:nvSpPr>
        <p:spPr>
          <a:xfrm>
            <a:off x="1485900" y="3961289"/>
            <a:ext cx="6858000" cy="2743201"/>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pic>
        <p:nvPicPr>
          <p:cNvPr id="52" name="image.pdf" descr="image.pdf"/>
          <p:cNvPicPr>
            <a:picLocks noChangeAspect="1"/>
          </p:cNvPicPr>
          <p:nvPr/>
        </p:nvPicPr>
        <p:blipFill>
          <a:blip r:embed="rId2">
            <a:extLst/>
          </a:blip>
          <a:srcRect l="0" t="0" r="7684" b="0"/>
          <a:stretch>
            <a:fillRect/>
          </a:stretch>
        </p:blipFill>
        <p:spPr>
          <a:xfrm>
            <a:off x="1711324" y="4114800"/>
            <a:ext cx="5721351" cy="2257425"/>
          </a:xfrm>
          <a:prstGeom prst="rect">
            <a:avLst/>
          </a:prstGeom>
          <a:ln w="12700">
            <a:miter lim="400000"/>
          </a:ln>
        </p:spPr>
      </p:pic>
      <p:pic>
        <p:nvPicPr>
          <p:cNvPr id="53" name="image.pdf" descr="image.pdf"/>
          <p:cNvPicPr>
            <a:picLocks noChangeAspect="1"/>
          </p:cNvPicPr>
          <p:nvPr/>
        </p:nvPicPr>
        <p:blipFill>
          <a:blip r:embed="rId3">
            <a:extLst/>
          </a:blip>
          <a:srcRect l="0" t="0" r="11123" b="0"/>
          <a:stretch>
            <a:fillRect/>
          </a:stretch>
        </p:blipFill>
        <p:spPr>
          <a:xfrm>
            <a:off x="2819400" y="2362200"/>
            <a:ext cx="3621832" cy="614363"/>
          </a:xfrm>
          <a:prstGeom prst="rect">
            <a:avLst/>
          </a:prstGeom>
          <a:ln w="12700">
            <a:miter lim="400000"/>
          </a:ln>
        </p:spPr>
      </p:pic>
      <p:sp>
        <p:nvSpPr>
          <p:cNvPr id="54" name="…"/>
          <p:cNvSpPr txBox="1"/>
          <p:nvPr/>
        </p:nvSpPr>
        <p:spPr>
          <a:xfrm>
            <a:off x="4251295" y="3218304"/>
            <a:ext cx="472441" cy="4948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900">
                <a:solidFill>
                  <a:srgbClr val="FFFFFF"/>
                </a:solidFill>
              </a:defRPr>
            </a:lvl1pPr>
          </a:lstStyle>
          <a:p>
            <a:pPr/>
            <a:r>
              <a:t>…</a:t>
            </a:r>
          </a:p>
        </p:txBody>
      </p:sp>
      <p:sp>
        <p:nvSpPr>
          <p:cNvPr id="55" name="…"/>
          <p:cNvSpPr txBox="1"/>
          <p:nvPr/>
        </p:nvSpPr>
        <p:spPr>
          <a:xfrm>
            <a:off x="6435695" y="2352063"/>
            <a:ext cx="523241" cy="54353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FFFFFF"/>
                </a:solidFill>
              </a:defRPr>
            </a:lvl1pPr>
          </a:lstStyle>
          <a:p>
            <a:pPr/>
            <a:r>
              <a:t>…</a:t>
            </a:r>
          </a:p>
        </p:txBody>
      </p:sp>
      <p:sp>
        <p:nvSpPr>
          <p:cNvPr id="56" name="…"/>
          <p:cNvSpPr txBox="1"/>
          <p:nvPr/>
        </p:nvSpPr>
        <p:spPr>
          <a:xfrm>
            <a:off x="7426295" y="4269763"/>
            <a:ext cx="523241" cy="54353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300">
                <a:solidFill>
                  <a:srgbClr val="FFFFFF"/>
                </a:solidFill>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8">
                                            <p:bg/>
                                          </p:spTgt>
                                        </p:tgtEl>
                                        <p:attrNameLst>
                                          <p:attrName>style.visibility</p:attrName>
                                        </p:attrNameLst>
                                      </p:cBhvr>
                                      <p:to>
                                        <p:strVal val="visible"/>
                                      </p:to>
                                    </p:set>
                                    <p:anim calcmode="lin" valueType="num">
                                      <p:cBhvr>
                                        <p:cTn id="7" dur="1000" fill="hold"/>
                                        <p:tgtEl>
                                          <p:spTgt spid="48">
                                            <p:bg/>
                                          </p:spTgt>
                                        </p:tgtEl>
                                        <p:attrNameLst>
                                          <p:attrName>ppt_x</p:attrName>
                                        </p:attrNameLst>
                                      </p:cBhvr>
                                      <p:tavLst>
                                        <p:tav tm="0">
                                          <p:val>
                                            <p:strVal val="#ppt_x"/>
                                          </p:val>
                                        </p:tav>
                                        <p:tav tm="100000">
                                          <p:val>
                                            <p:strVal val="#ppt_x"/>
                                          </p:val>
                                        </p:tav>
                                      </p:tavLst>
                                    </p:anim>
                                    <p:anim calcmode="lin" valueType="num">
                                      <p:cBhvr>
                                        <p:cTn id="8" dur="1000" fill="hold"/>
                                        <p:tgtEl>
                                          <p:spTgt spid="4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48">
                                            <p:txEl>
                                              <p:pRg st="0" end="0"/>
                                            </p:txEl>
                                          </p:spTgt>
                                        </p:tgtEl>
                                        <p:attrNameLst>
                                          <p:attrName>style.visibility</p:attrName>
                                        </p:attrNameLst>
                                      </p:cBhvr>
                                      <p:to>
                                        <p:strVal val="visible"/>
                                      </p:to>
                                    </p:set>
                                    <p:anim calcmode="lin" valueType="num">
                                      <p:cBhvr>
                                        <p:cTn id="11"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2" fill="hold">
                                  <p:stCondLst>
                                    <p:cond delay="0"/>
                                  </p:stCondLst>
                                  <p:iterate type="el" backwards="0">
                                    <p:tmAbs val="0"/>
                                  </p:iterate>
                                  <p:childTnLst>
                                    <p:set>
                                      <p:cBhvr>
                                        <p:cTn id="16" fill="hold"/>
                                        <p:tgtEl>
                                          <p:spTgt spid="53"/>
                                        </p:tgtEl>
                                        <p:attrNameLst>
                                          <p:attrName>style.visibility</p:attrName>
                                        </p:attrNameLst>
                                      </p:cBhvr>
                                      <p:to>
                                        <p:strVal val="visible"/>
                                      </p:to>
                                    </p:set>
                                    <p:anim calcmode="lin" valueType="num">
                                      <p:cBhvr>
                                        <p:cTn id="17" dur="1000" fill="hold"/>
                                        <p:tgtEl>
                                          <p:spTgt spid="53"/>
                                        </p:tgtEl>
                                        <p:attrNameLst>
                                          <p:attrName>ppt_x</p:attrName>
                                        </p:attrNameLst>
                                      </p:cBhvr>
                                      <p:tavLst>
                                        <p:tav tm="0">
                                          <p:val>
                                            <p:strVal val="#ppt_x"/>
                                          </p:val>
                                        </p:tav>
                                        <p:tav tm="100000">
                                          <p:val>
                                            <p:strVal val="#ppt_x"/>
                                          </p:val>
                                        </p:tav>
                                      </p:tavLst>
                                    </p:anim>
                                    <p:anim calcmode="lin" valueType="num">
                                      <p:cBhvr>
                                        <p:cTn id="18" dur="10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3" fill="hold">
                                  <p:stCondLst>
                                    <p:cond delay="0"/>
                                  </p:stCondLst>
                                  <p:iterate type="el" backwards="0">
                                    <p:tmAbs val="0"/>
                                  </p:iterate>
                                  <p:childTnLst>
                                    <p:set>
                                      <p:cBhvr>
                                        <p:cTn id="22" fill="hold"/>
                                        <p:tgtEl>
                                          <p:spTgt spid="49">
                                            <p:bg/>
                                          </p:spTgt>
                                        </p:tgtEl>
                                        <p:attrNameLst>
                                          <p:attrName>style.visibility</p:attrName>
                                        </p:attrNameLst>
                                      </p:cBhvr>
                                      <p:to>
                                        <p:strVal val="visible"/>
                                      </p:to>
                                    </p:set>
                                    <p:anim calcmode="lin" valueType="num">
                                      <p:cBhvr>
                                        <p:cTn id="23" dur="1000" fill="hold"/>
                                        <p:tgtEl>
                                          <p:spTgt spid="49">
                                            <p:bg/>
                                          </p:spTgt>
                                        </p:tgtEl>
                                        <p:attrNameLst>
                                          <p:attrName>ppt_x</p:attrName>
                                        </p:attrNameLst>
                                      </p:cBhvr>
                                      <p:tavLst>
                                        <p:tav tm="0">
                                          <p:val>
                                            <p:strVal val="#ppt_x"/>
                                          </p:val>
                                        </p:tav>
                                        <p:tav tm="100000">
                                          <p:val>
                                            <p:strVal val="#ppt_x"/>
                                          </p:val>
                                        </p:tav>
                                      </p:tavLst>
                                    </p:anim>
                                    <p:anim calcmode="lin" valueType="num">
                                      <p:cBhvr>
                                        <p:cTn id="24" dur="1000" fill="hold"/>
                                        <p:tgtEl>
                                          <p:spTgt spid="49">
                                            <p:bg/>
                                          </p:spTgt>
                                        </p:tgtEl>
                                        <p:attrNameLst>
                                          <p:attrName>ppt_y</p:attrName>
                                        </p:attrNameLst>
                                      </p:cBhvr>
                                      <p:tavLst>
                                        <p:tav tm="0">
                                          <p:val>
                                            <p:strVal val="1+#ppt_h/2"/>
                                          </p:val>
                                        </p:tav>
                                        <p:tav tm="100000">
                                          <p:val>
                                            <p:strVal val="#ppt_y"/>
                                          </p:val>
                                        </p:tav>
                                      </p:tavLst>
                                    </p:anim>
                                  </p:childTnLst>
                                </p:cTn>
                              </p:par>
                              <p:par>
                                <p:cTn id="25" presetClass="entr" nodeType="withEffect" presetSubtype="4" presetID="2" grpId="3" fill="hold">
                                  <p:stCondLst>
                                    <p:cond delay="0"/>
                                  </p:stCondLst>
                                  <p:iterate type="el" backwards="0">
                                    <p:tmAbs val="0"/>
                                  </p:iterate>
                                  <p:childTnLst>
                                    <p:set>
                                      <p:cBhvr>
                                        <p:cTn id="26" fill="hold"/>
                                        <p:tgtEl>
                                          <p:spTgt spid="49">
                                            <p:txEl>
                                              <p:pRg st="0" end="0"/>
                                            </p:txEl>
                                          </p:spTgt>
                                        </p:tgtEl>
                                        <p:attrNameLst>
                                          <p:attrName>style.visibility</p:attrName>
                                        </p:attrNameLst>
                                      </p:cBhvr>
                                      <p:to>
                                        <p:strVal val="visible"/>
                                      </p:to>
                                    </p:set>
                                    <p:anim calcmode="lin" valueType="num">
                                      <p:cBhvr>
                                        <p:cTn id="27"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 grpId="4" fill="hold">
                                  <p:stCondLst>
                                    <p:cond delay="0"/>
                                  </p:stCondLst>
                                  <p:iterate type="el" backwards="0">
                                    <p:tmAbs val="0"/>
                                  </p:iterate>
                                  <p:childTnLst>
                                    <p:set>
                                      <p:cBhvr>
                                        <p:cTn id="32" fill="hold"/>
                                        <p:tgtEl>
                                          <p:spTgt spid="52"/>
                                        </p:tgtEl>
                                        <p:attrNameLst>
                                          <p:attrName>style.visibility</p:attrName>
                                        </p:attrNameLst>
                                      </p:cBhvr>
                                      <p:to>
                                        <p:strVal val="visible"/>
                                      </p:to>
                                    </p:set>
                                    <p:anim calcmode="lin" valueType="num">
                                      <p:cBhvr>
                                        <p:cTn id="33" dur="1000" fill="hold"/>
                                        <p:tgtEl>
                                          <p:spTgt spid="52"/>
                                        </p:tgtEl>
                                        <p:attrNameLst>
                                          <p:attrName>ppt_x</p:attrName>
                                        </p:attrNameLst>
                                      </p:cBhvr>
                                      <p:tavLst>
                                        <p:tav tm="0">
                                          <p:val>
                                            <p:strVal val="#ppt_x"/>
                                          </p:val>
                                        </p:tav>
                                        <p:tav tm="100000">
                                          <p:val>
                                            <p:strVal val="#ppt_x"/>
                                          </p:val>
                                        </p:tav>
                                      </p:tavLst>
                                    </p:anim>
                                    <p:anim calcmode="lin" valueType="num">
                                      <p:cBhvr>
                                        <p:cTn id="34" dur="10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 grpId="2"/>
      <p:bldP build="p" bldLvl="5" animBg="1" rev="0" advAuto="0" spid="49" grpId="3"/>
      <p:bldP build="p" bldLvl="1" animBg="1" rev="0" advAuto="0" spid="48" grpId="1"/>
      <p:bldP build="whole" bldLvl="1" animBg="1" rev="0" advAuto="0" spid="52" grpId="4"/>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29" name="Stock Market Reporting"/>
          <p:cNvSpPr txBox="1"/>
          <p:nvPr>
            <p:ph type="title" idx="4294967295"/>
          </p:nvPr>
        </p:nvSpPr>
        <p:spPr>
          <a:xfrm>
            <a:off x="457200" y="533399"/>
            <a:ext cx="8229600" cy="1143002"/>
          </a:xfrm>
          <a:prstGeom prst="rect">
            <a:avLst/>
          </a:prstGeom>
        </p:spPr>
        <p:txBody>
          <a:bodyPr>
            <a:normAutofit fontScale="100000" lnSpcReduction="0"/>
          </a:bodyPr>
          <a:lstStyle/>
          <a:p>
            <a:pPr/>
            <a:r>
              <a:t>Stock Market Reporting</a:t>
            </a:r>
          </a:p>
        </p:txBody>
      </p:sp>
      <p:grpSp>
        <p:nvGrpSpPr>
          <p:cNvPr id="232" name="Recycled paper"/>
          <p:cNvGrpSpPr/>
          <p:nvPr/>
        </p:nvGrpSpPr>
        <p:grpSpPr>
          <a:xfrm>
            <a:off x="838200" y="1828800"/>
            <a:ext cx="7099300" cy="1028700"/>
            <a:chOff x="0" y="0"/>
            <a:chExt cx="7099300" cy="1028700"/>
          </a:xfrm>
        </p:grpSpPr>
        <p:sp>
          <p:nvSpPr>
            <p:cNvPr id="230" name="Rectangle"/>
            <p:cNvSpPr/>
            <p:nvPr/>
          </p:nvSpPr>
          <p:spPr>
            <a:xfrm>
              <a:off x="0" y="0"/>
              <a:ext cx="7099300" cy="1028700"/>
            </a:xfrm>
            <a:prstGeom prst="rect">
              <a:avLst/>
            </a:prstGeom>
            <a:blipFill rotWithShape="1">
              <a:blip r:embed="rId2"/>
              <a:srcRect l="0" t="0" r="0" b="0"/>
              <a:tile tx="0" ty="0" sx="100000" sy="100000" flip="none" algn="tl"/>
            </a:blipFill>
            <a:ln w="12700" cap="flat">
              <a:noFill/>
              <a:miter lim="400000"/>
            </a:ln>
            <a:effectLst/>
          </p:spPr>
          <p:txBody>
            <a:bodyPr wrap="square" lIns="45719" tIns="45719" rIns="45719" bIns="45719" numCol="1" anchor="t">
              <a:noAutofit/>
            </a:bodyPr>
            <a:lstStyle/>
            <a:p>
              <a:pPr/>
            </a:p>
          </p:txBody>
        </p:sp>
        <p:pic>
          <p:nvPicPr>
            <p:cNvPr id="231" name="Recycled paper.pdf" descr="Recycled paper.pdf"/>
            <p:cNvPicPr>
              <a:picLocks noChangeAspect="1"/>
            </p:cNvPicPr>
            <p:nvPr/>
          </p:nvPicPr>
          <p:blipFill>
            <a:blip r:embed="rId3">
              <a:extLst/>
            </a:blip>
            <a:stretch>
              <a:fillRect/>
            </a:stretch>
          </p:blipFill>
          <p:spPr>
            <a:xfrm>
              <a:off x="0" y="0"/>
              <a:ext cx="7099300" cy="1028700"/>
            </a:xfrm>
            <a:prstGeom prst="rect">
              <a:avLst/>
            </a:prstGeom>
            <a:ln w="12700" cap="flat">
              <a:noFill/>
              <a:miter lim="400000"/>
            </a:ln>
            <a:effectLst/>
          </p:spPr>
        </p:pic>
      </p:grpSp>
      <p:grpSp>
        <p:nvGrpSpPr>
          <p:cNvPr id="236" name="Group"/>
          <p:cNvGrpSpPr/>
          <p:nvPr/>
        </p:nvGrpSpPr>
        <p:grpSpPr>
          <a:xfrm>
            <a:off x="762000" y="2438400"/>
            <a:ext cx="1371600" cy="2066104"/>
            <a:chOff x="0" y="0"/>
            <a:chExt cx="1371600" cy="2066103"/>
          </a:xfrm>
        </p:grpSpPr>
        <p:sp>
          <p:nvSpPr>
            <p:cNvPr id="233" name="Gap has been as high as $21.89 in the last year."/>
            <p:cNvSpPr txBox="1"/>
            <p:nvPr/>
          </p:nvSpPr>
          <p:spPr>
            <a:xfrm>
              <a:off x="0" y="917574"/>
              <a:ext cx="1371600" cy="11485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Gap has been as high as $21.89 in the last year.</a:t>
              </a:r>
            </a:p>
          </p:txBody>
        </p:sp>
        <p:sp>
          <p:nvSpPr>
            <p:cNvPr id="234" name="Oval"/>
            <p:cNvSpPr/>
            <p:nvPr/>
          </p:nvSpPr>
          <p:spPr>
            <a:xfrm>
              <a:off x="0" y="0"/>
              <a:ext cx="762000" cy="457200"/>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35" name="Line"/>
            <p:cNvSpPr/>
            <p:nvPr/>
          </p:nvSpPr>
          <p:spPr>
            <a:xfrm flipV="1">
              <a:off x="381000" y="457199"/>
              <a:ext cx="1" cy="609601"/>
            </a:xfrm>
            <a:prstGeom prst="line">
              <a:avLst/>
            </a:prstGeom>
            <a:noFill/>
            <a:ln w="38100" cap="sq">
              <a:solidFill>
                <a:srgbClr val="FF0000"/>
              </a:solidFill>
              <a:prstDash val="solid"/>
              <a:round/>
              <a:tailEnd type="triangle" w="med" len="med"/>
            </a:ln>
            <a:effectLst/>
          </p:spPr>
          <p:txBody>
            <a:bodyPr wrap="square" lIns="45719" tIns="45719" rIns="45719" bIns="45719" numCol="1" anchor="t">
              <a:noAutofit/>
            </a:bodyPr>
            <a:lstStyle/>
            <a:p>
              <a:pPr>
                <a:defRPr>
                  <a:solidFill>
                    <a:srgbClr val="FFFFE3"/>
                  </a:solidFill>
                </a:defRPr>
              </a:pPr>
            </a:p>
          </p:txBody>
        </p:sp>
      </p:grpSp>
      <p:grpSp>
        <p:nvGrpSpPr>
          <p:cNvPr id="240" name="Group"/>
          <p:cNvGrpSpPr/>
          <p:nvPr/>
        </p:nvGrpSpPr>
        <p:grpSpPr>
          <a:xfrm>
            <a:off x="1143000" y="2438399"/>
            <a:ext cx="1752600" cy="3902152"/>
            <a:chOff x="0" y="0"/>
            <a:chExt cx="1752600" cy="3902150"/>
          </a:xfrm>
        </p:grpSpPr>
        <p:sp>
          <p:nvSpPr>
            <p:cNvPr id="237" name="Gap has been as low as $9.41 in the last year."/>
            <p:cNvSpPr txBox="1"/>
            <p:nvPr/>
          </p:nvSpPr>
          <p:spPr>
            <a:xfrm>
              <a:off x="0" y="3020321"/>
              <a:ext cx="1752600" cy="881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Gap has been as low as $9.41 in the last year.</a:t>
              </a:r>
            </a:p>
          </p:txBody>
        </p:sp>
        <p:sp>
          <p:nvSpPr>
            <p:cNvPr id="238" name="Oval"/>
            <p:cNvSpPr/>
            <p:nvPr/>
          </p:nvSpPr>
          <p:spPr>
            <a:xfrm>
              <a:off x="533400" y="0"/>
              <a:ext cx="762000" cy="411862"/>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39" name="Line"/>
            <p:cNvSpPr/>
            <p:nvPr/>
          </p:nvSpPr>
          <p:spPr>
            <a:xfrm flipV="1">
              <a:off x="914400" y="411862"/>
              <a:ext cx="1" cy="2682824"/>
            </a:xfrm>
            <a:prstGeom prst="line">
              <a:avLst/>
            </a:prstGeom>
            <a:noFill/>
            <a:ln w="38100" cap="sq">
              <a:solidFill>
                <a:srgbClr val="FF0000"/>
              </a:solidFill>
              <a:prstDash val="solid"/>
              <a:round/>
              <a:tailEnd type="triangle" w="med" len="med"/>
            </a:ln>
            <a:effectLst/>
          </p:spPr>
          <p:txBody>
            <a:bodyPr wrap="square" lIns="45719" tIns="45719" rIns="45719" bIns="45719" numCol="1" anchor="t">
              <a:noAutofit/>
            </a:bodyPr>
            <a:lstStyle/>
            <a:p>
              <a:pPr>
                <a:defRPr>
                  <a:solidFill>
                    <a:srgbClr val="FFFFE3"/>
                  </a:solidFill>
                </a:defRPr>
              </a:pPr>
            </a:p>
          </p:txBody>
        </p:sp>
      </p:grpSp>
      <p:grpSp>
        <p:nvGrpSpPr>
          <p:cNvPr id="244" name="Group"/>
          <p:cNvGrpSpPr/>
          <p:nvPr/>
        </p:nvGrpSpPr>
        <p:grpSpPr>
          <a:xfrm>
            <a:off x="2362200" y="2438400"/>
            <a:ext cx="2286000" cy="1339029"/>
            <a:chOff x="0" y="0"/>
            <a:chExt cx="2286000" cy="1339028"/>
          </a:xfrm>
        </p:grpSpPr>
        <p:sp>
          <p:nvSpPr>
            <p:cNvPr id="241" name="Gap pays a dividend of 34 cents/share."/>
            <p:cNvSpPr txBox="1"/>
            <p:nvPr/>
          </p:nvSpPr>
          <p:spPr>
            <a:xfrm>
              <a:off x="0" y="457200"/>
              <a:ext cx="1905000" cy="8818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Gap pays a dividend of 34 cents/share.</a:t>
              </a:r>
            </a:p>
          </p:txBody>
        </p:sp>
        <p:sp>
          <p:nvSpPr>
            <p:cNvPr id="242" name="Oval"/>
            <p:cNvSpPr/>
            <p:nvPr/>
          </p:nvSpPr>
          <p:spPr>
            <a:xfrm>
              <a:off x="1524000" y="0"/>
              <a:ext cx="762000" cy="457200"/>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43" name="Line"/>
            <p:cNvSpPr/>
            <p:nvPr/>
          </p:nvSpPr>
          <p:spPr>
            <a:xfrm flipV="1">
              <a:off x="1524000" y="457199"/>
              <a:ext cx="381001" cy="381001"/>
            </a:xfrm>
            <a:prstGeom prst="line">
              <a:avLst/>
            </a:prstGeom>
            <a:noFill/>
            <a:ln w="38100" cap="sq">
              <a:solidFill>
                <a:srgbClr val="FF0000"/>
              </a:solidFill>
              <a:prstDash val="solid"/>
              <a:round/>
              <a:tailEnd type="triangle" w="med" len="med"/>
            </a:ln>
            <a:effectLst/>
          </p:spPr>
          <p:txBody>
            <a:bodyPr wrap="square" lIns="45719" tIns="45719" rIns="45719" bIns="45719" numCol="1" anchor="t">
              <a:noAutofit/>
            </a:bodyPr>
            <a:lstStyle/>
            <a:p>
              <a:pPr>
                <a:defRPr>
                  <a:solidFill>
                    <a:srgbClr val="FFFFE3"/>
                  </a:solidFill>
                </a:defRPr>
              </a:pPr>
            </a:p>
          </p:txBody>
        </p:sp>
      </p:grpSp>
      <p:grpSp>
        <p:nvGrpSpPr>
          <p:cNvPr id="249" name="Group"/>
          <p:cNvGrpSpPr/>
          <p:nvPr/>
        </p:nvGrpSpPr>
        <p:grpSpPr>
          <a:xfrm>
            <a:off x="2286000" y="2438400"/>
            <a:ext cx="2895601" cy="2590885"/>
            <a:chOff x="0" y="0"/>
            <a:chExt cx="2895600" cy="2590884"/>
          </a:xfrm>
        </p:grpSpPr>
        <p:sp>
          <p:nvSpPr>
            <p:cNvPr id="245" name="Given the current price, the dividend yield is 3.1%."/>
            <p:cNvSpPr txBox="1"/>
            <p:nvPr/>
          </p:nvSpPr>
          <p:spPr>
            <a:xfrm>
              <a:off x="0" y="1676400"/>
              <a:ext cx="1905000" cy="8818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Given the current price, the dividend yield is 3.1%.</a:t>
              </a:r>
            </a:p>
          </p:txBody>
        </p:sp>
        <p:grpSp>
          <p:nvGrpSpPr>
            <p:cNvPr id="248" name="Group"/>
            <p:cNvGrpSpPr/>
            <p:nvPr/>
          </p:nvGrpSpPr>
          <p:grpSpPr>
            <a:xfrm>
              <a:off x="1904999" y="0"/>
              <a:ext cx="990601" cy="2590885"/>
              <a:chOff x="0" y="0"/>
              <a:chExt cx="990600" cy="2590884"/>
            </a:xfrm>
          </p:grpSpPr>
          <p:sp>
            <p:nvSpPr>
              <p:cNvPr id="246" name="Oval"/>
              <p:cNvSpPr/>
              <p:nvPr/>
            </p:nvSpPr>
            <p:spPr>
              <a:xfrm>
                <a:off x="381000" y="0"/>
                <a:ext cx="609600" cy="457200"/>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47" name="Line"/>
              <p:cNvSpPr/>
              <p:nvPr/>
            </p:nvSpPr>
            <p:spPr>
              <a:xfrm flipH="1" rot="10800000">
                <a:off x="0" y="481097"/>
                <a:ext cx="762001" cy="2109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1"/>
                      <a:pt x="21600" y="8384"/>
                      <a:pt x="21600" y="18726"/>
                    </a:cubicBezTo>
                    <a:cubicBezTo>
                      <a:pt x="21600" y="19688"/>
                      <a:pt x="21514" y="20649"/>
                      <a:pt x="21343" y="21600"/>
                    </a:cubicBezTo>
                  </a:path>
                </a:pathLst>
              </a:custGeom>
              <a:noFill/>
              <a:ln w="38100" cap="sq">
                <a:solidFill>
                  <a:srgbClr val="FF0000"/>
                </a:solidFill>
                <a:prstDash val="solid"/>
                <a:round/>
                <a:tailEnd type="triangle" w="med" len="med"/>
              </a:ln>
              <a:effectLst/>
            </p:spPr>
            <p:txBody>
              <a:bodyPr wrap="square" lIns="45719" tIns="45719" rIns="45719" bIns="45719" numCol="1" anchor="ctr">
                <a:noAutofit/>
              </a:bodyPr>
              <a:lstStyle/>
              <a:p>
                <a:pPr>
                  <a:defRPr>
                    <a:solidFill>
                      <a:srgbClr val="FFFFE3"/>
                    </a:solidFill>
                  </a:defRPr>
                </a:pPr>
              </a:p>
            </p:txBody>
          </p:sp>
        </p:grpSp>
      </p:grpSp>
      <p:grpSp>
        <p:nvGrpSpPr>
          <p:cNvPr id="253" name="Group"/>
          <p:cNvGrpSpPr/>
          <p:nvPr/>
        </p:nvGrpSpPr>
        <p:grpSpPr>
          <a:xfrm>
            <a:off x="3047999" y="2514600"/>
            <a:ext cx="2514602" cy="3932583"/>
            <a:chOff x="0" y="0"/>
            <a:chExt cx="2514600" cy="3932582"/>
          </a:xfrm>
        </p:grpSpPr>
        <p:sp>
          <p:nvSpPr>
            <p:cNvPr id="250" name="Given the current price, the PE ratio is 8 times earnings."/>
            <p:cNvSpPr txBox="1"/>
            <p:nvPr/>
          </p:nvSpPr>
          <p:spPr>
            <a:xfrm>
              <a:off x="0" y="3050753"/>
              <a:ext cx="2095500" cy="881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Given the current price, the PE ratio is 8 times earnings.</a:t>
              </a:r>
            </a:p>
          </p:txBody>
        </p:sp>
        <p:sp>
          <p:nvSpPr>
            <p:cNvPr id="251" name="Oval"/>
            <p:cNvSpPr/>
            <p:nvPr/>
          </p:nvSpPr>
          <p:spPr>
            <a:xfrm>
              <a:off x="2165350" y="0"/>
              <a:ext cx="349251" cy="425687"/>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52" name="Line"/>
            <p:cNvSpPr/>
            <p:nvPr/>
          </p:nvSpPr>
          <p:spPr>
            <a:xfrm flipH="1" rot="10800000">
              <a:off x="1397000" y="447976"/>
              <a:ext cx="977901" cy="2957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1"/>
                    <a:pt x="21600" y="8384"/>
                    <a:pt x="21600" y="18726"/>
                  </a:cubicBezTo>
                  <a:cubicBezTo>
                    <a:pt x="21600" y="19688"/>
                    <a:pt x="21514" y="20649"/>
                    <a:pt x="21343" y="21600"/>
                  </a:cubicBezTo>
                </a:path>
              </a:pathLst>
            </a:custGeom>
            <a:noFill/>
            <a:ln w="38100" cap="sq">
              <a:solidFill>
                <a:srgbClr val="FF0000"/>
              </a:solidFill>
              <a:prstDash val="solid"/>
              <a:round/>
              <a:tailEnd type="triangle" w="med" len="med"/>
            </a:ln>
            <a:effectLst/>
          </p:spPr>
          <p:txBody>
            <a:bodyPr wrap="square" lIns="45719" tIns="45719" rIns="45719" bIns="45719" numCol="1" anchor="ctr">
              <a:noAutofit/>
            </a:bodyPr>
            <a:lstStyle/>
            <a:p>
              <a:pPr>
                <a:defRPr>
                  <a:solidFill>
                    <a:srgbClr val="FFFFE3"/>
                  </a:solidFill>
                </a:defRPr>
              </a:pPr>
            </a:p>
          </p:txBody>
        </p:sp>
      </p:grpSp>
      <p:grpSp>
        <p:nvGrpSpPr>
          <p:cNvPr id="257" name="Group"/>
          <p:cNvGrpSpPr/>
          <p:nvPr/>
        </p:nvGrpSpPr>
        <p:grpSpPr>
          <a:xfrm>
            <a:off x="5562599" y="2514599"/>
            <a:ext cx="3276601" cy="3551477"/>
            <a:chOff x="0" y="0"/>
            <a:chExt cx="3276599" cy="3551475"/>
          </a:xfrm>
        </p:grpSpPr>
        <p:sp>
          <p:nvSpPr>
            <p:cNvPr id="254" name="8,829,800 shares traded hands in the last day’s trading."/>
            <p:cNvSpPr txBox="1"/>
            <p:nvPr/>
          </p:nvSpPr>
          <p:spPr>
            <a:xfrm>
              <a:off x="906293" y="2666409"/>
              <a:ext cx="2370307" cy="8850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457200">
                <a:spcBef>
                  <a:spcPts val="1000"/>
                </a:spcBef>
                <a:defRPr sz="1800">
                  <a:solidFill>
                    <a:srgbClr val="FFFFE3"/>
                  </a:solidFill>
                </a:defRPr>
              </a:pPr>
              <a:r>
                <a:t>8,829,800 shares traded hands in the last day</a:t>
              </a:r>
              <a:r>
                <a:rPr>
                  <a:latin typeface="+mn-lt"/>
                  <a:ea typeface="+mn-ea"/>
                  <a:cs typeface="+mn-cs"/>
                  <a:sym typeface="Arial"/>
                </a:rPr>
                <a:t>’</a:t>
              </a:r>
              <a:r>
                <a:t>s trading.</a:t>
              </a:r>
            </a:p>
          </p:txBody>
        </p:sp>
        <p:sp>
          <p:nvSpPr>
            <p:cNvPr id="255" name="Oval"/>
            <p:cNvSpPr/>
            <p:nvPr/>
          </p:nvSpPr>
          <p:spPr>
            <a:xfrm>
              <a:off x="0" y="0"/>
              <a:ext cx="697149" cy="347793"/>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56" name="Line"/>
            <p:cNvSpPr/>
            <p:nvPr/>
          </p:nvSpPr>
          <p:spPr>
            <a:xfrm rot="10800000">
              <a:off x="348574" y="351533"/>
              <a:ext cx="646751" cy="2663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3248" y="3512"/>
                    <a:pt x="21600" y="10640"/>
                    <a:pt x="21600" y="18431"/>
                  </a:cubicBezTo>
                  <a:cubicBezTo>
                    <a:pt x="21600" y="19492"/>
                    <a:pt x="21443" y="20551"/>
                    <a:pt x="21132" y="21600"/>
                  </a:cubicBezTo>
                </a:path>
              </a:pathLst>
            </a:custGeom>
            <a:noFill/>
            <a:ln w="38100" cap="sq">
              <a:solidFill>
                <a:srgbClr val="FF0000"/>
              </a:solidFill>
              <a:prstDash val="solid"/>
              <a:round/>
              <a:tailEnd type="triangle" w="med" len="med"/>
            </a:ln>
            <a:effectLst/>
          </p:spPr>
          <p:txBody>
            <a:bodyPr wrap="square" lIns="45719" tIns="45719" rIns="45719" bIns="45719" numCol="1" anchor="ctr">
              <a:noAutofit/>
            </a:bodyPr>
            <a:lstStyle/>
            <a:p>
              <a:pPr>
                <a:defRPr>
                  <a:solidFill>
                    <a:srgbClr val="FFFFE3"/>
                  </a:solidFill>
                </a:defRPr>
              </a:pPr>
            </a:p>
          </p:txBody>
        </p:sp>
      </p:grpSp>
      <p:grpSp>
        <p:nvGrpSpPr>
          <p:cNvPr id="261" name="Group"/>
          <p:cNvGrpSpPr/>
          <p:nvPr/>
        </p:nvGrpSpPr>
        <p:grpSpPr>
          <a:xfrm>
            <a:off x="6477000" y="2438400"/>
            <a:ext cx="2667000" cy="1799404"/>
            <a:chOff x="0" y="0"/>
            <a:chExt cx="2667000" cy="1799403"/>
          </a:xfrm>
        </p:grpSpPr>
        <p:sp>
          <p:nvSpPr>
            <p:cNvPr id="258" name="Gap ended trading at $11.06, which is up 45 cents from yesterday."/>
            <p:cNvSpPr txBox="1"/>
            <p:nvPr/>
          </p:nvSpPr>
          <p:spPr>
            <a:xfrm>
              <a:off x="0" y="917575"/>
              <a:ext cx="2667000" cy="8818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spcBef>
                  <a:spcPts val="1000"/>
                </a:spcBef>
                <a:defRPr sz="1800">
                  <a:solidFill>
                    <a:srgbClr val="FFFFE3"/>
                  </a:solidFill>
                </a:defRPr>
              </a:lvl1pPr>
            </a:lstStyle>
            <a:p>
              <a:pPr/>
              <a:r>
                <a:t>Gap ended trading at $11.06, which is up 45 cents from yesterday.</a:t>
              </a:r>
            </a:p>
          </p:txBody>
        </p:sp>
        <p:sp>
          <p:nvSpPr>
            <p:cNvPr id="259" name="Oval"/>
            <p:cNvSpPr/>
            <p:nvPr/>
          </p:nvSpPr>
          <p:spPr>
            <a:xfrm>
              <a:off x="0" y="0"/>
              <a:ext cx="1481667" cy="457200"/>
            </a:xfrm>
            <a:prstGeom prst="ellipse">
              <a:avLst/>
            </a:prstGeom>
            <a:noFill/>
            <a:ln w="38100" cap="sq">
              <a:solidFill>
                <a:srgbClr val="FF0000"/>
              </a:solidFill>
              <a:prstDash val="solid"/>
              <a:round/>
            </a:ln>
            <a:effectLst/>
          </p:spPr>
          <p:txBody>
            <a:bodyPr wrap="square" lIns="45719" tIns="45719" rIns="45719" bIns="45719" numCol="1" anchor="ctr">
              <a:noAutofit/>
            </a:bodyPr>
            <a:lstStyle/>
            <a:p>
              <a:pPr defTabSz="457200">
                <a:defRPr sz="1800">
                  <a:solidFill>
                    <a:srgbClr val="FFFFE3"/>
                  </a:solidFill>
                </a:defRPr>
              </a:pPr>
            </a:p>
          </p:txBody>
        </p:sp>
        <p:sp>
          <p:nvSpPr>
            <p:cNvPr id="260" name="Line"/>
            <p:cNvSpPr/>
            <p:nvPr/>
          </p:nvSpPr>
          <p:spPr>
            <a:xfrm flipV="1">
              <a:off x="740833" y="457199"/>
              <a:ext cx="1" cy="609601"/>
            </a:xfrm>
            <a:prstGeom prst="line">
              <a:avLst/>
            </a:prstGeom>
            <a:noFill/>
            <a:ln w="38100" cap="sq">
              <a:solidFill>
                <a:srgbClr val="FF0000"/>
              </a:solidFill>
              <a:prstDash val="solid"/>
              <a:round/>
              <a:tailEnd type="triangle" w="med" len="med"/>
            </a:ln>
            <a:effectLst/>
          </p:spPr>
          <p:txBody>
            <a:bodyPr wrap="square" lIns="45719" tIns="45719" rIns="45719" bIns="45719" numCol="1" anchor="t">
              <a:noAutofit/>
            </a:bodyPr>
            <a:lstStyle/>
            <a:p>
              <a:pPr>
                <a:defRPr>
                  <a:solidFill>
                    <a:srgbClr val="FFFFE3"/>
                  </a:solidFil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240"/>
                                        </p:tgtEl>
                                        <p:attrNameLst>
                                          <p:attrName>style.visibility</p:attrName>
                                        </p:attrNameLst>
                                      </p:cBhvr>
                                      <p:to>
                                        <p:strVal val="visible"/>
                                      </p:to>
                                    </p:set>
                                    <p:anim calcmode="lin" valueType="num">
                                      <p:cBhvr>
                                        <p:cTn id="13" dur="1000" fill="hold"/>
                                        <p:tgtEl>
                                          <p:spTgt spid="240"/>
                                        </p:tgtEl>
                                        <p:attrNameLst>
                                          <p:attrName>ppt_x</p:attrName>
                                        </p:attrNameLst>
                                      </p:cBhvr>
                                      <p:tavLst>
                                        <p:tav tm="0">
                                          <p:val>
                                            <p:strVal val="#ppt_x"/>
                                          </p:val>
                                        </p:tav>
                                        <p:tav tm="100000">
                                          <p:val>
                                            <p:strVal val="#ppt_x"/>
                                          </p:val>
                                        </p:tav>
                                      </p:tavLst>
                                    </p:anim>
                                    <p:anim calcmode="lin" valueType="num">
                                      <p:cBhvr>
                                        <p:cTn id="14" dur="10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244"/>
                                        </p:tgtEl>
                                        <p:attrNameLst>
                                          <p:attrName>style.visibility</p:attrName>
                                        </p:attrNameLst>
                                      </p:cBhvr>
                                      <p:to>
                                        <p:strVal val="visible"/>
                                      </p:to>
                                    </p:set>
                                    <p:anim calcmode="lin" valueType="num">
                                      <p:cBhvr>
                                        <p:cTn id="19" dur="1000" fill="hold"/>
                                        <p:tgtEl>
                                          <p:spTgt spid="244"/>
                                        </p:tgtEl>
                                        <p:attrNameLst>
                                          <p:attrName>ppt_x</p:attrName>
                                        </p:attrNameLst>
                                      </p:cBhvr>
                                      <p:tavLst>
                                        <p:tav tm="0">
                                          <p:val>
                                            <p:strVal val="#ppt_x"/>
                                          </p:val>
                                        </p:tav>
                                        <p:tav tm="100000">
                                          <p:val>
                                            <p:strVal val="#ppt_x"/>
                                          </p:val>
                                        </p:tav>
                                      </p:tavLst>
                                    </p:anim>
                                    <p:anim calcmode="lin" valueType="num">
                                      <p:cBhvr>
                                        <p:cTn id="20" dur="10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4" fill="hold">
                                  <p:stCondLst>
                                    <p:cond delay="0"/>
                                  </p:stCondLst>
                                  <p:iterate type="el" backwards="0">
                                    <p:tmAbs val="0"/>
                                  </p:iterate>
                                  <p:childTnLst>
                                    <p:set>
                                      <p:cBhvr>
                                        <p:cTn id="24" fill="hold"/>
                                        <p:tgtEl>
                                          <p:spTgt spid="249"/>
                                        </p:tgtEl>
                                        <p:attrNameLst>
                                          <p:attrName>style.visibility</p:attrName>
                                        </p:attrNameLst>
                                      </p:cBhvr>
                                      <p:to>
                                        <p:strVal val="visible"/>
                                      </p:to>
                                    </p:set>
                                    <p:anim calcmode="lin" valueType="num">
                                      <p:cBhvr>
                                        <p:cTn id="25" dur="1000" fill="hold"/>
                                        <p:tgtEl>
                                          <p:spTgt spid="249"/>
                                        </p:tgtEl>
                                        <p:attrNameLst>
                                          <p:attrName>ppt_x</p:attrName>
                                        </p:attrNameLst>
                                      </p:cBhvr>
                                      <p:tavLst>
                                        <p:tav tm="0">
                                          <p:val>
                                            <p:strVal val="#ppt_x"/>
                                          </p:val>
                                        </p:tav>
                                        <p:tav tm="100000">
                                          <p:val>
                                            <p:strVal val="#ppt_x"/>
                                          </p:val>
                                        </p:tav>
                                      </p:tavLst>
                                    </p:anim>
                                    <p:anim calcmode="lin" valueType="num">
                                      <p:cBhvr>
                                        <p:cTn id="26" dur="10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 grpId="5" fill="hold">
                                  <p:stCondLst>
                                    <p:cond delay="0"/>
                                  </p:stCondLst>
                                  <p:iterate type="el" backwards="0">
                                    <p:tmAbs val="0"/>
                                  </p:iterate>
                                  <p:childTnLst>
                                    <p:set>
                                      <p:cBhvr>
                                        <p:cTn id="30" fill="hold"/>
                                        <p:tgtEl>
                                          <p:spTgt spid="253"/>
                                        </p:tgtEl>
                                        <p:attrNameLst>
                                          <p:attrName>style.visibility</p:attrName>
                                        </p:attrNameLst>
                                      </p:cBhvr>
                                      <p:to>
                                        <p:strVal val="visible"/>
                                      </p:to>
                                    </p:set>
                                    <p:anim calcmode="lin" valueType="num">
                                      <p:cBhvr>
                                        <p:cTn id="31" dur="1000" fill="hold"/>
                                        <p:tgtEl>
                                          <p:spTgt spid="253"/>
                                        </p:tgtEl>
                                        <p:attrNameLst>
                                          <p:attrName>ppt_x</p:attrName>
                                        </p:attrNameLst>
                                      </p:cBhvr>
                                      <p:tavLst>
                                        <p:tav tm="0">
                                          <p:val>
                                            <p:strVal val="#ppt_x"/>
                                          </p:val>
                                        </p:tav>
                                        <p:tav tm="100000">
                                          <p:val>
                                            <p:strVal val="#ppt_x"/>
                                          </p:val>
                                        </p:tav>
                                      </p:tavLst>
                                    </p:anim>
                                    <p:anim calcmode="lin" valueType="num">
                                      <p:cBhvr>
                                        <p:cTn id="32" dur="1000" fill="hold"/>
                                        <p:tgtEl>
                                          <p:spTgt spid="2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 grpId="6" fill="hold">
                                  <p:stCondLst>
                                    <p:cond delay="0"/>
                                  </p:stCondLst>
                                  <p:iterate type="el" backwards="0">
                                    <p:tmAbs val="0"/>
                                  </p:iterate>
                                  <p:childTnLst>
                                    <p:set>
                                      <p:cBhvr>
                                        <p:cTn id="36" fill="hold"/>
                                        <p:tgtEl>
                                          <p:spTgt spid="257"/>
                                        </p:tgtEl>
                                        <p:attrNameLst>
                                          <p:attrName>style.visibility</p:attrName>
                                        </p:attrNameLst>
                                      </p:cBhvr>
                                      <p:to>
                                        <p:strVal val="visible"/>
                                      </p:to>
                                    </p:set>
                                    <p:anim calcmode="lin" valueType="num">
                                      <p:cBhvr>
                                        <p:cTn id="37" dur="1000" fill="hold"/>
                                        <p:tgtEl>
                                          <p:spTgt spid="257"/>
                                        </p:tgtEl>
                                        <p:attrNameLst>
                                          <p:attrName>ppt_x</p:attrName>
                                        </p:attrNameLst>
                                      </p:cBhvr>
                                      <p:tavLst>
                                        <p:tav tm="0">
                                          <p:val>
                                            <p:strVal val="#ppt_x"/>
                                          </p:val>
                                        </p:tav>
                                        <p:tav tm="100000">
                                          <p:val>
                                            <p:strVal val="#ppt_x"/>
                                          </p:val>
                                        </p:tav>
                                      </p:tavLst>
                                    </p:anim>
                                    <p:anim calcmode="lin" valueType="num">
                                      <p:cBhvr>
                                        <p:cTn id="38" dur="1000" fill="hold"/>
                                        <p:tgtEl>
                                          <p:spTgt spid="2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7" fill="hold">
                                  <p:stCondLst>
                                    <p:cond delay="0"/>
                                  </p:stCondLst>
                                  <p:iterate type="el" backwards="0">
                                    <p:tmAbs val="0"/>
                                  </p:iterate>
                                  <p:childTnLst>
                                    <p:set>
                                      <p:cBhvr>
                                        <p:cTn id="42" fill="hold"/>
                                        <p:tgtEl>
                                          <p:spTgt spid="261"/>
                                        </p:tgtEl>
                                        <p:attrNameLst>
                                          <p:attrName>style.visibility</p:attrName>
                                        </p:attrNameLst>
                                      </p:cBhvr>
                                      <p:to>
                                        <p:strVal val="visible"/>
                                      </p:to>
                                    </p:set>
                                    <p:anim calcmode="lin" valueType="num">
                                      <p:cBhvr>
                                        <p:cTn id="43" dur="1000" fill="hold"/>
                                        <p:tgtEl>
                                          <p:spTgt spid="261"/>
                                        </p:tgtEl>
                                        <p:attrNameLst>
                                          <p:attrName>ppt_x</p:attrName>
                                        </p:attrNameLst>
                                      </p:cBhvr>
                                      <p:tavLst>
                                        <p:tav tm="0">
                                          <p:val>
                                            <p:strVal val="#ppt_x"/>
                                          </p:val>
                                        </p:tav>
                                        <p:tav tm="100000">
                                          <p:val>
                                            <p:strVal val="#ppt_x"/>
                                          </p:val>
                                        </p:tav>
                                      </p:tavLst>
                                    </p:anim>
                                    <p:anim calcmode="lin" valueType="num">
                                      <p:cBhvr>
                                        <p:cTn id="44" dur="1000" fill="hold"/>
                                        <p:tgtEl>
                                          <p:spTgt spid="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7"/>
      <p:bldP build="whole" bldLvl="1" animBg="1" rev="0" advAuto="0" spid="257" grpId="6"/>
      <p:bldP build="whole" bldLvl="1" animBg="1" rev="0" advAuto="0" spid="253" grpId="5"/>
      <p:bldP build="whole" bldLvl="1" animBg="1" rev="0" advAuto="0" spid="236" grpId="1"/>
      <p:bldP build="whole" bldLvl="1" animBg="1" rev="0" advAuto="0" spid="240" grpId="2"/>
      <p:bldP build="whole" bldLvl="1" animBg="1" rev="0" advAuto="0" spid="249" grpId="4"/>
      <p:bldP build="whole" bldLvl="1" animBg="1" rev="0" advAuto="0" spid="244" grpId="3"/>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lide Number"/>
          <p:cNvSpPr txBox="1"/>
          <p:nvPr>
            <p:ph type="sldNum" sz="quarter" idx="2"/>
          </p:nvPr>
        </p:nvSpPr>
        <p:spPr>
          <a:xfrm>
            <a:off x="8887459" y="6553200"/>
            <a:ext cx="256541"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264" name="Quick Quiz"/>
          <p:cNvSpPr txBox="1"/>
          <p:nvPr>
            <p:ph type="title" idx="4294967295"/>
          </p:nvPr>
        </p:nvSpPr>
        <p:spPr>
          <a:xfrm>
            <a:off x="457200" y="533399"/>
            <a:ext cx="8229600" cy="1143002"/>
          </a:xfrm>
          <a:prstGeom prst="rect">
            <a:avLst/>
          </a:prstGeom>
        </p:spPr>
        <p:txBody>
          <a:bodyPr>
            <a:normAutofit fontScale="100000" lnSpcReduction="0"/>
          </a:bodyPr>
          <a:lstStyle/>
          <a:p>
            <a:pPr/>
            <a:r>
              <a:t>Quick Quiz</a:t>
            </a:r>
          </a:p>
        </p:txBody>
      </p:sp>
      <p:sp>
        <p:nvSpPr>
          <p:cNvPr id="265" name="What determines the price of a share of stock?…"/>
          <p:cNvSpPr txBox="1"/>
          <p:nvPr>
            <p:ph type="body" idx="4294967295"/>
          </p:nvPr>
        </p:nvSpPr>
        <p:spPr>
          <a:xfrm>
            <a:off x="457200" y="1828800"/>
            <a:ext cx="8229600" cy="4302125"/>
          </a:xfrm>
          <a:prstGeom prst="rect">
            <a:avLst/>
          </a:prstGeom>
        </p:spPr>
        <p:txBody>
          <a:bodyPr>
            <a:normAutofit fontScale="100000" lnSpcReduction="0"/>
          </a:bodyPr>
          <a:lstStyle/>
          <a:p>
            <a:pPr marL="342900" indent="-342900"/>
            <a:r>
              <a:t>What determines the price of a share of stock?</a:t>
            </a:r>
          </a:p>
          <a:p>
            <a:pPr marL="342900" indent="-342900"/>
            <a:r>
              <a:t>What determines </a:t>
            </a:r>
            <a:r>
              <a:rPr i="1"/>
              <a:t>g</a:t>
            </a:r>
            <a:r>
              <a:t> and </a:t>
            </a:r>
            <a:r>
              <a:rPr i="1"/>
              <a:t>R</a:t>
            </a:r>
            <a:r>
              <a:t> in the DGM?</a:t>
            </a:r>
          </a:p>
          <a:p>
            <a:pPr marL="342900" indent="-342900"/>
            <a:r>
              <a:t>Decompose a stock</a:t>
            </a:r>
            <a:r>
              <a:rPr>
                <a:latin typeface="+mn-lt"/>
                <a:ea typeface="+mn-ea"/>
                <a:cs typeface="+mn-cs"/>
                <a:sym typeface="Arial"/>
              </a:rPr>
              <a:t>’</a:t>
            </a:r>
            <a:r>
              <a:t>s price into constant growth and NPVGO values.</a:t>
            </a:r>
          </a:p>
          <a:p>
            <a:pPr marL="342900" indent="-342900"/>
            <a:r>
              <a:t>Discuss the importance of the PE ratio.</a:t>
            </a:r>
          </a:p>
          <a:p>
            <a:pPr marL="342900" indent="-342900"/>
            <a:r>
              <a:t>What are some of the major characteristics of NYSE and Nasdaq?</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5">
                                            <p:bg/>
                                          </p:spTgt>
                                        </p:tgtEl>
                                        <p:attrNameLst>
                                          <p:attrName>style.visibility</p:attrName>
                                        </p:attrNameLst>
                                      </p:cBhvr>
                                      <p:to>
                                        <p:strVal val="visible"/>
                                      </p:to>
                                    </p:set>
                                    <p:anim calcmode="lin" valueType="num">
                                      <p:cBhvr>
                                        <p:cTn id="7" dur="1000" fill="hold"/>
                                        <p:tgtEl>
                                          <p:spTgt spid="265">
                                            <p:bg/>
                                          </p:spTgt>
                                        </p:tgtEl>
                                        <p:attrNameLst>
                                          <p:attrName>ppt_x</p:attrName>
                                        </p:attrNameLst>
                                      </p:cBhvr>
                                      <p:tavLst>
                                        <p:tav tm="0">
                                          <p:val>
                                            <p:strVal val="#ppt_x"/>
                                          </p:val>
                                        </p:tav>
                                        <p:tav tm="100000">
                                          <p:val>
                                            <p:strVal val="#ppt_x"/>
                                          </p:val>
                                        </p:tav>
                                      </p:tavLst>
                                    </p:anim>
                                    <p:anim calcmode="lin" valueType="num">
                                      <p:cBhvr>
                                        <p:cTn id="8" dur="1000" fill="hold"/>
                                        <p:tgtEl>
                                          <p:spTgt spid="26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65">
                                            <p:txEl>
                                              <p:pRg st="0" end="0"/>
                                            </p:txEl>
                                          </p:spTgt>
                                        </p:tgtEl>
                                        <p:attrNameLst>
                                          <p:attrName>style.visibility</p:attrName>
                                        </p:attrNameLst>
                                      </p:cBhvr>
                                      <p:to>
                                        <p:strVal val="visible"/>
                                      </p:to>
                                    </p:set>
                                    <p:anim calcmode="lin" valueType="num">
                                      <p:cBhvr>
                                        <p:cTn id="11" dur="1000" fill="hold"/>
                                        <p:tgtEl>
                                          <p:spTgt spid="26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65">
                                            <p:txEl>
                                              <p:pRg st="1" end="1"/>
                                            </p:txEl>
                                          </p:spTgt>
                                        </p:tgtEl>
                                        <p:attrNameLst>
                                          <p:attrName>style.visibility</p:attrName>
                                        </p:attrNameLst>
                                      </p:cBhvr>
                                      <p:to>
                                        <p:strVal val="visible"/>
                                      </p:to>
                                    </p:set>
                                    <p:anim calcmode="lin" valueType="num">
                                      <p:cBhvr>
                                        <p:cTn id="17" dur="1000" fill="hold"/>
                                        <p:tgtEl>
                                          <p:spTgt spid="265">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65">
                                            <p:txEl>
                                              <p:pRg st="2" end="2"/>
                                            </p:txEl>
                                          </p:spTgt>
                                        </p:tgtEl>
                                        <p:attrNameLst>
                                          <p:attrName>style.visibility</p:attrName>
                                        </p:attrNameLst>
                                      </p:cBhvr>
                                      <p:to>
                                        <p:strVal val="visible"/>
                                      </p:to>
                                    </p:set>
                                    <p:anim calcmode="lin" valueType="num">
                                      <p:cBhvr>
                                        <p:cTn id="23" dur="1000" fill="hold"/>
                                        <p:tgtEl>
                                          <p:spTgt spid="26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65">
                                            <p:txEl>
                                              <p:pRg st="3" end="3"/>
                                            </p:txEl>
                                          </p:spTgt>
                                        </p:tgtEl>
                                        <p:attrNameLst>
                                          <p:attrName>style.visibility</p:attrName>
                                        </p:attrNameLst>
                                      </p:cBhvr>
                                      <p:to>
                                        <p:strVal val="visible"/>
                                      </p:to>
                                    </p:set>
                                    <p:anim calcmode="lin" valueType="num">
                                      <p:cBhvr>
                                        <p:cTn id="29" dur="1000" fill="hold"/>
                                        <p:tgtEl>
                                          <p:spTgt spid="26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65">
                                            <p:txEl>
                                              <p:pRg st="4" end="4"/>
                                            </p:txEl>
                                          </p:spTgt>
                                        </p:tgtEl>
                                        <p:attrNameLst>
                                          <p:attrName>style.visibility</p:attrName>
                                        </p:attrNameLst>
                                      </p:cBhvr>
                                      <p:to>
                                        <p:strVal val="visible"/>
                                      </p:to>
                                    </p:set>
                                    <p:anim calcmode="lin" valueType="num">
                                      <p:cBhvr>
                                        <p:cTn id="35" dur="1000" fill="hold"/>
                                        <p:tgtEl>
                                          <p:spTgt spid="26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65"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59" name="Case 2: Constant Growth"/>
          <p:cNvSpPr txBox="1"/>
          <p:nvPr>
            <p:ph type="title" idx="4294967295"/>
          </p:nvPr>
        </p:nvSpPr>
        <p:spPr>
          <a:xfrm>
            <a:off x="457200" y="533399"/>
            <a:ext cx="8229600" cy="1143002"/>
          </a:xfrm>
          <a:prstGeom prst="rect">
            <a:avLst/>
          </a:prstGeom>
        </p:spPr>
        <p:txBody>
          <a:bodyPr>
            <a:normAutofit fontScale="100000" lnSpcReduction="0"/>
          </a:bodyPr>
          <a:lstStyle/>
          <a:p>
            <a:pPr/>
            <a:r>
              <a:t>Case 2: Constant Growth</a:t>
            </a:r>
          </a:p>
        </p:txBody>
      </p:sp>
      <p:sp>
        <p:nvSpPr>
          <p:cNvPr id="60" name="Since future cash flows grow at a constant rate forever, the value of a constant growth stock is the present value of a growing perpetuity:"/>
          <p:cNvSpPr txBox="1"/>
          <p:nvPr/>
        </p:nvSpPr>
        <p:spPr>
          <a:xfrm>
            <a:off x="533400" y="4800600"/>
            <a:ext cx="8389938" cy="121473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defTabSz="457200">
              <a:lnSpc>
                <a:spcPct val="90000"/>
              </a:lnSpc>
              <a:spcBef>
                <a:spcPts val="600"/>
              </a:spcBef>
              <a:defRPr sz="2800">
                <a:solidFill>
                  <a:srgbClr val="FFFFE3"/>
                </a:solidFill>
              </a:defRPr>
            </a:lvl1pPr>
          </a:lstStyle>
          <a:p>
            <a:pPr/>
            <a:r>
              <a:t>Since future cash flows grow at a constant rate forever, the value of a constant growth stock is the present value of a growing perpetuity:</a:t>
            </a:r>
          </a:p>
        </p:txBody>
      </p:sp>
      <p:sp>
        <p:nvSpPr>
          <p:cNvPr id="61" name="Assume that dividends will grow at a constant rate, g, forever, i.e.,"/>
          <p:cNvSpPr txBox="1"/>
          <p:nvPr/>
        </p:nvSpPr>
        <p:spPr>
          <a:xfrm>
            <a:off x="500062" y="1855787"/>
            <a:ext cx="8361363" cy="847466"/>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defTabSz="457200">
              <a:lnSpc>
                <a:spcPct val="90000"/>
              </a:lnSpc>
              <a:spcBef>
                <a:spcPts val="600"/>
              </a:spcBef>
              <a:defRPr sz="2800">
                <a:solidFill>
                  <a:srgbClr val="FFFFE3"/>
                </a:solidFill>
              </a:defRPr>
            </a:pPr>
            <a:r>
              <a:t>Assume that dividends will grow at a constant rate, </a:t>
            </a:r>
            <a:r>
              <a:rPr i="1"/>
              <a:t>g</a:t>
            </a:r>
            <a:r>
              <a:t>, forever, </a:t>
            </a:r>
            <a:r>
              <a:rPr i="1"/>
              <a:t>i.e., </a:t>
            </a:r>
          </a:p>
        </p:txBody>
      </p:sp>
      <p:sp>
        <p:nvSpPr>
          <p:cNvPr id="62" name="."/>
          <p:cNvSpPr txBox="1"/>
          <p:nvPr/>
        </p:nvSpPr>
        <p:spPr>
          <a:xfrm>
            <a:off x="3929062" y="4137025"/>
            <a:ext cx="620713"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63" name="."/>
          <p:cNvSpPr txBox="1"/>
          <p:nvPr/>
        </p:nvSpPr>
        <p:spPr>
          <a:xfrm>
            <a:off x="3929062" y="4289425"/>
            <a:ext cx="620713"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64" name="."/>
          <p:cNvSpPr txBox="1"/>
          <p:nvPr/>
        </p:nvSpPr>
        <p:spPr>
          <a:xfrm>
            <a:off x="3929062" y="4441825"/>
            <a:ext cx="620713"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65" name="Rectangle"/>
          <p:cNvSpPr/>
          <p:nvPr/>
        </p:nvSpPr>
        <p:spPr>
          <a:xfrm>
            <a:off x="1676400" y="2667000"/>
            <a:ext cx="6553200" cy="16764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66" name="Rectangle"/>
          <p:cNvSpPr/>
          <p:nvPr/>
        </p:nvSpPr>
        <p:spPr>
          <a:xfrm>
            <a:off x="5257800" y="5791200"/>
            <a:ext cx="2514600" cy="10668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pic>
        <p:nvPicPr>
          <p:cNvPr id="67" name="image.pdf" descr="image.pdf"/>
          <p:cNvPicPr>
            <a:picLocks noChangeAspect="1"/>
          </p:cNvPicPr>
          <p:nvPr/>
        </p:nvPicPr>
        <p:blipFill>
          <a:blip r:embed="rId2">
            <a:extLst/>
          </a:blip>
          <a:stretch>
            <a:fillRect/>
          </a:stretch>
        </p:blipFill>
        <p:spPr>
          <a:xfrm>
            <a:off x="1841500" y="3832225"/>
            <a:ext cx="4875213" cy="569913"/>
          </a:xfrm>
          <a:prstGeom prst="rect">
            <a:avLst/>
          </a:prstGeom>
          <a:ln w="12700">
            <a:miter lim="400000"/>
          </a:ln>
        </p:spPr>
      </p:pic>
      <p:pic>
        <p:nvPicPr>
          <p:cNvPr id="68" name="image.pdf" descr="image.pdf"/>
          <p:cNvPicPr>
            <a:picLocks noChangeAspect="1"/>
          </p:cNvPicPr>
          <p:nvPr/>
        </p:nvPicPr>
        <p:blipFill>
          <a:blip r:embed="rId3">
            <a:extLst/>
          </a:blip>
          <a:stretch>
            <a:fillRect/>
          </a:stretch>
        </p:blipFill>
        <p:spPr>
          <a:xfrm>
            <a:off x="1828800" y="2590800"/>
            <a:ext cx="2767013" cy="538163"/>
          </a:xfrm>
          <a:prstGeom prst="rect">
            <a:avLst/>
          </a:prstGeom>
          <a:ln w="12700">
            <a:miter lim="400000"/>
          </a:ln>
        </p:spPr>
      </p:pic>
      <p:pic>
        <p:nvPicPr>
          <p:cNvPr id="69" name="image.pdf" descr="image.pdf"/>
          <p:cNvPicPr>
            <a:picLocks noChangeAspect="1"/>
          </p:cNvPicPr>
          <p:nvPr/>
        </p:nvPicPr>
        <p:blipFill>
          <a:blip r:embed="rId4">
            <a:extLst/>
          </a:blip>
          <a:stretch>
            <a:fillRect/>
          </a:stretch>
        </p:blipFill>
        <p:spPr>
          <a:xfrm>
            <a:off x="5181600" y="5748337"/>
            <a:ext cx="1854200" cy="1109663"/>
          </a:xfrm>
          <a:prstGeom prst="rect">
            <a:avLst/>
          </a:prstGeom>
          <a:ln w="12700">
            <a:miter lim="400000"/>
          </a:ln>
        </p:spPr>
      </p:pic>
      <p:pic>
        <p:nvPicPr>
          <p:cNvPr id="70" name="image.pdf" descr="image.pdf"/>
          <p:cNvPicPr>
            <a:picLocks noChangeAspect="1"/>
          </p:cNvPicPr>
          <p:nvPr/>
        </p:nvPicPr>
        <p:blipFill>
          <a:blip r:embed="rId5">
            <a:extLst/>
          </a:blip>
          <a:stretch>
            <a:fillRect/>
          </a:stretch>
        </p:blipFill>
        <p:spPr>
          <a:xfrm>
            <a:off x="1857375" y="3146425"/>
            <a:ext cx="4873625" cy="56991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1">
                                            <p:bg/>
                                          </p:spTgt>
                                        </p:tgtEl>
                                        <p:attrNameLst>
                                          <p:attrName>style.visibility</p:attrName>
                                        </p:attrNameLst>
                                      </p:cBhvr>
                                      <p:to>
                                        <p:strVal val="visible"/>
                                      </p:to>
                                    </p:set>
                                    <p:anim calcmode="lin" valueType="num">
                                      <p:cBhvr>
                                        <p:cTn id="7" dur="1000" fill="hold"/>
                                        <p:tgtEl>
                                          <p:spTgt spid="61">
                                            <p:bg/>
                                          </p:spTgt>
                                        </p:tgtEl>
                                        <p:attrNameLst>
                                          <p:attrName>ppt_x</p:attrName>
                                        </p:attrNameLst>
                                      </p:cBhvr>
                                      <p:tavLst>
                                        <p:tav tm="0">
                                          <p:val>
                                            <p:strVal val="#ppt_x"/>
                                          </p:val>
                                        </p:tav>
                                        <p:tav tm="100000">
                                          <p:val>
                                            <p:strVal val="#ppt_x"/>
                                          </p:val>
                                        </p:tav>
                                      </p:tavLst>
                                    </p:anim>
                                    <p:anim calcmode="lin" valueType="num">
                                      <p:cBhvr>
                                        <p:cTn id="8" dur="1000" fill="hold"/>
                                        <p:tgtEl>
                                          <p:spTgt spid="61">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61">
                                            <p:txEl>
                                              <p:pRg st="0" end="0"/>
                                            </p:txEl>
                                          </p:spTgt>
                                        </p:tgtEl>
                                        <p:attrNameLst>
                                          <p:attrName>style.visibility</p:attrName>
                                        </p:attrNameLst>
                                      </p:cBhvr>
                                      <p:to>
                                        <p:strVal val="visible"/>
                                      </p:to>
                                    </p:set>
                                    <p:anim calcmode="lin" valueType="num">
                                      <p:cBhvr>
                                        <p:cTn id="11"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Class="entr" nodeType="afterEffect" presetSubtype="4" presetID="2" grpId="2" fill="hold">
                                  <p:stCondLst>
                                    <p:cond delay="0"/>
                                  </p:stCondLst>
                                  <p:iterate type="el" backwards="0">
                                    <p:tmAbs val="0"/>
                                  </p:iterate>
                                  <p:childTnLst>
                                    <p:set>
                                      <p:cBhvr>
                                        <p:cTn id="15" fill="hold"/>
                                        <p:tgtEl>
                                          <p:spTgt spid="68"/>
                                        </p:tgtEl>
                                        <p:attrNameLst>
                                          <p:attrName>style.visibility</p:attrName>
                                        </p:attrNameLst>
                                      </p:cBhvr>
                                      <p:to>
                                        <p:strVal val="visible"/>
                                      </p:to>
                                    </p:set>
                                    <p:anim calcmode="lin" valueType="num">
                                      <p:cBhvr>
                                        <p:cTn id="16" dur="1000" fill="hold"/>
                                        <p:tgtEl>
                                          <p:spTgt spid="68"/>
                                        </p:tgtEl>
                                        <p:attrNameLst>
                                          <p:attrName>ppt_x</p:attrName>
                                        </p:attrNameLst>
                                      </p:cBhvr>
                                      <p:tavLst>
                                        <p:tav tm="0">
                                          <p:val>
                                            <p:strVal val="#ppt_x"/>
                                          </p:val>
                                        </p:tav>
                                        <p:tav tm="100000">
                                          <p:val>
                                            <p:strVal val="#ppt_x"/>
                                          </p:val>
                                        </p:tav>
                                      </p:tavLst>
                                    </p:anim>
                                    <p:anim calcmode="lin" valueType="num">
                                      <p:cBhvr>
                                        <p:cTn id="17" dur="1000" fill="hold"/>
                                        <p:tgtEl>
                                          <p:spTgt spid="68"/>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Class="entr" nodeType="afterEffect" presetSubtype="4" presetID="2" grpId="3" fill="hold">
                                  <p:stCondLst>
                                    <p:cond delay="0"/>
                                  </p:stCondLst>
                                  <p:iterate type="el" backwards="0">
                                    <p:tmAbs val="0"/>
                                  </p:iterate>
                                  <p:childTnLst>
                                    <p:set>
                                      <p:cBhvr>
                                        <p:cTn id="20" fill="hold"/>
                                        <p:tgtEl>
                                          <p:spTgt spid="70"/>
                                        </p:tgtEl>
                                        <p:attrNameLst>
                                          <p:attrName>style.visibility</p:attrName>
                                        </p:attrNameLst>
                                      </p:cBhvr>
                                      <p:to>
                                        <p:strVal val="visible"/>
                                      </p:to>
                                    </p:set>
                                    <p:anim calcmode="lin" valueType="num">
                                      <p:cBhvr>
                                        <p:cTn id="21" dur="1000" fill="hold"/>
                                        <p:tgtEl>
                                          <p:spTgt spid="70"/>
                                        </p:tgtEl>
                                        <p:attrNameLst>
                                          <p:attrName>ppt_x</p:attrName>
                                        </p:attrNameLst>
                                      </p:cBhvr>
                                      <p:tavLst>
                                        <p:tav tm="0">
                                          <p:val>
                                            <p:strVal val="#ppt_x"/>
                                          </p:val>
                                        </p:tav>
                                        <p:tav tm="100000">
                                          <p:val>
                                            <p:strVal val="#ppt_x"/>
                                          </p:val>
                                        </p:tav>
                                      </p:tavLst>
                                    </p:anim>
                                    <p:anim calcmode="lin" valueType="num">
                                      <p:cBhvr>
                                        <p:cTn id="22" dur="1000" fill="hold"/>
                                        <p:tgtEl>
                                          <p:spTgt spid="70"/>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Class="entr" nodeType="afterEffect" presetSubtype="4" presetID="2" grpId="4" fill="hold">
                                  <p:stCondLst>
                                    <p:cond delay="0"/>
                                  </p:stCondLst>
                                  <p:iterate type="el" backwards="0">
                                    <p:tmAbs val="0"/>
                                  </p:iterate>
                                  <p:childTnLst>
                                    <p:set>
                                      <p:cBhvr>
                                        <p:cTn id="25" fill="hold"/>
                                        <p:tgtEl>
                                          <p:spTgt spid="67"/>
                                        </p:tgtEl>
                                        <p:attrNameLst>
                                          <p:attrName>style.visibility</p:attrName>
                                        </p:attrNameLst>
                                      </p:cBhvr>
                                      <p:to>
                                        <p:strVal val="visible"/>
                                      </p:to>
                                    </p:set>
                                    <p:anim calcmode="lin" valueType="num">
                                      <p:cBhvr>
                                        <p:cTn id="26" dur="1000" fill="hold"/>
                                        <p:tgtEl>
                                          <p:spTgt spid="67"/>
                                        </p:tgtEl>
                                        <p:attrNameLst>
                                          <p:attrName>ppt_x</p:attrName>
                                        </p:attrNameLst>
                                      </p:cBhvr>
                                      <p:tavLst>
                                        <p:tav tm="0">
                                          <p:val>
                                            <p:strVal val="#ppt_x"/>
                                          </p:val>
                                        </p:tav>
                                        <p:tav tm="100000">
                                          <p:val>
                                            <p:strVal val="#ppt_x"/>
                                          </p:val>
                                        </p:tav>
                                      </p:tavLst>
                                    </p:anim>
                                    <p:anim calcmode="lin" valueType="num">
                                      <p:cBhvr>
                                        <p:cTn id="27" dur="1000" fill="hold"/>
                                        <p:tgtEl>
                                          <p:spTgt spid="67"/>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presetClass="entr" nodeType="afterEffect" presetSubtype="4" presetID="2" grpId="5" fill="hold">
                                  <p:stCondLst>
                                    <p:cond delay="0"/>
                                  </p:stCondLst>
                                  <p:iterate type="el" backwards="0">
                                    <p:tmAbs val="0"/>
                                  </p:iterate>
                                  <p:childTnLst>
                                    <p:set>
                                      <p:cBhvr>
                                        <p:cTn id="30" fill="hold"/>
                                        <p:tgtEl>
                                          <p:spTgt spid="62"/>
                                        </p:tgtEl>
                                        <p:attrNameLst>
                                          <p:attrName>style.visibility</p:attrName>
                                        </p:attrNameLst>
                                      </p:cBhvr>
                                      <p:to>
                                        <p:strVal val="visible"/>
                                      </p:to>
                                    </p:set>
                                    <p:anim calcmode="lin" valueType="num">
                                      <p:cBhvr>
                                        <p:cTn id="31" dur="1000" fill="hold"/>
                                        <p:tgtEl>
                                          <p:spTgt spid="62"/>
                                        </p:tgtEl>
                                        <p:attrNameLst>
                                          <p:attrName>ppt_x</p:attrName>
                                        </p:attrNameLst>
                                      </p:cBhvr>
                                      <p:tavLst>
                                        <p:tav tm="0">
                                          <p:val>
                                            <p:strVal val="#ppt_x"/>
                                          </p:val>
                                        </p:tav>
                                        <p:tav tm="100000">
                                          <p:val>
                                            <p:strVal val="#ppt_x"/>
                                          </p:val>
                                        </p:tav>
                                      </p:tavLst>
                                    </p:anim>
                                    <p:anim calcmode="lin" valueType="num">
                                      <p:cBhvr>
                                        <p:cTn id="32" dur="1000" fill="hold"/>
                                        <p:tgtEl>
                                          <p:spTgt spid="62"/>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Class="entr" nodeType="afterEffect" presetSubtype="4" presetID="2" grpId="6" fill="hold">
                                  <p:stCondLst>
                                    <p:cond delay="0"/>
                                  </p:stCondLst>
                                  <p:iterate type="el" backwards="0">
                                    <p:tmAbs val="0"/>
                                  </p:iterate>
                                  <p:childTnLst>
                                    <p:set>
                                      <p:cBhvr>
                                        <p:cTn id="35" fill="hold"/>
                                        <p:tgtEl>
                                          <p:spTgt spid="63"/>
                                        </p:tgtEl>
                                        <p:attrNameLst>
                                          <p:attrName>style.visibility</p:attrName>
                                        </p:attrNameLst>
                                      </p:cBhvr>
                                      <p:to>
                                        <p:strVal val="visible"/>
                                      </p:to>
                                    </p:set>
                                    <p:anim calcmode="lin" valueType="num">
                                      <p:cBhvr>
                                        <p:cTn id="36" dur="1000" fill="hold"/>
                                        <p:tgtEl>
                                          <p:spTgt spid="63"/>
                                        </p:tgtEl>
                                        <p:attrNameLst>
                                          <p:attrName>ppt_x</p:attrName>
                                        </p:attrNameLst>
                                      </p:cBhvr>
                                      <p:tavLst>
                                        <p:tav tm="0">
                                          <p:val>
                                            <p:strVal val="#ppt_x"/>
                                          </p:val>
                                        </p:tav>
                                        <p:tav tm="100000">
                                          <p:val>
                                            <p:strVal val="#ppt_x"/>
                                          </p:val>
                                        </p:tav>
                                      </p:tavLst>
                                    </p:anim>
                                    <p:anim calcmode="lin" valueType="num">
                                      <p:cBhvr>
                                        <p:cTn id="37" dur="1000" fill="hold"/>
                                        <p:tgtEl>
                                          <p:spTgt spid="63"/>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presetClass="entr" nodeType="afterEffect" presetSubtype="4" presetID="2" grpId="7" fill="hold">
                                  <p:stCondLst>
                                    <p:cond delay="0"/>
                                  </p:stCondLst>
                                  <p:iterate type="el" backwards="0">
                                    <p:tmAbs val="0"/>
                                  </p:iterate>
                                  <p:childTnLst>
                                    <p:set>
                                      <p:cBhvr>
                                        <p:cTn id="40" fill="hold"/>
                                        <p:tgtEl>
                                          <p:spTgt spid="64"/>
                                        </p:tgtEl>
                                        <p:attrNameLst>
                                          <p:attrName>style.visibility</p:attrName>
                                        </p:attrNameLst>
                                      </p:cBhvr>
                                      <p:to>
                                        <p:strVal val="visible"/>
                                      </p:to>
                                    </p:set>
                                    <p:anim calcmode="lin" valueType="num">
                                      <p:cBhvr>
                                        <p:cTn id="41" dur="1000" fill="hold"/>
                                        <p:tgtEl>
                                          <p:spTgt spid="64"/>
                                        </p:tgtEl>
                                        <p:attrNameLst>
                                          <p:attrName>ppt_x</p:attrName>
                                        </p:attrNameLst>
                                      </p:cBhvr>
                                      <p:tavLst>
                                        <p:tav tm="0">
                                          <p:val>
                                            <p:strVal val="#ppt_x"/>
                                          </p:val>
                                        </p:tav>
                                        <p:tav tm="100000">
                                          <p:val>
                                            <p:strVal val="#ppt_x"/>
                                          </p:val>
                                        </p:tav>
                                      </p:tavLst>
                                    </p:anim>
                                    <p:anim calcmode="lin" valueType="num">
                                      <p:cBhvr>
                                        <p:cTn id="42" dur="10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8" fill="hold">
                                  <p:stCondLst>
                                    <p:cond delay="0"/>
                                  </p:stCondLst>
                                  <p:iterate type="el" backwards="0">
                                    <p:tmAbs val="0"/>
                                  </p:iterate>
                                  <p:childTnLst>
                                    <p:set>
                                      <p:cBhvr>
                                        <p:cTn id="46" fill="hold"/>
                                        <p:tgtEl>
                                          <p:spTgt spid="60">
                                            <p:bg/>
                                          </p:spTgt>
                                        </p:tgtEl>
                                        <p:attrNameLst>
                                          <p:attrName>style.visibility</p:attrName>
                                        </p:attrNameLst>
                                      </p:cBhvr>
                                      <p:to>
                                        <p:strVal val="visible"/>
                                      </p:to>
                                    </p:set>
                                    <p:anim calcmode="lin" valueType="num">
                                      <p:cBhvr>
                                        <p:cTn id="47" dur="1000" fill="hold"/>
                                        <p:tgtEl>
                                          <p:spTgt spid="60">
                                            <p:bg/>
                                          </p:spTgt>
                                        </p:tgtEl>
                                        <p:attrNameLst>
                                          <p:attrName>ppt_x</p:attrName>
                                        </p:attrNameLst>
                                      </p:cBhvr>
                                      <p:tavLst>
                                        <p:tav tm="0">
                                          <p:val>
                                            <p:strVal val="#ppt_x"/>
                                          </p:val>
                                        </p:tav>
                                        <p:tav tm="100000">
                                          <p:val>
                                            <p:strVal val="#ppt_x"/>
                                          </p:val>
                                        </p:tav>
                                      </p:tavLst>
                                    </p:anim>
                                    <p:anim calcmode="lin" valueType="num">
                                      <p:cBhvr>
                                        <p:cTn id="48" dur="1000" fill="hold"/>
                                        <p:tgtEl>
                                          <p:spTgt spid="60">
                                            <p:bg/>
                                          </p:spTgt>
                                        </p:tgtEl>
                                        <p:attrNameLst>
                                          <p:attrName>ppt_y</p:attrName>
                                        </p:attrNameLst>
                                      </p:cBhvr>
                                      <p:tavLst>
                                        <p:tav tm="0">
                                          <p:val>
                                            <p:strVal val="1+#ppt_h/2"/>
                                          </p:val>
                                        </p:tav>
                                        <p:tav tm="100000">
                                          <p:val>
                                            <p:strVal val="#ppt_y"/>
                                          </p:val>
                                        </p:tav>
                                      </p:tavLst>
                                    </p:anim>
                                  </p:childTnLst>
                                </p:cTn>
                              </p:par>
                              <p:par>
                                <p:cTn id="49" presetClass="entr" nodeType="withEffect" presetSubtype="4" presetID="2" grpId="8" fill="hold">
                                  <p:stCondLst>
                                    <p:cond delay="0"/>
                                  </p:stCondLst>
                                  <p:iterate type="el" backwards="0">
                                    <p:tmAbs val="0"/>
                                  </p:iterate>
                                  <p:childTnLst>
                                    <p:set>
                                      <p:cBhvr>
                                        <p:cTn id="50" fill="hold"/>
                                        <p:tgtEl>
                                          <p:spTgt spid="60">
                                            <p:txEl>
                                              <p:pRg st="0" end="0"/>
                                            </p:txEl>
                                          </p:spTgt>
                                        </p:tgtEl>
                                        <p:attrNameLst>
                                          <p:attrName>style.visibility</p:attrName>
                                        </p:attrNameLst>
                                      </p:cBhvr>
                                      <p:to>
                                        <p:strVal val="visible"/>
                                      </p:to>
                                    </p:set>
                                    <p:anim calcmode="lin" valueType="num">
                                      <p:cBhvr>
                                        <p:cTn id="51" dur="10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Class="entr" nodeType="afterEffect" presetSubtype="4" presetID="2" grpId="9" fill="hold">
                                  <p:stCondLst>
                                    <p:cond delay="0"/>
                                  </p:stCondLst>
                                  <p:iterate type="el" backwards="0">
                                    <p:tmAbs val="0"/>
                                  </p:iterate>
                                  <p:childTnLst>
                                    <p:set>
                                      <p:cBhvr>
                                        <p:cTn id="55" fill="hold"/>
                                        <p:tgtEl>
                                          <p:spTgt spid="69"/>
                                        </p:tgtEl>
                                        <p:attrNameLst>
                                          <p:attrName>style.visibility</p:attrName>
                                        </p:attrNameLst>
                                      </p:cBhvr>
                                      <p:to>
                                        <p:strVal val="visible"/>
                                      </p:to>
                                    </p:set>
                                    <p:anim calcmode="lin" valueType="num">
                                      <p:cBhvr>
                                        <p:cTn id="56" dur="1000" fill="hold"/>
                                        <p:tgtEl>
                                          <p:spTgt spid="69"/>
                                        </p:tgtEl>
                                        <p:attrNameLst>
                                          <p:attrName>ppt_x</p:attrName>
                                        </p:attrNameLst>
                                      </p:cBhvr>
                                      <p:tavLst>
                                        <p:tav tm="0">
                                          <p:val>
                                            <p:strVal val="#ppt_x"/>
                                          </p:val>
                                        </p:tav>
                                        <p:tav tm="100000">
                                          <p:val>
                                            <p:strVal val="#ppt_x"/>
                                          </p:val>
                                        </p:tav>
                                      </p:tavLst>
                                    </p:anim>
                                    <p:anim calcmode="lin" valueType="num">
                                      <p:cBhvr>
                                        <p:cTn id="57"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 grpId="9"/>
      <p:bldP build="p" bldLvl="5" animBg="1" rev="0" advAuto="0" spid="60" grpId="8"/>
      <p:bldP build="whole" bldLvl="1" animBg="1" rev="0" advAuto="0" spid="63" grpId="6"/>
      <p:bldP build="whole" bldLvl="1" animBg="1" rev="0" advAuto="0" spid="64" grpId="7"/>
      <p:bldP build="whole" bldLvl="1" animBg="1" rev="0" advAuto="0" spid="68" grpId="2"/>
      <p:bldP build="whole" bldLvl="1" animBg="1" rev="0" advAuto="0" spid="70" grpId="3"/>
      <p:bldP build="p" bldLvl="5" animBg="1" rev="0" advAuto="0" spid="61" grpId="1"/>
      <p:bldP build="whole" bldLvl="1" animBg="1" rev="0" advAuto="0" spid="62" grpId="5"/>
      <p:bldP build="whole" bldLvl="1" animBg="1" rev="0" advAuto="0" spid="67" grpId="4"/>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73" name="Constant Growth Example"/>
          <p:cNvSpPr txBox="1"/>
          <p:nvPr>
            <p:ph type="title" idx="4294967295"/>
          </p:nvPr>
        </p:nvSpPr>
        <p:spPr>
          <a:xfrm>
            <a:off x="457200" y="533399"/>
            <a:ext cx="8229600" cy="1143002"/>
          </a:xfrm>
          <a:prstGeom prst="rect">
            <a:avLst/>
          </a:prstGeom>
        </p:spPr>
        <p:txBody>
          <a:bodyPr>
            <a:normAutofit fontScale="100000" lnSpcReduction="0"/>
          </a:bodyPr>
          <a:lstStyle/>
          <a:p>
            <a:pPr/>
            <a:r>
              <a:t>Constant Growth Example</a:t>
            </a:r>
          </a:p>
        </p:txBody>
      </p:sp>
      <p:sp>
        <p:nvSpPr>
          <p:cNvPr id="74" name="Suppose Big D, Inc., just paid a dividend of $.50. It is expected to increase its dividend by 2% per year. If the market requires a return of 15% on assets of this risk level, how much should the stock be selling for?…"/>
          <p:cNvSpPr txBox="1"/>
          <p:nvPr>
            <p:ph type="body" idx="4294967295"/>
          </p:nvPr>
        </p:nvSpPr>
        <p:spPr>
          <a:xfrm>
            <a:off x="457200" y="1828800"/>
            <a:ext cx="8229600" cy="4302125"/>
          </a:xfrm>
          <a:prstGeom prst="rect">
            <a:avLst/>
          </a:prstGeom>
        </p:spPr>
        <p:txBody>
          <a:bodyPr>
            <a:normAutofit fontScale="100000" lnSpcReduction="0"/>
          </a:bodyPr>
          <a:lstStyle/>
          <a:p>
            <a:pPr marL="342900" indent="-342900"/>
            <a:r>
              <a:t>Suppose Big D, Inc., just paid a dividend of $.50. It is expected to increase its dividend by 2% per year. If the market requires a return of 15% on assets of this risk level, how much should the stock be selling for?</a:t>
            </a:r>
          </a:p>
          <a:p>
            <a:pPr marL="342900" indent="-342900"/>
            <a:r>
              <a:t>P</a:t>
            </a:r>
            <a:r>
              <a:rPr baseline="-25000"/>
              <a:t>0</a:t>
            </a:r>
            <a:r>
              <a:t> = .50(1+.02) / (.15 - .02) = $3.92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4">
                                            <p:bg/>
                                          </p:spTgt>
                                        </p:tgtEl>
                                        <p:attrNameLst>
                                          <p:attrName>style.visibility</p:attrName>
                                        </p:attrNameLst>
                                      </p:cBhvr>
                                      <p:to>
                                        <p:strVal val="visible"/>
                                      </p:to>
                                    </p:set>
                                    <p:anim calcmode="lin" valueType="num">
                                      <p:cBhvr>
                                        <p:cTn id="7" dur="1000" fill="hold"/>
                                        <p:tgtEl>
                                          <p:spTgt spid="74">
                                            <p:bg/>
                                          </p:spTgt>
                                        </p:tgtEl>
                                        <p:attrNameLst>
                                          <p:attrName>ppt_x</p:attrName>
                                        </p:attrNameLst>
                                      </p:cBhvr>
                                      <p:tavLst>
                                        <p:tav tm="0">
                                          <p:val>
                                            <p:strVal val="#ppt_x"/>
                                          </p:val>
                                        </p:tav>
                                        <p:tav tm="100000">
                                          <p:val>
                                            <p:strVal val="#ppt_x"/>
                                          </p:val>
                                        </p:tav>
                                      </p:tavLst>
                                    </p:anim>
                                    <p:anim calcmode="lin" valueType="num">
                                      <p:cBhvr>
                                        <p:cTn id="8" dur="1000" fill="hold"/>
                                        <p:tgtEl>
                                          <p:spTgt spid="74">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74">
                                            <p:txEl>
                                              <p:pRg st="0" end="0"/>
                                            </p:txEl>
                                          </p:spTgt>
                                        </p:tgtEl>
                                        <p:attrNameLst>
                                          <p:attrName>style.visibility</p:attrName>
                                        </p:attrNameLst>
                                      </p:cBhvr>
                                      <p:to>
                                        <p:strVal val="visible"/>
                                      </p:to>
                                    </p:set>
                                    <p:anim calcmode="lin" valueType="num">
                                      <p:cBhvr>
                                        <p:cTn id="11"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74">
                                            <p:txEl>
                                              <p:pRg st="1" end="1"/>
                                            </p:txEl>
                                          </p:spTgt>
                                        </p:tgtEl>
                                        <p:attrNameLst>
                                          <p:attrName>style.visibility</p:attrName>
                                        </p:attrNameLst>
                                      </p:cBhvr>
                                      <p:to>
                                        <p:strVal val="visible"/>
                                      </p:to>
                                    </p:set>
                                    <p:anim calcmode="lin" valueType="num">
                                      <p:cBhvr>
                                        <p:cTn id="17"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4"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79" name="Case 3: Differential Growth"/>
          <p:cNvSpPr txBox="1"/>
          <p:nvPr>
            <p:ph type="title" idx="4294967295"/>
          </p:nvPr>
        </p:nvSpPr>
        <p:spPr>
          <a:xfrm>
            <a:off x="457200" y="533399"/>
            <a:ext cx="8229600" cy="1143002"/>
          </a:xfrm>
          <a:prstGeom prst="rect">
            <a:avLst/>
          </a:prstGeom>
        </p:spPr>
        <p:txBody>
          <a:bodyPr>
            <a:normAutofit fontScale="100000" lnSpcReduction="0"/>
          </a:bodyPr>
          <a:lstStyle/>
          <a:p>
            <a:pPr/>
            <a:r>
              <a:t>Case 3: Differential Growth</a:t>
            </a:r>
          </a:p>
        </p:txBody>
      </p:sp>
      <p:sp>
        <p:nvSpPr>
          <p:cNvPr id="80" name="Assume that dividends will grow at different rates in the foreseeable future and then will grow at a constant rate thereafter.…"/>
          <p:cNvSpPr txBox="1"/>
          <p:nvPr>
            <p:ph type="body" idx="4294967295"/>
          </p:nvPr>
        </p:nvSpPr>
        <p:spPr>
          <a:xfrm>
            <a:off x="457200" y="1828800"/>
            <a:ext cx="8229600" cy="4302125"/>
          </a:xfrm>
          <a:prstGeom prst="rect">
            <a:avLst/>
          </a:prstGeom>
        </p:spPr>
        <p:txBody>
          <a:bodyPr>
            <a:normAutofit fontScale="100000" lnSpcReduction="0"/>
          </a:bodyPr>
          <a:lstStyle/>
          <a:p>
            <a:pPr marL="339470" indent="-339470" defTabSz="905255">
              <a:lnSpc>
                <a:spcPct val="90000"/>
              </a:lnSpc>
              <a:defRPr sz="3069"/>
            </a:pPr>
            <a:r>
              <a:t>Assume that dividends will grow at different rates in the foreseeable future and then will grow at a constant rate thereafter.</a:t>
            </a:r>
          </a:p>
          <a:p>
            <a:pPr marL="339470" indent="-339470" defTabSz="905255">
              <a:lnSpc>
                <a:spcPct val="90000"/>
              </a:lnSpc>
              <a:defRPr sz="3069"/>
            </a:pPr>
            <a:r>
              <a:t>To value a Differential Growth Stock, we need to:</a:t>
            </a:r>
          </a:p>
          <a:p>
            <a:pPr lvl="1" marL="735520" indent="-282892" defTabSz="905255">
              <a:lnSpc>
                <a:spcPct val="90000"/>
              </a:lnSpc>
              <a:spcBef>
                <a:spcPts val="0"/>
              </a:spcBef>
              <a:buClr>
                <a:schemeClr val="accent2"/>
              </a:buClr>
              <a:defRPr sz="2772"/>
            </a:pPr>
            <a:r>
              <a:t>Estimate future dividends in the foreseeable future.</a:t>
            </a:r>
          </a:p>
          <a:p>
            <a:pPr lvl="1" marL="735520" indent="-282892" defTabSz="905255">
              <a:lnSpc>
                <a:spcPct val="90000"/>
              </a:lnSpc>
              <a:spcBef>
                <a:spcPts val="0"/>
              </a:spcBef>
              <a:buClr>
                <a:schemeClr val="accent2"/>
              </a:buClr>
              <a:defRPr sz="2772"/>
            </a:pPr>
            <a:r>
              <a:t>Estimate the future stock price when the stock becomes a Constant Growth Stock (case 2).</a:t>
            </a:r>
          </a:p>
          <a:p>
            <a:pPr lvl="1" marL="735520" indent="-282892" defTabSz="905255">
              <a:lnSpc>
                <a:spcPct val="90000"/>
              </a:lnSpc>
              <a:spcBef>
                <a:spcPts val="0"/>
              </a:spcBef>
              <a:buClr>
                <a:schemeClr val="accent2"/>
              </a:buClr>
              <a:defRPr sz="2772"/>
            </a:pPr>
            <a:r>
              <a:t>Compute the total present value of the estimated future dividends and future stock price at the appropriate discount rate.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0">
                                            <p:bg/>
                                          </p:spTgt>
                                        </p:tgtEl>
                                        <p:attrNameLst>
                                          <p:attrName>style.visibility</p:attrName>
                                        </p:attrNameLst>
                                      </p:cBhvr>
                                      <p:to>
                                        <p:strVal val="visible"/>
                                      </p:to>
                                    </p:set>
                                    <p:anim calcmode="lin" valueType="num">
                                      <p:cBhvr>
                                        <p:cTn id="7" dur="1000" fill="hold"/>
                                        <p:tgtEl>
                                          <p:spTgt spid="80">
                                            <p:bg/>
                                          </p:spTgt>
                                        </p:tgtEl>
                                        <p:attrNameLst>
                                          <p:attrName>ppt_x</p:attrName>
                                        </p:attrNameLst>
                                      </p:cBhvr>
                                      <p:tavLst>
                                        <p:tav tm="0">
                                          <p:val>
                                            <p:strVal val="#ppt_x"/>
                                          </p:val>
                                        </p:tav>
                                        <p:tav tm="100000">
                                          <p:val>
                                            <p:strVal val="#ppt_x"/>
                                          </p:val>
                                        </p:tav>
                                      </p:tavLst>
                                    </p:anim>
                                    <p:anim calcmode="lin" valueType="num">
                                      <p:cBhvr>
                                        <p:cTn id="8" dur="1000" fill="hold"/>
                                        <p:tgtEl>
                                          <p:spTgt spid="8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80">
                                            <p:txEl>
                                              <p:pRg st="0" end="0"/>
                                            </p:txEl>
                                          </p:spTgt>
                                        </p:tgtEl>
                                        <p:attrNameLst>
                                          <p:attrName>style.visibility</p:attrName>
                                        </p:attrNameLst>
                                      </p:cBhvr>
                                      <p:to>
                                        <p:strVal val="visible"/>
                                      </p:to>
                                    </p:set>
                                    <p:anim calcmode="lin" valueType="num">
                                      <p:cBhvr>
                                        <p:cTn id="11" dur="1000" fill="hold"/>
                                        <p:tgtEl>
                                          <p:spTgt spid="80">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80">
                                            <p:txEl>
                                              <p:pRg st="1" end="1"/>
                                            </p:txEl>
                                          </p:spTgt>
                                        </p:tgtEl>
                                        <p:attrNameLst>
                                          <p:attrName>style.visibility</p:attrName>
                                        </p:attrNameLst>
                                      </p:cBhvr>
                                      <p:to>
                                        <p:strVal val="visible"/>
                                      </p:to>
                                    </p:set>
                                    <p:anim calcmode="lin" valueType="num">
                                      <p:cBhvr>
                                        <p:cTn id="17" dur="1000" fill="hold"/>
                                        <p:tgtEl>
                                          <p:spTgt spid="80">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80">
                                            <p:txEl>
                                              <p:pRg st="1" end="1"/>
                                            </p:txEl>
                                          </p:spTgt>
                                        </p:tgtEl>
                                        <p:attrNameLst>
                                          <p:attrName>ppt_y</p:attrName>
                                        </p:attrNameLst>
                                      </p:cBhvr>
                                      <p:tavLst>
                                        <p:tav tm="0">
                                          <p:val>
                                            <p:strVal val="1+#ppt_h/2"/>
                                          </p:val>
                                        </p:tav>
                                        <p:tav tm="100000">
                                          <p:val>
                                            <p:strVal val="#ppt_y"/>
                                          </p:val>
                                        </p:tav>
                                      </p:tavLst>
                                    </p:anim>
                                  </p:childTnLst>
                                </p:cTn>
                              </p:par>
                              <p:par>
                                <p:cTn id="19" presetClass="entr" nodeType="withEffect" presetSubtype="4" presetID="2" grpId="1" fill="hold">
                                  <p:stCondLst>
                                    <p:cond delay="0"/>
                                  </p:stCondLst>
                                  <p:iterate type="el" backwards="0">
                                    <p:tmAbs val="0"/>
                                  </p:iterate>
                                  <p:childTnLst>
                                    <p:set>
                                      <p:cBhvr>
                                        <p:cTn id="20" fill="hold"/>
                                        <p:tgtEl>
                                          <p:spTgt spid="80">
                                            <p:txEl>
                                              <p:pRg st="2" end="2"/>
                                            </p:txEl>
                                          </p:spTgt>
                                        </p:tgtEl>
                                        <p:attrNameLst>
                                          <p:attrName>style.visibility</p:attrName>
                                        </p:attrNameLst>
                                      </p:cBhvr>
                                      <p:to>
                                        <p:strVal val="visible"/>
                                      </p:to>
                                    </p:set>
                                    <p:anim calcmode="lin" valueType="num">
                                      <p:cBhvr>
                                        <p:cTn id="21" dur="1000" fill="hold"/>
                                        <p:tgtEl>
                                          <p:spTgt spid="8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0">
                                            <p:txEl>
                                              <p:pRg st="2" end="2"/>
                                            </p:txEl>
                                          </p:spTgt>
                                        </p:tgtEl>
                                        <p:attrNameLst>
                                          <p:attrName>ppt_y</p:attrName>
                                        </p:attrNameLst>
                                      </p:cBhvr>
                                      <p:tavLst>
                                        <p:tav tm="0">
                                          <p:val>
                                            <p:strVal val="1+#ppt_h/2"/>
                                          </p:val>
                                        </p:tav>
                                        <p:tav tm="100000">
                                          <p:val>
                                            <p:strVal val="#ppt_y"/>
                                          </p:val>
                                        </p:tav>
                                      </p:tavLst>
                                    </p:anim>
                                  </p:childTnLst>
                                </p:cTn>
                              </p:par>
                              <p:par>
                                <p:cTn id="23" presetClass="entr" nodeType="withEffect" presetSubtype="4" presetID="2" grpId="1" fill="hold">
                                  <p:stCondLst>
                                    <p:cond delay="0"/>
                                  </p:stCondLst>
                                  <p:iterate type="el" backwards="0">
                                    <p:tmAbs val="0"/>
                                  </p:iterate>
                                  <p:childTnLst>
                                    <p:set>
                                      <p:cBhvr>
                                        <p:cTn id="24" fill="hold"/>
                                        <p:tgtEl>
                                          <p:spTgt spid="80">
                                            <p:txEl>
                                              <p:pRg st="3" end="3"/>
                                            </p:txEl>
                                          </p:spTgt>
                                        </p:tgtEl>
                                        <p:attrNameLst>
                                          <p:attrName>style.visibility</p:attrName>
                                        </p:attrNameLst>
                                      </p:cBhvr>
                                      <p:to>
                                        <p:strVal val="visible"/>
                                      </p:to>
                                    </p:set>
                                    <p:anim calcmode="lin" valueType="num">
                                      <p:cBhvr>
                                        <p:cTn id="25" dur="1000" fill="hold"/>
                                        <p:tgtEl>
                                          <p:spTgt spid="80">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0">
                                            <p:txEl>
                                              <p:pRg st="3" end="3"/>
                                            </p:txEl>
                                          </p:spTgt>
                                        </p:tgtEl>
                                        <p:attrNameLst>
                                          <p:attrName>ppt_y</p:attrName>
                                        </p:attrNameLst>
                                      </p:cBhvr>
                                      <p:tavLst>
                                        <p:tav tm="0">
                                          <p:val>
                                            <p:strVal val="1+#ppt_h/2"/>
                                          </p:val>
                                        </p:tav>
                                        <p:tav tm="100000">
                                          <p:val>
                                            <p:strVal val="#ppt_y"/>
                                          </p:val>
                                        </p:tav>
                                      </p:tavLst>
                                    </p:anim>
                                  </p:childTnLst>
                                </p:cTn>
                              </p:par>
                              <p:par>
                                <p:cTn id="27" presetClass="entr" nodeType="withEffect" presetSubtype="4" presetID="2" grpId="1" fill="hold">
                                  <p:stCondLst>
                                    <p:cond delay="0"/>
                                  </p:stCondLst>
                                  <p:iterate type="el" backwards="0">
                                    <p:tmAbs val="0"/>
                                  </p:iterate>
                                  <p:childTnLst>
                                    <p:set>
                                      <p:cBhvr>
                                        <p:cTn id="28" fill="hold"/>
                                        <p:tgtEl>
                                          <p:spTgt spid="80">
                                            <p:txEl>
                                              <p:pRg st="4" end="4"/>
                                            </p:txEl>
                                          </p:spTgt>
                                        </p:tgtEl>
                                        <p:attrNameLst>
                                          <p:attrName>style.visibility</p:attrName>
                                        </p:attrNameLst>
                                      </p:cBhvr>
                                      <p:to>
                                        <p:strVal val="visible"/>
                                      </p:to>
                                    </p:set>
                                    <p:anim calcmode="lin" valueType="num">
                                      <p:cBhvr>
                                        <p:cTn id="29" dur="1000" fill="hold"/>
                                        <p:tgtEl>
                                          <p:spTgt spid="8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83" name="Case 3: Differential Growth"/>
          <p:cNvSpPr txBox="1"/>
          <p:nvPr>
            <p:ph type="title" idx="4294967295"/>
          </p:nvPr>
        </p:nvSpPr>
        <p:spPr>
          <a:xfrm>
            <a:off x="457200" y="533399"/>
            <a:ext cx="8229600" cy="1143002"/>
          </a:xfrm>
          <a:prstGeom prst="rect">
            <a:avLst/>
          </a:prstGeom>
        </p:spPr>
        <p:txBody>
          <a:bodyPr>
            <a:normAutofit fontScale="100000" lnSpcReduction="0"/>
          </a:bodyPr>
          <a:lstStyle/>
          <a:p>
            <a:pPr/>
            <a:r>
              <a:t>Case 3: Differential Growth</a:t>
            </a:r>
          </a:p>
        </p:txBody>
      </p:sp>
      <p:sp>
        <p:nvSpPr>
          <p:cNvPr id="84" name="Rectangle"/>
          <p:cNvSpPr/>
          <p:nvPr/>
        </p:nvSpPr>
        <p:spPr>
          <a:xfrm>
            <a:off x="1295400" y="2971800"/>
            <a:ext cx="7239000" cy="35814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pic>
        <p:nvPicPr>
          <p:cNvPr id="85" name="image.pdf" descr="image.pdf"/>
          <p:cNvPicPr>
            <a:picLocks noChangeAspect="1"/>
          </p:cNvPicPr>
          <p:nvPr/>
        </p:nvPicPr>
        <p:blipFill>
          <a:blip r:embed="rId2">
            <a:extLst/>
          </a:blip>
          <a:stretch>
            <a:fillRect/>
          </a:stretch>
        </p:blipFill>
        <p:spPr>
          <a:xfrm>
            <a:off x="1981200" y="2895600"/>
            <a:ext cx="2835275" cy="1060450"/>
          </a:xfrm>
          <a:prstGeom prst="rect">
            <a:avLst/>
          </a:prstGeom>
          <a:ln w="12700">
            <a:miter lim="400000"/>
          </a:ln>
        </p:spPr>
      </p:pic>
      <p:sp>
        <p:nvSpPr>
          <p:cNvPr id="86" name="Assume that dividends will grow at  rate g1 for N years and grow at rate g2 thereafter."/>
          <p:cNvSpPr txBox="1"/>
          <p:nvPr/>
        </p:nvSpPr>
        <p:spPr>
          <a:xfrm>
            <a:off x="685800" y="1905000"/>
            <a:ext cx="7772400" cy="975837"/>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marL="342900" indent="-342900" defTabSz="457200">
              <a:lnSpc>
                <a:spcPct val="90000"/>
              </a:lnSpc>
              <a:spcBef>
                <a:spcPts val="600"/>
              </a:spcBef>
              <a:buSzPct val="90000"/>
              <a:buFont typeface="Symbol"/>
              <a:buChar char="·"/>
              <a:defRPr sz="2800">
                <a:solidFill>
                  <a:srgbClr val="FFFFE3"/>
                </a:solidFill>
              </a:defRPr>
            </a:pPr>
            <a:r>
              <a:t>Assume that dividends will grow at  rate </a:t>
            </a:r>
            <a:r>
              <a:rPr i="1"/>
              <a:t>g</a:t>
            </a:r>
            <a:r>
              <a:rPr baseline="-25000"/>
              <a:t>1</a:t>
            </a:r>
            <a:r>
              <a:t> for </a:t>
            </a:r>
            <a:r>
              <a:rPr i="1"/>
              <a:t>N</a:t>
            </a:r>
            <a:r>
              <a:t> years and grow at rate </a:t>
            </a:r>
            <a:r>
              <a:rPr i="1"/>
              <a:t>g</a:t>
            </a:r>
            <a:r>
              <a:rPr baseline="-25000"/>
              <a:t>2</a:t>
            </a:r>
            <a:r>
              <a:t> thereafter. </a:t>
            </a:r>
          </a:p>
        </p:txBody>
      </p:sp>
      <p:pic>
        <p:nvPicPr>
          <p:cNvPr id="87" name="image.pdf" descr="image.pdf"/>
          <p:cNvPicPr>
            <a:picLocks noChangeAspect="1"/>
          </p:cNvPicPr>
          <p:nvPr/>
        </p:nvPicPr>
        <p:blipFill>
          <a:blip r:embed="rId3">
            <a:extLst/>
          </a:blip>
          <a:stretch>
            <a:fillRect/>
          </a:stretch>
        </p:blipFill>
        <p:spPr>
          <a:xfrm>
            <a:off x="1939925" y="3505200"/>
            <a:ext cx="5021263" cy="560388"/>
          </a:xfrm>
          <a:prstGeom prst="rect">
            <a:avLst/>
          </a:prstGeom>
          <a:ln w="12700">
            <a:miter lim="400000"/>
          </a:ln>
        </p:spPr>
      </p:pic>
      <p:pic>
        <p:nvPicPr>
          <p:cNvPr id="88" name="image.pdf" descr="image.pdf"/>
          <p:cNvPicPr>
            <a:picLocks noChangeAspect="1"/>
          </p:cNvPicPr>
          <p:nvPr/>
        </p:nvPicPr>
        <p:blipFill>
          <a:blip r:embed="rId4">
            <a:extLst/>
          </a:blip>
          <a:stretch>
            <a:fillRect/>
          </a:stretch>
        </p:blipFill>
        <p:spPr>
          <a:xfrm>
            <a:off x="1927225" y="4622800"/>
            <a:ext cx="5464175" cy="558800"/>
          </a:xfrm>
          <a:prstGeom prst="rect">
            <a:avLst/>
          </a:prstGeom>
          <a:ln w="12700">
            <a:miter lim="400000"/>
          </a:ln>
        </p:spPr>
      </p:pic>
      <p:pic>
        <p:nvPicPr>
          <p:cNvPr id="89" name="image.pdf" descr="image.pdf"/>
          <p:cNvPicPr>
            <a:picLocks noChangeAspect="1"/>
          </p:cNvPicPr>
          <p:nvPr/>
        </p:nvPicPr>
        <p:blipFill>
          <a:blip r:embed="rId5">
            <a:extLst/>
          </a:blip>
          <a:stretch>
            <a:fillRect/>
          </a:stretch>
        </p:blipFill>
        <p:spPr>
          <a:xfrm>
            <a:off x="1905000" y="5410200"/>
            <a:ext cx="6616700" cy="558800"/>
          </a:xfrm>
          <a:prstGeom prst="rect">
            <a:avLst/>
          </a:prstGeom>
          <a:ln w="12700">
            <a:miter lim="400000"/>
          </a:ln>
        </p:spPr>
      </p:pic>
      <p:sp>
        <p:nvSpPr>
          <p:cNvPr id="90" name="."/>
          <p:cNvSpPr txBox="1"/>
          <p:nvPr/>
        </p:nvSpPr>
        <p:spPr>
          <a:xfrm>
            <a:off x="3810000" y="39624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91" name="."/>
          <p:cNvSpPr txBox="1"/>
          <p:nvPr/>
        </p:nvSpPr>
        <p:spPr>
          <a:xfrm>
            <a:off x="3810000" y="41148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92" name="."/>
          <p:cNvSpPr txBox="1"/>
          <p:nvPr/>
        </p:nvSpPr>
        <p:spPr>
          <a:xfrm>
            <a:off x="3810000" y="42672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93" name="."/>
          <p:cNvSpPr txBox="1"/>
          <p:nvPr/>
        </p:nvSpPr>
        <p:spPr>
          <a:xfrm>
            <a:off x="3886200" y="58674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94" name="."/>
          <p:cNvSpPr txBox="1"/>
          <p:nvPr/>
        </p:nvSpPr>
        <p:spPr>
          <a:xfrm>
            <a:off x="3886200" y="60198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
        <p:nvSpPr>
          <p:cNvPr id="95" name="."/>
          <p:cNvSpPr txBox="1"/>
          <p:nvPr/>
        </p:nvSpPr>
        <p:spPr>
          <a:xfrm>
            <a:off x="3886200" y="6172200"/>
            <a:ext cx="609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spcBef>
                <a:spcPts val="1000"/>
              </a:spcBef>
              <a:defRPr sz="1800">
                <a:solidFill>
                  <a:srgbClr val="FFFFE3"/>
                </a:solidFill>
                <a:latin typeface="Book Antiqua"/>
                <a:ea typeface="Book Antiqua"/>
                <a:cs typeface="Book Antiqua"/>
                <a:sym typeface="Book Antiqua"/>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6">
                                            <p:bg/>
                                          </p:spTgt>
                                        </p:tgtEl>
                                        <p:attrNameLst>
                                          <p:attrName>style.visibility</p:attrName>
                                        </p:attrNameLst>
                                      </p:cBhvr>
                                      <p:to>
                                        <p:strVal val="visible"/>
                                      </p:to>
                                    </p:set>
                                    <p:anim calcmode="lin" valueType="num">
                                      <p:cBhvr>
                                        <p:cTn id="7" dur="1000" fill="hold"/>
                                        <p:tgtEl>
                                          <p:spTgt spid="86">
                                            <p:bg/>
                                          </p:spTgt>
                                        </p:tgtEl>
                                        <p:attrNameLst>
                                          <p:attrName>ppt_x</p:attrName>
                                        </p:attrNameLst>
                                      </p:cBhvr>
                                      <p:tavLst>
                                        <p:tav tm="0">
                                          <p:val>
                                            <p:strVal val="#ppt_x"/>
                                          </p:val>
                                        </p:tav>
                                        <p:tav tm="100000">
                                          <p:val>
                                            <p:strVal val="#ppt_x"/>
                                          </p:val>
                                        </p:tav>
                                      </p:tavLst>
                                    </p:anim>
                                    <p:anim calcmode="lin" valueType="num">
                                      <p:cBhvr>
                                        <p:cTn id="8" dur="1000" fill="hold"/>
                                        <p:tgtEl>
                                          <p:spTgt spid="86">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86">
                                            <p:txEl>
                                              <p:pRg st="0" end="0"/>
                                            </p:txEl>
                                          </p:spTgt>
                                        </p:tgtEl>
                                        <p:attrNameLst>
                                          <p:attrName>style.visibility</p:attrName>
                                        </p:attrNameLst>
                                      </p:cBhvr>
                                      <p:to>
                                        <p:strVal val="visible"/>
                                      </p:to>
                                    </p:set>
                                    <p:anim calcmode="lin" valueType="num">
                                      <p:cBhvr>
                                        <p:cTn id="11" dur="1000" fill="hold"/>
                                        <p:tgtEl>
                                          <p:spTgt spid="8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2" fill="hold">
                                  <p:stCondLst>
                                    <p:cond delay="0"/>
                                  </p:stCondLst>
                                  <p:iterate type="el" backwards="0">
                                    <p:tmAbs val="0"/>
                                  </p:iterate>
                                  <p:childTnLst>
                                    <p:set>
                                      <p:cBhvr>
                                        <p:cTn id="16" fill="hold"/>
                                        <p:tgtEl>
                                          <p:spTgt spid="85"/>
                                        </p:tgtEl>
                                        <p:attrNameLst>
                                          <p:attrName>style.visibility</p:attrName>
                                        </p:attrNameLst>
                                      </p:cBhvr>
                                      <p:to>
                                        <p:strVal val="visible"/>
                                      </p:to>
                                    </p:set>
                                    <p:anim calcmode="lin" valueType="num">
                                      <p:cBhvr>
                                        <p:cTn id="17" dur="1000" fill="hold"/>
                                        <p:tgtEl>
                                          <p:spTgt spid="85"/>
                                        </p:tgtEl>
                                        <p:attrNameLst>
                                          <p:attrName>ppt_x</p:attrName>
                                        </p:attrNameLst>
                                      </p:cBhvr>
                                      <p:tavLst>
                                        <p:tav tm="0">
                                          <p:val>
                                            <p:strVal val="#ppt_x"/>
                                          </p:val>
                                        </p:tav>
                                        <p:tav tm="100000">
                                          <p:val>
                                            <p:strVal val="#ppt_x"/>
                                          </p:val>
                                        </p:tav>
                                      </p:tavLst>
                                    </p:anim>
                                    <p:anim calcmode="lin" valueType="num">
                                      <p:cBhvr>
                                        <p:cTn id="18" dur="10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3" fill="hold">
                                  <p:stCondLst>
                                    <p:cond delay="0"/>
                                  </p:stCondLst>
                                  <p:iterate type="el" backwards="0">
                                    <p:tmAbs val="0"/>
                                  </p:iterate>
                                  <p:childTnLst>
                                    <p:set>
                                      <p:cBhvr>
                                        <p:cTn id="22" fill="hold"/>
                                        <p:tgtEl>
                                          <p:spTgt spid="87"/>
                                        </p:tgtEl>
                                        <p:attrNameLst>
                                          <p:attrName>style.visibility</p:attrName>
                                        </p:attrNameLst>
                                      </p:cBhvr>
                                      <p:to>
                                        <p:strVal val="visible"/>
                                      </p:to>
                                    </p:set>
                                    <p:anim calcmode="lin" valueType="num">
                                      <p:cBhvr>
                                        <p:cTn id="23" dur="1000" fill="hold"/>
                                        <p:tgtEl>
                                          <p:spTgt spid="87"/>
                                        </p:tgtEl>
                                        <p:attrNameLst>
                                          <p:attrName>ppt_x</p:attrName>
                                        </p:attrNameLst>
                                      </p:cBhvr>
                                      <p:tavLst>
                                        <p:tav tm="0">
                                          <p:val>
                                            <p:strVal val="#ppt_x"/>
                                          </p:val>
                                        </p:tav>
                                        <p:tav tm="100000">
                                          <p:val>
                                            <p:strVal val="#ppt_x"/>
                                          </p:val>
                                        </p:tav>
                                      </p:tavLst>
                                    </p:anim>
                                    <p:anim calcmode="lin" valueType="num">
                                      <p:cBhvr>
                                        <p:cTn id="24" dur="1000" fill="hold"/>
                                        <p:tgtEl>
                                          <p:spTgt spid="8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Class="entr" nodeType="afterEffect" presetSubtype="4" presetID="2" grpId="4" fill="hold">
                                  <p:stCondLst>
                                    <p:cond delay="0"/>
                                  </p:stCondLst>
                                  <p:iterate type="el" backwards="0">
                                    <p:tmAbs val="0"/>
                                  </p:iterate>
                                  <p:childTnLst>
                                    <p:set>
                                      <p:cBhvr>
                                        <p:cTn id="27" fill="hold"/>
                                        <p:tgtEl>
                                          <p:spTgt spid="90"/>
                                        </p:tgtEl>
                                        <p:attrNameLst>
                                          <p:attrName>style.visibility</p:attrName>
                                        </p:attrNameLst>
                                      </p:cBhvr>
                                      <p:to>
                                        <p:strVal val="visible"/>
                                      </p:to>
                                    </p:set>
                                    <p:anim calcmode="lin" valueType="num">
                                      <p:cBhvr>
                                        <p:cTn id="28" dur="1000" fill="hold"/>
                                        <p:tgtEl>
                                          <p:spTgt spid="90"/>
                                        </p:tgtEl>
                                        <p:attrNameLst>
                                          <p:attrName>ppt_x</p:attrName>
                                        </p:attrNameLst>
                                      </p:cBhvr>
                                      <p:tavLst>
                                        <p:tav tm="0">
                                          <p:val>
                                            <p:strVal val="#ppt_x"/>
                                          </p:val>
                                        </p:tav>
                                        <p:tav tm="100000">
                                          <p:val>
                                            <p:strVal val="#ppt_x"/>
                                          </p:val>
                                        </p:tav>
                                      </p:tavLst>
                                    </p:anim>
                                    <p:anim calcmode="lin" valueType="num">
                                      <p:cBhvr>
                                        <p:cTn id="29" dur="1000" fill="hold"/>
                                        <p:tgtEl>
                                          <p:spTgt spid="90"/>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Class="entr" nodeType="afterEffect" presetSubtype="4" presetID="2" grpId="5" fill="hold">
                                  <p:stCondLst>
                                    <p:cond delay="0"/>
                                  </p:stCondLst>
                                  <p:iterate type="el" backwards="0">
                                    <p:tmAbs val="0"/>
                                  </p:iterate>
                                  <p:childTnLst>
                                    <p:set>
                                      <p:cBhvr>
                                        <p:cTn id="32" fill="hold"/>
                                        <p:tgtEl>
                                          <p:spTgt spid="91"/>
                                        </p:tgtEl>
                                        <p:attrNameLst>
                                          <p:attrName>style.visibility</p:attrName>
                                        </p:attrNameLst>
                                      </p:cBhvr>
                                      <p:to>
                                        <p:strVal val="visible"/>
                                      </p:to>
                                    </p:se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Class="entr" nodeType="afterEffect" presetSubtype="4" presetID="2" grpId="6" fill="hold">
                                  <p:stCondLst>
                                    <p:cond delay="0"/>
                                  </p:stCondLst>
                                  <p:iterate type="el" backwards="0">
                                    <p:tmAbs val="0"/>
                                  </p:iterate>
                                  <p:childTnLst>
                                    <p:set>
                                      <p:cBhvr>
                                        <p:cTn id="37" fill="hold"/>
                                        <p:tgtEl>
                                          <p:spTgt spid="92"/>
                                        </p:tgtEl>
                                        <p:attrNameLst>
                                          <p:attrName>style.visibility</p:attrName>
                                        </p:attrNameLst>
                                      </p:cBhvr>
                                      <p:to>
                                        <p:strVal val="visible"/>
                                      </p:to>
                                    </p:se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Class="entr" nodeType="afterEffect" presetSubtype="4" presetID="2" grpId="7" fill="hold">
                                  <p:stCondLst>
                                    <p:cond delay="0"/>
                                  </p:stCondLst>
                                  <p:iterate type="el" backwards="0">
                                    <p:tmAbs val="0"/>
                                  </p:iterate>
                                  <p:childTnLst>
                                    <p:set>
                                      <p:cBhvr>
                                        <p:cTn id="42" fill="hold"/>
                                        <p:tgtEl>
                                          <p:spTgt spid="88"/>
                                        </p:tgtEl>
                                        <p:attrNameLst>
                                          <p:attrName>style.visibility</p:attrName>
                                        </p:attrNameLst>
                                      </p:cBhvr>
                                      <p:to>
                                        <p:strVal val="visible"/>
                                      </p:to>
                                    </p:set>
                                    <p:anim calcmode="lin" valueType="num">
                                      <p:cBhvr>
                                        <p:cTn id="43" dur="1000" fill="hold"/>
                                        <p:tgtEl>
                                          <p:spTgt spid="88"/>
                                        </p:tgtEl>
                                        <p:attrNameLst>
                                          <p:attrName>ppt_x</p:attrName>
                                        </p:attrNameLst>
                                      </p:cBhvr>
                                      <p:tavLst>
                                        <p:tav tm="0">
                                          <p:val>
                                            <p:strVal val="#ppt_x"/>
                                          </p:val>
                                        </p:tav>
                                        <p:tav tm="100000">
                                          <p:val>
                                            <p:strVal val="#ppt_x"/>
                                          </p:val>
                                        </p:tav>
                                      </p:tavLst>
                                    </p:anim>
                                    <p:anim calcmode="lin" valueType="num">
                                      <p:cBhvr>
                                        <p:cTn id="44" dur="1000" fill="hold"/>
                                        <p:tgtEl>
                                          <p:spTgt spid="88"/>
                                        </p:tgtEl>
                                        <p:attrNameLst>
                                          <p:attrName>ppt_y</p:attrName>
                                        </p:attrNameLst>
                                      </p:cBhvr>
                                      <p:tavLst>
                                        <p:tav tm="0">
                                          <p:val>
                                            <p:strVal val="1+#ppt_h/2"/>
                                          </p:val>
                                        </p:tav>
                                        <p:tav tm="100000">
                                          <p:val>
                                            <p:strVal val="#ppt_y"/>
                                          </p:val>
                                        </p:tav>
                                      </p:tavLst>
                                    </p:anim>
                                  </p:childTnLst>
                                </p:cTn>
                              </p:par>
                            </p:childTnLst>
                          </p:cTn>
                        </p:par>
                        <p:par>
                          <p:cTn id="45" fill="hold">
                            <p:stCondLst>
                              <p:cond delay="5000"/>
                            </p:stCondLst>
                            <p:childTnLst>
                              <p:par>
                                <p:cTn id="46" presetClass="entr" nodeType="afterEffect" presetSubtype="4" presetID="2" grpId="8" fill="hold">
                                  <p:stCondLst>
                                    <p:cond delay="0"/>
                                  </p:stCondLst>
                                  <p:iterate type="el" backwards="0">
                                    <p:tmAbs val="0"/>
                                  </p:iterate>
                                  <p:childTnLst>
                                    <p:set>
                                      <p:cBhvr>
                                        <p:cTn id="47" fill="hold"/>
                                        <p:tgtEl>
                                          <p:spTgt spid="89"/>
                                        </p:tgtEl>
                                        <p:attrNameLst>
                                          <p:attrName>style.visibility</p:attrName>
                                        </p:attrNameLst>
                                      </p:cBhvr>
                                      <p:to>
                                        <p:strVal val="visible"/>
                                      </p:to>
                                    </p:set>
                                    <p:anim calcmode="lin" valueType="num">
                                      <p:cBhvr>
                                        <p:cTn id="48" dur="1000" fill="hold"/>
                                        <p:tgtEl>
                                          <p:spTgt spid="89"/>
                                        </p:tgtEl>
                                        <p:attrNameLst>
                                          <p:attrName>ppt_x</p:attrName>
                                        </p:attrNameLst>
                                      </p:cBhvr>
                                      <p:tavLst>
                                        <p:tav tm="0">
                                          <p:val>
                                            <p:strVal val="#ppt_x"/>
                                          </p:val>
                                        </p:tav>
                                        <p:tav tm="100000">
                                          <p:val>
                                            <p:strVal val="#ppt_x"/>
                                          </p:val>
                                        </p:tav>
                                      </p:tavLst>
                                    </p:anim>
                                    <p:anim calcmode="lin" valueType="num">
                                      <p:cBhvr>
                                        <p:cTn id="49" dur="1000" fill="hold"/>
                                        <p:tgtEl>
                                          <p:spTgt spid="89"/>
                                        </p:tgtEl>
                                        <p:attrNameLst>
                                          <p:attrName>ppt_y</p:attrName>
                                        </p:attrNameLst>
                                      </p:cBhvr>
                                      <p:tavLst>
                                        <p:tav tm="0">
                                          <p:val>
                                            <p:strVal val="1+#ppt_h/2"/>
                                          </p:val>
                                        </p:tav>
                                        <p:tav tm="100000">
                                          <p:val>
                                            <p:strVal val="#ppt_y"/>
                                          </p:val>
                                        </p:tav>
                                      </p:tavLst>
                                    </p:anim>
                                  </p:childTnLst>
                                </p:cTn>
                              </p:par>
                            </p:childTnLst>
                          </p:cTn>
                        </p:par>
                        <p:par>
                          <p:cTn id="50" fill="hold">
                            <p:stCondLst>
                              <p:cond delay="6000"/>
                            </p:stCondLst>
                            <p:childTnLst>
                              <p:par>
                                <p:cTn id="51" presetClass="entr" nodeType="afterEffect" presetSubtype="4" presetID="2" grpId="9" fill="hold">
                                  <p:stCondLst>
                                    <p:cond delay="0"/>
                                  </p:stCondLst>
                                  <p:iterate type="el" backwards="0">
                                    <p:tmAbs val="0"/>
                                  </p:iterate>
                                  <p:childTnLst>
                                    <p:set>
                                      <p:cBhvr>
                                        <p:cTn id="52" fill="hold"/>
                                        <p:tgtEl>
                                          <p:spTgt spid="93"/>
                                        </p:tgtEl>
                                        <p:attrNameLst>
                                          <p:attrName>style.visibility</p:attrName>
                                        </p:attrNameLst>
                                      </p:cBhvr>
                                      <p:to>
                                        <p:strVal val="visible"/>
                                      </p:to>
                                    </p:set>
                                    <p:anim calcmode="lin" valueType="num">
                                      <p:cBhvr>
                                        <p:cTn id="53" dur="1000" fill="hold"/>
                                        <p:tgtEl>
                                          <p:spTgt spid="93"/>
                                        </p:tgtEl>
                                        <p:attrNameLst>
                                          <p:attrName>ppt_x</p:attrName>
                                        </p:attrNameLst>
                                      </p:cBhvr>
                                      <p:tavLst>
                                        <p:tav tm="0">
                                          <p:val>
                                            <p:strVal val="#ppt_x"/>
                                          </p:val>
                                        </p:tav>
                                        <p:tav tm="100000">
                                          <p:val>
                                            <p:strVal val="#ppt_x"/>
                                          </p:val>
                                        </p:tav>
                                      </p:tavLst>
                                    </p:anim>
                                    <p:anim calcmode="lin" valueType="num">
                                      <p:cBhvr>
                                        <p:cTn id="54" dur="1000" fill="hold"/>
                                        <p:tgtEl>
                                          <p:spTgt spid="93"/>
                                        </p:tgtEl>
                                        <p:attrNameLst>
                                          <p:attrName>ppt_y</p:attrName>
                                        </p:attrNameLst>
                                      </p:cBhvr>
                                      <p:tavLst>
                                        <p:tav tm="0">
                                          <p:val>
                                            <p:strVal val="1+#ppt_h/2"/>
                                          </p:val>
                                        </p:tav>
                                        <p:tav tm="100000">
                                          <p:val>
                                            <p:strVal val="#ppt_y"/>
                                          </p:val>
                                        </p:tav>
                                      </p:tavLst>
                                    </p:anim>
                                  </p:childTnLst>
                                </p:cTn>
                              </p:par>
                            </p:childTnLst>
                          </p:cTn>
                        </p:par>
                        <p:par>
                          <p:cTn id="55" fill="hold">
                            <p:stCondLst>
                              <p:cond delay="7000"/>
                            </p:stCondLst>
                            <p:childTnLst>
                              <p:par>
                                <p:cTn id="56" presetClass="entr" nodeType="afterEffect" presetSubtype="4" presetID="2" grpId="10" fill="hold">
                                  <p:stCondLst>
                                    <p:cond delay="0"/>
                                  </p:stCondLst>
                                  <p:iterate type="el" backwards="0">
                                    <p:tmAbs val="0"/>
                                  </p:iterate>
                                  <p:childTnLst>
                                    <p:set>
                                      <p:cBhvr>
                                        <p:cTn id="57" fill="hold"/>
                                        <p:tgtEl>
                                          <p:spTgt spid="94"/>
                                        </p:tgtEl>
                                        <p:attrNameLst>
                                          <p:attrName>style.visibility</p:attrName>
                                        </p:attrNameLst>
                                      </p:cBhvr>
                                      <p:to>
                                        <p:strVal val="visible"/>
                                      </p:to>
                                    </p:set>
                                    <p:anim calcmode="lin" valueType="num">
                                      <p:cBhvr>
                                        <p:cTn id="58" dur="1000" fill="hold"/>
                                        <p:tgtEl>
                                          <p:spTgt spid="94"/>
                                        </p:tgtEl>
                                        <p:attrNameLst>
                                          <p:attrName>ppt_x</p:attrName>
                                        </p:attrNameLst>
                                      </p:cBhvr>
                                      <p:tavLst>
                                        <p:tav tm="0">
                                          <p:val>
                                            <p:strVal val="#ppt_x"/>
                                          </p:val>
                                        </p:tav>
                                        <p:tav tm="100000">
                                          <p:val>
                                            <p:strVal val="#ppt_x"/>
                                          </p:val>
                                        </p:tav>
                                      </p:tavLst>
                                    </p:anim>
                                    <p:anim calcmode="lin" valueType="num">
                                      <p:cBhvr>
                                        <p:cTn id="59" dur="1000" fill="hold"/>
                                        <p:tgtEl>
                                          <p:spTgt spid="94"/>
                                        </p:tgtEl>
                                        <p:attrNameLst>
                                          <p:attrName>ppt_y</p:attrName>
                                        </p:attrNameLst>
                                      </p:cBhvr>
                                      <p:tavLst>
                                        <p:tav tm="0">
                                          <p:val>
                                            <p:strVal val="1+#ppt_h/2"/>
                                          </p:val>
                                        </p:tav>
                                        <p:tav tm="100000">
                                          <p:val>
                                            <p:strVal val="#ppt_y"/>
                                          </p:val>
                                        </p:tav>
                                      </p:tavLst>
                                    </p:anim>
                                  </p:childTnLst>
                                </p:cTn>
                              </p:par>
                            </p:childTnLst>
                          </p:cTn>
                        </p:par>
                        <p:par>
                          <p:cTn id="60" fill="hold">
                            <p:stCondLst>
                              <p:cond delay="8000"/>
                            </p:stCondLst>
                            <p:childTnLst>
                              <p:par>
                                <p:cTn id="61" presetClass="entr" nodeType="afterEffect" presetSubtype="4" presetID="2" grpId="11" fill="hold">
                                  <p:stCondLst>
                                    <p:cond delay="0"/>
                                  </p:stCondLst>
                                  <p:iterate type="el" backwards="0">
                                    <p:tmAbs val="0"/>
                                  </p:iterate>
                                  <p:childTnLst>
                                    <p:set>
                                      <p:cBhvr>
                                        <p:cTn id="62" fill="hold"/>
                                        <p:tgtEl>
                                          <p:spTgt spid="95"/>
                                        </p:tgtEl>
                                        <p:attrNameLst>
                                          <p:attrName>style.visibility</p:attrName>
                                        </p:attrNameLst>
                                      </p:cBhvr>
                                      <p:to>
                                        <p:strVal val="visible"/>
                                      </p:to>
                                    </p:set>
                                    <p:anim calcmode="lin" valueType="num">
                                      <p:cBhvr>
                                        <p:cTn id="63" dur="1000" fill="hold"/>
                                        <p:tgtEl>
                                          <p:spTgt spid="95"/>
                                        </p:tgtEl>
                                        <p:attrNameLst>
                                          <p:attrName>ppt_x</p:attrName>
                                        </p:attrNameLst>
                                      </p:cBhvr>
                                      <p:tavLst>
                                        <p:tav tm="0">
                                          <p:val>
                                            <p:strVal val="#ppt_x"/>
                                          </p:val>
                                        </p:tav>
                                        <p:tav tm="100000">
                                          <p:val>
                                            <p:strVal val="#ppt_x"/>
                                          </p:val>
                                        </p:tav>
                                      </p:tavLst>
                                    </p:anim>
                                    <p:anim calcmode="lin" valueType="num">
                                      <p:cBhvr>
                                        <p:cTn id="64" dur="10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 grpId="11"/>
      <p:bldP build="whole" bldLvl="1" animBg="1" rev="0" advAuto="0" spid="85" grpId="2"/>
      <p:bldP build="p" bldLvl="5" animBg="1" rev="0" advAuto="0" spid="86" grpId="1"/>
      <p:bldP build="whole" bldLvl="1" animBg="1" rev="0" advAuto="0" spid="94" grpId="10"/>
      <p:bldP build="whole" bldLvl="1" animBg="1" rev="0" advAuto="0" spid="91" grpId="5"/>
      <p:bldP build="whole" bldLvl="1" animBg="1" rev="0" advAuto="0" spid="87" grpId="3"/>
      <p:bldP build="whole" bldLvl="1" animBg="1" rev="0" advAuto="0" spid="89" grpId="8"/>
      <p:bldP build="whole" bldLvl="1" animBg="1" rev="0" advAuto="0" spid="90" grpId="4"/>
      <p:bldP build="whole" bldLvl="1" animBg="1" rev="0" advAuto="0" spid="92" grpId="6"/>
      <p:bldP build="whole" bldLvl="1" animBg="1" rev="0" advAuto="0" spid="88" grpId="7"/>
      <p:bldP build="whole" bldLvl="1" animBg="1" rev="0" advAuto="0" spid="93" grpId="9"/>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98" name="Rectangle"/>
          <p:cNvSpPr/>
          <p:nvPr/>
        </p:nvSpPr>
        <p:spPr>
          <a:xfrm>
            <a:off x="2057400" y="4800600"/>
            <a:ext cx="6629400" cy="9906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99" name="Rectangle"/>
          <p:cNvSpPr/>
          <p:nvPr/>
        </p:nvSpPr>
        <p:spPr>
          <a:xfrm>
            <a:off x="1066800" y="2667000"/>
            <a:ext cx="5638800" cy="8382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100" name="Case 3: Differential Growth"/>
          <p:cNvSpPr txBox="1"/>
          <p:nvPr>
            <p:ph type="title" idx="4294967295"/>
          </p:nvPr>
        </p:nvSpPr>
        <p:spPr>
          <a:xfrm>
            <a:off x="457200" y="533399"/>
            <a:ext cx="8229600" cy="1143002"/>
          </a:xfrm>
          <a:prstGeom prst="rect">
            <a:avLst/>
          </a:prstGeom>
        </p:spPr>
        <p:txBody>
          <a:bodyPr>
            <a:normAutofit fontScale="100000" lnSpcReduction="0"/>
          </a:bodyPr>
          <a:lstStyle/>
          <a:p>
            <a:pPr/>
            <a:r>
              <a:t>Case 3: Differential Growth</a:t>
            </a:r>
          </a:p>
        </p:txBody>
      </p:sp>
      <p:pic>
        <p:nvPicPr>
          <p:cNvPr id="101" name="image.pdf" descr="image.pdf"/>
          <p:cNvPicPr>
            <a:picLocks noChangeAspect="1"/>
          </p:cNvPicPr>
          <p:nvPr/>
        </p:nvPicPr>
        <p:blipFill>
          <a:blip r:embed="rId2">
            <a:extLst/>
          </a:blip>
          <a:stretch>
            <a:fillRect/>
          </a:stretch>
        </p:blipFill>
        <p:spPr>
          <a:xfrm>
            <a:off x="1600200" y="2971800"/>
            <a:ext cx="1830388" cy="530225"/>
          </a:xfrm>
          <a:prstGeom prst="rect">
            <a:avLst/>
          </a:prstGeom>
          <a:ln w="12700">
            <a:miter lim="400000"/>
          </a:ln>
        </p:spPr>
      </p:pic>
      <p:sp>
        <p:nvSpPr>
          <p:cNvPr id="102" name="Dividends will grow at  rate g1 for N years and grow  at rate g2 thereafter"/>
          <p:cNvSpPr txBox="1"/>
          <p:nvPr/>
        </p:nvSpPr>
        <p:spPr>
          <a:xfrm>
            <a:off x="838200" y="1752600"/>
            <a:ext cx="7772400" cy="975837"/>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defTabSz="457200">
              <a:lnSpc>
                <a:spcPct val="90000"/>
              </a:lnSpc>
              <a:spcBef>
                <a:spcPts val="600"/>
              </a:spcBef>
              <a:defRPr sz="2800">
                <a:solidFill>
                  <a:srgbClr val="FFFFE3"/>
                </a:solidFill>
              </a:defRPr>
            </a:pPr>
            <a:r>
              <a:t>Dividends will grow at  rate </a:t>
            </a:r>
            <a:r>
              <a:rPr i="1"/>
              <a:t>g</a:t>
            </a:r>
            <a:r>
              <a:rPr baseline="-25000"/>
              <a:t>1</a:t>
            </a:r>
            <a:r>
              <a:t> for </a:t>
            </a:r>
            <a:r>
              <a:rPr i="1"/>
              <a:t>N</a:t>
            </a:r>
            <a:r>
              <a:t> years and grow  at rate </a:t>
            </a:r>
            <a:r>
              <a:rPr i="1"/>
              <a:t>g</a:t>
            </a:r>
            <a:r>
              <a:rPr baseline="-25000"/>
              <a:t>2</a:t>
            </a:r>
            <a:r>
              <a:t> thereafter </a:t>
            </a:r>
          </a:p>
        </p:txBody>
      </p:sp>
      <p:pic>
        <p:nvPicPr>
          <p:cNvPr id="103" name="image.pdf" descr="image.pdf"/>
          <p:cNvPicPr>
            <a:picLocks noChangeAspect="1"/>
          </p:cNvPicPr>
          <p:nvPr/>
        </p:nvPicPr>
        <p:blipFill>
          <a:blip r:embed="rId3">
            <a:extLst/>
          </a:blip>
          <a:stretch>
            <a:fillRect/>
          </a:stretch>
        </p:blipFill>
        <p:spPr>
          <a:xfrm>
            <a:off x="3659187" y="2946400"/>
            <a:ext cx="1949451" cy="558800"/>
          </a:xfrm>
          <a:prstGeom prst="rect">
            <a:avLst/>
          </a:prstGeom>
          <a:ln w="12700">
            <a:miter lim="400000"/>
          </a:ln>
        </p:spPr>
      </p:pic>
      <p:pic>
        <p:nvPicPr>
          <p:cNvPr id="104" name="image.pdf" descr="image.pdf"/>
          <p:cNvPicPr>
            <a:picLocks noChangeAspect="1"/>
          </p:cNvPicPr>
          <p:nvPr/>
        </p:nvPicPr>
        <p:blipFill>
          <a:blip r:embed="rId4">
            <a:extLst/>
          </a:blip>
          <a:stretch>
            <a:fillRect/>
          </a:stretch>
        </p:blipFill>
        <p:spPr>
          <a:xfrm>
            <a:off x="2057400" y="5156200"/>
            <a:ext cx="2008188" cy="558800"/>
          </a:xfrm>
          <a:prstGeom prst="rect">
            <a:avLst/>
          </a:prstGeom>
          <a:ln w="12700">
            <a:miter lim="400000"/>
          </a:ln>
        </p:spPr>
      </p:pic>
      <p:pic>
        <p:nvPicPr>
          <p:cNvPr id="105" name="image.pdf" descr="image.pdf"/>
          <p:cNvPicPr>
            <a:picLocks noChangeAspect="1"/>
          </p:cNvPicPr>
          <p:nvPr/>
        </p:nvPicPr>
        <p:blipFill>
          <a:blip r:embed="rId5">
            <a:extLst/>
          </a:blip>
          <a:stretch>
            <a:fillRect/>
          </a:stretch>
        </p:blipFill>
        <p:spPr>
          <a:xfrm>
            <a:off x="5105400" y="4749800"/>
            <a:ext cx="3397250" cy="1117600"/>
          </a:xfrm>
          <a:prstGeom prst="rect">
            <a:avLst/>
          </a:prstGeom>
          <a:ln w="12700">
            <a:miter lim="400000"/>
          </a:ln>
        </p:spPr>
      </p:pic>
      <p:sp>
        <p:nvSpPr>
          <p:cNvPr id="106" name="Line"/>
          <p:cNvSpPr/>
          <p:nvPr/>
        </p:nvSpPr>
        <p:spPr>
          <a:xfrm>
            <a:off x="1371600" y="3902075"/>
            <a:ext cx="3124200" cy="0"/>
          </a:xfrm>
          <a:prstGeom prst="line">
            <a:avLst/>
          </a:prstGeom>
          <a:ln w="38100">
            <a:solidFill>
              <a:srgbClr val="FFFFE3"/>
            </a:solidFill>
          </a:ln>
        </p:spPr>
        <p:txBody>
          <a:bodyPr lIns="45719" rIns="45719"/>
          <a:lstStyle/>
          <a:p>
            <a:pPr>
              <a:defRPr>
                <a:solidFill>
                  <a:srgbClr val="FFFFE3"/>
                </a:solidFill>
              </a:defRPr>
            </a:pPr>
          </a:p>
        </p:txBody>
      </p:sp>
      <p:sp>
        <p:nvSpPr>
          <p:cNvPr id="107" name="Line"/>
          <p:cNvSpPr/>
          <p:nvPr/>
        </p:nvSpPr>
        <p:spPr>
          <a:xfrm>
            <a:off x="1371600" y="3673475"/>
            <a:ext cx="0" cy="457201"/>
          </a:xfrm>
          <a:prstGeom prst="line">
            <a:avLst/>
          </a:prstGeom>
          <a:ln w="38100">
            <a:solidFill>
              <a:srgbClr val="FFFFE3"/>
            </a:solidFill>
          </a:ln>
        </p:spPr>
        <p:txBody>
          <a:bodyPr lIns="45719" rIns="45719"/>
          <a:lstStyle/>
          <a:p>
            <a:pPr>
              <a:defRPr>
                <a:solidFill>
                  <a:srgbClr val="FFFFE3"/>
                </a:solidFill>
              </a:defRPr>
            </a:pPr>
          </a:p>
        </p:txBody>
      </p:sp>
      <p:sp>
        <p:nvSpPr>
          <p:cNvPr id="108" name="Line"/>
          <p:cNvSpPr/>
          <p:nvPr/>
        </p:nvSpPr>
        <p:spPr>
          <a:xfrm>
            <a:off x="2514600" y="3673475"/>
            <a:ext cx="0" cy="457201"/>
          </a:xfrm>
          <a:prstGeom prst="line">
            <a:avLst/>
          </a:prstGeom>
          <a:ln w="38100">
            <a:solidFill>
              <a:srgbClr val="FFFFE3"/>
            </a:solidFill>
          </a:ln>
        </p:spPr>
        <p:txBody>
          <a:bodyPr lIns="45719" rIns="45719"/>
          <a:lstStyle/>
          <a:p>
            <a:pPr>
              <a:defRPr>
                <a:solidFill>
                  <a:srgbClr val="FFFFE3"/>
                </a:solidFill>
              </a:defRPr>
            </a:pPr>
          </a:p>
        </p:txBody>
      </p:sp>
      <p:sp>
        <p:nvSpPr>
          <p:cNvPr id="109" name="Line"/>
          <p:cNvSpPr/>
          <p:nvPr/>
        </p:nvSpPr>
        <p:spPr>
          <a:xfrm>
            <a:off x="4038600" y="3673475"/>
            <a:ext cx="0" cy="457201"/>
          </a:xfrm>
          <a:prstGeom prst="line">
            <a:avLst/>
          </a:prstGeom>
          <a:ln w="38100">
            <a:solidFill>
              <a:srgbClr val="FFFFE3"/>
            </a:solidFill>
          </a:ln>
        </p:spPr>
        <p:txBody>
          <a:bodyPr lIns="45719" rIns="45719"/>
          <a:lstStyle/>
          <a:p>
            <a:pPr>
              <a:defRPr>
                <a:solidFill>
                  <a:srgbClr val="FFFFE3"/>
                </a:solidFill>
              </a:defRPr>
            </a:pPr>
          </a:p>
        </p:txBody>
      </p:sp>
      <p:sp>
        <p:nvSpPr>
          <p:cNvPr id="110" name="Line"/>
          <p:cNvSpPr/>
          <p:nvPr/>
        </p:nvSpPr>
        <p:spPr>
          <a:xfrm>
            <a:off x="3048000" y="5943600"/>
            <a:ext cx="0" cy="457201"/>
          </a:xfrm>
          <a:prstGeom prst="line">
            <a:avLst/>
          </a:prstGeom>
          <a:ln w="38100">
            <a:solidFill>
              <a:srgbClr val="FFFFE3"/>
            </a:solidFill>
          </a:ln>
        </p:spPr>
        <p:txBody>
          <a:bodyPr lIns="45719" rIns="45719"/>
          <a:lstStyle/>
          <a:p>
            <a:pPr>
              <a:defRPr>
                <a:solidFill>
                  <a:srgbClr val="FFFFE3"/>
                </a:solidFill>
              </a:defRPr>
            </a:pPr>
          </a:p>
        </p:txBody>
      </p:sp>
      <p:sp>
        <p:nvSpPr>
          <p:cNvPr id="111" name="Line"/>
          <p:cNvSpPr/>
          <p:nvPr/>
        </p:nvSpPr>
        <p:spPr>
          <a:xfrm>
            <a:off x="6858000" y="5943600"/>
            <a:ext cx="0" cy="457201"/>
          </a:xfrm>
          <a:prstGeom prst="line">
            <a:avLst/>
          </a:prstGeom>
          <a:ln w="38100">
            <a:solidFill>
              <a:srgbClr val="FFFFE3"/>
            </a:solidFill>
          </a:ln>
        </p:spPr>
        <p:txBody>
          <a:bodyPr lIns="45719" rIns="45719"/>
          <a:lstStyle/>
          <a:p>
            <a:pPr>
              <a:defRPr>
                <a:solidFill>
                  <a:srgbClr val="FFFFE3"/>
                </a:solidFill>
              </a:defRPr>
            </a:pPr>
          </a:p>
        </p:txBody>
      </p:sp>
      <p:sp>
        <p:nvSpPr>
          <p:cNvPr id="112" name="Line"/>
          <p:cNvSpPr/>
          <p:nvPr/>
        </p:nvSpPr>
        <p:spPr>
          <a:xfrm>
            <a:off x="2514600" y="6172200"/>
            <a:ext cx="5105400" cy="0"/>
          </a:xfrm>
          <a:prstGeom prst="line">
            <a:avLst/>
          </a:prstGeom>
          <a:ln w="38100">
            <a:solidFill>
              <a:srgbClr val="FFFFE3"/>
            </a:solidFill>
          </a:ln>
        </p:spPr>
        <p:txBody>
          <a:bodyPr lIns="45719" rIns="45719"/>
          <a:lstStyle/>
          <a:p>
            <a:pPr>
              <a:defRPr>
                <a:solidFill>
                  <a:srgbClr val="FFFFE3"/>
                </a:solidFill>
              </a:defRPr>
            </a:pPr>
          </a:p>
        </p:txBody>
      </p:sp>
      <p:sp>
        <p:nvSpPr>
          <p:cNvPr id="113" name="…"/>
          <p:cNvSpPr txBox="1"/>
          <p:nvPr/>
        </p:nvSpPr>
        <p:spPr>
          <a:xfrm>
            <a:off x="4648200" y="3521075"/>
            <a:ext cx="609600"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900"/>
              </a:spcBef>
              <a:defRPr sz="3200">
                <a:solidFill>
                  <a:srgbClr val="FFFFE3"/>
                </a:solidFill>
                <a:latin typeface="Book Antiqua"/>
                <a:ea typeface="Book Antiqua"/>
                <a:cs typeface="Book Antiqua"/>
                <a:sym typeface="Book Antiqua"/>
              </a:defRPr>
            </a:lvl1pPr>
          </a:lstStyle>
          <a:p>
            <a:pPr/>
            <a:r>
              <a:t>…</a:t>
            </a:r>
          </a:p>
        </p:txBody>
      </p:sp>
      <p:sp>
        <p:nvSpPr>
          <p:cNvPr id="114" name="0     1          2"/>
          <p:cNvSpPr txBox="1"/>
          <p:nvPr/>
        </p:nvSpPr>
        <p:spPr>
          <a:xfrm>
            <a:off x="1143000" y="4206875"/>
            <a:ext cx="42672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000"/>
              </a:spcBef>
              <a:defRPr sz="1800">
                <a:solidFill>
                  <a:srgbClr val="FFFFE3"/>
                </a:solidFill>
                <a:latin typeface="Book Antiqua"/>
                <a:ea typeface="Book Antiqua"/>
                <a:cs typeface="Book Antiqua"/>
                <a:sym typeface="Book Antiqua"/>
              </a:defRPr>
            </a:lvl1pPr>
          </a:lstStyle>
          <a:p>
            <a:pPr/>
            <a:r>
              <a:t>0	    1	        	2		</a:t>
            </a:r>
          </a:p>
        </p:txBody>
      </p:sp>
      <p:sp>
        <p:nvSpPr>
          <p:cNvPr id="115" name="…"/>
          <p:cNvSpPr txBox="1"/>
          <p:nvPr/>
        </p:nvSpPr>
        <p:spPr>
          <a:xfrm>
            <a:off x="1676400" y="5791200"/>
            <a:ext cx="609600"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900"/>
              </a:spcBef>
              <a:defRPr sz="3200">
                <a:solidFill>
                  <a:srgbClr val="FFFFE3"/>
                </a:solidFill>
                <a:latin typeface="Book Antiqua"/>
                <a:ea typeface="Book Antiqua"/>
                <a:cs typeface="Book Antiqua"/>
                <a:sym typeface="Book Antiqua"/>
              </a:defRPr>
            </a:lvl1pPr>
          </a:lstStyle>
          <a:p>
            <a:pPr/>
            <a:r>
              <a:t>…</a:t>
            </a:r>
          </a:p>
        </p:txBody>
      </p:sp>
      <p:sp>
        <p:nvSpPr>
          <p:cNvPr id="116" name="N    N+1"/>
          <p:cNvSpPr txBox="1"/>
          <p:nvPr/>
        </p:nvSpPr>
        <p:spPr>
          <a:xfrm>
            <a:off x="2819400" y="6400800"/>
            <a:ext cx="5562600" cy="370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000"/>
              </a:spcBef>
              <a:defRPr i="1" sz="1800">
                <a:solidFill>
                  <a:srgbClr val="FFFFE3"/>
                </a:solidFill>
                <a:latin typeface="Book Antiqua"/>
                <a:ea typeface="Book Antiqua"/>
                <a:cs typeface="Book Antiqua"/>
                <a:sym typeface="Book Antiqua"/>
              </a:defRPr>
            </a:pPr>
            <a:r>
              <a:t>N				N</a:t>
            </a:r>
            <a:r>
              <a:rPr i="0"/>
              <a:t>+1	</a:t>
            </a:r>
          </a:p>
        </p:txBody>
      </p:sp>
      <p:sp>
        <p:nvSpPr>
          <p:cNvPr id="117" name="…"/>
          <p:cNvSpPr txBox="1"/>
          <p:nvPr/>
        </p:nvSpPr>
        <p:spPr>
          <a:xfrm>
            <a:off x="7620000" y="5791200"/>
            <a:ext cx="609600" cy="586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900"/>
              </a:spcBef>
              <a:defRPr sz="3200">
                <a:solidFill>
                  <a:srgbClr val="FFFFE3"/>
                </a:solidFill>
                <a:latin typeface="Book Antiqua"/>
                <a:ea typeface="Book Antiqua"/>
                <a:cs typeface="Book Antiqua"/>
                <a:sym typeface="Book Antiqua"/>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02">
                                            <p:bg/>
                                          </p:spTgt>
                                        </p:tgtEl>
                                        <p:attrNameLst>
                                          <p:attrName>style.visibility</p:attrName>
                                        </p:attrNameLst>
                                      </p:cBhvr>
                                      <p:to>
                                        <p:strVal val="visible"/>
                                      </p:to>
                                    </p:set>
                                    <p:anim calcmode="lin" valueType="num">
                                      <p:cBhvr>
                                        <p:cTn id="7" dur="1000" fill="hold"/>
                                        <p:tgtEl>
                                          <p:spTgt spid="102">
                                            <p:bg/>
                                          </p:spTgt>
                                        </p:tgtEl>
                                        <p:attrNameLst>
                                          <p:attrName>ppt_x</p:attrName>
                                        </p:attrNameLst>
                                      </p:cBhvr>
                                      <p:tavLst>
                                        <p:tav tm="0">
                                          <p:val>
                                            <p:strVal val="#ppt_x"/>
                                          </p:val>
                                        </p:tav>
                                        <p:tav tm="100000">
                                          <p:val>
                                            <p:strVal val="#ppt_x"/>
                                          </p:val>
                                        </p:tav>
                                      </p:tavLst>
                                    </p:anim>
                                    <p:anim calcmode="lin" valueType="num">
                                      <p:cBhvr>
                                        <p:cTn id="8" dur="1000" fill="hold"/>
                                        <p:tgtEl>
                                          <p:spTgt spid="102">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02">
                                            <p:txEl>
                                              <p:pRg st="0" end="0"/>
                                            </p:txEl>
                                          </p:spTgt>
                                        </p:tgtEl>
                                        <p:attrNameLst>
                                          <p:attrName>style.visibility</p:attrName>
                                        </p:attrNameLst>
                                      </p:cBhvr>
                                      <p:to>
                                        <p:strVal val="visible"/>
                                      </p:to>
                                    </p:set>
                                    <p:anim calcmode="lin" valueType="num">
                                      <p:cBhvr>
                                        <p:cTn id="11" dur="1000" fill="hold"/>
                                        <p:tgtEl>
                                          <p:spTgt spid="10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02">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Class="entr" nodeType="afterEffect" presetSubtype="4" presetID="2" grpId="2" fill="hold">
                                  <p:stCondLst>
                                    <p:cond delay="0"/>
                                  </p:stCondLst>
                                  <p:iterate type="el" backwards="0">
                                    <p:tmAbs val="0"/>
                                  </p:iterate>
                                  <p:childTnLst>
                                    <p:set>
                                      <p:cBhvr>
                                        <p:cTn id="15" fill="hold"/>
                                        <p:tgtEl>
                                          <p:spTgt spid="106"/>
                                        </p:tgtEl>
                                        <p:attrNameLst>
                                          <p:attrName>style.visibility</p:attrName>
                                        </p:attrNameLst>
                                      </p:cBhvr>
                                      <p:to>
                                        <p:strVal val="visible"/>
                                      </p:to>
                                    </p:set>
                                    <p:anim calcmode="lin" valueType="num">
                                      <p:cBhvr>
                                        <p:cTn id="16" dur="1000" fill="hold"/>
                                        <p:tgtEl>
                                          <p:spTgt spid="106"/>
                                        </p:tgtEl>
                                        <p:attrNameLst>
                                          <p:attrName>ppt_x</p:attrName>
                                        </p:attrNameLst>
                                      </p:cBhvr>
                                      <p:tavLst>
                                        <p:tav tm="0">
                                          <p:val>
                                            <p:strVal val="#ppt_x"/>
                                          </p:val>
                                        </p:tav>
                                        <p:tav tm="100000">
                                          <p:val>
                                            <p:strVal val="#ppt_x"/>
                                          </p:val>
                                        </p:tav>
                                      </p:tavLst>
                                    </p:anim>
                                    <p:anim calcmode="lin" valueType="num">
                                      <p:cBhvr>
                                        <p:cTn id="17" dur="1000" fill="hold"/>
                                        <p:tgtEl>
                                          <p:spTgt spid="106"/>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Class="entr" nodeType="afterEffect" presetSubtype="4" presetID="2" grpId="3" fill="hold">
                                  <p:stCondLst>
                                    <p:cond delay="0"/>
                                  </p:stCondLst>
                                  <p:iterate type="el" backwards="0">
                                    <p:tmAbs val="0"/>
                                  </p:iterate>
                                  <p:childTnLst>
                                    <p:set>
                                      <p:cBhvr>
                                        <p:cTn id="20" fill="hold"/>
                                        <p:tgtEl>
                                          <p:spTgt spid="107"/>
                                        </p:tgtEl>
                                        <p:attrNameLst>
                                          <p:attrName>style.visibility</p:attrName>
                                        </p:attrNameLst>
                                      </p:cBhvr>
                                      <p:to>
                                        <p:strVal val="visible"/>
                                      </p:to>
                                    </p:set>
                                    <p:anim calcmode="lin" valueType="num">
                                      <p:cBhvr>
                                        <p:cTn id="21" dur="1000" fill="hold"/>
                                        <p:tgtEl>
                                          <p:spTgt spid="107"/>
                                        </p:tgtEl>
                                        <p:attrNameLst>
                                          <p:attrName>ppt_x</p:attrName>
                                        </p:attrNameLst>
                                      </p:cBhvr>
                                      <p:tavLst>
                                        <p:tav tm="0">
                                          <p:val>
                                            <p:strVal val="#ppt_x"/>
                                          </p:val>
                                        </p:tav>
                                        <p:tav tm="100000">
                                          <p:val>
                                            <p:strVal val="#ppt_x"/>
                                          </p:val>
                                        </p:tav>
                                      </p:tavLst>
                                    </p:anim>
                                    <p:anim calcmode="lin" valueType="num">
                                      <p:cBhvr>
                                        <p:cTn id="22" dur="1000" fill="hold"/>
                                        <p:tgtEl>
                                          <p:spTgt spid="107"/>
                                        </p:tgtEl>
                                        <p:attrNameLst>
                                          <p:attrName>ppt_y</p:attrName>
                                        </p:attrNameLst>
                                      </p:cBhvr>
                                      <p:tavLst>
                                        <p:tav tm="0">
                                          <p:val>
                                            <p:strVal val="1+#ppt_h/2"/>
                                          </p:val>
                                        </p:tav>
                                        <p:tav tm="100000">
                                          <p:val>
                                            <p:strVal val="#ppt_y"/>
                                          </p:val>
                                        </p:tav>
                                      </p:tavLst>
                                    </p:anim>
                                  </p:childTnLst>
                                </p:cTn>
                              </p:par>
                            </p:childTnLst>
                          </p:cTn>
                        </p:par>
                        <p:par>
                          <p:cTn id="23" fill="hold">
                            <p:stCondLst>
                              <p:cond delay="3000"/>
                            </p:stCondLst>
                            <p:childTnLst>
                              <p:par>
                                <p:cTn id="24" presetClass="entr" nodeType="afterEffect" presetSubtype="4" presetID="2" grpId="4" fill="hold">
                                  <p:stCondLst>
                                    <p:cond delay="0"/>
                                  </p:stCondLst>
                                  <p:iterate type="el" backwards="0">
                                    <p:tmAbs val="0"/>
                                  </p:iterate>
                                  <p:childTnLst>
                                    <p:set>
                                      <p:cBhvr>
                                        <p:cTn id="25" fill="hold"/>
                                        <p:tgtEl>
                                          <p:spTgt spid="108"/>
                                        </p:tgtEl>
                                        <p:attrNameLst>
                                          <p:attrName>style.visibility</p:attrName>
                                        </p:attrNameLst>
                                      </p:cBhvr>
                                      <p:to>
                                        <p:strVal val="visible"/>
                                      </p:to>
                                    </p:set>
                                    <p:anim calcmode="lin" valueType="num">
                                      <p:cBhvr>
                                        <p:cTn id="26" dur="1000" fill="hold"/>
                                        <p:tgtEl>
                                          <p:spTgt spid="108"/>
                                        </p:tgtEl>
                                        <p:attrNameLst>
                                          <p:attrName>ppt_x</p:attrName>
                                        </p:attrNameLst>
                                      </p:cBhvr>
                                      <p:tavLst>
                                        <p:tav tm="0">
                                          <p:val>
                                            <p:strVal val="#ppt_x"/>
                                          </p:val>
                                        </p:tav>
                                        <p:tav tm="100000">
                                          <p:val>
                                            <p:strVal val="#ppt_x"/>
                                          </p:val>
                                        </p:tav>
                                      </p:tavLst>
                                    </p:anim>
                                    <p:anim calcmode="lin" valueType="num">
                                      <p:cBhvr>
                                        <p:cTn id="27" dur="1000" fill="hold"/>
                                        <p:tgtEl>
                                          <p:spTgt spid="108"/>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presetClass="entr" nodeType="afterEffect" presetSubtype="4" presetID="2" grpId="5" fill="hold">
                                  <p:stCondLst>
                                    <p:cond delay="0"/>
                                  </p:stCondLst>
                                  <p:iterate type="el" backwards="0">
                                    <p:tmAbs val="0"/>
                                  </p:iterate>
                                  <p:childTnLst>
                                    <p:set>
                                      <p:cBhvr>
                                        <p:cTn id="30" fill="hold"/>
                                        <p:tgtEl>
                                          <p:spTgt spid="109"/>
                                        </p:tgtEl>
                                        <p:attrNameLst>
                                          <p:attrName>style.visibility</p:attrName>
                                        </p:attrNameLst>
                                      </p:cBhvr>
                                      <p:to>
                                        <p:strVal val="visible"/>
                                      </p:to>
                                    </p:set>
                                    <p:anim calcmode="lin" valueType="num">
                                      <p:cBhvr>
                                        <p:cTn id="31" dur="1000" fill="hold"/>
                                        <p:tgtEl>
                                          <p:spTgt spid="109"/>
                                        </p:tgtEl>
                                        <p:attrNameLst>
                                          <p:attrName>ppt_x</p:attrName>
                                        </p:attrNameLst>
                                      </p:cBhvr>
                                      <p:tavLst>
                                        <p:tav tm="0">
                                          <p:val>
                                            <p:strVal val="#ppt_x"/>
                                          </p:val>
                                        </p:tav>
                                        <p:tav tm="100000">
                                          <p:val>
                                            <p:strVal val="#ppt_x"/>
                                          </p:val>
                                        </p:tav>
                                      </p:tavLst>
                                    </p:anim>
                                    <p:anim calcmode="lin" valueType="num">
                                      <p:cBhvr>
                                        <p:cTn id="32" dur="1000" fill="hold"/>
                                        <p:tgtEl>
                                          <p:spTgt spid="109"/>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Class="entr" nodeType="afterEffect" presetSubtype="4" presetID="2" grpId="6" fill="hold">
                                  <p:stCondLst>
                                    <p:cond delay="0"/>
                                  </p:stCondLst>
                                  <p:iterate type="el" backwards="0">
                                    <p:tmAbs val="0"/>
                                  </p:iterate>
                                  <p:childTnLst>
                                    <p:set>
                                      <p:cBhvr>
                                        <p:cTn id="35" fill="hold"/>
                                        <p:tgtEl>
                                          <p:spTgt spid="113"/>
                                        </p:tgtEl>
                                        <p:attrNameLst>
                                          <p:attrName>style.visibility</p:attrName>
                                        </p:attrNameLst>
                                      </p:cBhvr>
                                      <p:to>
                                        <p:strVal val="visible"/>
                                      </p:to>
                                    </p:set>
                                    <p:anim calcmode="lin" valueType="num">
                                      <p:cBhvr>
                                        <p:cTn id="36" dur="1000" fill="hold"/>
                                        <p:tgtEl>
                                          <p:spTgt spid="113"/>
                                        </p:tgtEl>
                                        <p:attrNameLst>
                                          <p:attrName>ppt_x</p:attrName>
                                        </p:attrNameLst>
                                      </p:cBhvr>
                                      <p:tavLst>
                                        <p:tav tm="0">
                                          <p:val>
                                            <p:strVal val="#ppt_x"/>
                                          </p:val>
                                        </p:tav>
                                        <p:tav tm="100000">
                                          <p:val>
                                            <p:strVal val="#ppt_x"/>
                                          </p:val>
                                        </p:tav>
                                      </p:tavLst>
                                    </p:anim>
                                    <p:anim calcmode="lin" valueType="num">
                                      <p:cBhvr>
                                        <p:cTn id="37" dur="1000" fill="hold"/>
                                        <p:tgtEl>
                                          <p:spTgt spid="113"/>
                                        </p:tgtEl>
                                        <p:attrNameLst>
                                          <p:attrName>ppt_y</p:attrName>
                                        </p:attrNameLst>
                                      </p:cBhvr>
                                      <p:tavLst>
                                        <p:tav tm="0">
                                          <p:val>
                                            <p:strVal val="1+#ppt_h/2"/>
                                          </p:val>
                                        </p:tav>
                                        <p:tav tm="100000">
                                          <p:val>
                                            <p:strVal val="#ppt_y"/>
                                          </p:val>
                                        </p:tav>
                                      </p:tavLst>
                                    </p:anim>
                                  </p:childTnLst>
                                </p:cTn>
                              </p:par>
                            </p:childTnLst>
                          </p:cTn>
                        </p:par>
                        <p:par>
                          <p:cTn id="38" fill="hold">
                            <p:stCondLst>
                              <p:cond delay="6000"/>
                            </p:stCondLst>
                            <p:childTnLst>
                              <p:par>
                                <p:cTn id="39" presetClass="entr" nodeType="afterEffect" presetSubtype="4" presetID="2" grpId="7" fill="hold">
                                  <p:stCondLst>
                                    <p:cond delay="0"/>
                                  </p:stCondLst>
                                  <p:iterate type="el" backwards="0">
                                    <p:tmAbs val="0"/>
                                  </p:iterate>
                                  <p:childTnLst>
                                    <p:set>
                                      <p:cBhvr>
                                        <p:cTn id="40" fill="hold"/>
                                        <p:tgtEl>
                                          <p:spTgt spid="114"/>
                                        </p:tgtEl>
                                        <p:attrNameLst>
                                          <p:attrName>style.visibility</p:attrName>
                                        </p:attrNameLst>
                                      </p:cBhvr>
                                      <p:to>
                                        <p:strVal val="visible"/>
                                      </p:to>
                                    </p:set>
                                    <p:anim calcmode="lin" valueType="num">
                                      <p:cBhvr>
                                        <p:cTn id="41" dur="1000" fill="hold"/>
                                        <p:tgtEl>
                                          <p:spTgt spid="114"/>
                                        </p:tgtEl>
                                        <p:attrNameLst>
                                          <p:attrName>ppt_x</p:attrName>
                                        </p:attrNameLst>
                                      </p:cBhvr>
                                      <p:tavLst>
                                        <p:tav tm="0">
                                          <p:val>
                                            <p:strVal val="#ppt_x"/>
                                          </p:val>
                                        </p:tav>
                                        <p:tav tm="100000">
                                          <p:val>
                                            <p:strVal val="#ppt_x"/>
                                          </p:val>
                                        </p:tav>
                                      </p:tavLst>
                                    </p:anim>
                                    <p:anim calcmode="lin" valueType="num">
                                      <p:cBhvr>
                                        <p:cTn id="42" dur="1000" fill="hold"/>
                                        <p:tgtEl>
                                          <p:spTgt spid="114"/>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Class="entr" nodeType="afterEffect" presetSubtype="4" presetID="2" grpId="8" fill="hold">
                                  <p:stCondLst>
                                    <p:cond delay="0"/>
                                  </p:stCondLst>
                                  <p:iterate type="el" backwards="0">
                                    <p:tmAbs val="0"/>
                                  </p:iterate>
                                  <p:childTnLst>
                                    <p:set>
                                      <p:cBhvr>
                                        <p:cTn id="45" fill="hold"/>
                                        <p:tgtEl>
                                          <p:spTgt spid="110"/>
                                        </p:tgtEl>
                                        <p:attrNameLst>
                                          <p:attrName>style.visibility</p:attrName>
                                        </p:attrNameLst>
                                      </p:cBhvr>
                                      <p:to>
                                        <p:strVal val="visible"/>
                                      </p:to>
                                    </p:set>
                                    <p:anim calcmode="lin" valueType="num">
                                      <p:cBhvr>
                                        <p:cTn id="46" dur="1000" fill="hold"/>
                                        <p:tgtEl>
                                          <p:spTgt spid="110"/>
                                        </p:tgtEl>
                                        <p:attrNameLst>
                                          <p:attrName>ppt_x</p:attrName>
                                        </p:attrNameLst>
                                      </p:cBhvr>
                                      <p:tavLst>
                                        <p:tav tm="0">
                                          <p:val>
                                            <p:strVal val="#ppt_x"/>
                                          </p:val>
                                        </p:tav>
                                        <p:tav tm="100000">
                                          <p:val>
                                            <p:strVal val="#ppt_x"/>
                                          </p:val>
                                        </p:tav>
                                      </p:tavLst>
                                    </p:anim>
                                    <p:anim calcmode="lin" valueType="num">
                                      <p:cBhvr>
                                        <p:cTn id="47" dur="1000" fill="hold"/>
                                        <p:tgtEl>
                                          <p:spTgt spid="110"/>
                                        </p:tgtEl>
                                        <p:attrNameLst>
                                          <p:attrName>ppt_y</p:attrName>
                                        </p:attrNameLst>
                                      </p:cBhvr>
                                      <p:tavLst>
                                        <p:tav tm="0">
                                          <p:val>
                                            <p:strVal val="1+#ppt_h/2"/>
                                          </p:val>
                                        </p:tav>
                                        <p:tav tm="100000">
                                          <p:val>
                                            <p:strVal val="#ppt_y"/>
                                          </p:val>
                                        </p:tav>
                                      </p:tavLst>
                                    </p:anim>
                                  </p:childTnLst>
                                </p:cTn>
                              </p:par>
                            </p:childTnLst>
                          </p:cTn>
                        </p:par>
                        <p:par>
                          <p:cTn id="48" fill="hold">
                            <p:stCondLst>
                              <p:cond delay="8000"/>
                            </p:stCondLst>
                            <p:childTnLst>
                              <p:par>
                                <p:cTn id="49" presetClass="entr" nodeType="afterEffect" presetSubtype="4" presetID="2" grpId="9" fill="hold">
                                  <p:stCondLst>
                                    <p:cond delay="0"/>
                                  </p:stCondLst>
                                  <p:iterate type="el" backwards="0">
                                    <p:tmAbs val="0"/>
                                  </p:iterate>
                                  <p:childTnLst>
                                    <p:set>
                                      <p:cBhvr>
                                        <p:cTn id="50" fill="hold"/>
                                        <p:tgtEl>
                                          <p:spTgt spid="111"/>
                                        </p:tgtEl>
                                        <p:attrNameLst>
                                          <p:attrName>style.visibility</p:attrName>
                                        </p:attrNameLst>
                                      </p:cBhvr>
                                      <p:to>
                                        <p:strVal val="visible"/>
                                      </p:to>
                                    </p:set>
                                    <p:anim calcmode="lin" valueType="num">
                                      <p:cBhvr>
                                        <p:cTn id="51" dur="1000" fill="hold"/>
                                        <p:tgtEl>
                                          <p:spTgt spid="111"/>
                                        </p:tgtEl>
                                        <p:attrNameLst>
                                          <p:attrName>ppt_x</p:attrName>
                                        </p:attrNameLst>
                                      </p:cBhvr>
                                      <p:tavLst>
                                        <p:tav tm="0">
                                          <p:val>
                                            <p:strVal val="#ppt_x"/>
                                          </p:val>
                                        </p:tav>
                                        <p:tav tm="100000">
                                          <p:val>
                                            <p:strVal val="#ppt_x"/>
                                          </p:val>
                                        </p:tav>
                                      </p:tavLst>
                                    </p:anim>
                                    <p:anim calcmode="lin" valueType="num">
                                      <p:cBhvr>
                                        <p:cTn id="52" dur="1000" fill="hold"/>
                                        <p:tgtEl>
                                          <p:spTgt spid="111"/>
                                        </p:tgtEl>
                                        <p:attrNameLst>
                                          <p:attrName>ppt_y</p:attrName>
                                        </p:attrNameLst>
                                      </p:cBhvr>
                                      <p:tavLst>
                                        <p:tav tm="0">
                                          <p:val>
                                            <p:strVal val="1+#ppt_h/2"/>
                                          </p:val>
                                        </p:tav>
                                        <p:tav tm="100000">
                                          <p:val>
                                            <p:strVal val="#ppt_y"/>
                                          </p:val>
                                        </p:tav>
                                      </p:tavLst>
                                    </p:anim>
                                  </p:childTnLst>
                                </p:cTn>
                              </p:par>
                            </p:childTnLst>
                          </p:cTn>
                        </p:par>
                        <p:par>
                          <p:cTn id="53" fill="hold">
                            <p:stCondLst>
                              <p:cond delay="9000"/>
                            </p:stCondLst>
                            <p:childTnLst>
                              <p:par>
                                <p:cTn id="54" presetClass="entr" nodeType="afterEffect" presetSubtype="4" presetID="2" grpId="10" fill="hold">
                                  <p:stCondLst>
                                    <p:cond delay="0"/>
                                  </p:stCondLst>
                                  <p:iterate type="el" backwards="0">
                                    <p:tmAbs val="0"/>
                                  </p:iterate>
                                  <p:childTnLst>
                                    <p:set>
                                      <p:cBhvr>
                                        <p:cTn id="55" fill="hold"/>
                                        <p:tgtEl>
                                          <p:spTgt spid="112"/>
                                        </p:tgtEl>
                                        <p:attrNameLst>
                                          <p:attrName>style.visibility</p:attrName>
                                        </p:attrNameLst>
                                      </p:cBhvr>
                                      <p:to>
                                        <p:strVal val="visible"/>
                                      </p:to>
                                    </p:set>
                                    <p:anim calcmode="lin" valueType="num">
                                      <p:cBhvr>
                                        <p:cTn id="56" dur="1000" fill="hold"/>
                                        <p:tgtEl>
                                          <p:spTgt spid="112"/>
                                        </p:tgtEl>
                                        <p:attrNameLst>
                                          <p:attrName>ppt_x</p:attrName>
                                        </p:attrNameLst>
                                      </p:cBhvr>
                                      <p:tavLst>
                                        <p:tav tm="0">
                                          <p:val>
                                            <p:strVal val="#ppt_x"/>
                                          </p:val>
                                        </p:tav>
                                        <p:tav tm="100000">
                                          <p:val>
                                            <p:strVal val="#ppt_x"/>
                                          </p:val>
                                        </p:tav>
                                      </p:tavLst>
                                    </p:anim>
                                    <p:anim calcmode="lin" valueType="num">
                                      <p:cBhvr>
                                        <p:cTn id="57" dur="1000" fill="hold"/>
                                        <p:tgtEl>
                                          <p:spTgt spid="112"/>
                                        </p:tgtEl>
                                        <p:attrNameLst>
                                          <p:attrName>ppt_y</p:attrName>
                                        </p:attrNameLst>
                                      </p:cBhvr>
                                      <p:tavLst>
                                        <p:tav tm="0">
                                          <p:val>
                                            <p:strVal val="1+#ppt_h/2"/>
                                          </p:val>
                                        </p:tav>
                                        <p:tav tm="100000">
                                          <p:val>
                                            <p:strVal val="#ppt_y"/>
                                          </p:val>
                                        </p:tav>
                                      </p:tavLst>
                                    </p:anim>
                                  </p:childTnLst>
                                </p:cTn>
                              </p:par>
                            </p:childTnLst>
                          </p:cTn>
                        </p:par>
                        <p:par>
                          <p:cTn id="58" fill="hold">
                            <p:stCondLst>
                              <p:cond delay="10000"/>
                            </p:stCondLst>
                            <p:childTnLst>
                              <p:par>
                                <p:cTn id="59" presetClass="entr" nodeType="afterEffect" presetSubtype="4" presetID="2" grpId="11" fill="hold">
                                  <p:stCondLst>
                                    <p:cond delay="0"/>
                                  </p:stCondLst>
                                  <p:iterate type="el" backwards="0">
                                    <p:tmAbs val="0"/>
                                  </p:iterate>
                                  <p:childTnLst>
                                    <p:set>
                                      <p:cBhvr>
                                        <p:cTn id="60" fill="hold"/>
                                        <p:tgtEl>
                                          <p:spTgt spid="115"/>
                                        </p:tgtEl>
                                        <p:attrNameLst>
                                          <p:attrName>style.visibility</p:attrName>
                                        </p:attrNameLst>
                                      </p:cBhvr>
                                      <p:to>
                                        <p:strVal val="visible"/>
                                      </p:to>
                                    </p:set>
                                    <p:anim calcmode="lin" valueType="num">
                                      <p:cBhvr>
                                        <p:cTn id="61" dur="1000" fill="hold"/>
                                        <p:tgtEl>
                                          <p:spTgt spid="115"/>
                                        </p:tgtEl>
                                        <p:attrNameLst>
                                          <p:attrName>ppt_x</p:attrName>
                                        </p:attrNameLst>
                                      </p:cBhvr>
                                      <p:tavLst>
                                        <p:tav tm="0">
                                          <p:val>
                                            <p:strVal val="#ppt_x"/>
                                          </p:val>
                                        </p:tav>
                                        <p:tav tm="100000">
                                          <p:val>
                                            <p:strVal val="#ppt_x"/>
                                          </p:val>
                                        </p:tav>
                                      </p:tavLst>
                                    </p:anim>
                                    <p:anim calcmode="lin" valueType="num">
                                      <p:cBhvr>
                                        <p:cTn id="62" dur="1000" fill="hold"/>
                                        <p:tgtEl>
                                          <p:spTgt spid="115"/>
                                        </p:tgtEl>
                                        <p:attrNameLst>
                                          <p:attrName>ppt_y</p:attrName>
                                        </p:attrNameLst>
                                      </p:cBhvr>
                                      <p:tavLst>
                                        <p:tav tm="0">
                                          <p:val>
                                            <p:strVal val="1+#ppt_h/2"/>
                                          </p:val>
                                        </p:tav>
                                        <p:tav tm="100000">
                                          <p:val>
                                            <p:strVal val="#ppt_y"/>
                                          </p:val>
                                        </p:tav>
                                      </p:tavLst>
                                    </p:anim>
                                  </p:childTnLst>
                                </p:cTn>
                              </p:par>
                            </p:childTnLst>
                          </p:cTn>
                        </p:par>
                        <p:par>
                          <p:cTn id="63" fill="hold">
                            <p:stCondLst>
                              <p:cond delay="11000"/>
                            </p:stCondLst>
                            <p:childTnLst>
                              <p:par>
                                <p:cTn id="64" presetClass="entr" nodeType="afterEffect" presetSubtype="4" presetID="2" grpId="12" fill="hold">
                                  <p:stCondLst>
                                    <p:cond delay="0"/>
                                  </p:stCondLst>
                                  <p:iterate type="el" backwards="0">
                                    <p:tmAbs val="0"/>
                                  </p:iterate>
                                  <p:childTnLst>
                                    <p:set>
                                      <p:cBhvr>
                                        <p:cTn id="65" fill="hold"/>
                                        <p:tgtEl>
                                          <p:spTgt spid="116"/>
                                        </p:tgtEl>
                                        <p:attrNameLst>
                                          <p:attrName>style.visibility</p:attrName>
                                        </p:attrNameLst>
                                      </p:cBhvr>
                                      <p:to>
                                        <p:strVal val="visible"/>
                                      </p:to>
                                    </p:set>
                                    <p:anim calcmode="lin" valueType="num">
                                      <p:cBhvr>
                                        <p:cTn id="66" dur="1000" fill="hold"/>
                                        <p:tgtEl>
                                          <p:spTgt spid="116"/>
                                        </p:tgtEl>
                                        <p:attrNameLst>
                                          <p:attrName>ppt_x</p:attrName>
                                        </p:attrNameLst>
                                      </p:cBhvr>
                                      <p:tavLst>
                                        <p:tav tm="0">
                                          <p:val>
                                            <p:strVal val="#ppt_x"/>
                                          </p:val>
                                        </p:tav>
                                        <p:tav tm="100000">
                                          <p:val>
                                            <p:strVal val="#ppt_x"/>
                                          </p:val>
                                        </p:tav>
                                      </p:tavLst>
                                    </p:anim>
                                    <p:anim calcmode="lin" valueType="num">
                                      <p:cBhvr>
                                        <p:cTn id="67" dur="1000" fill="hold"/>
                                        <p:tgtEl>
                                          <p:spTgt spid="116"/>
                                        </p:tgtEl>
                                        <p:attrNameLst>
                                          <p:attrName>ppt_y</p:attrName>
                                        </p:attrNameLst>
                                      </p:cBhvr>
                                      <p:tavLst>
                                        <p:tav tm="0">
                                          <p:val>
                                            <p:strVal val="1+#ppt_h/2"/>
                                          </p:val>
                                        </p:tav>
                                        <p:tav tm="100000">
                                          <p:val>
                                            <p:strVal val="#ppt_y"/>
                                          </p:val>
                                        </p:tav>
                                      </p:tavLst>
                                    </p:anim>
                                  </p:childTnLst>
                                </p:cTn>
                              </p:par>
                            </p:childTnLst>
                          </p:cTn>
                        </p:par>
                        <p:par>
                          <p:cTn id="68" fill="hold">
                            <p:stCondLst>
                              <p:cond delay="12000"/>
                            </p:stCondLst>
                            <p:childTnLst>
                              <p:par>
                                <p:cTn id="69" presetClass="entr" nodeType="afterEffect" presetSubtype="4" presetID="2" grpId="13" fill="hold">
                                  <p:stCondLst>
                                    <p:cond delay="0"/>
                                  </p:stCondLst>
                                  <p:iterate type="el" backwards="0">
                                    <p:tmAbs val="0"/>
                                  </p:iterate>
                                  <p:childTnLst>
                                    <p:set>
                                      <p:cBhvr>
                                        <p:cTn id="70" fill="hold"/>
                                        <p:tgtEl>
                                          <p:spTgt spid="117"/>
                                        </p:tgtEl>
                                        <p:attrNameLst>
                                          <p:attrName>style.visibility</p:attrName>
                                        </p:attrNameLst>
                                      </p:cBhvr>
                                      <p:to>
                                        <p:strVal val="visible"/>
                                      </p:to>
                                    </p:set>
                                    <p:anim calcmode="lin" valueType="num">
                                      <p:cBhvr>
                                        <p:cTn id="71" dur="1000" fill="hold"/>
                                        <p:tgtEl>
                                          <p:spTgt spid="117"/>
                                        </p:tgtEl>
                                        <p:attrNameLst>
                                          <p:attrName>ppt_x</p:attrName>
                                        </p:attrNameLst>
                                      </p:cBhvr>
                                      <p:tavLst>
                                        <p:tav tm="0">
                                          <p:val>
                                            <p:strVal val="#ppt_x"/>
                                          </p:val>
                                        </p:tav>
                                        <p:tav tm="100000">
                                          <p:val>
                                            <p:strVal val="#ppt_x"/>
                                          </p:val>
                                        </p:tav>
                                      </p:tavLst>
                                    </p:anim>
                                    <p:anim calcmode="lin" valueType="num">
                                      <p:cBhvr>
                                        <p:cTn id="72" dur="10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4" presetID="2" grpId="14" fill="hold">
                                  <p:stCondLst>
                                    <p:cond delay="0"/>
                                  </p:stCondLst>
                                  <p:iterate type="el" backwards="0">
                                    <p:tmAbs val="0"/>
                                  </p:iterate>
                                  <p:childTnLst>
                                    <p:set>
                                      <p:cBhvr>
                                        <p:cTn id="76" fill="hold"/>
                                        <p:tgtEl>
                                          <p:spTgt spid="101"/>
                                        </p:tgtEl>
                                        <p:attrNameLst>
                                          <p:attrName>style.visibility</p:attrName>
                                        </p:attrNameLst>
                                      </p:cBhvr>
                                      <p:to>
                                        <p:strVal val="visible"/>
                                      </p:to>
                                    </p:set>
                                    <p:anim calcmode="lin" valueType="num">
                                      <p:cBhvr>
                                        <p:cTn id="77" dur="1000" fill="hold"/>
                                        <p:tgtEl>
                                          <p:spTgt spid="101"/>
                                        </p:tgtEl>
                                        <p:attrNameLst>
                                          <p:attrName>ppt_x</p:attrName>
                                        </p:attrNameLst>
                                      </p:cBhvr>
                                      <p:tavLst>
                                        <p:tav tm="0">
                                          <p:val>
                                            <p:strVal val="#ppt_x"/>
                                          </p:val>
                                        </p:tav>
                                        <p:tav tm="100000">
                                          <p:val>
                                            <p:strVal val="#ppt_x"/>
                                          </p:val>
                                        </p:tav>
                                      </p:tavLst>
                                    </p:anim>
                                    <p:anim calcmode="lin" valueType="num">
                                      <p:cBhvr>
                                        <p:cTn id="78" dur="10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4" presetID="2" grpId="15" fill="hold">
                                  <p:stCondLst>
                                    <p:cond delay="0"/>
                                  </p:stCondLst>
                                  <p:iterate type="el" backwards="0">
                                    <p:tmAbs val="0"/>
                                  </p:iterate>
                                  <p:childTnLst>
                                    <p:set>
                                      <p:cBhvr>
                                        <p:cTn id="82" fill="hold"/>
                                        <p:tgtEl>
                                          <p:spTgt spid="103"/>
                                        </p:tgtEl>
                                        <p:attrNameLst>
                                          <p:attrName>style.visibility</p:attrName>
                                        </p:attrNameLst>
                                      </p:cBhvr>
                                      <p:to>
                                        <p:strVal val="visible"/>
                                      </p:to>
                                    </p:set>
                                    <p:anim calcmode="lin" valueType="num">
                                      <p:cBhvr>
                                        <p:cTn id="83" dur="1000" fill="hold"/>
                                        <p:tgtEl>
                                          <p:spTgt spid="103"/>
                                        </p:tgtEl>
                                        <p:attrNameLst>
                                          <p:attrName>ppt_x</p:attrName>
                                        </p:attrNameLst>
                                      </p:cBhvr>
                                      <p:tavLst>
                                        <p:tav tm="0">
                                          <p:val>
                                            <p:strVal val="#ppt_x"/>
                                          </p:val>
                                        </p:tav>
                                        <p:tav tm="100000">
                                          <p:val>
                                            <p:strVal val="#ppt_x"/>
                                          </p:val>
                                        </p:tav>
                                      </p:tavLst>
                                    </p:anim>
                                    <p:anim calcmode="lin" valueType="num">
                                      <p:cBhvr>
                                        <p:cTn id="84" dur="10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4" presetID="2" grpId="16" fill="hold">
                                  <p:stCondLst>
                                    <p:cond delay="0"/>
                                  </p:stCondLst>
                                  <p:iterate type="el" backwards="0">
                                    <p:tmAbs val="0"/>
                                  </p:iterate>
                                  <p:childTnLst>
                                    <p:set>
                                      <p:cBhvr>
                                        <p:cTn id="88" fill="hold"/>
                                        <p:tgtEl>
                                          <p:spTgt spid="104"/>
                                        </p:tgtEl>
                                        <p:attrNameLst>
                                          <p:attrName>style.visibility</p:attrName>
                                        </p:attrNameLst>
                                      </p:cBhvr>
                                      <p:to>
                                        <p:strVal val="visible"/>
                                      </p:to>
                                    </p:set>
                                    <p:anim calcmode="lin" valueType="num">
                                      <p:cBhvr>
                                        <p:cTn id="89" dur="1000" fill="hold"/>
                                        <p:tgtEl>
                                          <p:spTgt spid="104"/>
                                        </p:tgtEl>
                                        <p:attrNameLst>
                                          <p:attrName>ppt_x</p:attrName>
                                        </p:attrNameLst>
                                      </p:cBhvr>
                                      <p:tavLst>
                                        <p:tav tm="0">
                                          <p:val>
                                            <p:strVal val="#ppt_x"/>
                                          </p:val>
                                        </p:tav>
                                        <p:tav tm="100000">
                                          <p:val>
                                            <p:strVal val="#ppt_x"/>
                                          </p:val>
                                        </p:tav>
                                      </p:tavLst>
                                    </p:anim>
                                    <p:anim calcmode="lin" valueType="num">
                                      <p:cBhvr>
                                        <p:cTn id="90" dur="10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4" presetID="2" grpId="17" fill="hold">
                                  <p:stCondLst>
                                    <p:cond delay="0"/>
                                  </p:stCondLst>
                                  <p:iterate type="el" backwards="0">
                                    <p:tmAbs val="0"/>
                                  </p:iterate>
                                  <p:childTnLst>
                                    <p:set>
                                      <p:cBhvr>
                                        <p:cTn id="94" fill="hold"/>
                                        <p:tgtEl>
                                          <p:spTgt spid="105"/>
                                        </p:tgtEl>
                                        <p:attrNameLst>
                                          <p:attrName>style.visibility</p:attrName>
                                        </p:attrNameLst>
                                      </p:cBhvr>
                                      <p:to>
                                        <p:strVal val="visible"/>
                                      </p:to>
                                    </p:set>
                                    <p:anim calcmode="lin" valueType="num">
                                      <p:cBhvr>
                                        <p:cTn id="95" dur="1000" fill="hold"/>
                                        <p:tgtEl>
                                          <p:spTgt spid="105"/>
                                        </p:tgtEl>
                                        <p:attrNameLst>
                                          <p:attrName>ppt_x</p:attrName>
                                        </p:attrNameLst>
                                      </p:cBhvr>
                                      <p:tavLst>
                                        <p:tav tm="0">
                                          <p:val>
                                            <p:strVal val="#ppt_x"/>
                                          </p:val>
                                        </p:tav>
                                        <p:tav tm="100000">
                                          <p:val>
                                            <p:strVal val="#ppt_x"/>
                                          </p:val>
                                        </p:tav>
                                      </p:tavLst>
                                    </p:anim>
                                    <p:anim calcmode="lin" valueType="num">
                                      <p:cBhvr>
                                        <p:cTn id="96" dur="10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5"/>
      <p:bldP build="whole" bldLvl="1" animBg="1" rev="0" advAuto="0" spid="113" grpId="6"/>
      <p:bldP build="whole" bldLvl="1" animBg="1" rev="0" advAuto="0" spid="110" grpId="8"/>
      <p:bldP build="whole" bldLvl="1" animBg="1" rev="0" advAuto="0" spid="101" grpId="14"/>
      <p:bldP build="whole" bldLvl="1" animBg="1" rev="0" advAuto="0" spid="108" grpId="4"/>
      <p:bldP build="whole" bldLvl="1" animBg="1" rev="0" advAuto="0" spid="106" grpId="2"/>
      <p:bldP build="whole" bldLvl="1" animBg="1" rev="0" advAuto="0" spid="111" grpId="9"/>
      <p:bldP build="whole" bldLvl="1" animBg="1" rev="0" advAuto="0" spid="104" grpId="16"/>
      <p:bldP build="whole" bldLvl="1" animBg="1" rev="0" advAuto="0" spid="105" grpId="17"/>
      <p:bldP build="whole" bldLvl="1" animBg="1" rev="0" advAuto="0" spid="112" grpId="10"/>
      <p:bldP build="whole" bldLvl="1" animBg="1" rev="0" advAuto="0" spid="116" grpId="12"/>
      <p:bldP build="whole" bldLvl="1" animBg="1" rev="0" advAuto="0" spid="114" grpId="7"/>
      <p:bldP build="whole" bldLvl="1" animBg="1" rev="0" advAuto="0" spid="103" grpId="15"/>
      <p:bldP build="whole" bldLvl="1" animBg="1" rev="0" advAuto="0" spid="107" grpId="3"/>
      <p:bldP build="whole" bldLvl="1" animBg="1" rev="0" advAuto="0" spid="115" grpId="11"/>
      <p:bldP build="p" bldLvl="5" animBg="1" rev="0" advAuto="0" spid="102" grpId="1"/>
      <p:bldP build="whole" bldLvl="1" animBg="1" rev="0" advAuto="0" spid="117" grpId="1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20" name="Rectangle"/>
          <p:cNvSpPr/>
          <p:nvPr/>
        </p:nvSpPr>
        <p:spPr>
          <a:xfrm>
            <a:off x="2971800" y="2895600"/>
            <a:ext cx="5029200" cy="12954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121" name="Rectangle"/>
          <p:cNvSpPr/>
          <p:nvPr/>
        </p:nvSpPr>
        <p:spPr>
          <a:xfrm>
            <a:off x="4572000" y="5181600"/>
            <a:ext cx="2971800" cy="16764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122" name="Case 3: Differential Growth"/>
          <p:cNvSpPr txBox="1"/>
          <p:nvPr>
            <p:ph type="title" idx="4294967295"/>
          </p:nvPr>
        </p:nvSpPr>
        <p:spPr>
          <a:xfrm>
            <a:off x="457200" y="533399"/>
            <a:ext cx="8229600" cy="1143002"/>
          </a:xfrm>
          <a:prstGeom prst="rect">
            <a:avLst/>
          </a:prstGeom>
        </p:spPr>
        <p:txBody>
          <a:bodyPr>
            <a:normAutofit fontScale="100000" lnSpcReduction="0"/>
          </a:bodyPr>
          <a:lstStyle/>
          <a:p>
            <a:pPr/>
            <a:r>
              <a:t>Case 3: Differential Growth</a:t>
            </a:r>
          </a:p>
        </p:txBody>
      </p:sp>
      <p:sp>
        <p:nvSpPr>
          <p:cNvPr id="123" name="We can value this as the sum of:…"/>
          <p:cNvSpPr txBox="1"/>
          <p:nvPr/>
        </p:nvSpPr>
        <p:spPr>
          <a:xfrm>
            <a:off x="914400" y="1828800"/>
            <a:ext cx="7772400" cy="1000373"/>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marL="342900" indent="-342900" defTabSz="457200">
              <a:lnSpc>
                <a:spcPct val="90000"/>
              </a:lnSpc>
              <a:spcBef>
                <a:spcPts val="600"/>
              </a:spcBef>
              <a:defRPr sz="2800">
                <a:solidFill>
                  <a:srgbClr val="FFFFE3"/>
                </a:solidFill>
              </a:defRPr>
            </a:pPr>
            <a:r>
              <a:t>We can value this as the sum of:</a:t>
            </a:r>
          </a:p>
          <a:p>
            <a:pPr marL="342900" indent="-342900" defTabSz="457200">
              <a:lnSpc>
                <a:spcPct val="90000"/>
              </a:lnSpc>
              <a:spcBef>
                <a:spcPts val="600"/>
              </a:spcBef>
              <a:buClr>
                <a:srgbClr val="FFFFFF"/>
              </a:buClr>
              <a:buSzPct val="90000"/>
              <a:buChar char="▪"/>
              <a:defRPr sz="2800">
                <a:solidFill>
                  <a:srgbClr val="FFFFE3"/>
                </a:solidFill>
              </a:defRPr>
            </a:pPr>
            <a:r>
              <a:t> a </a:t>
            </a:r>
            <a:r>
              <a:rPr i="1"/>
              <a:t>T</a:t>
            </a:r>
            <a:r>
              <a:t>-year annuity growing at rate </a:t>
            </a:r>
            <a:r>
              <a:rPr i="1"/>
              <a:t>g</a:t>
            </a:r>
            <a:r>
              <a:rPr baseline="-25000"/>
              <a:t>1</a:t>
            </a:r>
          </a:p>
        </p:txBody>
      </p:sp>
      <p:pic>
        <p:nvPicPr>
          <p:cNvPr id="124" name="image.pdf" descr="image.pdf"/>
          <p:cNvPicPr>
            <a:picLocks noChangeAspect="1"/>
          </p:cNvPicPr>
          <p:nvPr/>
        </p:nvPicPr>
        <p:blipFill>
          <a:blip r:embed="rId3">
            <a:extLst/>
          </a:blip>
          <a:stretch>
            <a:fillRect/>
          </a:stretch>
        </p:blipFill>
        <p:spPr>
          <a:xfrm>
            <a:off x="3149600" y="2819400"/>
            <a:ext cx="4348163" cy="1298575"/>
          </a:xfrm>
          <a:prstGeom prst="rect">
            <a:avLst/>
          </a:prstGeom>
          <a:ln w="12700">
            <a:miter lim="400000"/>
          </a:ln>
        </p:spPr>
      </p:pic>
      <p:sp>
        <p:nvSpPr>
          <p:cNvPr id="125" name="plus the discounted value of a perpetuity growing at rate g2 that starts in year T+1"/>
          <p:cNvSpPr txBox="1"/>
          <p:nvPr/>
        </p:nvSpPr>
        <p:spPr>
          <a:xfrm>
            <a:off x="838200" y="4191000"/>
            <a:ext cx="8305800" cy="915029"/>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marL="342900" indent="-342900" defTabSz="457200">
              <a:lnSpc>
                <a:spcPct val="90000"/>
              </a:lnSpc>
              <a:spcBef>
                <a:spcPts val="600"/>
              </a:spcBef>
              <a:buClr>
                <a:srgbClr val="FFFFFF"/>
              </a:buClr>
              <a:buSzPct val="90000"/>
              <a:buChar char="▪"/>
              <a:defRPr sz="2800">
                <a:solidFill>
                  <a:srgbClr val="FFFFE3"/>
                </a:solidFill>
              </a:defRPr>
            </a:pPr>
            <a:r>
              <a:t>plus the discounted value of a perpetuity growing at rate </a:t>
            </a:r>
            <a:r>
              <a:rPr i="1"/>
              <a:t>g</a:t>
            </a:r>
            <a:r>
              <a:rPr baseline="-25000"/>
              <a:t>2</a:t>
            </a:r>
            <a:r>
              <a:t> that starts in year </a:t>
            </a:r>
            <a:r>
              <a:rPr i="1"/>
              <a:t>T</a:t>
            </a:r>
            <a:r>
              <a:t>+1</a:t>
            </a:r>
          </a:p>
        </p:txBody>
      </p:sp>
      <p:pic>
        <p:nvPicPr>
          <p:cNvPr id="126" name="image.pdf" descr="image.pdf"/>
          <p:cNvPicPr>
            <a:picLocks noChangeAspect="1"/>
          </p:cNvPicPr>
          <p:nvPr/>
        </p:nvPicPr>
        <p:blipFill>
          <a:blip r:embed="rId4">
            <a:extLst/>
          </a:blip>
          <a:stretch>
            <a:fillRect/>
          </a:stretch>
        </p:blipFill>
        <p:spPr>
          <a:xfrm>
            <a:off x="4511675" y="5045075"/>
            <a:ext cx="2535238" cy="181292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anim calcmode="lin" valueType="num">
                                      <p:cBhvr>
                                        <p:cTn id="7" dur="1000" fill="hold"/>
                                        <p:tgtEl>
                                          <p:spTgt spid="123">
                                            <p:bg/>
                                          </p:spTgt>
                                        </p:tgtEl>
                                        <p:attrNameLst>
                                          <p:attrName>ppt_x</p:attrName>
                                        </p:attrNameLst>
                                      </p:cBhvr>
                                      <p:tavLst>
                                        <p:tav tm="0">
                                          <p:val>
                                            <p:strVal val="#ppt_x"/>
                                          </p:val>
                                        </p:tav>
                                        <p:tav tm="100000">
                                          <p:val>
                                            <p:strVal val="#ppt_x"/>
                                          </p:val>
                                        </p:tav>
                                      </p:tavLst>
                                    </p:anim>
                                    <p:anim calcmode="lin" valueType="num">
                                      <p:cBhvr>
                                        <p:cTn id="8" dur="1000" fill="hold"/>
                                        <p:tgtEl>
                                          <p:spTgt spid="12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23">
                                            <p:txEl>
                                              <p:pRg st="0" end="0"/>
                                            </p:txEl>
                                          </p:spTgt>
                                        </p:tgtEl>
                                        <p:attrNameLst>
                                          <p:attrName>style.visibility</p:attrName>
                                        </p:attrNameLst>
                                      </p:cBhvr>
                                      <p:to>
                                        <p:strVal val="visible"/>
                                      </p:to>
                                    </p:set>
                                    <p:anim calcmode="lin" valueType="num">
                                      <p:cBhvr>
                                        <p:cTn id="11" dur="1000" fill="hold"/>
                                        <p:tgtEl>
                                          <p:spTgt spid="12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23">
                                            <p:txEl>
                                              <p:pRg st="1" end="1"/>
                                            </p:txEl>
                                          </p:spTgt>
                                        </p:tgtEl>
                                        <p:attrNameLst>
                                          <p:attrName>style.visibility</p:attrName>
                                        </p:attrNameLst>
                                      </p:cBhvr>
                                      <p:to>
                                        <p:strVal val="visible"/>
                                      </p:to>
                                    </p:set>
                                    <p:anim calcmode="lin" valueType="num">
                                      <p:cBhvr>
                                        <p:cTn id="17" dur="1000" fill="hold"/>
                                        <p:tgtEl>
                                          <p:spTgt spid="12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2" fill="hold">
                                  <p:stCondLst>
                                    <p:cond delay="0"/>
                                  </p:stCondLst>
                                  <p:iterate type="el" backwards="0">
                                    <p:tmAbs val="0"/>
                                  </p:iterate>
                                  <p:childTnLst>
                                    <p:set>
                                      <p:cBhvr>
                                        <p:cTn id="22" fill="hold"/>
                                        <p:tgtEl>
                                          <p:spTgt spid="124"/>
                                        </p:tgtEl>
                                        <p:attrNameLst>
                                          <p:attrName>style.visibility</p:attrName>
                                        </p:attrNameLst>
                                      </p:cBhvr>
                                      <p:to>
                                        <p:strVal val="visible"/>
                                      </p:to>
                                    </p:set>
                                    <p:anim calcmode="lin" valueType="num">
                                      <p:cBhvr>
                                        <p:cTn id="23" dur="1000" fill="hold"/>
                                        <p:tgtEl>
                                          <p:spTgt spid="124"/>
                                        </p:tgtEl>
                                        <p:attrNameLst>
                                          <p:attrName>ppt_x</p:attrName>
                                        </p:attrNameLst>
                                      </p:cBhvr>
                                      <p:tavLst>
                                        <p:tav tm="0">
                                          <p:val>
                                            <p:strVal val="#ppt_x"/>
                                          </p:val>
                                        </p:tav>
                                        <p:tav tm="100000">
                                          <p:val>
                                            <p:strVal val="#ppt_x"/>
                                          </p:val>
                                        </p:tav>
                                      </p:tavLst>
                                    </p:anim>
                                    <p:anim calcmode="lin" valueType="num">
                                      <p:cBhvr>
                                        <p:cTn id="24" dur="10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3" fill="hold">
                                  <p:stCondLst>
                                    <p:cond delay="0"/>
                                  </p:stCondLst>
                                  <p:iterate type="el" backwards="0">
                                    <p:tmAbs val="0"/>
                                  </p:iterate>
                                  <p:childTnLst>
                                    <p:set>
                                      <p:cBhvr>
                                        <p:cTn id="28" fill="hold"/>
                                        <p:tgtEl>
                                          <p:spTgt spid="125">
                                            <p:bg/>
                                          </p:spTgt>
                                        </p:tgtEl>
                                        <p:attrNameLst>
                                          <p:attrName>style.visibility</p:attrName>
                                        </p:attrNameLst>
                                      </p:cBhvr>
                                      <p:to>
                                        <p:strVal val="visible"/>
                                      </p:to>
                                    </p:set>
                                    <p:anim calcmode="lin" valueType="num">
                                      <p:cBhvr>
                                        <p:cTn id="29" dur="1000" fill="hold"/>
                                        <p:tgtEl>
                                          <p:spTgt spid="125">
                                            <p:bg/>
                                          </p:spTgt>
                                        </p:tgtEl>
                                        <p:attrNameLst>
                                          <p:attrName>ppt_x</p:attrName>
                                        </p:attrNameLst>
                                      </p:cBhvr>
                                      <p:tavLst>
                                        <p:tav tm="0">
                                          <p:val>
                                            <p:strVal val="#ppt_x"/>
                                          </p:val>
                                        </p:tav>
                                        <p:tav tm="100000">
                                          <p:val>
                                            <p:strVal val="#ppt_x"/>
                                          </p:val>
                                        </p:tav>
                                      </p:tavLst>
                                    </p:anim>
                                    <p:anim calcmode="lin" valueType="num">
                                      <p:cBhvr>
                                        <p:cTn id="30" dur="1000" fill="hold"/>
                                        <p:tgtEl>
                                          <p:spTgt spid="125">
                                            <p:bg/>
                                          </p:spTgt>
                                        </p:tgtEl>
                                        <p:attrNameLst>
                                          <p:attrName>ppt_y</p:attrName>
                                        </p:attrNameLst>
                                      </p:cBhvr>
                                      <p:tavLst>
                                        <p:tav tm="0">
                                          <p:val>
                                            <p:strVal val="1+#ppt_h/2"/>
                                          </p:val>
                                        </p:tav>
                                        <p:tav tm="100000">
                                          <p:val>
                                            <p:strVal val="#ppt_y"/>
                                          </p:val>
                                        </p:tav>
                                      </p:tavLst>
                                    </p:anim>
                                  </p:childTnLst>
                                </p:cTn>
                              </p:par>
                              <p:par>
                                <p:cTn id="31" presetClass="entr" nodeType="withEffect" presetSubtype="4" presetID="2" grpId="3" fill="hold">
                                  <p:stCondLst>
                                    <p:cond delay="0"/>
                                  </p:stCondLst>
                                  <p:iterate type="el" backwards="0">
                                    <p:tmAbs val="0"/>
                                  </p:iterate>
                                  <p:childTnLst>
                                    <p:set>
                                      <p:cBhvr>
                                        <p:cTn id="32" fill="hold"/>
                                        <p:tgtEl>
                                          <p:spTgt spid="125">
                                            <p:txEl>
                                              <p:pRg st="0" end="0"/>
                                            </p:txEl>
                                          </p:spTgt>
                                        </p:tgtEl>
                                        <p:attrNameLst>
                                          <p:attrName>style.visibility</p:attrName>
                                        </p:attrNameLst>
                                      </p:cBhvr>
                                      <p:to>
                                        <p:strVal val="visible"/>
                                      </p:to>
                                    </p:set>
                                    <p:anim calcmode="lin" valueType="num">
                                      <p:cBhvr>
                                        <p:cTn id="33"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4" fill="hold">
                                  <p:stCondLst>
                                    <p:cond delay="0"/>
                                  </p:stCondLst>
                                  <p:iterate type="el" backwards="0">
                                    <p:tmAbs val="0"/>
                                  </p:iterate>
                                  <p:childTnLst>
                                    <p:set>
                                      <p:cBhvr>
                                        <p:cTn id="38" fill="hold"/>
                                        <p:tgtEl>
                                          <p:spTgt spid="126"/>
                                        </p:tgtEl>
                                        <p:attrNameLst>
                                          <p:attrName>style.visibility</p:attrName>
                                        </p:attrNameLst>
                                      </p:cBhvr>
                                      <p:to>
                                        <p:strVal val="visible"/>
                                      </p:to>
                                    </p:set>
                                    <p:anim calcmode="lin" valueType="num">
                                      <p:cBhvr>
                                        <p:cTn id="39" dur="1000" fill="hold"/>
                                        <p:tgtEl>
                                          <p:spTgt spid="126"/>
                                        </p:tgtEl>
                                        <p:attrNameLst>
                                          <p:attrName>ppt_x</p:attrName>
                                        </p:attrNameLst>
                                      </p:cBhvr>
                                      <p:tavLst>
                                        <p:tav tm="0">
                                          <p:val>
                                            <p:strVal val="#ppt_x"/>
                                          </p:val>
                                        </p:tav>
                                        <p:tav tm="100000">
                                          <p:val>
                                            <p:strVal val="#ppt_x"/>
                                          </p:val>
                                        </p:tav>
                                      </p:tavLst>
                                    </p:anim>
                                    <p:anim calcmode="lin" valueType="num">
                                      <p:cBhvr>
                                        <p:cTn id="40" dur="1000" fill="hold"/>
                                        <p:tgtEl>
                                          <p:spTgt spid="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5" grpId="3"/>
      <p:bldP build="p" bldLvl="5" animBg="1" rev="0" advAuto="0" spid="123" grpId="1"/>
      <p:bldP build="whole" bldLvl="1" animBg="1" rev="0" advAuto="0" spid="124" grpId="2"/>
      <p:bldP build="whole" bldLvl="1" animBg="1" rev="0" advAuto="0" spid="126" grpId="4"/>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lide Number"/>
          <p:cNvSpPr txBox="1"/>
          <p:nvPr>
            <p:ph type="sldNum" sz="quarter" idx="2"/>
          </p:nvPr>
        </p:nvSpPr>
        <p:spPr>
          <a:xfrm>
            <a:off x="8963660" y="6553200"/>
            <a:ext cx="180340" cy="275466"/>
          </a:xfrm>
          <a:prstGeom prst="rect">
            <a:avLst/>
          </a:prstGeom>
          <a:extLst>
            <a:ext uri="{C572A759-6A51-4108-AA02-DFA0A04FC94B}">
              <ma14:wrappingTextBoxFlag xmlns:ma14="http://schemas.microsoft.com/office/mac/drawingml/2011/main" val="1"/>
            </a:ext>
          </a:extLst>
        </p:spPr>
        <p:txBody>
          <a:bodyPr/>
          <a:lstStyle>
            <a:lvl1pPr algn="r" defTabSz="457200">
              <a:defRPr sz="1200"/>
            </a:lvl1pPr>
          </a:lstStyle>
          <a:p>
            <a:pPr/>
            <a:fld id="{86CB4B4D-7CA3-9044-876B-883B54F8677D}" type="slidenum"/>
          </a:p>
        </p:txBody>
      </p:sp>
      <p:sp>
        <p:nvSpPr>
          <p:cNvPr id="131" name="Rectangle"/>
          <p:cNvSpPr/>
          <p:nvPr/>
        </p:nvSpPr>
        <p:spPr>
          <a:xfrm>
            <a:off x="1143000" y="2514600"/>
            <a:ext cx="7315200" cy="2590800"/>
          </a:xfrm>
          <a:prstGeom prst="rect">
            <a:avLst/>
          </a:prstGeom>
          <a:solidFill>
            <a:schemeClr val="accent2"/>
          </a:solidFill>
          <a:ln w="25400">
            <a:solidFill>
              <a:srgbClr val="4D6365"/>
            </a:solidFill>
          </a:ln>
        </p:spPr>
        <p:txBody>
          <a:bodyPr lIns="45719" rIns="45719"/>
          <a:lstStyle/>
          <a:p>
            <a:pPr>
              <a:defRPr>
                <a:solidFill>
                  <a:srgbClr val="FFFFE3"/>
                </a:solidFill>
              </a:defRPr>
            </a:pPr>
          </a:p>
        </p:txBody>
      </p:sp>
      <p:sp>
        <p:nvSpPr>
          <p:cNvPr id="132" name="Case 3: Differential Growth"/>
          <p:cNvSpPr txBox="1"/>
          <p:nvPr>
            <p:ph type="title" idx="4294967295"/>
          </p:nvPr>
        </p:nvSpPr>
        <p:spPr>
          <a:xfrm>
            <a:off x="457200" y="533399"/>
            <a:ext cx="8229600" cy="1143002"/>
          </a:xfrm>
          <a:prstGeom prst="rect">
            <a:avLst/>
          </a:prstGeom>
        </p:spPr>
        <p:txBody>
          <a:bodyPr>
            <a:normAutofit fontScale="100000" lnSpcReduction="0"/>
          </a:bodyPr>
          <a:lstStyle/>
          <a:p>
            <a:pPr/>
            <a:r>
              <a:t>Case 3: Differential Growth</a:t>
            </a:r>
          </a:p>
        </p:txBody>
      </p:sp>
      <p:sp>
        <p:nvSpPr>
          <p:cNvPr id="133" name="Consolidating gives:"/>
          <p:cNvSpPr txBox="1"/>
          <p:nvPr/>
        </p:nvSpPr>
        <p:spPr>
          <a:xfrm>
            <a:off x="762000" y="1828800"/>
            <a:ext cx="7772400" cy="431013"/>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lvl1pPr marL="342900" indent="-342900" defTabSz="457200">
              <a:lnSpc>
                <a:spcPct val="90000"/>
              </a:lnSpc>
              <a:spcBef>
                <a:spcPts val="600"/>
              </a:spcBef>
              <a:defRPr sz="2500">
                <a:solidFill>
                  <a:srgbClr val="FFFFE3"/>
                </a:solidFill>
              </a:defRPr>
            </a:lvl1pPr>
          </a:lstStyle>
          <a:p>
            <a:pPr/>
            <a:r>
              <a:t>Consolidating gives:</a:t>
            </a:r>
          </a:p>
        </p:txBody>
      </p:sp>
      <p:pic>
        <p:nvPicPr>
          <p:cNvPr id="134" name="image.pdf" descr="image.pdf"/>
          <p:cNvPicPr>
            <a:picLocks noChangeAspect="1"/>
          </p:cNvPicPr>
          <p:nvPr/>
        </p:nvPicPr>
        <p:blipFill>
          <a:blip r:embed="rId2">
            <a:extLst/>
          </a:blip>
          <a:stretch>
            <a:fillRect/>
          </a:stretch>
        </p:blipFill>
        <p:spPr>
          <a:xfrm>
            <a:off x="1279525" y="2667000"/>
            <a:ext cx="6162675" cy="1879600"/>
          </a:xfrm>
          <a:prstGeom prst="rect">
            <a:avLst/>
          </a:prstGeom>
          <a:ln w="12700">
            <a:miter lim="400000"/>
          </a:ln>
        </p:spPr>
      </p:pic>
      <p:sp>
        <p:nvSpPr>
          <p:cNvPr id="135" name="Or, we can “cash flow” it out."/>
          <p:cNvSpPr txBox="1"/>
          <p:nvPr/>
        </p:nvSpPr>
        <p:spPr>
          <a:xfrm>
            <a:off x="685800" y="5257800"/>
            <a:ext cx="7772400" cy="448209"/>
          </a:xfrm>
          <a:prstGeom prst="rect">
            <a:avLst/>
          </a:prstGeom>
          <a:ln w="12700">
            <a:miter lim="400000"/>
          </a:ln>
          <a:extLst>
            <a:ext uri="{C572A759-6A51-4108-AA02-DFA0A04FC94B}">
              <ma14:wrappingTextBoxFlag xmlns:ma14="http://schemas.microsoft.com/office/mac/drawingml/2011/main" val="1"/>
            </a:ext>
          </a:extLst>
        </p:spPr>
        <p:txBody>
          <a:bodyPr lIns="44450" tIns="44450" rIns="44450" bIns="44450">
            <a:spAutoFit/>
          </a:bodyPr>
          <a:lstStyle/>
          <a:p>
            <a:pPr marL="342900" indent="-342900" defTabSz="457200">
              <a:lnSpc>
                <a:spcPct val="90000"/>
              </a:lnSpc>
              <a:spcBef>
                <a:spcPts val="600"/>
              </a:spcBef>
              <a:defRPr sz="2500">
                <a:solidFill>
                  <a:srgbClr val="FFFFE3"/>
                </a:solidFill>
              </a:defRPr>
            </a:pPr>
            <a:r>
              <a:t>Or, we can </a:t>
            </a:r>
            <a:r>
              <a:rPr>
                <a:latin typeface="+mn-lt"/>
                <a:ea typeface="+mn-ea"/>
                <a:cs typeface="+mn-cs"/>
                <a:sym typeface="Arial"/>
              </a:rPr>
              <a:t>“</a:t>
            </a:r>
            <a:r>
              <a:t>cash flow</a:t>
            </a:r>
            <a:r>
              <a:rPr>
                <a:latin typeface="+mn-lt"/>
                <a:ea typeface="+mn-ea"/>
                <a:cs typeface="+mn-cs"/>
                <a:sym typeface="Arial"/>
              </a:rPr>
              <a:t>”</a:t>
            </a:r>
            <a:r>
              <a:t> it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33">
                                            <p:bg/>
                                          </p:spTgt>
                                        </p:tgtEl>
                                        <p:attrNameLst>
                                          <p:attrName>style.visibility</p:attrName>
                                        </p:attrNameLst>
                                      </p:cBhvr>
                                      <p:to>
                                        <p:strVal val="visible"/>
                                      </p:to>
                                    </p:set>
                                    <p:anim calcmode="lin" valueType="num">
                                      <p:cBhvr>
                                        <p:cTn id="7" dur="1000" fill="hold"/>
                                        <p:tgtEl>
                                          <p:spTgt spid="133">
                                            <p:bg/>
                                          </p:spTgt>
                                        </p:tgtEl>
                                        <p:attrNameLst>
                                          <p:attrName>ppt_x</p:attrName>
                                        </p:attrNameLst>
                                      </p:cBhvr>
                                      <p:tavLst>
                                        <p:tav tm="0">
                                          <p:val>
                                            <p:strVal val="#ppt_x"/>
                                          </p:val>
                                        </p:tav>
                                        <p:tav tm="100000">
                                          <p:val>
                                            <p:strVal val="#ppt_x"/>
                                          </p:val>
                                        </p:tav>
                                      </p:tavLst>
                                    </p:anim>
                                    <p:anim calcmode="lin" valueType="num">
                                      <p:cBhvr>
                                        <p:cTn id="8" dur="1000" fill="hold"/>
                                        <p:tgtEl>
                                          <p:spTgt spid="13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33">
                                            <p:txEl>
                                              <p:pRg st="0" end="0"/>
                                            </p:txEl>
                                          </p:spTgt>
                                        </p:tgtEl>
                                        <p:attrNameLst>
                                          <p:attrName>style.visibility</p:attrName>
                                        </p:attrNameLst>
                                      </p:cBhvr>
                                      <p:to>
                                        <p:strVal val="visible"/>
                                      </p:to>
                                    </p:set>
                                    <p:anim calcmode="lin" valueType="num">
                                      <p:cBhvr>
                                        <p:cTn id="11" dur="1000" fill="hold"/>
                                        <p:tgtEl>
                                          <p:spTgt spid="13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2" fill="hold">
                                  <p:stCondLst>
                                    <p:cond delay="0"/>
                                  </p:stCondLst>
                                  <p:iterate type="el" backwards="0">
                                    <p:tmAbs val="0"/>
                                  </p:iterate>
                                  <p:childTnLst>
                                    <p:set>
                                      <p:cBhvr>
                                        <p:cTn id="16" fill="hold"/>
                                        <p:tgtEl>
                                          <p:spTgt spid="134"/>
                                        </p:tgtEl>
                                        <p:attrNameLst>
                                          <p:attrName>style.visibility</p:attrName>
                                        </p:attrNameLst>
                                      </p:cBhvr>
                                      <p:to>
                                        <p:strVal val="visible"/>
                                      </p:to>
                                    </p:set>
                                    <p:anim calcmode="lin" valueType="num">
                                      <p:cBhvr>
                                        <p:cTn id="17" dur="1000" fill="hold"/>
                                        <p:tgtEl>
                                          <p:spTgt spid="134"/>
                                        </p:tgtEl>
                                        <p:attrNameLst>
                                          <p:attrName>ppt_x</p:attrName>
                                        </p:attrNameLst>
                                      </p:cBhvr>
                                      <p:tavLst>
                                        <p:tav tm="0">
                                          <p:val>
                                            <p:strVal val="#ppt_x"/>
                                          </p:val>
                                        </p:tav>
                                        <p:tav tm="100000">
                                          <p:val>
                                            <p:strVal val="#ppt_x"/>
                                          </p:val>
                                        </p:tav>
                                      </p:tavLst>
                                    </p:anim>
                                    <p:anim calcmode="lin" valueType="num">
                                      <p:cBhvr>
                                        <p:cTn id="18" dur="10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3" fill="hold">
                                  <p:stCondLst>
                                    <p:cond delay="0"/>
                                  </p:stCondLst>
                                  <p:iterate type="el" backwards="0">
                                    <p:tmAbs val="0"/>
                                  </p:iterate>
                                  <p:childTnLst>
                                    <p:set>
                                      <p:cBhvr>
                                        <p:cTn id="22" fill="hold"/>
                                        <p:tgtEl>
                                          <p:spTgt spid="135">
                                            <p:bg/>
                                          </p:spTgt>
                                        </p:tgtEl>
                                        <p:attrNameLst>
                                          <p:attrName>style.visibility</p:attrName>
                                        </p:attrNameLst>
                                      </p:cBhvr>
                                      <p:to>
                                        <p:strVal val="visible"/>
                                      </p:to>
                                    </p:set>
                                    <p:anim calcmode="lin" valueType="num">
                                      <p:cBhvr>
                                        <p:cTn id="23" dur="1000" fill="hold"/>
                                        <p:tgtEl>
                                          <p:spTgt spid="135">
                                            <p:bg/>
                                          </p:spTgt>
                                        </p:tgtEl>
                                        <p:attrNameLst>
                                          <p:attrName>ppt_x</p:attrName>
                                        </p:attrNameLst>
                                      </p:cBhvr>
                                      <p:tavLst>
                                        <p:tav tm="0">
                                          <p:val>
                                            <p:strVal val="#ppt_x"/>
                                          </p:val>
                                        </p:tav>
                                        <p:tav tm="100000">
                                          <p:val>
                                            <p:strVal val="#ppt_x"/>
                                          </p:val>
                                        </p:tav>
                                      </p:tavLst>
                                    </p:anim>
                                    <p:anim calcmode="lin" valueType="num">
                                      <p:cBhvr>
                                        <p:cTn id="24" dur="1000" fill="hold"/>
                                        <p:tgtEl>
                                          <p:spTgt spid="135">
                                            <p:bg/>
                                          </p:spTgt>
                                        </p:tgtEl>
                                        <p:attrNameLst>
                                          <p:attrName>ppt_y</p:attrName>
                                        </p:attrNameLst>
                                      </p:cBhvr>
                                      <p:tavLst>
                                        <p:tav tm="0">
                                          <p:val>
                                            <p:strVal val="1+#ppt_h/2"/>
                                          </p:val>
                                        </p:tav>
                                        <p:tav tm="100000">
                                          <p:val>
                                            <p:strVal val="#ppt_y"/>
                                          </p:val>
                                        </p:tav>
                                      </p:tavLst>
                                    </p:anim>
                                  </p:childTnLst>
                                </p:cTn>
                              </p:par>
                              <p:par>
                                <p:cTn id="25" presetClass="entr" nodeType="withEffect" presetSubtype="4" presetID="2" grpId="3" fill="hold">
                                  <p:stCondLst>
                                    <p:cond delay="0"/>
                                  </p:stCondLst>
                                  <p:iterate type="el" backwards="0">
                                    <p:tmAbs val="0"/>
                                  </p:iterate>
                                  <p:childTnLst>
                                    <p:set>
                                      <p:cBhvr>
                                        <p:cTn id="26" fill="hold"/>
                                        <p:tgtEl>
                                          <p:spTgt spid="135">
                                            <p:txEl>
                                              <p:pRg st="0" end="0"/>
                                            </p:txEl>
                                          </p:spTgt>
                                        </p:tgtEl>
                                        <p:attrNameLst>
                                          <p:attrName>style.visibility</p:attrName>
                                        </p:attrNameLst>
                                      </p:cBhvr>
                                      <p:to>
                                        <p:strVal val="visible"/>
                                      </p:to>
                                    </p:set>
                                    <p:anim calcmode="lin" valueType="num">
                                      <p:cBhvr>
                                        <p:cTn id="27" dur="1000" fill="hold"/>
                                        <p:tgtEl>
                                          <p:spTgt spid="13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5" grpId="3"/>
      <p:bldP build="p" bldLvl="5" animBg="1" rev="0" advAuto="0" spid="133" grpId="1"/>
      <p:bldP build="whole" bldLvl="1" animBg="1" rev="0" advAuto="0" spid="134" grpId="2"/>
    </p:bldLst>
  </p:timing>
</p:sld>
</file>

<file path=ppt/theme/theme1.xml><?xml version="1.0" encoding="utf-8"?>
<a:theme xmlns:a="http://schemas.openxmlformats.org/drawingml/2006/main" xmlns:r="http://schemas.openxmlformats.org/officeDocument/2006/relationships" name="Quadrant">
  <a:themeElements>
    <a:clrScheme name="Quadrant">
      <a:dk1>
        <a:srgbClr val="162E36"/>
      </a:dk1>
      <a:lt1>
        <a:srgbClr val="162E36"/>
      </a:lt1>
      <a:dk2>
        <a:srgbClr val="A7A7A7"/>
      </a:dk2>
      <a:lt2>
        <a:srgbClr val="535353"/>
      </a:lt2>
      <a:accent1>
        <a:srgbClr val="336699"/>
      </a:accent1>
      <a:accent2>
        <a:srgbClr val="69888B"/>
      </a:accent2>
      <a:accent3>
        <a:srgbClr val="9BBB59"/>
      </a:accent3>
      <a:accent4>
        <a:srgbClr val="8064A2"/>
      </a:accent4>
      <a:accent5>
        <a:srgbClr val="4BACC6"/>
      </a:accent5>
      <a:accent6>
        <a:srgbClr val="F79646"/>
      </a:accent6>
      <a:hlink>
        <a:srgbClr val="0000FF"/>
      </a:hlink>
      <a:folHlink>
        <a:srgbClr val="FF00FF"/>
      </a:folHlink>
    </a:clrScheme>
    <a:fontScheme name="Quadrant">
      <a:majorFont>
        <a:latin typeface="Helvetica"/>
        <a:ea typeface="Helvetica"/>
        <a:cs typeface="Helvetica"/>
      </a:majorFont>
      <a:minorFont>
        <a:latin typeface="Arial"/>
        <a:ea typeface="Arial"/>
        <a:cs typeface="Arial"/>
      </a:minorFont>
    </a:fontScheme>
    <a:fmtScheme name="Quadra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E3"/>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Quadrant">
  <a:themeElements>
    <a:clrScheme name="Quadrant">
      <a:dk1>
        <a:srgbClr val="000000"/>
      </a:dk1>
      <a:lt1>
        <a:srgbClr val="FFFFFF"/>
      </a:lt1>
      <a:dk2>
        <a:srgbClr val="A7A7A7"/>
      </a:dk2>
      <a:lt2>
        <a:srgbClr val="535353"/>
      </a:lt2>
      <a:accent1>
        <a:srgbClr val="336699"/>
      </a:accent1>
      <a:accent2>
        <a:srgbClr val="69888B"/>
      </a:accent2>
      <a:accent3>
        <a:srgbClr val="9BBB59"/>
      </a:accent3>
      <a:accent4>
        <a:srgbClr val="8064A2"/>
      </a:accent4>
      <a:accent5>
        <a:srgbClr val="4BACC6"/>
      </a:accent5>
      <a:accent6>
        <a:srgbClr val="F79646"/>
      </a:accent6>
      <a:hlink>
        <a:srgbClr val="0000FF"/>
      </a:hlink>
      <a:folHlink>
        <a:srgbClr val="FF00FF"/>
      </a:folHlink>
    </a:clrScheme>
    <a:fontScheme name="Quadrant">
      <a:majorFont>
        <a:latin typeface="Helvetica"/>
        <a:ea typeface="Helvetica"/>
        <a:cs typeface="Helvetica"/>
      </a:majorFont>
      <a:minorFont>
        <a:latin typeface="Arial"/>
        <a:ea typeface="Arial"/>
        <a:cs typeface="Arial"/>
      </a:minorFont>
    </a:fontScheme>
    <a:fmtScheme name="Quadra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E3"/>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62E36"/>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