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5" r:id="rId3"/>
    <p:sldId id="266" r:id="rId4"/>
    <p:sldId id="267" r:id="rId5"/>
    <p:sldId id="284" r:id="rId6"/>
    <p:sldId id="283" r:id="rId7"/>
    <p:sldId id="287" r:id="rId8"/>
    <p:sldId id="289" r:id="rId9"/>
    <p:sldId id="274" r:id="rId10"/>
    <p:sldId id="290" r:id="rId11"/>
    <p:sldId id="280" r:id="rId12"/>
    <p:sldId id="28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Objects="1" showGuides="1">
      <p:cViewPr>
        <p:scale>
          <a:sx n="100" d="100"/>
          <a:sy n="100" d="100"/>
        </p:scale>
        <p:origin x="-816" y="-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DD37-20AB-43D5-B6EE-5425E1BD12EF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9BE9-8D47-4D6F-BD24-38240138F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9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DD37-20AB-43D5-B6EE-5425E1BD12EF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9BE9-8D47-4D6F-BD24-38240138F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08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DD37-20AB-43D5-B6EE-5425E1BD12EF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9BE9-8D47-4D6F-BD24-38240138F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13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DD37-20AB-43D5-B6EE-5425E1BD12EF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9BE9-8D47-4D6F-BD24-38240138F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4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DD37-20AB-43D5-B6EE-5425E1BD12EF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9BE9-8D47-4D6F-BD24-38240138F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8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DD37-20AB-43D5-B6EE-5425E1BD12EF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9BE9-8D47-4D6F-BD24-38240138F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DD37-20AB-43D5-B6EE-5425E1BD12EF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9BE9-8D47-4D6F-BD24-38240138F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36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DD37-20AB-43D5-B6EE-5425E1BD12EF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9BE9-8D47-4D6F-BD24-38240138F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22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DD37-20AB-43D5-B6EE-5425E1BD12EF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9BE9-8D47-4D6F-BD24-38240138F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98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DD37-20AB-43D5-B6EE-5425E1BD12EF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9BE9-8D47-4D6F-BD24-38240138F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9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DD37-20AB-43D5-B6EE-5425E1BD12EF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9BE9-8D47-4D6F-BD24-38240138F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EDD37-20AB-43D5-B6EE-5425E1BD12EF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99BE9-8D47-4D6F-BD24-38240138F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3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80628"/>
            <a:ext cx="9264352" cy="474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480376" y="80628"/>
            <a:ext cx="2520280" cy="64893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9480376" y="554851"/>
            <a:ext cx="2520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1055440" y="80628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6492044" y="80628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7464152" y="89280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85031" y="157757"/>
            <a:ext cx="97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화면 </a:t>
            </a:r>
            <a:r>
              <a:rPr lang="en-US" altLang="ko-KR" sz="1400" b="1" dirty="0" smtClean="0"/>
              <a:t>ID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676" y="163850"/>
            <a:ext cx="97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제목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038148" y="133074"/>
            <a:ext cx="219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Description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589877" y="157758"/>
            <a:ext cx="18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UI-ANALYZE-001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150858" y="162622"/>
            <a:ext cx="356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노후화 패턴 분석</a:t>
            </a:r>
            <a:r>
              <a:rPr lang="en-US" altLang="ko-KR" sz="1400" dirty="0" smtClean="0"/>
              <a:t>(1/4)</a:t>
            </a:r>
            <a:endParaRPr lang="ko-KR" altLang="en-US" sz="1400" dirty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895" y="750476"/>
            <a:ext cx="6140918" cy="5819492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9452787" y="644168"/>
            <a:ext cx="254786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/>
              <a:t>헤더</a:t>
            </a: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웹의 타이틀 표시</a:t>
            </a:r>
            <a:endParaRPr lang="en-US" altLang="ko-KR" sz="1200" b="1" dirty="0"/>
          </a:p>
          <a:p>
            <a:pPr marL="228600" indent="-228600">
              <a:buAutoNum type="arabicPeriod"/>
            </a:pPr>
            <a:endParaRPr lang="en-US" altLang="ko-KR" sz="1200" b="1" dirty="0" smtClean="0"/>
          </a:p>
          <a:p>
            <a:pPr marL="228600" indent="-228600">
              <a:buAutoNum type="arabicPeriod"/>
            </a:pPr>
            <a:r>
              <a:rPr lang="ko-KR" altLang="en-US" sz="1200" b="1" dirty="0" err="1" smtClean="0"/>
              <a:t>사이드바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로고</a:t>
            </a:r>
            <a:r>
              <a:rPr lang="en-US" altLang="ko-KR" sz="1200" b="1" dirty="0" smtClean="0"/>
              <a:t>(Home)</a:t>
            </a: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노후화 패턴분석</a:t>
            </a: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손상진단 시뮬레이션</a:t>
            </a: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시설물 관리</a:t>
            </a:r>
            <a:endParaRPr lang="en-US" altLang="ko-KR" sz="1200" b="1" dirty="0" smtClean="0"/>
          </a:p>
          <a:p>
            <a:pPr marL="228600" indent="-228600">
              <a:buAutoNum type="arabicPeriod"/>
            </a:pPr>
            <a:endParaRPr lang="en-US" altLang="ko-KR" sz="1200" b="1" dirty="0"/>
          </a:p>
          <a:p>
            <a:pPr marL="228600" indent="-228600">
              <a:buAutoNum type="arabicPeriod"/>
            </a:pPr>
            <a:r>
              <a:rPr lang="ko-KR" altLang="en-US" sz="1200" b="1" dirty="0" smtClean="0"/>
              <a:t>노후화 패턴분석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대상선택</a:t>
            </a:r>
            <a:r>
              <a:rPr lang="en-US" altLang="ko-KR" sz="1200" b="1" dirty="0" smtClean="0"/>
              <a:t>)</a:t>
            </a:r>
            <a:br>
              <a:rPr lang="en-US" altLang="ko-KR" sz="1200" b="1" dirty="0" smtClean="0"/>
            </a:br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지역선택 </a:t>
            </a:r>
            <a:r>
              <a:rPr lang="en-US" altLang="ko-KR" sz="1200" b="1" spc="-150" dirty="0" smtClean="0"/>
              <a:t>: </a:t>
            </a:r>
            <a:r>
              <a:rPr lang="ko-KR" altLang="en-US" sz="1200" b="1" spc="-150" dirty="0" smtClean="0"/>
              <a:t>서울특별시</a:t>
            </a:r>
            <a:r>
              <a:rPr lang="en-US" altLang="ko-KR" sz="1200" b="1" spc="-150" dirty="0" smtClean="0"/>
              <a:t>/</a:t>
            </a:r>
            <a:r>
              <a:rPr lang="ko-KR" altLang="en-US" sz="1200" b="1" spc="-150" dirty="0" smtClean="0"/>
              <a:t>마포구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사회기반시설 선택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전체</a:t>
            </a:r>
            <a:endParaRPr lang="en-US" altLang="ko-KR" sz="1200" b="1" dirty="0" smtClean="0"/>
          </a:p>
          <a:p>
            <a:pPr marL="228600" indent="-228600">
              <a:buAutoNum type="arabicPeriod"/>
            </a:pPr>
            <a:endParaRPr lang="en-US" altLang="ko-KR" sz="1200" b="1" dirty="0"/>
          </a:p>
          <a:p>
            <a:pPr marL="228600" indent="-228600">
              <a:buAutoNum type="arabicPeriod"/>
            </a:pPr>
            <a:r>
              <a:rPr lang="ko-KR" altLang="en-US" sz="1200" b="1" dirty="0" smtClean="0"/>
              <a:t>배경지도 설정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지도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-- </a:t>
            </a:r>
            <a:r>
              <a:rPr lang="en-US" altLang="ko-KR" sz="1200" b="1" dirty="0" err="1" smtClean="0"/>
              <a:t>OpenStreetMap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(</a:t>
            </a:r>
            <a:r>
              <a:rPr lang="ko-KR" altLang="en-US" sz="1200" b="1" dirty="0" smtClean="0"/>
              <a:t>기본</a:t>
            </a:r>
            <a:r>
              <a:rPr lang="en-US" altLang="ko-KR" sz="1200" b="1" dirty="0" smtClean="0"/>
              <a:t>)</a:t>
            </a:r>
            <a:br>
              <a:rPr lang="en-US" altLang="ko-KR" sz="1200" b="1" dirty="0" smtClean="0"/>
            </a:br>
            <a:r>
              <a:rPr lang="en-US" altLang="ko-KR" sz="1200" b="1" dirty="0" smtClean="0"/>
              <a:t>-- </a:t>
            </a:r>
            <a:r>
              <a:rPr lang="en-US" altLang="ko-KR" sz="1200" b="1" dirty="0" err="1" smtClean="0"/>
              <a:t>Carto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Light (</a:t>
            </a:r>
            <a:r>
              <a:rPr lang="ko-KR" altLang="en-US" sz="1200" b="1" dirty="0"/>
              <a:t>밝은 회색 </a:t>
            </a:r>
            <a:r>
              <a:rPr lang="ko-KR" altLang="en-US" sz="1200" b="1" dirty="0" smtClean="0"/>
              <a:t>톤</a:t>
            </a:r>
            <a:r>
              <a:rPr lang="en-US" altLang="ko-KR" sz="1200" b="1" dirty="0" smtClean="0"/>
              <a:t>)</a:t>
            </a: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en-US" altLang="ko-KR" sz="1200" b="1" dirty="0" smtClean="0"/>
              <a:t>- </a:t>
            </a:r>
            <a:r>
              <a:rPr lang="ko-KR" altLang="en-US" sz="1200" b="1" dirty="0" err="1" smtClean="0"/>
              <a:t>레이어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-- </a:t>
            </a:r>
            <a:r>
              <a:rPr lang="ko-KR" altLang="en-US" sz="1200" b="1" dirty="0" err="1" smtClean="0"/>
              <a:t>백터</a:t>
            </a:r>
            <a:r>
              <a:rPr lang="en-US" altLang="ko-KR" sz="1200" b="1" dirty="0" smtClean="0"/>
              <a:t>/</a:t>
            </a:r>
            <a:r>
              <a:rPr lang="ko-KR" altLang="en-US" sz="1200" b="1" dirty="0" err="1" smtClean="0"/>
              <a:t>래스터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범례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-- </a:t>
            </a:r>
            <a:r>
              <a:rPr lang="ko-KR" altLang="en-US" sz="1200" b="1" dirty="0" smtClean="0"/>
              <a:t>주거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상업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공업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녹지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관리 </a:t>
            </a:r>
            <a:r>
              <a:rPr lang="en-US" altLang="ko-KR" sz="1200" b="1" dirty="0" smtClean="0"/>
              <a:t>..</a:t>
            </a:r>
            <a:br>
              <a:rPr lang="en-US" altLang="ko-KR" sz="1200" b="1" dirty="0" smtClean="0"/>
            </a:b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확대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축소</a:t>
            </a:r>
            <a:endParaRPr lang="en-US" altLang="ko-KR" sz="1200" b="1" dirty="0" smtClean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8693822" y="1544354"/>
            <a:ext cx="440904" cy="18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/>
          <p:cNvCxnSpPr/>
          <p:nvPr/>
        </p:nvCxnSpPr>
        <p:spPr>
          <a:xfrm>
            <a:off x="8689683" y="2120418"/>
            <a:ext cx="4409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693822" y="2750688"/>
            <a:ext cx="4409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97"/>
          <p:cNvSpPr/>
          <p:nvPr/>
        </p:nvSpPr>
        <p:spPr>
          <a:xfrm>
            <a:off x="8695104" y="3554510"/>
            <a:ext cx="440904" cy="765703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/>
          <p:nvPr/>
        </p:nvCxnSpPr>
        <p:spPr>
          <a:xfrm>
            <a:off x="8693822" y="3935219"/>
            <a:ext cx="4409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뺄셈 기호 99"/>
          <p:cNvSpPr/>
          <p:nvPr/>
        </p:nvSpPr>
        <p:spPr>
          <a:xfrm>
            <a:off x="8793304" y="4068944"/>
            <a:ext cx="233663" cy="134897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덧셈 기호 100"/>
          <p:cNvSpPr/>
          <p:nvPr/>
        </p:nvSpPr>
        <p:spPr>
          <a:xfrm>
            <a:off x="8793304" y="3630350"/>
            <a:ext cx="233663" cy="24739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8689683" y="1738316"/>
            <a:ext cx="748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지도</a:t>
            </a:r>
            <a:endParaRPr lang="ko-KR" alt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630980" y="2340977"/>
            <a:ext cx="748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레이어</a:t>
            </a:r>
            <a:endParaRPr lang="ko-KR" alt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689682" y="2891404"/>
            <a:ext cx="748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범례</a:t>
            </a:r>
            <a:endParaRPr lang="ko-KR" altLang="en-US" sz="1000" dirty="0"/>
          </a:p>
        </p:txBody>
      </p:sp>
      <p:sp>
        <p:nvSpPr>
          <p:cNvPr id="106" name="직사각형 105"/>
          <p:cNvSpPr/>
          <p:nvPr/>
        </p:nvSpPr>
        <p:spPr>
          <a:xfrm>
            <a:off x="1063252" y="730317"/>
            <a:ext cx="2035579" cy="58326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1081594" y="1320075"/>
            <a:ext cx="2004600" cy="315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지역선택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204865" y="1726804"/>
            <a:ext cx="889051" cy="219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서울특별시▼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147922" y="1726804"/>
            <a:ext cx="825552" cy="219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 마포구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081595" y="2091878"/>
            <a:ext cx="2004600" cy="315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사회기반시설 선택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0" y="728700"/>
            <a:ext cx="1055440" cy="58412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285919" y="2450807"/>
            <a:ext cx="1584176" cy="219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21073" y="5589240"/>
            <a:ext cx="1474328" cy="904885"/>
            <a:chOff x="1339466" y="4905164"/>
            <a:chExt cx="1474328" cy="904885"/>
          </a:xfrm>
        </p:grpSpPr>
        <p:sp>
          <p:nvSpPr>
            <p:cNvPr id="121" name="직사각형 120"/>
            <p:cNvSpPr/>
            <p:nvPr/>
          </p:nvSpPr>
          <p:spPr>
            <a:xfrm>
              <a:off x="1339466" y="4905164"/>
              <a:ext cx="1474328" cy="9048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1469989" y="5207657"/>
              <a:ext cx="108012" cy="1043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1472813" y="5523886"/>
              <a:ext cx="108012" cy="1043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/>
                </a:solidFill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1481588" y="4977448"/>
              <a:ext cx="1193201" cy="181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손상위험도평가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5" name="타원 124"/>
            <p:cNvSpPr/>
            <p:nvPr/>
          </p:nvSpPr>
          <p:spPr>
            <a:xfrm>
              <a:off x="1472433" y="5675427"/>
              <a:ext cx="108012" cy="1043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1741596" y="5362765"/>
              <a:ext cx="792088" cy="136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경고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1745910" y="5525833"/>
              <a:ext cx="792088" cy="136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보통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718042" y="5698429"/>
              <a:ext cx="904694" cy="84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데이터없음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737098" y="5196541"/>
              <a:ext cx="792088" cy="136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위험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0" name="타원 129"/>
            <p:cNvSpPr/>
            <p:nvPr/>
          </p:nvSpPr>
          <p:spPr>
            <a:xfrm>
              <a:off x="1471577" y="5364945"/>
              <a:ext cx="108012" cy="1043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2" name="직사각형 131"/>
          <p:cNvSpPr/>
          <p:nvPr/>
        </p:nvSpPr>
        <p:spPr>
          <a:xfrm>
            <a:off x="18316" y="718589"/>
            <a:ext cx="878278" cy="58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4" name="직사각형 133"/>
          <p:cNvSpPr/>
          <p:nvPr/>
        </p:nvSpPr>
        <p:spPr>
          <a:xfrm>
            <a:off x="15680" y="738577"/>
            <a:ext cx="1042771" cy="58400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sz="1000" dirty="0"/>
          </a:p>
        </p:txBody>
      </p:sp>
      <p:sp>
        <p:nvSpPr>
          <p:cNvPr id="135" name="직사각형 134"/>
          <p:cNvSpPr/>
          <p:nvPr/>
        </p:nvSpPr>
        <p:spPr>
          <a:xfrm>
            <a:off x="17711" y="1321043"/>
            <a:ext cx="1037729" cy="946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노후화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패턴분석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8314" y="2277029"/>
            <a:ext cx="1047128" cy="946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손상진단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시뮬레이션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244" y="3220634"/>
            <a:ext cx="1049501" cy="946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시설물 관리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34481" y="845024"/>
            <a:ext cx="71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로고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8700"/>
            <a:ext cx="9264352" cy="58412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1285370" y="2762078"/>
            <a:ext cx="1584176" cy="219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건축물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1285921" y="3064640"/>
            <a:ext cx="1584176" cy="219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285372" y="3375911"/>
            <a:ext cx="1584176" cy="219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터널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1285919" y="3683017"/>
            <a:ext cx="1584176" cy="219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상하수도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1285370" y="3994288"/>
            <a:ext cx="1584176" cy="219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옹벽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1285919" y="4296850"/>
            <a:ext cx="1584176" cy="219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절토사면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1285370" y="4608121"/>
            <a:ext cx="1584176" cy="219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하천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69507" y="5337212"/>
            <a:ext cx="2042387" cy="198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총 개체 수 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: 0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8316" y="701008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69508" y="738577"/>
            <a:ext cx="8194844" cy="57676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/>
              <a:t>사회기반시설 스마트 유지관리 시스템</a:t>
            </a:r>
            <a:endParaRPr lang="ko-KR" altLang="en-US" sz="1600" b="1" dirty="0"/>
          </a:p>
        </p:txBody>
      </p:sp>
      <p:sp>
        <p:nvSpPr>
          <p:cNvPr id="78" name="타원 77"/>
          <p:cNvSpPr/>
          <p:nvPr/>
        </p:nvSpPr>
        <p:spPr>
          <a:xfrm>
            <a:off x="997085" y="644168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1069507" y="1333751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8550961" y="1438772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3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80628"/>
            <a:ext cx="9264352" cy="474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480376" y="80628"/>
            <a:ext cx="2520280" cy="64893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9480376" y="554851"/>
            <a:ext cx="2520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1055440" y="80628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6492044" y="80628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7464152" y="89280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85031" y="157757"/>
            <a:ext cx="97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화면 </a:t>
            </a:r>
            <a:r>
              <a:rPr lang="en-US" altLang="ko-KR" sz="1400" b="1" dirty="0" smtClean="0"/>
              <a:t>ID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676" y="163850"/>
            <a:ext cx="97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제목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89877" y="157758"/>
            <a:ext cx="18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UI-ANALYZE-010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50858" y="162622"/>
            <a:ext cx="356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시설물 관리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시설물 등록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99" name="직사각형 98"/>
          <p:cNvSpPr/>
          <p:nvPr/>
        </p:nvSpPr>
        <p:spPr>
          <a:xfrm>
            <a:off x="9480376" y="728700"/>
            <a:ext cx="24261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/>
              <a:t>시설물 정보 입력</a:t>
            </a:r>
            <a:endParaRPr lang="en-US" altLang="ko-KR" sz="1200" b="1" dirty="0" smtClean="0"/>
          </a:p>
          <a:p>
            <a:pPr marL="228600" indent="-228600">
              <a:buAutoNum type="arabicPeriod"/>
            </a:pPr>
            <a:endParaRPr lang="en-US" altLang="ko-KR" sz="1200" b="1" dirty="0"/>
          </a:p>
          <a:p>
            <a:pPr marL="228600" indent="-228600">
              <a:buAutoNum type="arabicPeriod"/>
            </a:pPr>
            <a:r>
              <a:rPr lang="ko-KR" altLang="en-US" sz="1200" b="1" dirty="0" smtClean="0"/>
              <a:t>등록 완료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시설물 정보 </a:t>
            </a:r>
            <a:r>
              <a:rPr lang="en-US" altLang="ko-KR" sz="1200" b="1" dirty="0" smtClean="0"/>
              <a:t>DB </a:t>
            </a:r>
            <a:r>
              <a:rPr lang="ko-KR" altLang="en-US" sz="1200" b="1" dirty="0" smtClean="0"/>
              <a:t>추가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시설물 목록으로 이동</a:t>
            </a:r>
            <a:endParaRPr lang="en-US" altLang="ko-KR" sz="1200" b="1" dirty="0"/>
          </a:p>
          <a:p>
            <a:pPr marL="228600" indent="-228600">
              <a:buFont typeface="+mj-lt"/>
              <a:buAutoNum type="arabicPeriod"/>
            </a:pPr>
            <a:endParaRPr lang="en-US" altLang="ko-KR" sz="1200" b="1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b="1" dirty="0" smtClean="0"/>
              <a:t>등록 취소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시설물 목록으로 이동</a:t>
            </a:r>
            <a:endParaRPr lang="en-US" altLang="ko-KR" sz="12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0038148" y="133074"/>
            <a:ext cx="219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Description</a:t>
            </a:r>
            <a:endParaRPr lang="ko-KR" altLang="en-US" b="1" dirty="0"/>
          </a:p>
        </p:txBody>
      </p:sp>
      <p:sp>
        <p:nvSpPr>
          <p:cNvPr id="129" name="직사각형 128"/>
          <p:cNvSpPr/>
          <p:nvPr/>
        </p:nvSpPr>
        <p:spPr>
          <a:xfrm>
            <a:off x="0" y="728700"/>
            <a:ext cx="1055440" cy="58412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2" name="직사각형 131"/>
          <p:cNvSpPr/>
          <p:nvPr/>
        </p:nvSpPr>
        <p:spPr>
          <a:xfrm>
            <a:off x="18316" y="718589"/>
            <a:ext cx="878278" cy="58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4" name="직사각형 133"/>
          <p:cNvSpPr/>
          <p:nvPr/>
        </p:nvSpPr>
        <p:spPr>
          <a:xfrm>
            <a:off x="15680" y="738577"/>
            <a:ext cx="1042771" cy="58400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sz="1000" dirty="0"/>
          </a:p>
        </p:txBody>
      </p:sp>
      <p:sp>
        <p:nvSpPr>
          <p:cNvPr id="135" name="직사각형 134"/>
          <p:cNvSpPr/>
          <p:nvPr/>
        </p:nvSpPr>
        <p:spPr>
          <a:xfrm>
            <a:off x="17711" y="1327393"/>
            <a:ext cx="1037729" cy="946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노후화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패턴분석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8314" y="2277029"/>
            <a:ext cx="1047128" cy="946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손상진단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시뮬레이션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244" y="3220634"/>
            <a:ext cx="1049501" cy="9467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시설물 관리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34481" y="845024"/>
            <a:ext cx="71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로고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76" y="728700"/>
            <a:ext cx="9264352" cy="58412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69508" y="738577"/>
            <a:ext cx="8194844" cy="57676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/>
              <a:t>사회기반시설 스마트 유지관리 시스템</a:t>
            </a:r>
            <a:endParaRPr lang="ko-KR" altLang="en-US" sz="1600" b="1" dirty="0"/>
          </a:p>
        </p:txBody>
      </p:sp>
      <p:sp>
        <p:nvSpPr>
          <p:cNvPr id="29" name="직사각형 28"/>
          <p:cNvSpPr/>
          <p:nvPr/>
        </p:nvSpPr>
        <p:spPr>
          <a:xfrm>
            <a:off x="1427580" y="1391980"/>
            <a:ext cx="7522462" cy="416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시설물 등록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353335" y="5769091"/>
            <a:ext cx="1717750" cy="4766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등록 완료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199722" y="5760905"/>
            <a:ext cx="1704590" cy="47667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 취소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602038" y="4261906"/>
            <a:ext cx="869951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손상유형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414088" y="1993500"/>
            <a:ext cx="1077956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점 </a:t>
            </a:r>
            <a:r>
              <a:rPr lang="en-US" altLang="ko-KR" sz="1000" dirty="0" smtClean="0">
                <a:solidFill>
                  <a:schemeClr val="tx1"/>
                </a:solidFill>
              </a:rPr>
              <a:t>X / Y</a:t>
            </a:r>
            <a:r>
              <a:rPr lang="en-US" altLang="ko-KR" sz="1000" dirty="0" smtClean="0">
                <a:solidFill>
                  <a:srgbClr val="FF0000"/>
                </a:solidFill>
              </a:rPr>
              <a:t> *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79121" y="2849842"/>
            <a:ext cx="1720601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129.1,35.2,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77821" y="3147914"/>
            <a:ext cx="672197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면좌표</a:t>
            </a:r>
            <a:r>
              <a:rPr lang="en-US" altLang="ko-KR" sz="1000" dirty="0">
                <a:solidFill>
                  <a:srgbClr val="FF0000"/>
                </a:solidFill>
              </a:rPr>
              <a:t> *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63526" y="3436224"/>
            <a:ext cx="1076055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127.123,37.567,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66194" y="4870101"/>
            <a:ext cx="1364877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위험도 </a:t>
            </a:r>
            <a:r>
              <a:rPr lang="en-US" altLang="ko-KR" sz="1000" dirty="0" smtClean="0">
                <a:solidFill>
                  <a:srgbClr val="FF0000"/>
                </a:solidFill>
              </a:rPr>
              <a:t>*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75360" y="5119846"/>
            <a:ext cx="3122434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경고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358415" y="3716323"/>
            <a:ext cx="869951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점검자</a:t>
            </a:r>
            <a:r>
              <a:rPr lang="en-US" altLang="ko-KR" sz="1000" dirty="0">
                <a:solidFill>
                  <a:srgbClr val="FF0000"/>
                </a:solidFill>
              </a:rPr>
              <a:t> *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56052" y="3966049"/>
            <a:ext cx="3437147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홍길동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353335" y="4265374"/>
            <a:ext cx="1204531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손상 상세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설명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456051" y="4527736"/>
            <a:ext cx="3437148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육안으로확인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581298" y="5520639"/>
            <a:ext cx="869951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이미지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41707" y="4866963"/>
            <a:ext cx="1500569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발생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등록 일자</a:t>
            </a:r>
            <a:r>
              <a:rPr lang="en-US" altLang="ko-KR" sz="1000" dirty="0">
                <a:solidFill>
                  <a:srgbClr val="FF0000"/>
                </a:solidFill>
              </a:rPr>
              <a:t> *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45517" y="5122811"/>
            <a:ext cx="3447682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2020.09.02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93651" y="4531811"/>
            <a:ext cx="695133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누수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417188" y="2849384"/>
            <a:ext cx="1487124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129.2,35.3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641956" y="3440096"/>
            <a:ext cx="1076055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127.124,37.567,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817144" y="3439885"/>
            <a:ext cx="1076055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127.124,37.568,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02661" y="4528879"/>
            <a:ext cx="695133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파손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01852" y="4531118"/>
            <a:ext cx="695133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누전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692842" y="4532478"/>
            <a:ext cx="695133" cy="256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균열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80170" y="5766835"/>
            <a:ext cx="3093490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첨부파일 </a:t>
            </a:r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r>
              <a:rPr lang="ko-KR" altLang="en-US" sz="1000" dirty="0" smtClean="0">
                <a:solidFill>
                  <a:schemeClr val="tx1"/>
                </a:solidFill>
              </a:rPr>
              <a:t>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581298" y="3719601"/>
            <a:ext cx="1145745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시설물 규모 </a:t>
            </a:r>
            <a:r>
              <a:rPr lang="en-US" altLang="ko-KR" sz="1000" dirty="0" smtClean="0">
                <a:solidFill>
                  <a:srgbClr val="FF0000"/>
                </a:solidFill>
              </a:rPr>
              <a:t>*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92122" y="3969207"/>
            <a:ext cx="3093490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581298" y="3178077"/>
            <a:ext cx="1136777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시설물 상세주소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680170" y="3436224"/>
            <a:ext cx="3093490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서울특별시 마포구 합정동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590266" y="2601350"/>
            <a:ext cx="1136777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시설물 종류 </a:t>
            </a:r>
            <a:r>
              <a:rPr lang="en-US" altLang="ko-KR" sz="1000" dirty="0" smtClean="0">
                <a:solidFill>
                  <a:srgbClr val="FF0000"/>
                </a:solidFill>
              </a:rPr>
              <a:t>*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689138" y="2859497"/>
            <a:ext cx="3093490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건축물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81306" y="1994729"/>
            <a:ext cx="1136777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시설물 명 </a:t>
            </a:r>
            <a:r>
              <a:rPr lang="en-US" altLang="ko-KR" sz="1000" dirty="0" smtClean="0">
                <a:solidFill>
                  <a:srgbClr val="FF0000"/>
                </a:solidFill>
              </a:rPr>
              <a:t>*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680178" y="2252876"/>
            <a:ext cx="3093490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마포빌딩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483932" y="2246560"/>
            <a:ext cx="1715790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127.1234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417188" y="2246560"/>
            <a:ext cx="1487124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37.5678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388422" y="2562793"/>
            <a:ext cx="672197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선좌표</a:t>
            </a:r>
            <a:r>
              <a:rPr lang="en-US" altLang="ko-KR" sz="1000" dirty="0">
                <a:solidFill>
                  <a:srgbClr val="FF0000"/>
                </a:solidFill>
              </a:rPr>
              <a:t> *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덧셈 기호 65"/>
          <p:cNvSpPr/>
          <p:nvPr/>
        </p:nvSpPr>
        <p:spPr>
          <a:xfrm>
            <a:off x="1675359" y="5769091"/>
            <a:ext cx="217219" cy="23833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1387074" y="1934698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044668" y="5520639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7025215" y="5520639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8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0038148" y="133074"/>
            <a:ext cx="219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Description</a:t>
            </a:r>
            <a:endParaRPr lang="ko-KR" altLang="en-US" b="1" dirty="0"/>
          </a:p>
        </p:txBody>
      </p:sp>
      <p:sp>
        <p:nvSpPr>
          <p:cNvPr id="78" name="직사각형 77"/>
          <p:cNvSpPr/>
          <p:nvPr/>
        </p:nvSpPr>
        <p:spPr>
          <a:xfrm>
            <a:off x="0" y="80628"/>
            <a:ext cx="9264352" cy="474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9480376" y="80628"/>
            <a:ext cx="2520280" cy="64893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/>
        </p:nvCxnSpPr>
        <p:spPr>
          <a:xfrm>
            <a:off x="9480376" y="554851"/>
            <a:ext cx="2520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1055440" y="80628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6492044" y="80628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7464152" y="89280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585031" y="157757"/>
            <a:ext cx="97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화면 </a:t>
            </a:r>
            <a:r>
              <a:rPr lang="en-US" altLang="ko-KR" sz="1400" b="1" dirty="0" smtClean="0"/>
              <a:t>ID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3676" y="163850"/>
            <a:ext cx="97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제목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589877" y="157758"/>
            <a:ext cx="18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UI-ANALYZE-011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1150858" y="162622"/>
            <a:ext cx="356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시설물 관리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시설물 상세보기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88" name="직사각형 87"/>
          <p:cNvSpPr/>
          <p:nvPr/>
        </p:nvSpPr>
        <p:spPr>
          <a:xfrm>
            <a:off x="9472585" y="751391"/>
            <a:ext cx="23666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/>
              <a:t>시설물 목록으로 이동</a:t>
            </a:r>
            <a:endParaRPr lang="en-US" altLang="ko-KR" sz="1200" b="1" dirty="0" smtClean="0"/>
          </a:p>
          <a:p>
            <a:pPr marL="228600" indent="-228600">
              <a:buAutoNum type="arabicPeriod"/>
            </a:pPr>
            <a:endParaRPr lang="en-US" altLang="ko-KR" sz="1200" b="1" dirty="0"/>
          </a:p>
          <a:p>
            <a:pPr marL="228600" indent="-228600">
              <a:buAutoNum type="arabicPeriod"/>
            </a:pPr>
            <a:r>
              <a:rPr lang="ko-KR" altLang="en-US" sz="1200" b="1" dirty="0" smtClean="0"/>
              <a:t>시설물 정보 표시</a:t>
            </a:r>
            <a:endParaRPr lang="en-US" altLang="ko-KR" sz="1200" b="1" dirty="0" smtClean="0"/>
          </a:p>
          <a:p>
            <a:pPr marL="228600" indent="-228600">
              <a:buAutoNum type="arabicPeriod"/>
            </a:pPr>
            <a:endParaRPr lang="en-US" altLang="ko-KR" sz="1200" b="1" dirty="0"/>
          </a:p>
          <a:p>
            <a:pPr marL="228600" indent="-228600">
              <a:buAutoNum type="arabicPeriod"/>
            </a:pPr>
            <a:r>
              <a:rPr lang="ko-KR" altLang="en-US" sz="1200" b="1" dirty="0" smtClean="0"/>
              <a:t>시설물 정보 수정으로 이동</a:t>
            </a:r>
            <a:endParaRPr lang="en-US" altLang="ko-KR" sz="1200" b="1" dirty="0" smtClean="0"/>
          </a:p>
          <a:p>
            <a:pPr marL="228600" indent="-228600">
              <a:buAutoNum type="arabicPeriod"/>
            </a:pPr>
            <a:endParaRPr lang="en-US" altLang="ko-KR" sz="1200" b="1" dirty="0"/>
          </a:p>
          <a:p>
            <a:pPr marL="228600" indent="-228600">
              <a:buAutoNum type="arabicPeriod"/>
            </a:pPr>
            <a:r>
              <a:rPr lang="ko-KR" altLang="en-US" sz="1200" b="1" dirty="0" smtClean="0"/>
              <a:t>시설물 정보 삭제</a:t>
            </a:r>
            <a:endParaRPr lang="en-US" altLang="ko-KR" sz="1200" b="1" dirty="0" smtClean="0"/>
          </a:p>
        </p:txBody>
      </p:sp>
      <p:sp>
        <p:nvSpPr>
          <p:cNvPr id="77" name="직사각형 76"/>
          <p:cNvSpPr/>
          <p:nvPr/>
        </p:nvSpPr>
        <p:spPr>
          <a:xfrm>
            <a:off x="0" y="728700"/>
            <a:ext cx="1055440" cy="58412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18316" y="718589"/>
            <a:ext cx="878278" cy="58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15680" y="738577"/>
            <a:ext cx="1042771" cy="58400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17711" y="1327393"/>
            <a:ext cx="1037729" cy="946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노후화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패턴분석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314" y="2277029"/>
            <a:ext cx="1047128" cy="946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손상진단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시뮬레이션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244" y="3220634"/>
            <a:ext cx="1049501" cy="9467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시설물 관리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4481" y="845024"/>
            <a:ext cx="71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로고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976" y="728700"/>
            <a:ext cx="9264352" cy="58412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69508" y="738577"/>
            <a:ext cx="8194844" cy="57676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/>
              <a:t>사회기반시설 스마트 유지관리 시스템</a:t>
            </a:r>
            <a:endParaRPr lang="ko-KR" altLang="en-US" sz="1600" b="1" dirty="0"/>
          </a:p>
        </p:txBody>
      </p:sp>
      <p:sp>
        <p:nvSpPr>
          <p:cNvPr id="32" name="직사각형 31"/>
          <p:cNvSpPr/>
          <p:nvPr/>
        </p:nvSpPr>
        <p:spPr>
          <a:xfrm>
            <a:off x="1427580" y="1391980"/>
            <a:ext cx="7522462" cy="416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시설물 상세보기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523492" y="1437153"/>
            <a:ext cx="703801" cy="3233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목록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53335" y="5769091"/>
            <a:ext cx="1717750" cy="4766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99722" y="5760905"/>
            <a:ext cx="1704590" cy="47667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602038" y="4261906"/>
            <a:ext cx="869951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손상유형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14088" y="1993500"/>
            <a:ext cx="683168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점 </a:t>
            </a:r>
            <a:r>
              <a:rPr lang="en-US" altLang="ko-KR" sz="1000" dirty="0" smtClean="0">
                <a:solidFill>
                  <a:schemeClr val="tx1"/>
                </a:solidFill>
              </a:rPr>
              <a:t>X, 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79121" y="2849842"/>
            <a:ext cx="1720601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129.1,35.2,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377821" y="3147914"/>
            <a:ext cx="672197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면좌표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63526" y="3436224"/>
            <a:ext cx="1076055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127.123,37.567,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566195" y="4870101"/>
            <a:ext cx="652766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위험도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75360" y="5119846"/>
            <a:ext cx="3122434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위험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358415" y="3716323"/>
            <a:ext cx="869951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점검자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456052" y="3966049"/>
            <a:ext cx="3437147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홍길동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53335" y="4265374"/>
            <a:ext cx="1204531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손상 상세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설명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56051" y="4527736"/>
            <a:ext cx="3437148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육안으로확인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581298" y="5520639"/>
            <a:ext cx="869951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이미지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41707" y="4866963"/>
            <a:ext cx="1500569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발생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일자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45517" y="5122811"/>
            <a:ext cx="3447682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2020.09.02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3651" y="4531811"/>
            <a:ext cx="695133" cy="256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누수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17188" y="2849384"/>
            <a:ext cx="1487124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129.2,35.3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641956" y="3440096"/>
            <a:ext cx="1076055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127.124,37.567,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817144" y="3439885"/>
            <a:ext cx="1076055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127.124,37.568,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02661" y="4528879"/>
            <a:ext cx="695133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파손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301852" y="4531118"/>
            <a:ext cx="695133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누전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92842" y="4532478"/>
            <a:ext cx="695133" cy="256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균열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680170" y="5766835"/>
            <a:ext cx="3093490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첨부파일 </a:t>
            </a:r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r>
              <a:rPr lang="ko-KR" altLang="en-US" sz="1000" dirty="0" smtClean="0">
                <a:solidFill>
                  <a:schemeClr val="tx1"/>
                </a:solidFill>
              </a:rPr>
              <a:t>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581298" y="3719601"/>
            <a:ext cx="869951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시설물 규모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92122" y="3969207"/>
            <a:ext cx="3093490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581298" y="3178077"/>
            <a:ext cx="1136777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시설물 상세주소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680170" y="3436224"/>
            <a:ext cx="3093490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서울특별시 마포구 합정동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590266" y="2601350"/>
            <a:ext cx="1136777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시설물 종류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689138" y="2859497"/>
            <a:ext cx="3093490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건축물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81306" y="1994729"/>
            <a:ext cx="1136777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시설물 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680178" y="2252876"/>
            <a:ext cx="3093490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마포빌딩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83932" y="2246560"/>
            <a:ext cx="1715790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127.1234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417188" y="2246560"/>
            <a:ext cx="1487124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37.5678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388422" y="2562793"/>
            <a:ext cx="672197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선좌표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덧셈 기호 70"/>
          <p:cNvSpPr/>
          <p:nvPr/>
        </p:nvSpPr>
        <p:spPr>
          <a:xfrm>
            <a:off x="1675359" y="5769091"/>
            <a:ext cx="217219" cy="23833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1286158" y="1391980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379349" y="2004726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131505" y="5520639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7025214" y="5520639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39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80628"/>
            <a:ext cx="9264352" cy="474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480376" y="80628"/>
            <a:ext cx="2520280" cy="64893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9480376" y="554851"/>
            <a:ext cx="2520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1055440" y="80628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6492044" y="80628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7464152" y="89280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85031" y="157757"/>
            <a:ext cx="97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화면 </a:t>
            </a:r>
            <a:r>
              <a:rPr lang="en-US" altLang="ko-KR" sz="1400" b="1" dirty="0" smtClean="0"/>
              <a:t>ID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676" y="163850"/>
            <a:ext cx="97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제목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89877" y="157758"/>
            <a:ext cx="18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UI-ANALYZE-012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50858" y="162622"/>
            <a:ext cx="356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시설물 관리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시설물 수정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99" name="직사각형 98"/>
          <p:cNvSpPr/>
          <p:nvPr/>
        </p:nvSpPr>
        <p:spPr>
          <a:xfrm>
            <a:off x="9480376" y="728700"/>
            <a:ext cx="24261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/>
              <a:t>시설물 목록으로 이동</a:t>
            </a:r>
            <a:endParaRPr lang="en-US" altLang="ko-KR" sz="1200" b="1" dirty="0"/>
          </a:p>
          <a:p>
            <a:pPr marL="228600" indent="-228600">
              <a:buAutoNum type="arabicPeriod"/>
            </a:pPr>
            <a:endParaRPr lang="en-US" altLang="ko-KR" sz="1200" b="1" dirty="0"/>
          </a:p>
          <a:p>
            <a:pPr marL="228600" indent="-228600">
              <a:buAutoNum type="arabicPeriod"/>
            </a:pPr>
            <a:r>
              <a:rPr lang="ko-KR" altLang="en-US" sz="1200" b="1" dirty="0"/>
              <a:t>시설물 정보 표시</a:t>
            </a:r>
            <a:endParaRPr lang="en-US" altLang="ko-KR" sz="1200" b="1" dirty="0"/>
          </a:p>
          <a:p>
            <a:pPr marL="228600" indent="-228600">
              <a:buAutoNum type="arabicPeriod"/>
            </a:pPr>
            <a:endParaRPr lang="en-US" altLang="ko-KR" sz="1200" b="1" dirty="0"/>
          </a:p>
          <a:p>
            <a:pPr marL="228600" indent="-228600">
              <a:buAutoNum type="arabicPeriod"/>
            </a:pPr>
            <a:r>
              <a:rPr lang="ko-KR" altLang="en-US" sz="1200" b="1" dirty="0" smtClean="0"/>
              <a:t>수정 </a:t>
            </a:r>
            <a:r>
              <a:rPr lang="ko-KR" altLang="en-US" sz="1200" b="1" dirty="0"/>
              <a:t>완료</a:t>
            </a: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en-US" altLang="ko-KR" sz="1200" b="1" dirty="0"/>
              <a:t>- </a:t>
            </a:r>
            <a:r>
              <a:rPr lang="ko-KR" altLang="en-US" sz="1200" b="1" dirty="0"/>
              <a:t>시설물 정보 </a:t>
            </a:r>
            <a:r>
              <a:rPr lang="en-US" altLang="ko-KR" sz="1200" b="1" dirty="0"/>
              <a:t>DB </a:t>
            </a:r>
            <a:r>
              <a:rPr lang="ko-KR" altLang="en-US" sz="1200" b="1" dirty="0"/>
              <a:t>업데이트</a:t>
            </a: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en-US" altLang="ko-KR" sz="1200" b="1" dirty="0"/>
              <a:t>- </a:t>
            </a:r>
            <a:r>
              <a:rPr lang="ko-KR" altLang="en-US" sz="1200" b="1" dirty="0"/>
              <a:t>시설물 </a:t>
            </a:r>
            <a:r>
              <a:rPr lang="ko-KR" altLang="en-US" sz="1200" b="1" dirty="0" smtClean="0"/>
              <a:t>상세보기로 </a:t>
            </a:r>
            <a:r>
              <a:rPr lang="ko-KR" altLang="en-US" sz="1200" b="1" dirty="0"/>
              <a:t>이동</a:t>
            </a:r>
            <a:endParaRPr lang="en-US" altLang="ko-KR" sz="1200" b="1" dirty="0"/>
          </a:p>
          <a:p>
            <a:pPr marL="228600" indent="-228600">
              <a:buFont typeface="+mj-lt"/>
              <a:buAutoNum type="arabicPeriod"/>
            </a:pPr>
            <a:endParaRPr lang="en-US" altLang="ko-KR" sz="1200" b="1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b="1" dirty="0" smtClean="0"/>
              <a:t>수정 </a:t>
            </a:r>
            <a:r>
              <a:rPr lang="ko-KR" altLang="en-US" sz="1200" b="1" dirty="0"/>
              <a:t>취소</a:t>
            </a: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en-US" altLang="ko-KR" sz="1200" b="1" dirty="0"/>
              <a:t>- </a:t>
            </a:r>
            <a:r>
              <a:rPr lang="ko-KR" altLang="en-US" sz="1200" b="1" dirty="0"/>
              <a:t>시설물 </a:t>
            </a:r>
            <a:r>
              <a:rPr lang="ko-KR" altLang="en-US" sz="1200" b="1" dirty="0" smtClean="0"/>
              <a:t>상세보기로 </a:t>
            </a:r>
            <a:r>
              <a:rPr lang="ko-KR" altLang="en-US" sz="1200" b="1" dirty="0"/>
              <a:t>이동</a:t>
            </a:r>
            <a:endParaRPr lang="en-US" altLang="ko-KR" sz="12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0038148" y="133074"/>
            <a:ext cx="219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Description</a:t>
            </a:r>
            <a:endParaRPr lang="ko-KR" altLang="en-US" b="1" dirty="0"/>
          </a:p>
        </p:txBody>
      </p:sp>
      <p:sp>
        <p:nvSpPr>
          <p:cNvPr id="129" name="직사각형 128"/>
          <p:cNvSpPr/>
          <p:nvPr/>
        </p:nvSpPr>
        <p:spPr>
          <a:xfrm>
            <a:off x="0" y="728700"/>
            <a:ext cx="1055440" cy="58412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2" name="직사각형 131"/>
          <p:cNvSpPr/>
          <p:nvPr/>
        </p:nvSpPr>
        <p:spPr>
          <a:xfrm>
            <a:off x="18316" y="718589"/>
            <a:ext cx="878278" cy="58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4" name="직사각형 133"/>
          <p:cNvSpPr/>
          <p:nvPr/>
        </p:nvSpPr>
        <p:spPr>
          <a:xfrm>
            <a:off x="15680" y="738577"/>
            <a:ext cx="1042771" cy="58400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sz="1000" dirty="0"/>
          </a:p>
        </p:txBody>
      </p:sp>
      <p:sp>
        <p:nvSpPr>
          <p:cNvPr id="135" name="직사각형 134"/>
          <p:cNvSpPr/>
          <p:nvPr/>
        </p:nvSpPr>
        <p:spPr>
          <a:xfrm>
            <a:off x="17711" y="1327393"/>
            <a:ext cx="1037729" cy="946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노후화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패턴분석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8314" y="2277029"/>
            <a:ext cx="1047128" cy="946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손상진단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시뮬레이션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244" y="3220634"/>
            <a:ext cx="1049501" cy="9467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시설물 관리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34481" y="845024"/>
            <a:ext cx="71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로고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76" y="728700"/>
            <a:ext cx="9264352" cy="58412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69508" y="738577"/>
            <a:ext cx="8194844" cy="57676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/>
              <a:t>사회기반시설 스마트 유지관리 시스템</a:t>
            </a:r>
            <a:endParaRPr lang="ko-KR" altLang="en-US" sz="1600" b="1" dirty="0"/>
          </a:p>
        </p:txBody>
      </p:sp>
      <p:sp>
        <p:nvSpPr>
          <p:cNvPr id="29" name="직사각형 28"/>
          <p:cNvSpPr/>
          <p:nvPr/>
        </p:nvSpPr>
        <p:spPr>
          <a:xfrm>
            <a:off x="1427580" y="1391980"/>
            <a:ext cx="7522462" cy="416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시설물 수정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523492" y="1437153"/>
            <a:ext cx="703801" cy="3233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목록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53335" y="5769091"/>
            <a:ext cx="1717750" cy="4766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수정 완료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199722" y="5760905"/>
            <a:ext cx="1704590" cy="47667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 취소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602038" y="4261906"/>
            <a:ext cx="869951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손상유형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414088" y="1993500"/>
            <a:ext cx="683168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점 </a:t>
            </a:r>
            <a:r>
              <a:rPr lang="en-US" altLang="ko-KR" sz="1000" dirty="0" smtClean="0">
                <a:solidFill>
                  <a:schemeClr val="tx1"/>
                </a:solidFill>
              </a:rPr>
              <a:t>X / 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79121" y="2849842"/>
            <a:ext cx="1720601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129.1,35.2,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77821" y="3147914"/>
            <a:ext cx="672197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면좌표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63526" y="3436224"/>
            <a:ext cx="1076055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127.123,37.567,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66195" y="4870101"/>
            <a:ext cx="652766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위험도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75360" y="5119846"/>
            <a:ext cx="3122434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위험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358415" y="3716323"/>
            <a:ext cx="869951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점검자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56052" y="3966049"/>
            <a:ext cx="3437147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홍길동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353335" y="4265374"/>
            <a:ext cx="1204531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손상 상세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설명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456051" y="4527736"/>
            <a:ext cx="3437148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육안으로확인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581298" y="5520639"/>
            <a:ext cx="869951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이미지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41707" y="4866963"/>
            <a:ext cx="1500569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발생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일자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45517" y="5122811"/>
            <a:ext cx="3447682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2020.09.02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93651" y="4531811"/>
            <a:ext cx="695133" cy="256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누수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417188" y="2849384"/>
            <a:ext cx="1487124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129.2,35.3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641956" y="3440096"/>
            <a:ext cx="1076055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127.124,37.567,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817144" y="3439885"/>
            <a:ext cx="1076055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127.124,37.568,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02661" y="4528879"/>
            <a:ext cx="695133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파손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01852" y="4531118"/>
            <a:ext cx="695133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누전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692842" y="4532478"/>
            <a:ext cx="695133" cy="256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균열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80170" y="5766835"/>
            <a:ext cx="3093490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첨부파일 </a:t>
            </a:r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r>
              <a:rPr lang="ko-KR" altLang="en-US" sz="1000" dirty="0" smtClean="0">
                <a:solidFill>
                  <a:schemeClr val="tx1"/>
                </a:solidFill>
              </a:rPr>
              <a:t>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581298" y="3719601"/>
            <a:ext cx="1145745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시설물 규모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92122" y="3969207"/>
            <a:ext cx="3093490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581298" y="3178077"/>
            <a:ext cx="1136777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시설물 상세주소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680170" y="3436224"/>
            <a:ext cx="3093490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서울특별시 마포구 합정동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590266" y="2601350"/>
            <a:ext cx="1136777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시설물 종류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689138" y="2859497"/>
            <a:ext cx="3093490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건축물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81306" y="1994729"/>
            <a:ext cx="1136777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시설물 명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680178" y="2252876"/>
            <a:ext cx="3093490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마포빌딩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483932" y="2246560"/>
            <a:ext cx="1715790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127.1234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417188" y="2246560"/>
            <a:ext cx="1487124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37.5678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388422" y="2562793"/>
            <a:ext cx="672197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선좌표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덧셈 기호 65"/>
          <p:cNvSpPr/>
          <p:nvPr/>
        </p:nvSpPr>
        <p:spPr>
          <a:xfrm>
            <a:off x="1675359" y="5769091"/>
            <a:ext cx="217219" cy="23833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1286158" y="1391980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379349" y="2004726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131505" y="5520639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7025214" y="5520639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93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그림 4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895" y="750476"/>
            <a:ext cx="6140918" cy="5819492"/>
          </a:xfrm>
          <a:prstGeom prst="rect">
            <a:avLst/>
          </a:prstGeom>
        </p:spPr>
      </p:pic>
      <p:sp>
        <p:nvSpPr>
          <p:cNvPr id="421" name="모서리가 둥근 직사각형 420"/>
          <p:cNvSpPr/>
          <p:nvPr/>
        </p:nvSpPr>
        <p:spPr>
          <a:xfrm>
            <a:off x="8693822" y="1544354"/>
            <a:ext cx="440904" cy="18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2" name="직선 연결선 421"/>
          <p:cNvCxnSpPr/>
          <p:nvPr/>
        </p:nvCxnSpPr>
        <p:spPr>
          <a:xfrm>
            <a:off x="8689683" y="2120418"/>
            <a:ext cx="4409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직선 연결선 422"/>
          <p:cNvCxnSpPr/>
          <p:nvPr/>
        </p:nvCxnSpPr>
        <p:spPr>
          <a:xfrm>
            <a:off x="8693822" y="2750688"/>
            <a:ext cx="4409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모서리가 둥근 직사각형 423"/>
          <p:cNvSpPr/>
          <p:nvPr/>
        </p:nvSpPr>
        <p:spPr>
          <a:xfrm>
            <a:off x="8695104" y="3554510"/>
            <a:ext cx="440904" cy="765703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5" name="직선 연결선 424"/>
          <p:cNvCxnSpPr/>
          <p:nvPr/>
        </p:nvCxnSpPr>
        <p:spPr>
          <a:xfrm>
            <a:off x="8693822" y="3935219"/>
            <a:ext cx="4409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뺄셈 기호 425"/>
          <p:cNvSpPr/>
          <p:nvPr/>
        </p:nvSpPr>
        <p:spPr>
          <a:xfrm>
            <a:off x="8793304" y="4068944"/>
            <a:ext cx="233663" cy="134897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덧셈 기호 426"/>
          <p:cNvSpPr/>
          <p:nvPr/>
        </p:nvSpPr>
        <p:spPr>
          <a:xfrm>
            <a:off x="8793304" y="3630350"/>
            <a:ext cx="233663" cy="24739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" name="TextBox 427"/>
          <p:cNvSpPr txBox="1"/>
          <p:nvPr/>
        </p:nvSpPr>
        <p:spPr>
          <a:xfrm>
            <a:off x="8689683" y="1738316"/>
            <a:ext cx="748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지도</a:t>
            </a:r>
            <a:endParaRPr lang="ko-KR" altLang="en-US" sz="1000" dirty="0"/>
          </a:p>
        </p:txBody>
      </p:sp>
      <p:sp>
        <p:nvSpPr>
          <p:cNvPr id="429" name="TextBox 428"/>
          <p:cNvSpPr txBox="1"/>
          <p:nvPr/>
        </p:nvSpPr>
        <p:spPr>
          <a:xfrm>
            <a:off x="8630980" y="2340977"/>
            <a:ext cx="748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레이어</a:t>
            </a:r>
            <a:endParaRPr lang="ko-KR" altLang="en-US" sz="1000" dirty="0"/>
          </a:p>
        </p:txBody>
      </p:sp>
      <p:sp>
        <p:nvSpPr>
          <p:cNvPr id="430" name="TextBox 429"/>
          <p:cNvSpPr txBox="1"/>
          <p:nvPr/>
        </p:nvSpPr>
        <p:spPr>
          <a:xfrm>
            <a:off x="8689682" y="2891404"/>
            <a:ext cx="748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범례</a:t>
            </a:r>
            <a:endParaRPr lang="ko-KR" altLang="en-US" sz="1000" dirty="0"/>
          </a:p>
        </p:txBody>
      </p:sp>
      <p:sp>
        <p:nvSpPr>
          <p:cNvPr id="431" name="직사각형 430"/>
          <p:cNvSpPr/>
          <p:nvPr/>
        </p:nvSpPr>
        <p:spPr>
          <a:xfrm>
            <a:off x="1063252" y="730317"/>
            <a:ext cx="2035579" cy="58326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직사각형 431"/>
          <p:cNvSpPr/>
          <p:nvPr/>
        </p:nvSpPr>
        <p:spPr>
          <a:xfrm>
            <a:off x="1081594" y="1320075"/>
            <a:ext cx="2004600" cy="315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지역선택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3" name="직사각형 432"/>
          <p:cNvSpPr/>
          <p:nvPr/>
        </p:nvSpPr>
        <p:spPr>
          <a:xfrm>
            <a:off x="1204865" y="1726804"/>
            <a:ext cx="889051" cy="219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서울특별시▼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4" name="직사각형 433"/>
          <p:cNvSpPr/>
          <p:nvPr/>
        </p:nvSpPr>
        <p:spPr>
          <a:xfrm>
            <a:off x="2147922" y="1726804"/>
            <a:ext cx="825552" cy="219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 마포구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5" name="직사각형 434"/>
          <p:cNvSpPr/>
          <p:nvPr/>
        </p:nvSpPr>
        <p:spPr>
          <a:xfrm>
            <a:off x="1081595" y="2091878"/>
            <a:ext cx="2004600" cy="315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사회기반시설 선택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6" name="직사각형 435"/>
          <p:cNvSpPr/>
          <p:nvPr/>
        </p:nvSpPr>
        <p:spPr>
          <a:xfrm>
            <a:off x="0" y="728700"/>
            <a:ext cx="1055440" cy="58412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" name="TextBox 436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38" name="모서리가 둥근 직사각형 437"/>
          <p:cNvSpPr/>
          <p:nvPr/>
        </p:nvSpPr>
        <p:spPr>
          <a:xfrm>
            <a:off x="1285919" y="2450807"/>
            <a:ext cx="1584176" cy="219867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49" name="TextBox 448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50" name="직사각형 449"/>
          <p:cNvSpPr/>
          <p:nvPr/>
        </p:nvSpPr>
        <p:spPr>
          <a:xfrm>
            <a:off x="18316" y="718589"/>
            <a:ext cx="878278" cy="58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" name="TextBox 450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52" name="직사각형 451"/>
          <p:cNvSpPr/>
          <p:nvPr/>
        </p:nvSpPr>
        <p:spPr>
          <a:xfrm>
            <a:off x="15680" y="738577"/>
            <a:ext cx="1042771" cy="58400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sz="1000" dirty="0"/>
          </a:p>
        </p:txBody>
      </p:sp>
      <p:sp>
        <p:nvSpPr>
          <p:cNvPr id="453" name="직사각형 452"/>
          <p:cNvSpPr/>
          <p:nvPr/>
        </p:nvSpPr>
        <p:spPr>
          <a:xfrm>
            <a:off x="17711" y="1321043"/>
            <a:ext cx="1037729" cy="946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노후화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패턴분석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54" name="직사각형 453"/>
          <p:cNvSpPr/>
          <p:nvPr/>
        </p:nvSpPr>
        <p:spPr>
          <a:xfrm>
            <a:off x="8314" y="2277029"/>
            <a:ext cx="1047128" cy="946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손상진단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시뮬레이션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455" name="직사각형 454"/>
          <p:cNvSpPr/>
          <p:nvPr/>
        </p:nvSpPr>
        <p:spPr>
          <a:xfrm>
            <a:off x="6244" y="3220634"/>
            <a:ext cx="1049501" cy="946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시설물 관리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456" name="TextBox 455"/>
          <p:cNvSpPr txBox="1"/>
          <p:nvPr/>
        </p:nvSpPr>
        <p:spPr>
          <a:xfrm>
            <a:off x="234481" y="845024"/>
            <a:ext cx="71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로고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7" name="직사각형 456"/>
          <p:cNvSpPr/>
          <p:nvPr/>
        </p:nvSpPr>
        <p:spPr>
          <a:xfrm>
            <a:off x="0" y="728700"/>
            <a:ext cx="9264352" cy="58412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" name="모서리가 둥근 직사각형 457"/>
          <p:cNvSpPr/>
          <p:nvPr/>
        </p:nvSpPr>
        <p:spPr>
          <a:xfrm>
            <a:off x="1285370" y="2762078"/>
            <a:ext cx="1584176" cy="219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건축물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9" name="모서리가 둥근 직사각형 458"/>
          <p:cNvSpPr/>
          <p:nvPr/>
        </p:nvSpPr>
        <p:spPr>
          <a:xfrm>
            <a:off x="1285921" y="3064640"/>
            <a:ext cx="1584176" cy="219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0" name="모서리가 둥근 직사각형 459"/>
          <p:cNvSpPr/>
          <p:nvPr/>
        </p:nvSpPr>
        <p:spPr>
          <a:xfrm>
            <a:off x="1285372" y="3375911"/>
            <a:ext cx="1584176" cy="219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터널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1" name="모서리가 둥근 직사각형 460"/>
          <p:cNvSpPr/>
          <p:nvPr/>
        </p:nvSpPr>
        <p:spPr>
          <a:xfrm>
            <a:off x="1285919" y="3683017"/>
            <a:ext cx="1584176" cy="219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상하수도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2" name="모서리가 둥근 직사각형 461"/>
          <p:cNvSpPr/>
          <p:nvPr/>
        </p:nvSpPr>
        <p:spPr>
          <a:xfrm>
            <a:off x="1285370" y="3994288"/>
            <a:ext cx="1584176" cy="219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옹벽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3" name="모서리가 둥근 직사각형 462"/>
          <p:cNvSpPr/>
          <p:nvPr/>
        </p:nvSpPr>
        <p:spPr>
          <a:xfrm>
            <a:off x="1285919" y="4296850"/>
            <a:ext cx="1584176" cy="219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절토사면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4" name="모서리가 둥근 직사각형 463"/>
          <p:cNvSpPr/>
          <p:nvPr/>
        </p:nvSpPr>
        <p:spPr>
          <a:xfrm>
            <a:off x="1285370" y="4608121"/>
            <a:ext cx="1584176" cy="219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하천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80628"/>
            <a:ext cx="9264352" cy="474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480376" y="80628"/>
            <a:ext cx="2520280" cy="64893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9480376" y="554851"/>
            <a:ext cx="2520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1055440" y="80628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6492044" y="80628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7464152" y="89280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85031" y="157757"/>
            <a:ext cx="97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화면 </a:t>
            </a:r>
            <a:r>
              <a:rPr lang="en-US" altLang="ko-KR" sz="1400" b="1" dirty="0" smtClean="0"/>
              <a:t>ID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676" y="163850"/>
            <a:ext cx="97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제목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038148" y="133074"/>
            <a:ext cx="219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Description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589877" y="157758"/>
            <a:ext cx="18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UI-ANALYZE-002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0" y="728700"/>
            <a:ext cx="9264352" cy="58412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/>
          <p:cNvSpPr txBox="1"/>
          <p:nvPr/>
        </p:nvSpPr>
        <p:spPr>
          <a:xfrm>
            <a:off x="1150858" y="162622"/>
            <a:ext cx="356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노후화 패턴 분석</a:t>
            </a:r>
            <a:r>
              <a:rPr lang="en-US" altLang="ko-KR" sz="1400" dirty="0" smtClean="0"/>
              <a:t>(2/4)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452321" y="1371736"/>
            <a:ext cx="2695512" cy="2990639"/>
            <a:chOff x="4452321" y="1371736"/>
            <a:chExt cx="2695512" cy="2990639"/>
          </a:xfrm>
        </p:grpSpPr>
        <p:sp>
          <p:nvSpPr>
            <p:cNvPr id="14" name="타원 13"/>
            <p:cNvSpPr/>
            <p:nvPr/>
          </p:nvSpPr>
          <p:spPr>
            <a:xfrm>
              <a:off x="5411924" y="2276872"/>
              <a:ext cx="72008" cy="7200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5564324" y="2429272"/>
              <a:ext cx="72008" cy="72008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5716724" y="2581672"/>
              <a:ext cx="72008" cy="72008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206549" y="1866679"/>
              <a:ext cx="72008" cy="72008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5900" y="1565166"/>
              <a:ext cx="72008" cy="72008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921391" y="1801513"/>
              <a:ext cx="72008" cy="72008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4921391" y="2032325"/>
              <a:ext cx="72008" cy="720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5607820" y="1722781"/>
              <a:ext cx="72008" cy="720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4639278" y="1881062"/>
              <a:ext cx="72008" cy="720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452321" y="1534626"/>
              <a:ext cx="72008" cy="720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4603274" y="1371736"/>
              <a:ext cx="72008" cy="7200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5395385" y="1578696"/>
              <a:ext cx="72008" cy="7200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5869124" y="2386030"/>
              <a:ext cx="72008" cy="7200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618625" y="3985567"/>
              <a:ext cx="72008" cy="7200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771025" y="4137967"/>
              <a:ext cx="72008" cy="72008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923425" y="4290367"/>
              <a:ext cx="72008" cy="72008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13250" y="3575374"/>
              <a:ext cx="72008" cy="72008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6402601" y="3273861"/>
              <a:ext cx="72008" cy="72008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6128092" y="3510208"/>
              <a:ext cx="72008" cy="72008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6128092" y="3741020"/>
              <a:ext cx="72008" cy="720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6814521" y="3431476"/>
              <a:ext cx="72008" cy="720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5321475" y="2805919"/>
              <a:ext cx="72008" cy="720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5845979" y="3589757"/>
              <a:ext cx="72008" cy="720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5659022" y="3243321"/>
              <a:ext cx="72008" cy="720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5809975" y="3080431"/>
              <a:ext cx="72008" cy="7200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602086" y="3287391"/>
              <a:ext cx="72008" cy="7200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7075825" y="4094725"/>
              <a:ext cx="72008" cy="7200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타원 86"/>
          <p:cNvSpPr/>
          <p:nvPr/>
        </p:nvSpPr>
        <p:spPr>
          <a:xfrm>
            <a:off x="4151677" y="1373657"/>
            <a:ext cx="72008" cy="720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5123892" y="2509664"/>
            <a:ext cx="72008" cy="720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6234422" y="2889462"/>
            <a:ext cx="72008" cy="720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6139611" y="3979555"/>
            <a:ext cx="72008" cy="720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1069507" y="5337212"/>
            <a:ext cx="2042387" cy="198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총 개체 수 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31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069508" y="738577"/>
            <a:ext cx="8194844" cy="57676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/>
              <a:t>사회기반시설 스마트 유지관리 시스템</a:t>
            </a:r>
            <a:endParaRPr lang="ko-KR" altLang="en-US" sz="1600" b="1" dirty="0"/>
          </a:p>
        </p:txBody>
      </p:sp>
      <p:sp>
        <p:nvSpPr>
          <p:cNvPr id="129" name="타원 128"/>
          <p:cNvSpPr/>
          <p:nvPr/>
        </p:nvSpPr>
        <p:spPr>
          <a:xfrm>
            <a:off x="1124121" y="2283995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3755740" y="1400338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9452787" y="644168"/>
            <a:ext cx="25478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/>
              <a:t>지역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사회기반시설 전체 선택</a:t>
            </a:r>
            <a:endParaRPr lang="en-US" altLang="ko-KR" sz="1200" b="1" dirty="0"/>
          </a:p>
          <a:p>
            <a:pPr marL="228600" indent="-228600">
              <a:buAutoNum type="arabicPeriod"/>
            </a:pPr>
            <a:endParaRPr lang="en-US" altLang="ko-KR" sz="1200" b="1" dirty="0" smtClean="0"/>
          </a:p>
          <a:p>
            <a:pPr marL="228600" indent="-228600">
              <a:buAutoNum type="arabicPeriod"/>
            </a:pPr>
            <a:r>
              <a:rPr lang="ko-KR" altLang="en-US" sz="1200" b="1" dirty="0" smtClean="0"/>
              <a:t>선택한 설정에 해당하는 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ko-KR" altLang="en-US" sz="1200" b="1" dirty="0" smtClean="0"/>
              <a:t>시설물 </a:t>
            </a:r>
            <a:r>
              <a:rPr lang="en-US" altLang="ko-KR" sz="1200" b="1" dirty="0" smtClean="0"/>
              <a:t>GIS</a:t>
            </a:r>
            <a:r>
              <a:rPr lang="ko-KR" altLang="en-US" sz="1200" b="1" dirty="0" smtClean="0"/>
              <a:t>에 표시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빨강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위험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>
                <a:solidFill>
                  <a:schemeClr val="accent4"/>
                </a:solidFill>
              </a:rPr>
              <a:t>- </a:t>
            </a:r>
            <a:r>
              <a:rPr lang="ko-KR" altLang="en-US" sz="1200" b="1" dirty="0" smtClean="0">
                <a:solidFill>
                  <a:schemeClr val="accent4"/>
                </a:solidFill>
              </a:rPr>
              <a:t>노랑 </a:t>
            </a:r>
            <a:r>
              <a:rPr lang="en-US" altLang="ko-KR" sz="1200" b="1" dirty="0" smtClean="0">
                <a:solidFill>
                  <a:schemeClr val="accent4"/>
                </a:solidFill>
              </a:rPr>
              <a:t>: </a:t>
            </a:r>
            <a:r>
              <a:rPr lang="ko-KR" altLang="en-US" sz="1200" b="1" dirty="0" smtClean="0">
                <a:solidFill>
                  <a:schemeClr val="accent4"/>
                </a:solidFill>
              </a:rPr>
              <a:t>경고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>
                <a:solidFill>
                  <a:schemeClr val="accent1"/>
                </a:solidFill>
              </a:rPr>
              <a:t>- 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파랑 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양호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</a:rPr>
              <a:t>하얗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데이터 없음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en-US" altLang="ko-KR" sz="1200" b="1" dirty="0" smtClean="0"/>
          </a:p>
          <a:p>
            <a:pPr marL="228600" indent="-228600">
              <a:buAutoNum type="arabicPeriod"/>
            </a:pPr>
            <a:r>
              <a:rPr lang="ko-KR" altLang="en-US" sz="1200" b="1" dirty="0" smtClean="0"/>
              <a:t>시설물 요약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선택한 설정에 해당하는 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  </a:t>
            </a:r>
            <a:r>
              <a:rPr lang="ko-KR" altLang="en-US" sz="1200" b="1" dirty="0" smtClean="0"/>
              <a:t>시설물들 정보</a:t>
            </a:r>
            <a:endParaRPr lang="en-US" altLang="ko-KR" sz="1200" b="1" dirty="0" smtClean="0"/>
          </a:p>
        </p:txBody>
      </p:sp>
      <p:grpSp>
        <p:nvGrpSpPr>
          <p:cNvPr id="132" name="그룹 131"/>
          <p:cNvGrpSpPr/>
          <p:nvPr/>
        </p:nvGrpSpPr>
        <p:grpSpPr>
          <a:xfrm>
            <a:off x="1321073" y="5589240"/>
            <a:ext cx="1474328" cy="904885"/>
            <a:chOff x="1339466" y="4905164"/>
            <a:chExt cx="1474328" cy="904885"/>
          </a:xfrm>
        </p:grpSpPr>
        <p:sp>
          <p:nvSpPr>
            <p:cNvPr id="133" name="직사각형 132"/>
            <p:cNvSpPr/>
            <p:nvPr/>
          </p:nvSpPr>
          <p:spPr>
            <a:xfrm>
              <a:off x="1339466" y="4905164"/>
              <a:ext cx="1474328" cy="9048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1469989" y="5207657"/>
              <a:ext cx="108012" cy="1043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1472813" y="5523886"/>
              <a:ext cx="108012" cy="1043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481588" y="4977448"/>
              <a:ext cx="1193201" cy="181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손상위험도평가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7" name="타원 136"/>
            <p:cNvSpPr/>
            <p:nvPr/>
          </p:nvSpPr>
          <p:spPr>
            <a:xfrm>
              <a:off x="1472433" y="5675427"/>
              <a:ext cx="108012" cy="1043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741596" y="5362765"/>
              <a:ext cx="792088" cy="136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경고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1745910" y="5525833"/>
              <a:ext cx="792088" cy="136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보통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1718042" y="5698429"/>
              <a:ext cx="904694" cy="84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데이터없음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737098" y="5196541"/>
              <a:ext cx="792088" cy="136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위험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2" name="타원 141"/>
            <p:cNvSpPr/>
            <p:nvPr/>
          </p:nvSpPr>
          <p:spPr>
            <a:xfrm>
              <a:off x="1471577" y="5364945"/>
              <a:ext cx="108012" cy="1043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3" name="타원 142"/>
          <p:cNvSpPr/>
          <p:nvPr/>
        </p:nvSpPr>
        <p:spPr>
          <a:xfrm>
            <a:off x="1081594" y="5148663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78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그림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895" y="750476"/>
            <a:ext cx="6140918" cy="5819492"/>
          </a:xfrm>
          <a:prstGeom prst="rect">
            <a:avLst/>
          </a:prstGeom>
        </p:spPr>
      </p:pic>
      <p:sp>
        <p:nvSpPr>
          <p:cNvPr id="125" name="모서리가 둥근 직사각형 124"/>
          <p:cNvSpPr/>
          <p:nvPr/>
        </p:nvSpPr>
        <p:spPr>
          <a:xfrm>
            <a:off x="8693822" y="1544354"/>
            <a:ext cx="440904" cy="18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/>
          <p:cNvCxnSpPr/>
          <p:nvPr/>
        </p:nvCxnSpPr>
        <p:spPr>
          <a:xfrm>
            <a:off x="8689683" y="2120418"/>
            <a:ext cx="4409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8693822" y="2750688"/>
            <a:ext cx="4409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모서리가 둥근 직사각형 127"/>
          <p:cNvSpPr/>
          <p:nvPr/>
        </p:nvSpPr>
        <p:spPr>
          <a:xfrm>
            <a:off x="8695104" y="3554510"/>
            <a:ext cx="440904" cy="765703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연결선 128"/>
          <p:cNvCxnSpPr/>
          <p:nvPr/>
        </p:nvCxnSpPr>
        <p:spPr>
          <a:xfrm>
            <a:off x="8693822" y="3935219"/>
            <a:ext cx="4409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뺄셈 기호 129"/>
          <p:cNvSpPr/>
          <p:nvPr/>
        </p:nvSpPr>
        <p:spPr>
          <a:xfrm>
            <a:off x="8793304" y="4068944"/>
            <a:ext cx="233663" cy="134897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덧셈 기호 141"/>
          <p:cNvSpPr/>
          <p:nvPr/>
        </p:nvSpPr>
        <p:spPr>
          <a:xfrm>
            <a:off x="8793304" y="3630350"/>
            <a:ext cx="233663" cy="24739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8689683" y="1738316"/>
            <a:ext cx="748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지도</a:t>
            </a:r>
            <a:endParaRPr lang="ko-KR" altLang="en-US" sz="1000" dirty="0"/>
          </a:p>
        </p:txBody>
      </p:sp>
      <p:sp>
        <p:nvSpPr>
          <p:cNvPr id="144" name="TextBox 143"/>
          <p:cNvSpPr txBox="1"/>
          <p:nvPr/>
        </p:nvSpPr>
        <p:spPr>
          <a:xfrm>
            <a:off x="8630980" y="2340977"/>
            <a:ext cx="748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레이어</a:t>
            </a:r>
            <a:endParaRPr lang="ko-KR" altLang="en-US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8689682" y="2891404"/>
            <a:ext cx="748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범례</a:t>
            </a:r>
            <a:endParaRPr lang="ko-KR" altLang="en-US" sz="1000" dirty="0"/>
          </a:p>
        </p:txBody>
      </p:sp>
      <p:sp>
        <p:nvSpPr>
          <p:cNvPr id="146" name="직사각형 145"/>
          <p:cNvSpPr/>
          <p:nvPr/>
        </p:nvSpPr>
        <p:spPr>
          <a:xfrm>
            <a:off x="1063252" y="730317"/>
            <a:ext cx="2035579" cy="58326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1081594" y="1320075"/>
            <a:ext cx="2004600" cy="315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지역선택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1204865" y="1726804"/>
            <a:ext cx="889051" cy="219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서울특별시▼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147922" y="1726804"/>
            <a:ext cx="825552" cy="219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 마포구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081595" y="2091878"/>
            <a:ext cx="2004600" cy="315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사회기반시설 선택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0" y="728700"/>
            <a:ext cx="1055440" cy="58412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1285919" y="2450807"/>
            <a:ext cx="1584176" cy="219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5" name="직사각형 164"/>
          <p:cNvSpPr/>
          <p:nvPr/>
        </p:nvSpPr>
        <p:spPr>
          <a:xfrm>
            <a:off x="18316" y="718589"/>
            <a:ext cx="878278" cy="58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Box 165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7" name="직사각형 166"/>
          <p:cNvSpPr/>
          <p:nvPr/>
        </p:nvSpPr>
        <p:spPr>
          <a:xfrm>
            <a:off x="15680" y="738577"/>
            <a:ext cx="1042771" cy="58400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sz="1000" dirty="0"/>
          </a:p>
        </p:txBody>
      </p:sp>
      <p:sp>
        <p:nvSpPr>
          <p:cNvPr id="168" name="직사각형 167"/>
          <p:cNvSpPr/>
          <p:nvPr/>
        </p:nvSpPr>
        <p:spPr>
          <a:xfrm>
            <a:off x="17711" y="1321043"/>
            <a:ext cx="1037729" cy="946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노후화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패턴분석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8314" y="2277029"/>
            <a:ext cx="1047128" cy="946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손상진단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시뮬레이션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6244" y="3220634"/>
            <a:ext cx="1049501" cy="946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시설물 관리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34481" y="845024"/>
            <a:ext cx="71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로고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0" y="728700"/>
            <a:ext cx="9264352" cy="58412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1285370" y="2762078"/>
            <a:ext cx="1584176" cy="219867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건축물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1285921" y="3064640"/>
            <a:ext cx="1584176" cy="219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1285372" y="3375911"/>
            <a:ext cx="1584176" cy="219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터널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1285919" y="3683017"/>
            <a:ext cx="1584176" cy="219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상하수도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1285370" y="3994288"/>
            <a:ext cx="1584176" cy="219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옹벽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1285919" y="4296850"/>
            <a:ext cx="1584176" cy="219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절토사면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1285370" y="4608121"/>
            <a:ext cx="1584176" cy="219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하천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80628"/>
            <a:ext cx="9264352" cy="474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480376" y="80628"/>
            <a:ext cx="2520280" cy="64893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9480376" y="554851"/>
            <a:ext cx="2520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1055440" y="80628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6492044" y="80628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7464152" y="89280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85031" y="157757"/>
            <a:ext cx="97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화면 </a:t>
            </a:r>
            <a:r>
              <a:rPr lang="en-US" altLang="ko-KR" sz="1400" b="1" dirty="0" smtClean="0"/>
              <a:t>ID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676" y="163850"/>
            <a:ext cx="97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제목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038148" y="133074"/>
            <a:ext cx="219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Description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589877" y="157758"/>
            <a:ext cx="18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UI-ANALYZE-003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150858" y="162622"/>
            <a:ext cx="356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노후화 패턴 분석</a:t>
            </a:r>
            <a:r>
              <a:rPr lang="en-US" altLang="ko-KR" sz="1400" dirty="0" smtClean="0"/>
              <a:t>(3/4)</a:t>
            </a:r>
            <a:endParaRPr lang="ko-KR" altLang="en-US" sz="1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5195900" y="1565166"/>
            <a:ext cx="1692188" cy="1745350"/>
            <a:chOff x="5195900" y="1565166"/>
            <a:chExt cx="1692188" cy="1745350"/>
          </a:xfrm>
        </p:grpSpPr>
        <p:sp>
          <p:nvSpPr>
            <p:cNvPr id="14" name="타원 13"/>
            <p:cNvSpPr/>
            <p:nvPr/>
          </p:nvSpPr>
          <p:spPr>
            <a:xfrm>
              <a:off x="6427155" y="2723025"/>
              <a:ext cx="72008" cy="7200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6816080" y="3155474"/>
              <a:ext cx="72008" cy="72008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5900" y="1565166"/>
              <a:ext cx="72008" cy="72008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5679828" y="2715512"/>
              <a:ext cx="72008" cy="72008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6123242" y="3238508"/>
              <a:ext cx="72008" cy="720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5607820" y="1722781"/>
              <a:ext cx="72008" cy="720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348028" y="2240868"/>
              <a:ext cx="72008" cy="720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5395385" y="1578696"/>
              <a:ext cx="72008" cy="7200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5869124" y="2386030"/>
              <a:ext cx="72008" cy="7200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타원 62"/>
          <p:cNvSpPr/>
          <p:nvPr/>
        </p:nvSpPr>
        <p:spPr>
          <a:xfrm>
            <a:off x="5759270" y="3026295"/>
            <a:ext cx="72008" cy="720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6420036" y="1788936"/>
            <a:ext cx="72008" cy="720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4858639" y="2176818"/>
            <a:ext cx="72008" cy="720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728700"/>
            <a:ext cx="9264352" cy="58412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069507" y="5337212"/>
            <a:ext cx="2042387" cy="198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총 개체 수 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12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69508" y="738577"/>
            <a:ext cx="8194844" cy="57676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/>
              <a:t>사회기반시설 스마트 유지관리 시스템</a:t>
            </a:r>
            <a:endParaRPr lang="ko-KR" altLang="en-US" sz="1600" b="1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1321073" y="5589240"/>
            <a:ext cx="1474328" cy="904885"/>
            <a:chOff x="1339466" y="4905164"/>
            <a:chExt cx="1474328" cy="904885"/>
          </a:xfrm>
        </p:grpSpPr>
        <p:sp>
          <p:nvSpPr>
            <p:cNvPr id="106" name="직사각형 105"/>
            <p:cNvSpPr/>
            <p:nvPr/>
          </p:nvSpPr>
          <p:spPr>
            <a:xfrm>
              <a:off x="1339466" y="4905164"/>
              <a:ext cx="1474328" cy="9048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1469989" y="5207657"/>
              <a:ext cx="108012" cy="1043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1472813" y="5523886"/>
              <a:ext cx="108012" cy="1043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481588" y="4977448"/>
              <a:ext cx="1193201" cy="181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손상위험도평가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1472433" y="5675427"/>
              <a:ext cx="108012" cy="1043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741596" y="5362765"/>
              <a:ext cx="792088" cy="136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경고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1745910" y="5525833"/>
              <a:ext cx="792088" cy="136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보통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1718042" y="5698429"/>
              <a:ext cx="904694" cy="84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데이터없음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1737098" y="5196541"/>
              <a:ext cx="792088" cy="136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위험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1471577" y="5364945"/>
              <a:ext cx="108012" cy="1043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직사각형 115"/>
          <p:cNvSpPr/>
          <p:nvPr/>
        </p:nvSpPr>
        <p:spPr>
          <a:xfrm>
            <a:off x="9452787" y="644168"/>
            <a:ext cx="25478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/>
              <a:t>지역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사회기반시설 특정 선택</a:t>
            </a:r>
            <a:endParaRPr lang="en-US" altLang="ko-KR" sz="1200" b="1" dirty="0"/>
          </a:p>
          <a:p>
            <a:pPr marL="228600" indent="-228600">
              <a:buAutoNum type="arabicPeriod"/>
            </a:pPr>
            <a:endParaRPr lang="en-US" altLang="ko-KR" sz="1200" b="1" dirty="0" smtClean="0"/>
          </a:p>
          <a:p>
            <a:pPr marL="228600" indent="-228600">
              <a:buAutoNum type="arabicPeriod"/>
            </a:pPr>
            <a:r>
              <a:rPr lang="ko-KR" altLang="en-US" sz="1200" b="1" dirty="0" smtClean="0"/>
              <a:t>선택한 설정에 해당하는 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ko-KR" altLang="en-US" sz="1200" b="1" dirty="0" smtClean="0"/>
              <a:t>시설물 </a:t>
            </a:r>
            <a:r>
              <a:rPr lang="en-US" altLang="ko-KR" sz="1200" b="1" dirty="0" smtClean="0"/>
              <a:t>GIS</a:t>
            </a:r>
            <a:r>
              <a:rPr lang="ko-KR" altLang="en-US" sz="1200" b="1" dirty="0" smtClean="0"/>
              <a:t>에 표시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빨강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위험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>
                <a:solidFill>
                  <a:schemeClr val="accent4"/>
                </a:solidFill>
              </a:rPr>
              <a:t>- </a:t>
            </a:r>
            <a:r>
              <a:rPr lang="ko-KR" altLang="en-US" sz="1200" b="1" dirty="0" smtClean="0">
                <a:solidFill>
                  <a:schemeClr val="accent4"/>
                </a:solidFill>
              </a:rPr>
              <a:t>노랑 </a:t>
            </a:r>
            <a:r>
              <a:rPr lang="en-US" altLang="ko-KR" sz="1200" b="1" dirty="0" smtClean="0">
                <a:solidFill>
                  <a:schemeClr val="accent4"/>
                </a:solidFill>
              </a:rPr>
              <a:t>: </a:t>
            </a:r>
            <a:r>
              <a:rPr lang="ko-KR" altLang="en-US" sz="1200" b="1" dirty="0" smtClean="0">
                <a:solidFill>
                  <a:schemeClr val="accent4"/>
                </a:solidFill>
              </a:rPr>
              <a:t>경고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>
                <a:solidFill>
                  <a:schemeClr val="accent1"/>
                </a:solidFill>
              </a:rPr>
              <a:t>- 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파랑 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양호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</a:rPr>
              <a:t>하얗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데이터 없음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en-US" altLang="ko-KR" sz="1200" b="1" dirty="0" smtClean="0"/>
          </a:p>
          <a:p>
            <a:pPr marL="228600" indent="-228600">
              <a:buAutoNum type="arabicPeriod"/>
            </a:pPr>
            <a:r>
              <a:rPr lang="ko-KR" altLang="en-US" sz="1200" b="1" dirty="0"/>
              <a:t>시설물 요약</a:t>
            </a: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en-US" altLang="ko-KR" sz="1200" b="1" dirty="0"/>
              <a:t>- </a:t>
            </a:r>
            <a:r>
              <a:rPr lang="ko-KR" altLang="en-US" sz="1200" b="1" dirty="0"/>
              <a:t>선택한 설정에 해당하는 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  </a:t>
            </a:r>
            <a:r>
              <a:rPr lang="ko-KR" altLang="en-US" sz="1200" b="1" dirty="0" smtClean="0"/>
              <a:t>시설물들 </a:t>
            </a:r>
            <a:r>
              <a:rPr lang="ko-KR" altLang="en-US" sz="1200" b="1" dirty="0"/>
              <a:t>정보</a:t>
            </a:r>
            <a:endParaRPr lang="en-US" altLang="ko-KR" sz="1200" b="1" dirty="0"/>
          </a:p>
        </p:txBody>
      </p:sp>
      <p:sp>
        <p:nvSpPr>
          <p:cNvPr id="81" name="타원 80"/>
          <p:cNvSpPr/>
          <p:nvPr/>
        </p:nvSpPr>
        <p:spPr>
          <a:xfrm>
            <a:off x="1124121" y="2283995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3755740" y="1400338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1081594" y="5148663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0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그림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895" y="750476"/>
            <a:ext cx="6140918" cy="5819492"/>
          </a:xfrm>
          <a:prstGeom prst="rect">
            <a:avLst/>
          </a:prstGeom>
        </p:spPr>
      </p:pic>
      <p:sp>
        <p:nvSpPr>
          <p:cNvPr id="82" name="모서리가 둥근 직사각형 81"/>
          <p:cNvSpPr/>
          <p:nvPr/>
        </p:nvSpPr>
        <p:spPr>
          <a:xfrm>
            <a:off x="8693822" y="1544354"/>
            <a:ext cx="440904" cy="18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/>
          <p:nvPr/>
        </p:nvCxnSpPr>
        <p:spPr>
          <a:xfrm>
            <a:off x="8689683" y="2120418"/>
            <a:ext cx="4409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8693822" y="2750688"/>
            <a:ext cx="4409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8695104" y="3554510"/>
            <a:ext cx="440904" cy="765703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/>
          <p:cNvCxnSpPr/>
          <p:nvPr/>
        </p:nvCxnSpPr>
        <p:spPr>
          <a:xfrm>
            <a:off x="8693822" y="3935219"/>
            <a:ext cx="4409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뺄셈 기호 87"/>
          <p:cNvSpPr/>
          <p:nvPr/>
        </p:nvSpPr>
        <p:spPr>
          <a:xfrm>
            <a:off x="8793304" y="4068944"/>
            <a:ext cx="233663" cy="134897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덧셈 기호 88"/>
          <p:cNvSpPr/>
          <p:nvPr/>
        </p:nvSpPr>
        <p:spPr>
          <a:xfrm>
            <a:off x="8793304" y="3630350"/>
            <a:ext cx="233663" cy="24739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89683" y="1738316"/>
            <a:ext cx="748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지도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8630980" y="2340977"/>
            <a:ext cx="748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레이어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8689682" y="2891404"/>
            <a:ext cx="748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범례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1063252" y="730317"/>
            <a:ext cx="2035579" cy="58326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1081594" y="1320075"/>
            <a:ext cx="2004600" cy="315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지역선택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204865" y="1726804"/>
            <a:ext cx="889051" cy="219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서울특별시▼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147922" y="1726804"/>
            <a:ext cx="825552" cy="219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 마포구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081595" y="2091878"/>
            <a:ext cx="2004600" cy="315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사회기반시설 선택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0" y="728700"/>
            <a:ext cx="1055440" cy="58412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285919" y="2450807"/>
            <a:ext cx="1584176" cy="219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18316" y="718589"/>
            <a:ext cx="878278" cy="58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15680" y="738577"/>
            <a:ext cx="1042771" cy="58400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sz="1000" dirty="0"/>
          </a:p>
        </p:txBody>
      </p:sp>
      <p:sp>
        <p:nvSpPr>
          <p:cNvPr id="115" name="직사각형 114"/>
          <p:cNvSpPr/>
          <p:nvPr/>
        </p:nvSpPr>
        <p:spPr>
          <a:xfrm>
            <a:off x="17711" y="1321043"/>
            <a:ext cx="1037729" cy="946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노후화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패턴분석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314" y="2277029"/>
            <a:ext cx="1047128" cy="946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손상진단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시뮬레이션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244" y="3220634"/>
            <a:ext cx="1049501" cy="946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시설물 관리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34481" y="845024"/>
            <a:ext cx="71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로고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0" y="728700"/>
            <a:ext cx="9264352" cy="58412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1285370" y="2762078"/>
            <a:ext cx="1584176" cy="219867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건축물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1285921" y="3064640"/>
            <a:ext cx="1584176" cy="219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교량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1285372" y="3375911"/>
            <a:ext cx="1584176" cy="219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터널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285919" y="3683017"/>
            <a:ext cx="1584176" cy="219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상하수도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285370" y="3994288"/>
            <a:ext cx="1584176" cy="219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옹벽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1285919" y="4296850"/>
            <a:ext cx="1584176" cy="219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절토사면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1285370" y="4608121"/>
            <a:ext cx="1584176" cy="219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하천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5195900" y="1565166"/>
            <a:ext cx="1692188" cy="1745350"/>
            <a:chOff x="5195900" y="1565166"/>
            <a:chExt cx="1692188" cy="1745350"/>
          </a:xfrm>
        </p:grpSpPr>
        <p:sp>
          <p:nvSpPr>
            <p:cNvPr id="71" name="타원 70"/>
            <p:cNvSpPr/>
            <p:nvPr/>
          </p:nvSpPr>
          <p:spPr>
            <a:xfrm>
              <a:off x="6427155" y="2723025"/>
              <a:ext cx="72008" cy="7200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6816080" y="3155474"/>
              <a:ext cx="72008" cy="72008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5195900" y="1565166"/>
              <a:ext cx="72008" cy="72008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5679828" y="2715512"/>
              <a:ext cx="72008" cy="72008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123242" y="3238508"/>
              <a:ext cx="72008" cy="720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5607820" y="1722781"/>
              <a:ext cx="72008" cy="720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6348028" y="2240868"/>
              <a:ext cx="72008" cy="720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5395385" y="1578696"/>
              <a:ext cx="72008" cy="7200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5869124" y="2386030"/>
              <a:ext cx="72008" cy="7200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80628"/>
            <a:ext cx="9264352" cy="474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480376" y="80628"/>
            <a:ext cx="2520280" cy="64893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9480376" y="554851"/>
            <a:ext cx="2520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1055440" y="80628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6492044" y="80628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7464152" y="89280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85031" y="157757"/>
            <a:ext cx="97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화면 </a:t>
            </a:r>
            <a:r>
              <a:rPr lang="en-US" altLang="ko-KR" sz="1400" b="1" dirty="0" smtClean="0"/>
              <a:t>ID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676" y="163850"/>
            <a:ext cx="97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제목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038148" y="133074"/>
            <a:ext cx="219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Description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589877" y="157758"/>
            <a:ext cx="18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UI-ANALYZE-004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150858" y="162622"/>
            <a:ext cx="356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노후화 패턴 분석</a:t>
            </a:r>
            <a:r>
              <a:rPr lang="en-US" altLang="ko-KR" sz="1400" dirty="0" smtClean="0"/>
              <a:t>(4/4)</a:t>
            </a:r>
            <a:endParaRPr lang="ko-KR" altLang="en-US" sz="14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t="2951"/>
          <a:stretch/>
        </p:blipFill>
        <p:spPr>
          <a:xfrm>
            <a:off x="6656120" y="1626717"/>
            <a:ext cx="1752752" cy="1496632"/>
          </a:xfrm>
          <a:prstGeom prst="rect">
            <a:avLst/>
          </a:prstGeom>
        </p:spPr>
      </p:pic>
      <p:sp>
        <p:nvSpPr>
          <p:cNvPr id="21" name="이등변 삼각형 20"/>
          <p:cNvSpPr/>
          <p:nvPr/>
        </p:nvSpPr>
        <p:spPr>
          <a:xfrm rot="17392736">
            <a:off x="6102353" y="1393182"/>
            <a:ext cx="259331" cy="114993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675843" y="1633724"/>
            <a:ext cx="396044" cy="119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수정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8700"/>
            <a:ext cx="9264352" cy="58412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3" name="그룹 152"/>
          <p:cNvGrpSpPr/>
          <p:nvPr/>
        </p:nvGrpSpPr>
        <p:grpSpPr>
          <a:xfrm>
            <a:off x="3126056" y="5337212"/>
            <a:ext cx="6111984" cy="1224136"/>
            <a:chOff x="3126056" y="5089297"/>
            <a:chExt cx="6111984" cy="1472051"/>
          </a:xfrm>
        </p:grpSpPr>
        <p:pic>
          <p:nvPicPr>
            <p:cNvPr id="154" name="그림 1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6056" y="5089297"/>
              <a:ext cx="2148600" cy="1467884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4656" y="5089297"/>
              <a:ext cx="3963384" cy="1472051"/>
            </a:xfrm>
            <a:prstGeom prst="rect">
              <a:avLst/>
            </a:prstGeom>
          </p:spPr>
        </p:pic>
      </p:grpSp>
      <p:sp>
        <p:nvSpPr>
          <p:cNvPr id="156" name="직사각형 155"/>
          <p:cNvSpPr/>
          <p:nvPr/>
        </p:nvSpPr>
        <p:spPr>
          <a:xfrm>
            <a:off x="1069507" y="5337212"/>
            <a:ext cx="2042387" cy="198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총 개체 수 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12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1069508" y="738577"/>
            <a:ext cx="8194844" cy="57676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/>
              <a:t>사회기반시설 스마트 유지관리 시스템</a:t>
            </a:r>
            <a:endParaRPr lang="ko-KR" altLang="en-US" sz="1600" b="1" dirty="0"/>
          </a:p>
        </p:txBody>
      </p:sp>
      <p:grpSp>
        <p:nvGrpSpPr>
          <p:cNvPr id="158" name="그룹 157"/>
          <p:cNvGrpSpPr/>
          <p:nvPr/>
        </p:nvGrpSpPr>
        <p:grpSpPr>
          <a:xfrm>
            <a:off x="1321073" y="5589240"/>
            <a:ext cx="1474328" cy="904885"/>
            <a:chOff x="1339466" y="4905164"/>
            <a:chExt cx="1474328" cy="904885"/>
          </a:xfrm>
        </p:grpSpPr>
        <p:sp>
          <p:nvSpPr>
            <p:cNvPr id="159" name="직사각형 158"/>
            <p:cNvSpPr/>
            <p:nvPr/>
          </p:nvSpPr>
          <p:spPr>
            <a:xfrm>
              <a:off x="1339466" y="4905164"/>
              <a:ext cx="1474328" cy="9048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1469989" y="5207657"/>
              <a:ext cx="108012" cy="1043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>
              <a:off x="1472813" y="5523886"/>
              <a:ext cx="108012" cy="1043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/>
                </a:solidFill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1481588" y="4977448"/>
              <a:ext cx="1193201" cy="181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손상위험도평가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3" name="타원 162"/>
            <p:cNvSpPr/>
            <p:nvPr/>
          </p:nvSpPr>
          <p:spPr>
            <a:xfrm>
              <a:off x="1472433" y="5675427"/>
              <a:ext cx="108012" cy="1043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1741596" y="5362765"/>
              <a:ext cx="792088" cy="136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경고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1745910" y="5525833"/>
              <a:ext cx="792088" cy="136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보통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1718042" y="5698429"/>
              <a:ext cx="904694" cy="84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데이터없음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737098" y="5196541"/>
              <a:ext cx="792088" cy="136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위험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8" name="타원 167"/>
            <p:cNvSpPr/>
            <p:nvPr/>
          </p:nvSpPr>
          <p:spPr>
            <a:xfrm>
              <a:off x="1471577" y="5364945"/>
              <a:ext cx="108012" cy="1043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9" name="직사각형 168"/>
          <p:cNvSpPr/>
          <p:nvPr/>
        </p:nvSpPr>
        <p:spPr>
          <a:xfrm>
            <a:off x="9452787" y="644168"/>
            <a:ext cx="254786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 smtClean="0"/>
              <a:t>GIS</a:t>
            </a:r>
            <a:r>
              <a:rPr lang="ko-KR" altLang="en-US" sz="1200" b="1" dirty="0" smtClean="0"/>
              <a:t>에 표시된 시설물 선택</a:t>
            </a:r>
            <a:endParaRPr lang="en-US" altLang="ko-KR" sz="1200" b="1" dirty="0"/>
          </a:p>
          <a:p>
            <a:pPr marL="228600" indent="-228600">
              <a:buAutoNum type="arabicPeriod"/>
            </a:pPr>
            <a:endParaRPr lang="en-US" altLang="ko-KR" sz="1200" b="1" dirty="0" smtClean="0"/>
          </a:p>
          <a:p>
            <a:pPr marL="228600" indent="-228600">
              <a:buAutoNum type="arabicPeriod"/>
            </a:pPr>
            <a:r>
              <a:rPr lang="ko-KR" altLang="en-US" sz="1200" b="1" dirty="0" smtClean="0"/>
              <a:t>선택한 시설물의 정보 및 손상 정보 팝업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시설물 명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시설물 주소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손상유형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손상 위험도</a:t>
            </a: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en-US" altLang="ko-KR" sz="1200" b="1" dirty="0" smtClean="0"/>
              <a:t>- … </a:t>
            </a:r>
            <a:r>
              <a:rPr lang="ko-KR" altLang="en-US" sz="1200" b="1" dirty="0" smtClean="0"/>
              <a:t>등</a:t>
            </a:r>
            <a:endParaRPr lang="en-US" altLang="ko-KR" sz="1200" b="1" dirty="0" smtClean="0"/>
          </a:p>
          <a:p>
            <a:pPr marL="228600" indent="-228600">
              <a:buAutoNum type="arabicPeriod"/>
            </a:pPr>
            <a:endParaRPr lang="en-US" altLang="ko-KR" sz="1200" b="1" dirty="0"/>
          </a:p>
          <a:p>
            <a:pPr marL="228600" indent="-228600">
              <a:buAutoNum type="arabicPeriod"/>
            </a:pPr>
            <a:r>
              <a:rPr lang="ko-KR" altLang="en-US" sz="1200" b="1" dirty="0"/>
              <a:t>노후화 패턴분석 결과</a:t>
            </a: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en-US" altLang="ko-KR" sz="1200" b="1" dirty="0"/>
              <a:t>- </a:t>
            </a:r>
            <a:r>
              <a:rPr lang="ko-KR" altLang="en-US" sz="1200" b="1" dirty="0" smtClean="0"/>
              <a:t>선택한 시설물에 대한</a:t>
            </a:r>
            <a:r>
              <a:rPr lang="en-US" altLang="ko-KR" sz="1200" b="1" dirty="0"/>
              <a:t> </a:t>
            </a:r>
            <a:r>
              <a:rPr lang="ko-KR" altLang="en-US" sz="1200" b="1" dirty="0" smtClean="0"/>
              <a:t>통계 </a:t>
            </a:r>
            <a:r>
              <a:rPr lang="ko-KR" altLang="en-US" sz="1200" b="1" dirty="0"/>
              <a:t>및 </a:t>
            </a:r>
            <a:r>
              <a:rPr lang="ko-KR" altLang="en-US" sz="1200" b="1" dirty="0" smtClean="0"/>
              <a:t>그래프</a:t>
            </a:r>
            <a:endParaRPr lang="en-US" altLang="ko-KR" sz="1200" b="1" dirty="0"/>
          </a:p>
        </p:txBody>
      </p:sp>
      <p:sp>
        <p:nvSpPr>
          <p:cNvPr id="170" name="타원 169"/>
          <p:cNvSpPr/>
          <p:nvPr/>
        </p:nvSpPr>
        <p:spPr>
          <a:xfrm>
            <a:off x="5319535" y="1635459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6649523" y="1493158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3114979" y="5049051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80628"/>
            <a:ext cx="9264352" cy="474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480376" y="80628"/>
            <a:ext cx="2520280" cy="64893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9480376" y="554851"/>
            <a:ext cx="2520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1055440" y="80628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6492044" y="80628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7464152" y="89280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85031" y="157757"/>
            <a:ext cx="97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화면 </a:t>
            </a:r>
            <a:r>
              <a:rPr lang="en-US" altLang="ko-KR" sz="1400" b="1" dirty="0" smtClean="0"/>
              <a:t>ID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676" y="163850"/>
            <a:ext cx="97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제목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038148" y="133074"/>
            <a:ext cx="219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Description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589877" y="157758"/>
            <a:ext cx="18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UI-ANALYZE-005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150858" y="162622"/>
            <a:ext cx="356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손상진단 시뮬레이션</a:t>
            </a:r>
            <a:r>
              <a:rPr lang="en-US" altLang="ko-KR" sz="1400" dirty="0" smtClean="0"/>
              <a:t>(1/2)</a:t>
            </a:r>
            <a:endParaRPr lang="ko-KR" altLang="en-US" sz="14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50" y="729249"/>
            <a:ext cx="8353532" cy="5247134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1073031" y="731120"/>
            <a:ext cx="2100223" cy="583884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9530366" y="644168"/>
            <a:ext cx="252451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200" b="1" dirty="0" smtClean="0"/>
              <a:t>지역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손상 상태 선택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선택한 </a:t>
            </a:r>
            <a:r>
              <a:rPr lang="ko-KR" altLang="en-US" sz="1200" b="1" dirty="0"/>
              <a:t>설정에 해당하는 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  </a:t>
            </a:r>
            <a:r>
              <a:rPr lang="ko-KR" altLang="en-US" sz="1200" b="1" dirty="0" smtClean="0"/>
              <a:t>시설물 </a:t>
            </a:r>
            <a:r>
              <a:rPr lang="en-US" altLang="ko-KR" sz="1200" b="1" dirty="0"/>
              <a:t>GIS</a:t>
            </a:r>
            <a:r>
              <a:rPr lang="ko-KR" altLang="en-US" sz="1200" b="1" dirty="0"/>
              <a:t>에 </a:t>
            </a:r>
            <a:r>
              <a:rPr lang="ko-KR" altLang="en-US" sz="1200" b="1" dirty="0" smtClean="0"/>
              <a:t>표시</a:t>
            </a:r>
            <a:endParaRPr lang="en-US" altLang="ko-KR" sz="1200" b="1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2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200" b="1" dirty="0" smtClean="0"/>
              <a:t>분석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분석 시 시뮬레이션 재생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분석 버튼 </a:t>
            </a:r>
            <a:r>
              <a:rPr lang="en-US" altLang="ko-KR" sz="1200" b="1" dirty="0" smtClean="0"/>
              <a:t>-&gt; </a:t>
            </a:r>
            <a:r>
              <a:rPr lang="ko-KR" altLang="en-US" sz="1200" b="1" dirty="0" smtClean="0"/>
              <a:t>초기화 버튼</a:t>
            </a:r>
            <a:endParaRPr lang="en-US" altLang="ko-KR" sz="1200" b="1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200" b="1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2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200" b="1" dirty="0" smtClean="0"/>
              <a:t>재생 컨트롤러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분석 시작으로부터 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  3</a:t>
            </a:r>
            <a:r>
              <a:rPr lang="ko-KR" altLang="en-US" sz="1200" b="1" dirty="0" smtClean="0"/>
              <a:t>시간 이후 까지 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  </a:t>
            </a:r>
            <a:r>
              <a:rPr lang="ko-KR" altLang="en-US" sz="1200" b="1" dirty="0" smtClean="0"/>
              <a:t>컨트롤러로 </a:t>
            </a:r>
            <a:r>
              <a:rPr lang="ko-KR" altLang="en-US" sz="1200" b="1" dirty="0" smtClean="0"/>
              <a:t>조작 가능</a:t>
            </a:r>
            <a:endParaRPr lang="en-US" altLang="ko-KR" sz="1200" b="1" dirty="0" smtClean="0"/>
          </a:p>
        </p:txBody>
      </p:sp>
      <p:sp>
        <p:nvSpPr>
          <p:cNvPr id="129" name="직사각형 128"/>
          <p:cNvSpPr/>
          <p:nvPr/>
        </p:nvSpPr>
        <p:spPr>
          <a:xfrm>
            <a:off x="1093694" y="2060848"/>
            <a:ext cx="2068605" cy="315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손상 상태 선택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036456" y="4869160"/>
            <a:ext cx="1137586" cy="386703"/>
            <a:chOff x="2036456" y="4869160"/>
            <a:chExt cx="1137586" cy="386703"/>
          </a:xfrm>
        </p:grpSpPr>
        <p:sp>
          <p:nvSpPr>
            <p:cNvPr id="132" name="모서리가 둥근 직사각형 131"/>
            <p:cNvSpPr/>
            <p:nvPr/>
          </p:nvSpPr>
          <p:spPr>
            <a:xfrm>
              <a:off x="2036456" y="4869160"/>
              <a:ext cx="1013669" cy="3867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118135" y="4925174"/>
              <a:ext cx="10559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분석 결과</a:t>
              </a:r>
              <a:endParaRPr lang="ko-KR" altLang="en-US" sz="12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295828" y="2492896"/>
            <a:ext cx="1627593" cy="276999"/>
            <a:chOff x="1295828" y="1878235"/>
            <a:chExt cx="1627593" cy="276999"/>
          </a:xfrm>
        </p:grpSpPr>
        <p:sp>
          <p:nvSpPr>
            <p:cNvPr id="134" name="직사각형 133"/>
            <p:cNvSpPr/>
            <p:nvPr/>
          </p:nvSpPr>
          <p:spPr>
            <a:xfrm>
              <a:off x="1295828" y="1890721"/>
              <a:ext cx="1627593" cy="252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순서도: 병합 134"/>
            <p:cNvSpPr/>
            <p:nvPr/>
          </p:nvSpPr>
          <p:spPr>
            <a:xfrm>
              <a:off x="2667668" y="1963114"/>
              <a:ext cx="165189" cy="129081"/>
            </a:xfrm>
            <a:prstGeom prst="flowChartMerg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312969" y="1878235"/>
              <a:ext cx="1087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전체</a:t>
              </a:r>
              <a:endParaRPr lang="ko-KR" altLang="en-US" sz="1200" dirty="0"/>
            </a:p>
          </p:txBody>
        </p:sp>
      </p:grpSp>
      <p:sp>
        <p:nvSpPr>
          <p:cNvPr id="157" name="타원 156"/>
          <p:cNvSpPr/>
          <p:nvPr/>
        </p:nvSpPr>
        <p:spPr>
          <a:xfrm>
            <a:off x="6928430" y="4531336"/>
            <a:ext cx="108012" cy="1043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/>
          <p:cNvSpPr/>
          <p:nvPr/>
        </p:nvSpPr>
        <p:spPr>
          <a:xfrm>
            <a:off x="5580389" y="4339126"/>
            <a:ext cx="108012" cy="1043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5176882" y="4277925"/>
            <a:ext cx="108012" cy="1043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6495210" y="2055850"/>
            <a:ext cx="108012" cy="10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6979181" y="2325925"/>
            <a:ext cx="108012" cy="10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5655001" y="1919969"/>
            <a:ext cx="108012" cy="10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5726714" y="2570702"/>
            <a:ext cx="108012" cy="10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3905523" y="3283846"/>
            <a:ext cx="108012" cy="10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4079460" y="1733037"/>
            <a:ext cx="108012" cy="10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5535716" y="1426617"/>
            <a:ext cx="108012" cy="10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7779480" y="3357168"/>
            <a:ext cx="108012" cy="10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/>
          <p:cNvSpPr/>
          <p:nvPr/>
        </p:nvSpPr>
        <p:spPr>
          <a:xfrm>
            <a:off x="6766494" y="3865352"/>
            <a:ext cx="108012" cy="10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6603222" y="3002126"/>
            <a:ext cx="108012" cy="10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4581777" y="2652392"/>
            <a:ext cx="108012" cy="10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4854709" y="3760992"/>
            <a:ext cx="108012" cy="10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1271464" y="4873535"/>
            <a:ext cx="664184" cy="3858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분석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8693822" y="1544354"/>
            <a:ext cx="440904" cy="18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1" name="직선 연결선 210"/>
          <p:cNvCxnSpPr/>
          <p:nvPr/>
        </p:nvCxnSpPr>
        <p:spPr>
          <a:xfrm>
            <a:off x="8689683" y="2120418"/>
            <a:ext cx="4409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8693822" y="2750688"/>
            <a:ext cx="4409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모서리가 둥근 직사각형 212"/>
          <p:cNvSpPr/>
          <p:nvPr/>
        </p:nvSpPr>
        <p:spPr>
          <a:xfrm>
            <a:off x="8695104" y="3554510"/>
            <a:ext cx="440904" cy="765703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4" name="직선 연결선 213"/>
          <p:cNvCxnSpPr/>
          <p:nvPr/>
        </p:nvCxnSpPr>
        <p:spPr>
          <a:xfrm>
            <a:off x="8693822" y="3935219"/>
            <a:ext cx="4409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뺄셈 기호 214"/>
          <p:cNvSpPr/>
          <p:nvPr/>
        </p:nvSpPr>
        <p:spPr>
          <a:xfrm>
            <a:off x="8793304" y="4068944"/>
            <a:ext cx="233663" cy="134897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덧셈 기호 215"/>
          <p:cNvSpPr/>
          <p:nvPr/>
        </p:nvSpPr>
        <p:spPr>
          <a:xfrm>
            <a:off x="8793304" y="3630350"/>
            <a:ext cx="233663" cy="24739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/>
          <p:cNvSpPr txBox="1"/>
          <p:nvPr/>
        </p:nvSpPr>
        <p:spPr>
          <a:xfrm>
            <a:off x="8630980" y="2340977"/>
            <a:ext cx="748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레이어</a:t>
            </a:r>
            <a:endParaRPr lang="ko-KR" altLang="en-US" sz="1000" dirty="0"/>
          </a:p>
        </p:txBody>
      </p:sp>
      <p:sp>
        <p:nvSpPr>
          <p:cNvPr id="219" name="TextBox 218"/>
          <p:cNvSpPr txBox="1"/>
          <p:nvPr/>
        </p:nvSpPr>
        <p:spPr>
          <a:xfrm>
            <a:off x="8689683" y="1738316"/>
            <a:ext cx="748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지도</a:t>
            </a:r>
            <a:endParaRPr lang="ko-KR" altLang="en-US" sz="1000" dirty="0"/>
          </a:p>
        </p:txBody>
      </p:sp>
      <p:sp>
        <p:nvSpPr>
          <p:cNvPr id="220" name="TextBox 219"/>
          <p:cNvSpPr txBox="1"/>
          <p:nvPr/>
        </p:nvSpPr>
        <p:spPr>
          <a:xfrm>
            <a:off x="8689682" y="2891404"/>
            <a:ext cx="748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범례</a:t>
            </a:r>
            <a:endParaRPr lang="ko-KR" altLang="en-US" sz="1000" dirty="0"/>
          </a:p>
        </p:txBody>
      </p:sp>
      <p:sp>
        <p:nvSpPr>
          <p:cNvPr id="221" name="직사각형 220"/>
          <p:cNvSpPr/>
          <p:nvPr/>
        </p:nvSpPr>
        <p:spPr>
          <a:xfrm>
            <a:off x="0" y="728700"/>
            <a:ext cx="1055440" cy="58412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3" name="TextBox 222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4" name="직사각형 223"/>
          <p:cNvSpPr/>
          <p:nvPr/>
        </p:nvSpPr>
        <p:spPr>
          <a:xfrm>
            <a:off x="18316" y="718589"/>
            <a:ext cx="878278" cy="58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6" name="직사각형 225"/>
          <p:cNvSpPr/>
          <p:nvPr/>
        </p:nvSpPr>
        <p:spPr>
          <a:xfrm>
            <a:off x="15680" y="738577"/>
            <a:ext cx="1042771" cy="58400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sz="1000" dirty="0"/>
          </a:p>
        </p:txBody>
      </p:sp>
      <p:sp>
        <p:nvSpPr>
          <p:cNvPr id="227" name="직사각형 226"/>
          <p:cNvSpPr/>
          <p:nvPr/>
        </p:nvSpPr>
        <p:spPr>
          <a:xfrm>
            <a:off x="17711" y="1321043"/>
            <a:ext cx="1037729" cy="946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노후화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패턴분석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8314" y="2277029"/>
            <a:ext cx="1047128" cy="9467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손상진단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시뮬레이션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6244" y="3220634"/>
            <a:ext cx="1049501" cy="946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시설물 관리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234481" y="845024"/>
            <a:ext cx="71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로고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324" y="730022"/>
            <a:ext cx="9264352" cy="5842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298" y="5980297"/>
            <a:ext cx="6113377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9" name="직사각형 178"/>
          <p:cNvSpPr/>
          <p:nvPr/>
        </p:nvSpPr>
        <p:spPr>
          <a:xfrm>
            <a:off x="1069507" y="5337212"/>
            <a:ext cx="2042387" cy="198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총 개체 수 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: 0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1069508" y="738577"/>
            <a:ext cx="8194844" cy="57676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/>
              <a:t>사회기반시설 스마트 유지관리 시스템</a:t>
            </a:r>
            <a:endParaRPr lang="ko-KR" altLang="en-US" sz="1600" b="1" dirty="0"/>
          </a:p>
        </p:txBody>
      </p:sp>
      <p:grpSp>
        <p:nvGrpSpPr>
          <p:cNvPr id="181" name="그룹 180"/>
          <p:cNvGrpSpPr/>
          <p:nvPr/>
        </p:nvGrpSpPr>
        <p:grpSpPr>
          <a:xfrm>
            <a:off x="1321073" y="5589240"/>
            <a:ext cx="1474328" cy="904885"/>
            <a:chOff x="1339466" y="4905164"/>
            <a:chExt cx="1474328" cy="904885"/>
          </a:xfrm>
        </p:grpSpPr>
        <p:sp>
          <p:nvSpPr>
            <p:cNvPr id="182" name="직사각형 181"/>
            <p:cNvSpPr/>
            <p:nvPr/>
          </p:nvSpPr>
          <p:spPr>
            <a:xfrm>
              <a:off x="1339466" y="4905164"/>
              <a:ext cx="1474328" cy="9048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1469989" y="5207657"/>
              <a:ext cx="108012" cy="1043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1472813" y="5523886"/>
              <a:ext cx="108012" cy="1043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/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1481588" y="4977448"/>
              <a:ext cx="1193201" cy="181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손상위험도평가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6" name="타원 185"/>
            <p:cNvSpPr/>
            <p:nvPr/>
          </p:nvSpPr>
          <p:spPr>
            <a:xfrm>
              <a:off x="1472433" y="5675427"/>
              <a:ext cx="108012" cy="1043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1741596" y="5362765"/>
              <a:ext cx="792088" cy="136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경고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1745910" y="5525833"/>
              <a:ext cx="792088" cy="136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보통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1718042" y="5698429"/>
              <a:ext cx="904694" cy="84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데이터없음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1737098" y="5196541"/>
              <a:ext cx="792088" cy="136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위험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1" name="타원 190"/>
            <p:cNvSpPr/>
            <p:nvPr/>
          </p:nvSpPr>
          <p:spPr>
            <a:xfrm>
              <a:off x="1471577" y="5364945"/>
              <a:ext cx="108012" cy="1043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2" name="직사각형 191"/>
          <p:cNvSpPr/>
          <p:nvPr/>
        </p:nvSpPr>
        <p:spPr>
          <a:xfrm>
            <a:off x="1081594" y="1320075"/>
            <a:ext cx="2092448" cy="315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지역선택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1204865" y="1726804"/>
            <a:ext cx="889051" cy="219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서울특별시▼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2147922" y="1726804"/>
            <a:ext cx="825552" cy="219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 마포구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5" name="타원 194"/>
          <p:cNvSpPr/>
          <p:nvPr/>
        </p:nvSpPr>
        <p:spPr>
          <a:xfrm>
            <a:off x="1081594" y="1330307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7" name="타원 196"/>
          <p:cNvSpPr/>
          <p:nvPr/>
        </p:nvSpPr>
        <p:spPr>
          <a:xfrm>
            <a:off x="1083498" y="4725144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83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80628"/>
            <a:ext cx="9264352" cy="474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480376" y="80628"/>
            <a:ext cx="2520280" cy="64893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9480376" y="554851"/>
            <a:ext cx="2520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1055440" y="80628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6492044" y="80628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7464152" y="89280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85031" y="157757"/>
            <a:ext cx="97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화면 </a:t>
            </a:r>
            <a:r>
              <a:rPr lang="en-US" altLang="ko-KR" sz="1400" b="1" dirty="0" smtClean="0"/>
              <a:t>ID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676" y="163850"/>
            <a:ext cx="97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제목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038148" y="133074"/>
            <a:ext cx="219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Description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589877" y="157758"/>
            <a:ext cx="18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UI-ANALYZE-006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150858" y="162622"/>
            <a:ext cx="356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손상진단 시뮬레이션</a:t>
            </a:r>
            <a:r>
              <a:rPr lang="en-US" altLang="ko-KR" sz="1400" dirty="0" smtClean="0"/>
              <a:t>(2/2)</a:t>
            </a:r>
            <a:endParaRPr lang="ko-KR" altLang="en-US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9530366" y="644168"/>
            <a:ext cx="25245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200" b="1" dirty="0" smtClean="0"/>
              <a:t>분석 시뮬레이션 중 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ko-KR" altLang="en-US" sz="1200" b="1" dirty="0" smtClean="0"/>
              <a:t>노후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기후에 따른 손상 상태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예측 </a:t>
            </a:r>
            <a:r>
              <a:rPr lang="ko-KR" altLang="en-US" sz="1200" b="1" dirty="0" smtClean="0"/>
              <a:t>반영</a:t>
            </a:r>
            <a:endParaRPr lang="en-US" altLang="ko-KR" sz="1200" b="1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2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200" b="1" dirty="0" smtClean="0"/>
              <a:t>초기화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현재 진행 중인 분석 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  </a:t>
            </a:r>
            <a:r>
              <a:rPr lang="ko-KR" altLang="en-US" sz="1200" b="1" dirty="0" smtClean="0"/>
              <a:t>초기화</a:t>
            </a:r>
            <a:endParaRPr lang="en-US" altLang="ko-KR" sz="1200" b="1" dirty="0"/>
          </a:p>
          <a:p>
            <a:pPr marL="342900" indent="-342900">
              <a:buFont typeface="+mj-lt"/>
              <a:buAutoNum type="arabicPeriod"/>
            </a:pPr>
            <a:endParaRPr lang="en-US" altLang="ko-KR" sz="1200" b="1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200" b="1" dirty="0" smtClean="0"/>
              <a:t>분석 결과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현재 분석 결과를 저장 및 확인</a:t>
            </a:r>
            <a:endParaRPr lang="en-US" altLang="ko-KR" sz="12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1324" y="730022"/>
            <a:ext cx="9264352" cy="5842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50" y="729249"/>
            <a:ext cx="8353532" cy="5247134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>
          <a:xfrm>
            <a:off x="1073031" y="731120"/>
            <a:ext cx="2100223" cy="583884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6928430" y="4531336"/>
            <a:ext cx="108012" cy="1043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5580389" y="4339126"/>
            <a:ext cx="108012" cy="1043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5176882" y="4277925"/>
            <a:ext cx="108012" cy="1043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/>
          <p:cNvSpPr/>
          <p:nvPr/>
        </p:nvSpPr>
        <p:spPr>
          <a:xfrm>
            <a:off x="5535716" y="1426617"/>
            <a:ext cx="108012" cy="1043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/>
          <p:cNvSpPr/>
          <p:nvPr/>
        </p:nvSpPr>
        <p:spPr>
          <a:xfrm>
            <a:off x="7779480" y="3357168"/>
            <a:ext cx="108012" cy="1043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4854709" y="3760992"/>
            <a:ext cx="108012" cy="1043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0" y="728700"/>
            <a:ext cx="1055440" cy="58412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0" name="TextBox 199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1" name="직사각형 200"/>
          <p:cNvSpPr/>
          <p:nvPr/>
        </p:nvSpPr>
        <p:spPr>
          <a:xfrm>
            <a:off x="18316" y="718589"/>
            <a:ext cx="878278" cy="58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3" name="직사각형 202"/>
          <p:cNvSpPr/>
          <p:nvPr/>
        </p:nvSpPr>
        <p:spPr>
          <a:xfrm>
            <a:off x="15680" y="738577"/>
            <a:ext cx="1042771" cy="58400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sz="1000" dirty="0"/>
          </a:p>
        </p:txBody>
      </p:sp>
      <p:sp>
        <p:nvSpPr>
          <p:cNvPr id="204" name="직사각형 203"/>
          <p:cNvSpPr/>
          <p:nvPr/>
        </p:nvSpPr>
        <p:spPr>
          <a:xfrm>
            <a:off x="17711" y="1321043"/>
            <a:ext cx="1037729" cy="946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노후화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패턴분석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8314" y="2277029"/>
            <a:ext cx="1047128" cy="9467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손상진단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시뮬레이션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6244" y="3220634"/>
            <a:ext cx="1049501" cy="946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시설물 관리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234481" y="845024"/>
            <a:ext cx="71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로고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8693822" y="1544354"/>
            <a:ext cx="440904" cy="18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6" name="직선 연결선 225"/>
          <p:cNvCxnSpPr/>
          <p:nvPr/>
        </p:nvCxnSpPr>
        <p:spPr>
          <a:xfrm>
            <a:off x="8689683" y="2120418"/>
            <a:ext cx="4409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/>
          <p:nvPr/>
        </p:nvCxnSpPr>
        <p:spPr>
          <a:xfrm>
            <a:off x="8693822" y="2750688"/>
            <a:ext cx="4409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모서리가 둥근 직사각형 227"/>
          <p:cNvSpPr/>
          <p:nvPr/>
        </p:nvSpPr>
        <p:spPr>
          <a:xfrm>
            <a:off x="8695104" y="3554510"/>
            <a:ext cx="440904" cy="765703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9" name="직선 연결선 228"/>
          <p:cNvCxnSpPr/>
          <p:nvPr/>
        </p:nvCxnSpPr>
        <p:spPr>
          <a:xfrm>
            <a:off x="8693822" y="3935219"/>
            <a:ext cx="4409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뺄셈 기호 229"/>
          <p:cNvSpPr/>
          <p:nvPr/>
        </p:nvSpPr>
        <p:spPr>
          <a:xfrm>
            <a:off x="8793304" y="4068944"/>
            <a:ext cx="233663" cy="134897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덧셈 기호 230"/>
          <p:cNvSpPr/>
          <p:nvPr/>
        </p:nvSpPr>
        <p:spPr>
          <a:xfrm>
            <a:off x="8793304" y="3630350"/>
            <a:ext cx="233663" cy="24739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TextBox 231"/>
          <p:cNvSpPr txBox="1"/>
          <p:nvPr/>
        </p:nvSpPr>
        <p:spPr>
          <a:xfrm>
            <a:off x="8630980" y="2340977"/>
            <a:ext cx="748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레이어</a:t>
            </a:r>
            <a:endParaRPr lang="ko-KR" altLang="en-US" sz="1000" dirty="0"/>
          </a:p>
        </p:txBody>
      </p:sp>
      <p:sp>
        <p:nvSpPr>
          <p:cNvPr id="196" name="직사각형 195"/>
          <p:cNvSpPr/>
          <p:nvPr/>
        </p:nvSpPr>
        <p:spPr>
          <a:xfrm>
            <a:off x="11324" y="730022"/>
            <a:ext cx="9264352" cy="5842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TextBox 233"/>
          <p:cNvSpPr txBox="1"/>
          <p:nvPr/>
        </p:nvSpPr>
        <p:spPr>
          <a:xfrm>
            <a:off x="8689682" y="2891404"/>
            <a:ext cx="748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범례</a:t>
            </a:r>
            <a:endParaRPr lang="ko-KR" altLang="en-US" sz="1000" dirty="0"/>
          </a:p>
        </p:txBody>
      </p:sp>
      <p:sp>
        <p:nvSpPr>
          <p:cNvPr id="235" name="TextBox 234"/>
          <p:cNvSpPr txBox="1"/>
          <p:nvPr/>
        </p:nvSpPr>
        <p:spPr>
          <a:xfrm>
            <a:off x="8689683" y="1738316"/>
            <a:ext cx="748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지도</a:t>
            </a:r>
            <a:endParaRPr lang="ko-KR" altLang="en-US" sz="1000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2036456" y="4869160"/>
            <a:ext cx="1137586" cy="386703"/>
            <a:chOff x="2036456" y="4869160"/>
            <a:chExt cx="1137586" cy="386703"/>
          </a:xfrm>
        </p:grpSpPr>
        <p:sp>
          <p:nvSpPr>
            <p:cNvPr id="101" name="모서리가 둥근 직사각형 100"/>
            <p:cNvSpPr/>
            <p:nvPr/>
          </p:nvSpPr>
          <p:spPr>
            <a:xfrm>
              <a:off x="2036456" y="4869160"/>
              <a:ext cx="1013669" cy="3867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118135" y="4925174"/>
              <a:ext cx="10559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분석 결과</a:t>
              </a:r>
              <a:endParaRPr lang="ko-KR" altLang="en-US" sz="1200" dirty="0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271464" y="4873535"/>
            <a:ext cx="797309" cy="385843"/>
            <a:chOff x="1271464" y="4873535"/>
            <a:chExt cx="797309" cy="385843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1271464" y="4873535"/>
              <a:ext cx="664184" cy="3858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289963" y="4931098"/>
              <a:ext cx="7788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초기화</a:t>
              </a:r>
              <a:endParaRPr lang="ko-KR" altLang="en-US" sz="1200" dirty="0"/>
            </a:p>
          </p:txBody>
        </p:sp>
      </p:grpSp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298" y="5980297"/>
            <a:ext cx="6113377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직사각형 124"/>
          <p:cNvSpPr/>
          <p:nvPr/>
        </p:nvSpPr>
        <p:spPr>
          <a:xfrm>
            <a:off x="1069507" y="5337212"/>
            <a:ext cx="2042387" cy="198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ysClr val="windowText" lastClr="000000"/>
                </a:solidFill>
              </a:rPr>
              <a:t>총 개체 수 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: 0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069508" y="738577"/>
            <a:ext cx="8194844" cy="57676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/>
              <a:t>사회기반시설 스마트 유지관리 시스템</a:t>
            </a:r>
            <a:endParaRPr lang="ko-KR" altLang="en-US" sz="1600" b="1" dirty="0"/>
          </a:p>
        </p:txBody>
      </p:sp>
      <p:grpSp>
        <p:nvGrpSpPr>
          <p:cNvPr id="127" name="그룹 126"/>
          <p:cNvGrpSpPr/>
          <p:nvPr/>
        </p:nvGrpSpPr>
        <p:grpSpPr>
          <a:xfrm>
            <a:off x="1321073" y="5589240"/>
            <a:ext cx="1474328" cy="904885"/>
            <a:chOff x="1339466" y="4905164"/>
            <a:chExt cx="1474328" cy="904885"/>
          </a:xfrm>
        </p:grpSpPr>
        <p:sp>
          <p:nvSpPr>
            <p:cNvPr id="128" name="직사각형 127"/>
            <p:cNvSpPr/>
            <p:nvPr/>
          </p:nvSpPr>
          <p:spPr>
            <a:xfrm>
              <a:off x="1339466" y="4905164"/>
              <a:ext cx="1474328" cy="9048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1469989" y="5207657"/>
              <a:ext cx="108012" cy="10436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1472813" y="5523886"/>
              <a:ext cx="108012" cy="1043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481588" y="4977448"/>
              <a:ext cx="1193201" cy="181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손상위험도평가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2" name="타원 131"/>
            <p:cNvSpPr/>
            <p:nvPr/>
          </p:nvSpPr>
          <p:spPr>
            <a:xfrm>
              <a:off x="1472433" y="5675427"/>
              <a:ext cx="108012" cy="1043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741596" y="5362765"/>
              <a:ext cx="792088" cy="136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경고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1745910" y="5525833"/>
              <a:ext cx="792088" cy="136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보통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1718042" y="5698429"/>
              <a:ext cx="904694" cy="84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데이터없음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737098" y="5196541"/>
              <a:ext cx="792088" cy="136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위험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7" name="타원 136"/>
            <p:cNvSpPr/>
            <p:nvPr/>
          </p:nvSpPr>
          <p:spPr>
            <a:xfrm>
              <a:off x="1471577" y="5364945"/>
              <a:ext cx="108012" cy="1043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1295828" y="2492896"/>
            <a:ext cx="1627593" cy="276999"/>
            <a:chOff x="1295828" y="1878235"/>
            <a:chExt cx="1627593" cy="276999"/>
          </a:xfrm>
        </p:grpSpPr>
        <p:sp>
          <p:nvSpPr>
            <p:cNvPr id="139" name="직사각형 138"/>
            <p:cNvSpPr/>
            <p:nvPr/>
          </p:nvSpPr>
          <p:spPr>
            <a:xfrm>
              <a:off x="1295828" y="1890721"/>
              <a:ext cx="1627593" cy="252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순서도: 병합 146"/>
            <p:cNvSpPr/>
            <p:nvPr/>
          </p:nvSpPr>
          <p:spPr>
            <a:xfrm>
              <a:off x="2667668" y="1963114"/>
              <a:ext cx="165189" cy="129081"/>
            </a:xfrm>
            <a:prstGeom prst="flowChartMerg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312969" y="1878235"/>
              <a:ext cx="1087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경고</a:t>
              </a:r>
              <a:endParaRPr lang="ko-KR" altLang="en-US" sz="1200" dirty="0"/>
            </a:p>
          </p:txBody>
        </p:sp>
      </p:grpSp>
      <p:sp>
        <p:nvSpPr>
          <p:cNvPr id="153" name="직사각형 152"/>
          <p:cNvSpPr/>
          <p:nvPr/>
        </p:nvSpPr>
        <p:spPr>
          <a:xfrm>
            <a:off x="1093694" y="2060848"/>
            <a:ext cx="2068605" cy="315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손상 상태 선택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081594" y="1320075"/>
            <a:ext cx="2092448" cy="315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지역선택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204865" y="1726804"/>
            <a:ext cx="889051" cy="219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서울특별시▼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2147922" y="1726804"/>
            <a:ext cx="825552" cy="219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 마포구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5311065" y="3982053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1095670" y="4725144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1914094" y="4725144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8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80628"/>
            <a:ext cx="9264352" cy="474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480376" y="80628"/>
            <a:ext cx="2520280" cy="64893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9480376" y="554851"/>
            <a:ext cx="2520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1055440" y="80628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6492044" y="80628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7464152" y="89280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85031" y="157757"/>
            <a:ext cx="97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화면 </a:t>
            </a:r>
            <a:r>
              <a:rPr lang="en-US" altLang="ko-KR" sz="1400" b="1" dirty="0" smtClean="0"/>
              <a:t>ID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676" y="163850"/>
            <a:ext cx="97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제목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038148" y="133074"/>
            <a:ext cx="219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Description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589877" y="157758"/>
            <a:ext cx="18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UI-ANALYZE-007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150858" y="162622"/>
            <a:ext cx="356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손상진단 시뮬레이션</a:t>
            </a:r>
            <a:r>
              <a:rPr lang="en-US" altLang="ko-KR" sz="1400" dirty="0"/>
              <a:t>(</a:t>
            </a:r>
            <a:r>
              <a:rPr lang="ko-KR" altLang="en-US" sz="1400" dirty="0"/>
              <a:t>분석 </a:t>
            </a:r>
            <a:r>
              <a:rPr lang="ko-KR" altLang="en-US" sz="1400" dirty="0" smtClean="0"/>
              <a:t>결과 목록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9499994" y="751392"/>
            <a:ext cx="26175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/>
              <a:t>손상진단 시뮬레이션 </a:t>
            </a:r>
            <a:r>
              <a:rPr lang="en-US" altLang="ko-KR" sz="1200" b="1" dirty="0" smtClean="0"/>
              <a:t>GIS</a:t>
            </a:r>
            <a:r>
              <a:rPr lang="ko-KR" altLang="en-US" sz="1200" b="1" dirty="0" smtClean="0"/>
              <a:t>로 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ko-KR" altLang="en-US" sz="1200" b="1" dirty="0" smtClean="0"/>
              <a:t>이동</a:t>
            </a:r>
            <a:endParaRPr lang="en-US" altLang="ko-KR" sz="1200" b="1" dirty="0" smtClean="0"/>
          </a:p>
          <a:p>
            <a:pPr marL="228600" indent="-228600">
              <a:buAutoNum type="arabicPeriod"/>
            </a:pPr>
            <a:endParaRPr lang="en-US" altLang="ko-KR" sz="1200" b="1" dirty="0"/>
          </a:p>
          <a:p>
            <a:pPr marL="228600" indent="-228600">
              <a:buAutoNum type="arabicPeriod"/>
            </a:pPr>
            <a:r>
              <a:rPr lang="ko-KR" altLang="en-US" sz="1200" b="1" dirty="0" smtClean="0"/>
              <a:t>분석 결과 검색</a:t>
            </a:r>
            <a:endParaRPr lang="en-US" altLang="ko-KR" sz="1200" b="1" dirty="0" smtClean="0"/>
          </a:p>
          <a:p>
            <a:pPr marL="228600" indent="-228600">
              <a:buAutoNum type="arabicPeriod"/>
            </a:pPr>
            <a:endParaRPr lang="en-US" altLang="ko-KR" sz="1200" b="1" dirty="0"/>
          </a:p>
          <a:p>
            <a:pPr marL="228600" indent="-228600">
              <a:buAutoNum type="arabicPeriod"/>
            </a:pPr>
            <a:r>
              <a:rPr lang="ko-KR" altLang="en-US" sz="1200" b="1" dirty="0" smtClean="0"/>
              <a:t>분석 결과 목록 표시</a:t>
            </a:r>
            <a:endParaRPr lang="en-US" altLang="ko-KR" sz="1200" b="1" dirty="0" smtClean="0"/>
          </a:p>
          <a:p>
            <a:pPr marL="228600" indent="-228600">
              <a:buAutoNum type="arabicPeriod"/>
            </a:pPr>
            <a:endParaRPr lang="en-US" altLang="ko-KR" sz="1200" b="1" dirty="0"/>
          </a:p>
          <a:p>
            <a:pPr marL="228600" indent="-228600">
              <a:buAutoNum type="arabicPeriod"/>
            </a:pPr>
            <a:r>
              <a:rPr lang="ko-KR" altLang="en-US" sz="1200" b="1" dirty="0" smtClean="0"/>
              <a:t>분석 결과 선택 시 분석 결과 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ko-KR" altLang="en-US" sz="1200" b="1" dirty="0" smtClean="0"/>
              <a:t>상세보기로 </a:t>
            </a:r>
            <a:r>
              <a:rPr lang="ko-KR" altLang="en-US" sz="1200" b="1" dirty="0" smtClean="0"/>
              <a:t>이동</a:t>
            </a:r>
            <a:endParaRPr lang="ko-KR" altLang="en-US" sz="1200" b="1" dirty="0"/>
          </a:p>
        </p:txBody>
      </p:sp>
      <p:sp>
        <p:nvSpPr>
          <p:cNvPr id="59" name="직사각형 58"/>
          <p:cNvSpPr/>
          <p:nvPr/>
        </p:nvSpPr>
        <p:spPr>
          <a:xfrm>
            <a:off x="1427580" y="1391980"/>
            <a:ext cx="7522462" cy="416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분석 결과 목록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735785"/>
              </p:ext>
            </p:extLst>
          </p:nvPr>
        </p:nvGraphicFramePr>
        <p:xfrm>
          <a:off x="1427580" y="2277024"/>
          <a:ext cx="7522461" cy="3600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404"/>
                <a:gridCol w="2208923"/>
                <a:gridCol w="2552317"/>
                <a:gridCol w="1256817"/>
              </a:tblGrid>
              <a:tr h="313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분석일시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분석 대상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지역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분석 대상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손상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분석</a:t>
                      </a:r>
                      <a:r>
                        <a:rPr lang="ko-KR" altLang="en-US" sz="1100" baseline="0" dirty="0" smtClean="0"/>
                        <a:t> 담당자</a:t>
                      </a:r>
                      <a:endParaRPr lang="ko-KR" altLang="en-US" sz="1100" dirty="0"/>
                    </a:p>
                  </a:txBody>
                  <a:tcPr/>
                </a:tc>
              </a:tr>
              <a:tr h="328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2025.09.09 09:00:00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서울특별시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마포구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경고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/>
                </a:tc>
              </a:tr>
              <a:tr h="32864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2864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2864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2864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2864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2864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2864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2864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2864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0" y="728700"/>
            <a:ext cx="1055440" cy="58412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8316" y="718589"/>
            <a:ext cx="878278" cy="58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5680" y="738577"/>
            <a:ext cx="1042771" cy="58400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17711" y="1327393"/>
            <a:ext cx="1037729" cy="946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노후화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패턴분석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4481" y="845024"/>
            <a:ext cx="71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로고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976" y="728700"/>
            <a:ext cx="9264352" cy="58412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780" y="6021288"/>
            <a:ext cx="24003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1069508" y="738577"/>
            <a:ext cx="8194844" cy="57676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/>
              <a:t>사회기반시설 스마트 유지관리 시스템</a:t>
            </a:r>
            <a:endParaRPr lang="ko-KR" altLang="en-US" sz="1600" b="1" dirty="0"/>
          </a:p>
        </p:txBody>
      </p:sp>
      <p:grpSp>
        <p:nvGrpSpPr>
          <p:cNvPr id="48" name="그룹 47"/>
          <p:cNvGrpSpPr/>
          <p:nvPr/>
        </p:nvGrpSpPr>
        <p:grpSpPr>
          <a:xfrm>
            <a:off x="4900455" y="1916832"/>
            <a:ext cx="3391789" cy="255543"/>
            <a:chOff x="1295828" y="1878235"/>
            <a:chExt cx="3391789" cy="255543"/>
          </a:xfrm>
        </p:grpSpPr>
        <p:sp>
          <p:nvSpPr>
            <p:cNvPr id="49" name="직사각형 48"/>
            <p:cNvSpPr/>
            <p:nvPr/>
          </p:nvSpPr>
          <p:spPr>
            <a:xfrm>
              <a:off x="1295828" y="1878235"/>
              <a:ext cx="1627593" cy="252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병합 49"/>
            <p:cNvSpPr/>
            <p:nvPr/>
          </p:nvSpPr>
          <p:spPr>
            <a:xfrm>
              <a:off x="2667668" y="1963114"/>
              <a:ext cx="165189" cy="129081"/>
            </a:xfrm>
            <a:prstGeom prst="flowChartMerg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12969" y="1878235"/>
              <a:ext cx="10879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분석 대상</a:t>
              </a:r>
              <a:r>
                <a:rPr lang="en-US" altLang="ko-KR" sz="1050" dirty="0" smtClean="0"/>
                <a:t>(</a:t>
              </a:r>
              <a:r>
                <a:rPr lang="ko-KR" altLang="en-US" sz="1050" dirty="0" smtClean="0"/>
                <a:t>지역</a:t>
              </a:r>
              <a:r>
                <a:rPr lang="en-US" altLang="ko-KR" sz="1050" dirty="0" smtClean="0"/>
                <a:t>)</a:t>
              </a:r>
              <a:endParaRPr lang="ko-KR" altLang="en-US" sz="105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060024" y="1881750"/>
              <a:ext cx="1627593" cy="252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bg1">
                      <a:lumMod val="85000"/>
                    </a:schemeClr>
                  </a:solidFill>
                </a:rPr>
                <a:t>시설물 명을 입력해주세요</a:t>
              </a:r>
              <a:r>
                <a:rPr lang="en-US" altLang="ko-KR" sz="900" dirty="0" smtClean="0">
                  <a:solidFill>
                    <a:schemeClr val="bg1">
                      <a:lumMod val="85000"/>
                    </a:schemeClr>
                  </a:solidFill>
                </a:rPr>
                <a:t>.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8416391" y="1899813"/>
            <a:ext cx="490857" cy="28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8314" y="2277029"/>
            <a:ext cx="1047128" cy="9467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손상진단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시뮬레이션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244" y="3220634"/>
            <a:ext cx="1049501" cy="946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시설물 관리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523492" y="1437153"/>
            <a:ext cx="703801" cy="3233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GIS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235207" y="1391980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612170" y="1842487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235206" y="2172375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2997238" y="2606395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2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80628"/>
            <a:ext cx="9264352" cy="474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480376" y="80628"/>
            <a:ext cx="2520280" cy="64893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9480376" y="554851"/>
            <a:ext cx="2520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1055440" y="80628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6492044" y="80628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7464152" y="89280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85031" y="157757"/>
            <a:ext cx="97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화면 </a:t>
            </a:r>
            <a:r>
              <a:rPr lang="en-US" altLang="ko-KR" sz="1400" b="1" dirty="0" smtClean="0"/>
              <a:t>ID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676" y="163850"/>
            <a:ext cx="97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제목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038148" y="133074"/>
            <a:ext cx="219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Description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589877" y="157758"/>
            <a:ext cx="18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UI-ANALYZE-008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150858" y="162622"/>
            <a:ext cx="356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손상진단 시뮬레이션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분석 상세보기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1427580" y="1391980"/>
            <a:ext cx="7522462" cy="416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분석 상세보기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0" y="728700"/>
            <a:ext cx="1055440" cy="58412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8316" y="718589"/>
            <a:ext cx="878278" cy="58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5680" y="738577"/>
            <a:ext cx="1042771" cy="58400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17711" y="1327393"/>
            <a:ext cx="1037729" cy="946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노후화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패턴분석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4481" y="845024"/>
            <a:ext cx="71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로고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976" y="728700"/>
            <a:ext cx="9264352" cy="58412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069508" y="738577"/>
            <a:ext cx="8194844" cy="57676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/>
              <a:t>사회기반시설 스마트 유지관리 시스템</a:t>
            </a:r>
            <a:endParaRPr lang="ko-KR" altLang="en-US" sz="1600" b="1" dirty="0"/>
          </a:p>
        </p:txBody>
      </p:sp>
      <p:sp>
        <p:nvSpPr>
          <p:cNvPr id="44" name="직사각형 43"/>
          <p:cNvSpPr/>
          <p:nvPr/>
        </p:nvSpPr>
        <p:spPr>
          <a:xfrm>
            <a:off x="8314" y="2277029"/>
            <a:ext cx="1047128" cy="9467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손상진단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시뮬레이션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244" y="3220634"/>
            <a:ext cx="1049501" cy="946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시설물 관리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523492" y="1437153"/>
            <a:ext cx="703801" cy="3233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목록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414088" y="1993500"/>
            <a:ext cx="1546008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분석 담당자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581298" y="3212976"/>
            <a:ext cx="1259919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분석 결과 요약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92122" y="3462582"/>
            <a:ext cx="7212190" cy="30267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425468" y="2593979"/>
            <a:ext cx="1136777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분석 대상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손상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524340" y="2852126"/>
            <a:ext cx="3379972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경고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590266" y="2601350"/>
            <a:ext cx="1136777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분석 대상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지역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689138" y="2859497"/>
            <a:ext cx="3093490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서울특별시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마포구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581306" y="1994729"/>
            <a:ext cx="1136777" cy="279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분석 일시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1680178" y="2252876"/>
            <a:ext cx="3093490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2025.09.09 09:00:00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519936" y="2246560"/>
            <a:ext cx="3384376" cy="2565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홍길동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811524" y="3516216"/>
            <a:ext cx="6948772" cy="416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위험 시설물</a:t>
            </a:r>
            <a:endParaRPr lang="ko-KR" altLang="en-US" dirty="0"/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398959"/>
              </p:ext>
            </p:extLst>
          </p:nvPr>
        </p:nvGraphicFramePr>
        <p:xfrm>
          <a:off x="1811525" y="3969060"/>
          <a:ext cx="6948771" cy="971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602"/>
                <a:gridCol w="1000707"/>
                <a:gridCol w="1698987"/>
                <a:gridCol w="858027"/>
                <a:gridCol w="665085"/>
                <a:gridCol w="665085"/>
                <a:gridCol w="1171278"/>
              </a:tblGrid>
              <a:tr h="313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시설물 명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시설물 종류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주소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손상 종류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위험도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점검자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/>
                </a:tc>
              </a:tr>
              <a:tr h="328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마포 빌딩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건축물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서울특별시 마포구 합정동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없음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보통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2020.09.02</a:t>
                      </a:r>
                      <a:endParaRPr lang="ko-KR" altLang="en-US" sz="1000" dirty="0"/>
                    </a:p>
                  </a:txBody>
                  <a:tcPr/>
                </a:tc>
              </a:tr>
              <a:tr h="32864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1811524" y="4966128"/>
            <a:ext cx="6948772" cy="41684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경고 시설물</a:t>
            </a:r>
            <a:endParaRPr lang="ko-KR" altLang="en-US" dirty="0"/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123180"/>
              </p:ext>
            </p:extLst>
          </p:nvPr>
        </p:nvGraphicFramePr>
        <p:xfrm>
          <a:off x="1811525" y="5418972"/>
          <a:ext cx="6948771" cy="971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602"/>
                <a:gridCol w="1000707"/>
                <a:gridCol w="1698987"/>
                <a:gridCol w="858027"/>
                <a:gridCol w="665085"/>
                <a:gridCol w="665085"/>
                <a:gridCol w="1171278"/>
              </a:tblGrid>
              <a:tr h="313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시설물 명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시설물 종류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주소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손상 종류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위험도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점검자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/>
                </a:tc>
              </a:tr>
              <a:tr h="328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마포 빌딩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건축물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서울특별시 마포구 합정동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없음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보통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2020.09.02</a:t>
                      </a:r>
                      <a:endParaRPr lang="ko-KR" altLang="en-US" sz="1000" dirty="0"/>
                    </a:p>
                  </a:txBody>
                  <a:tcPr/>
                </a:tc>
              </a:tr>
              <a:tr h="32864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3" name="타원 92"/>
          <p:cNvSpPr/>
          <p:nvPr/>
        </p:nvSpPr>
        <p:spPr>
          <a:xfrm>
            <a:off x="1235207" y="1391980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499994" y="751392"/>
            <a:ext cx="2617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/>
              <a:t>분석 결과 목록으로 이동</a:t>
            </a:r>
            <a:endParaRPr lang="en-US" altLang="ko-KR" sz="1200" b="1" dirty="0" smtClean="0"/>
          </a:p>
          <a:p>
            <a:pPr marL="228600" indent="-228600">
              <a:buAutoNum type="arabicPeriod"/>
            </a:pPr>
            <a:endParaRPr lang="en-US" altLang="ko-KR" sz="1200" b="1" dirty="0"/>
          </a:p>
          <a:p>
            <a:pPr marL="228600" indent="-228600">
              <a:buAutoNum type="arabicPeriod"/>
            </a:pPr>
            <a:r>
              <a:rPr lang="ko-KR" altLang="en-US" sz="1200" b="1" dirty="0" smtClean="0"/>
              <a:t>분석 결과 위험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경고 추가 </a:t>
            </a:r>
            <a:r>
              <a:rPr lang="ko-KR" altLang="en-US" sz="1200" b="1" dirty="0" smtClean="0"/>
              <a:t>식별 </a:t>
            </a:r>
            <a:r>
              <a:rPr lang="ko-KR" altLang="en-US" sz="1200" b="1" dirty="0" smtClean="0"/>
              <a:t>시설물에 대한 정보 표시</a:t>
            </a:r>
            <a:endParaRPr lang="ko-KR" altLang="en-US" sz="1200" b="1" dirty="0"/>
          </a:p>
        </p:txBody>
      </p:sp>
      <p:sp>
        <p:nvSpPr>
          <p:cNvPr id="95" name="타원 94"/>
          <p:cNvSpPr/>
          <p:nvPr/>
        </p:nvSpPr>
        <p:spPr>
          <a:xfrm>
            <a:off x="1369415" y="3159112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33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80628"/>
            <a:ext cx="9264352" cy="474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480376" y="80628"/>
            <a:ext cx="2520280" cy="64893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9480376" y="554851"/>
            <a:ext cx="2520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1055440" y="80628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6492044" y="80628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7464152" y="89280"/>
            <a:ext cx="0" cy="47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85031" y="157757"/>
            <a:ext cx="97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화면 </a:t>
            </a:r>
            <a:r>
              <a:rPr lang="en-US" altLang="ko-KR" sz="1400" b="1" dirty="0" smtClean="0"/>
              <a:t>ID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676" y="163850"/>
            <a:ext cx="97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제목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038148" y="133074"/>
            <a:ext cx="219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Description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589877" y="157758"/>
            <a:ext cx="18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UI-ANALYZE-009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150858" y="162622"/>
            <a:ext cx="356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시설물 관리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시설물 목록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9499994" y="751392"/>
            <a:ext cx="26175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/>
              <a:t>다운로드</a:t>
            </a: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시설물 데이터 일괄 다운로드</a:t>
            </a:r>
            <a:endParaRPr lang="en-US" altLang="ko-KR" sz="1200" b="1" dirty="0"/>
          </a:p>
          <a:p>
            <a:pPr marL="228600" indent="-228600">
              <a:buAutoNum type="arabicPeriod"/>
            </a:pPr>
            <a:endParaRPr lang="en-US" altLang="ko-KR" sz="1200" b="1" dirty="0" smtClean="0"/>
          </a:p>
          <a:p>
            <a:pPr marL="228600" indent="-228600">
              <a:buAutoNum type="arabicPeriod"/>
            </a:pPr>
            <a:r>
              <a:rPr lang="ko-KR" altLang="en-US" sz="1200" b="1" dirty="0" smtClean="0"/>
              <a:t>업로드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시설물 데이터 일괄 업로드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endParaRPr lang="en-US" altLang="ko-KR" sz="1200" b="1" dirty="0" smtClean="0"/>
          </a:p>
          <a:p>
            <a:pPr marL="228600" indent="-228600">
              <a:buAutoNum type="arabicPeriod"/>
            </a:pPr>
            <a:r>
              <a:rPr lang="ko-KR" altLang="en-US" sz="1200" b="1" dirty="0" smtClean="0"/>
              <a:t>등록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시설물 데이터 단일 등록</a:t>
            </a:r>
            <a:endParaRPr lang="en-US" altLang="ko-KR" sz="1200" b="1" dirty="0" smtClean="0"/>
          </a:p>
          <a:p>
            <a:pPr marL="228600" indent="-228600">
              <a:buAutoNum type="arabicPeriod"/>
            </a:pPr>
            <a:endParaRPr lang="en-US" altLang="ko-KR" sz="1200" b="1" dirty="0"/>
          </a:p>
          <a:p>
            <a:pPr marL="228600" indent="-228600">
              <a:buAutoNum type="arabicPeriod"/>
            </a:pPr>
            <a:r>
              <a:rPr lang="ko-KR" altLang="en-US" sz="1200" b="1" dirty="0" smtClean="0"/>
              <a:t>시설물 검색</a:t>
            </a:r>
            <a:endParaRPr lang="en-US" altLang="ko-KR" sz="1200" b="1" dirty="0" smtClean="0"/>
          </a:p>
          <a:p>
            <a:pPr marL="228600" indent="-228600">
              <a:buAutoNum type="arabicPeriod"/>
            </a:pPr>
            <a:endParaRPr lang="en-US" altLang="ko-KR" sz="1200" b="1" dirty="0"/>
          </a:p>
          <a:p>
            <a:pPr marL="228600" indent="-228600">
              <a:buAutoNum type="arabicPeriod"/>
            </a:pPr>
            <a:r>
              <a:rPr lang="ko-KR" altLang="en-US" sz="1200" b="1" dirty="0" smtClean="0"/>
              <a:t>시설물 </a:t>
            </a:r>
            <a:r>
              <a:rPr lang="ko-KR" altLang="en-US" sz="1200" b="1" dirty="0"/>
              <a:t>목록 표시</a:t>
            </a:r>
            <a:endParaRPr lang="en-US" altLang="ko-KR" sz="1200" b="1" dirty="0"/>
          </a:p>
          <a:p>
            <a:pPr marL="228600" indent="-228600">
              <a:buAutoNum type="arabicPeriod"/>
            </a:pPr>
            <a:endParaRPr lang="en-US" altLang="ko-KR" sz="1200" b="1" dirty="0"/>
          </a:p>
          <a:p>
            <a:pPr marL="228600" indent="-228600">
              <a:buAutoNum type="arabicPeriod"/>
            </a:pPr>
            <a:r>
              <a:rPr lang="ko-KR" altLang="en-US" sz="1200" b="1" dirty="0" smtClean="0"/>
              <a:t>시설물 </a:t>
            </a:r>
            <a:r>
              <a:rPr lang="ko-KR" altLang="en-US" sz="1200" b="1" dirty="0"/>
              <a:t>선택 시 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ko-KR" altLang="en-US" sz="1200" b="1" dirty="0" smtClean="0"/>
              <a:t>시설물 </a:t>
            </a:r>
            <a:r>
              <a:rPr lang="ko-KR" altLang="en-US" sz="1200" b="1" dirty="0" smtClean="0"/>
              <a:t>상세보기로 </a:t>
            </a:r>
            <a:r>
              <a:rPr lang="ko-KR" altLang="en-US" sz="1200" b="1" dirty="0"/>
              <a:t>이동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427580" y="1391980"/>
            <a:ext cx="7522462" cy="416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시설물 목록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806474" y="1454248"/>
            <a:ext cx="801694" cy="28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다운로드</a:t>
            </a:r>
            <a:endParaRPr lang="ko-KR" altLang="en-US" sz="12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2857"/>
              </p:ext>
            </p:extLst>
          </p:nvPr>
        </p:nvGraphicFramePr>
        <p:xfrm>
          <a:off x="1427580" y="2277024"/>
          <a:ext cx="7522463" cy="3600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36"/>
                <a:gridCol w="1111723"/>
                <a:gridCol w="1827287"/>
                <a:gridCol w="864966"/>
                <a:gridCol w="791375"/>
                <a:gridCol w="775806"/>
                <a:gridCol w="1222670"/>
              </a:tblGrid>
              <a:tr h="313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시설물 명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시설물 종류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주소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손상 종류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위험도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점검자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/>
                </a:tc>
              </a:tr>
              <a:tr h="328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마포 빌딩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건축물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서울특별시 마포구 합정동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없음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보통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2020.09.02</a:t>
                      </a:r>
                      <a:endParaRPr lang="ko-KR" altLang="en-US" sz="1000" dirty="0"/>
                    </a:p>
                  </a:txBody>
                  <a:tcPr/>
                </a:tc>
              </a:tr>
              <a:tr h="32864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2864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2864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2864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2864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2864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2864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2864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2864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0" y="728700"/>
            <a:ext cx="1055440" cy="58412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8316" y="718589"/>
            <a:ext cx="878278" cy="58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99356" y="156516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5680" y="738577"/>
            <a:ext cx="1042771" cy="58400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17711" y="1327393"/>
            <a:ext cx="1037729" cy="946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노후화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패턴분석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314" y="2277029"/>
            <a:ext cx="1047128" cy="946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손상진단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시뮬레이션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44" y="3220634"/>
            <a:ext cx="1049501" cy="9467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시설물 관리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4481" y="845024"/>
            <a:ext cx="71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로고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976" y="728700"/>
            <a:ext cx="9264352" cy="58412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780" y="6021288"/>
            <a:ext cx="24003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1069508" y="738577"/>
            <a:ext cx="8194844" cy="57676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/>
              <a:t>사회기반시설 스마트 유지관리 시스템</a:t>
            </a:r>
            <a:endParaRPr lang="ko-KR" altLang="en-US" sz="1600" b="1" dirty="0"/>
          </a:p>
        </p:txBody>
      </p:sp>
      <p:sp>
        <p:nvSpPr>
          <p:cNvPr id="46" name="직사각형 45"/>
          <p:cNvSpPr/>
          <p:nvPr/>
        </p:nvSpPr>
        <p:spPr>
          <a:xfrm>
            <a:off x="7644172" y="1454248"/>
            <a:ext cx="720079" cy="28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업로드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8416391" y="1454248"/>
            <a:ext cx="490857" cy="28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등록</a:t>
            </a:r>
            <a:endParaRPr lang="ko-KR" altLang="en-US" sz="12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4900455" y="1916832"/>
            <a:ext cx="3391789" cy="276999"/>
            <a:chOff x="1295828" y="1878235"/>
            <a:chExt cx="3391789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295828" y="1878235"/>
              <a:ext cx="1627593" cy="252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병합 49"/>
            <p:cNvSpPr/>
            <p:nvPr/>
          </p:nvSpPr>
          <p:spPr>
            <a:xfrm>
              <a:off x="2667668" y="1963114"/>
              <a:ext cx="165189" cy="129081"/>
            </a:xfrm>
            <a:prstGeom prst="flowChartMerg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12969" y="1878235"/>
              <a:ext cx="1087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시설물 명</a:t>
              </a:r>
              <a:endParaRPr lang="ko-KR" altLang="en-US" sz="12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060024" y="1881750"/>
              <a:ext cx="1627593" cy="252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bg1">
                      <a:lumMod val="85000"/>
                    </a:schemeClr>
                  </a:solidFill>
                </a:rPr>
                <a:t>시설물 명을 입력해주세요</a:t>
              </a:r>
              <a:r>
                <a:rPr lang="en-US" altLang="ko-KR" sz="900" dirty="0" smtClean="0">
                  <a:solidFill>
                    <a:schemeClr val="bg1">
                      <a:lumMod val="85000"/>
                    </a:schemeClr>
                  </a:solidFill>
                </a:rPr>
                <a:t>.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8416391" y="1899813"/>
            <a:ext cx="490857" cy="28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sp>
        <p:nvSpPr>
          <p:cNvPr id="57" name="타원 56"/>
          <p:cNvSpPr/>
          <p:nvPr/>
        </p:nvSpPr>
        <p:spPr>
          <a:xfrm>
            <a:off x="6585031" y="1268760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464152" y="1268760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8246841" y="1268760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12170" y="1842487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1235206" y="2172375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387588" y="2606395"/>
            <a:ext cx="288285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92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879</Words>
  <Application>Microsoft Office PowerPoint</Application>
  <PresentationFormat>사용자 지정</PresentationFormat>
  <Paragraphs>559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KKM</dc:creator>
  <cp:lastModifiedBy>user</cp:lastModifiedBy>
  <cp:revision>251</cp:revision>
  <dcterms:created xsi:type="dcterms:W3CDTF">2025-09-04T01:21:56Z</dcterms:created>
  <dcterms:modified xsi:type="dcterms:W3CDTF">2025-09-09T05:52:04Z</dcterms:modified>
</cp:coreProperties>
</file>