
<file path=[Content_Types].xml><?xml version="1.0" encoding="utf-8"?>
<Types xmlns="http://schemas.openxmlformats.org/package/2006/content-types">
  <Default Extension="jfif" ContentType="image/jpeg"/>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7" r:id="rId2"/>
    <p:sldId id="268" r:id="rId3"/>
    <p:sldId id="256" r:id="rId4"/>
    <p:sldId id="269" r:id="rId5"/>
    <p:sldId id="266" r:id="rId6"/>
    <p:sldId id="262" r:id="rId7"/>
    <p:sldId id="263" r:id="rId8"/>
    <p:sldId id="264" r:id="rId9"/>
    <p:sldId id="265"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6029" autoAdjust="0"/>
  </p:normalViewPr>
  <p:slideViewPr>
    <p:cSldViewPr snapToGrid="0">
      <p:cViewPr varScale="1">
        <p:scale>
          <a:sx n="69" d="100"/>
          <a:sy n="69" d="100"/>
        </p:scale>
        <p:origin x="13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ADB35-E03A-4248-9B97-3C0F28354AB7}" type="doc">
      <dgm:prSet loTypeId="urn:microsoft.com/office/officeart/2005/8/layout/chart3" loCatId="cycle" qsTypeId="urn:microsoft.com/office/officeart/2005/8/quickstyle/simple2" qsCatId="simple" csTypeId="urn:microsoft.com/office/officeart/2005/8/colors/colorful5" csCatId="colorful" phldr="1"/>
      <dgm:spPr/>
      <dgm:t>
        <a:bodyPr/>
        <a:lstStyle/>
        <a:p>
          <a:endParaRPr lang="en-US"/>
        </a:p>
      </dgm:t>
    </dgm:pt>
    <dgm:pt modelId="{7BC13BF1-1997-490D-A594-AEC7D9544902}">
      <dgm:prSet phldrT="[Text]"/>
      <dgm:spPr/>
      <dgm:t>
        <a:bodyPr/>
        <a:lstStyle/>
        <a:p>
          <a:pPr>
            <a:defRPr cap="all"/>
          </a:pPr>
          <a:r>
            <a:rPr lang="en-US"/>
            <a:t>20%</a:t>
          </a:r>
        </a:p>
      </dgm:t>
    </dgm:pt>
    <dgm:pt modelId="{35CC27AB-25AF-472E-8C01-8BF2B5E31185}" type="parTrans" cxnId="{4D266672-17A9-4C1F-A4F2-4EF32898073E}">
      <dgm:prSet/>
      <dgm:spPr/>
      <dgm:t>
        <a:bodyPr/>
        <a:lstStyle/>
        <a:p>
          <a:endParaRPr lang="en-US"/>
        </a:p>
      </dgm:t>
    </dgm:pt>
    <dgm:pt modelId="{BE1CE528-FABD-4DD8-B479-5C0E1340E553}" type="sibTrans" cxnId="{4D266672-17A9-4C1F-A4F2-4EF32898073E}">
      <dgm:prSet/>
      <dgm:spPr/>
      <dgm:t>
        <a:bodyPr/>
        <a:lstStyle/>
        <a:p>
          <a:endParaRPr lang="en-US"/>
        </a:p>
      </dgm:t>
    </dgm:pt>
    <dgm:pt modelId="{11B64813-79BB-4332-9B4F-D1957AEFB56C}">
      <dgm:prSet phldrT="[Text]"/>
      <dgm:spPr/>
      <dgm:t>
        <a:bodyPr/>
        <a:lstStyle/>
        <a:p>
          <a:pPr>
            <a:defRPr cap="all"/>
          </a:pPr>
          <a:r>
            <a:rPr lang="en-US"/>
            <a:t>80%</a:t>
          </a:r>
        </a:p>
      </dgm:t>
    </dgm:pt>
    <dgm:pt modelId="{483098F9-B9E7-4F8B-92D4-CAE96501E224}" type="parTrans" cxnId="{E0DEDE8F-4F1D-4818-93CF-7E444B76626E}">
      <dgm:prSet/>
      <dgm:spPr/>
      <dgm:t>
        <a:bodyPr/>
        <a:lstStyle/>
        <a:p>
          <a:endParaRPr lang="en-US"/>
        </a:p>
      </dgm:t>
    </dgm:pt>
    <dgm:pt modelId="{E46EF566-945A-4F9E-80F8-A8FBD84A70EB}" type="sibTrans" cxnId="{E0DEDE8F-4F1D-4818-93CF-7E444B76626E}">
      <dgm:prSet/>
      <dgm:spPr/>
      <dgm:t>
        <a:bodyPr/>
        <a:lstStyle/>
        <a:p>
          <a:endParaRPr lang="en-US"/>
        </a:p>
      </dgm:t>
    </dgm:pt>
    <dgm:pt modelId="{1857B4B4-02E8-43E5-8445-57678B06DB41}" type="pres">
      <dgm:prSet presAssocID="{A60ADB35-E03A-4248-9B97-3C0F28354AB7}" presName="compositeShape" presStyleCnt="0">
        <dgm:presLayoutVars>
          <dgm:chMax val="7"/>
          <dgm:dir/>
          <dgm:resizeHandles val="exact"/>
        </dgm:presLayoutVars>
      </dgm:prSet>
      <dgm:spPr/>
      <dgm:t>
        <a:bodyPr/>
        <a:lstStyle/>
        <a:p>
          <a:endParaRPr lang="en-US"/>
        </a:p>
      </dgm:t>
    </dgm:pt>
    <dgm:pt modelId="{21E4BB8B-4FDA-4139-9EB3-0DDE304555AA}" type="pres">
      <dgm:prSet presAssocID="{A60ADB35-E03A-4248-9B97-3C0F28354AB7}" presName="wedge1" presStyleLbl="node1" presStyleIdx="0" presStyleCnt="2"/>
      <dgm:spPr/>
      <dgm:t>
        <a:bodyPr/>
        <a:lstStyle/>
        <a:p>
          <a:endParaRPr lang="en-US"/>
        </a:p>
      </dgm:t>
    </dgm:pt>
    <dgm:pt modelId="{367C7B7A-85F2-47CB-984C-E875CF5CAB1A}" type="pres">
      <dgm:prSet presAssocID="{A60ADB35-E03A-4248-9B97-3C0F28354AB7}" presName="wedge1Tx" presStyleLbl="node1" presStyleIdx="0" presStyleCnt="2">
        <dgm:presLayoutVars>
          <dgm:chMax val="0"/>
          <dgm:chPref val="0"/>
          <dgm:bulletEnabled val="1"/>
        </dgm:presLayoutVars>
      </dgm:prSet>
      <dgm:spPr/>
      <dgm:t>
        <a:bodyPr/>
        <a:lstStyle/>
        <a:p>
          <a:endParaRPr lang="en-US"/>
        </a:p>
      </dgm:t>
    </dgm:pt>
    <dgm:pt modelId="{0E4781D4-B31D-4673-897A-2FE79A259E76}" type="pres">
      <dgm:prSet presAssocID="{A60ADB35-E03A-4248-9B97-3C0F28354AB7}" presName="wedge2" presStyleLbl="node1" presStyleIdx="1" presStyleCnt="2"/>
      <dgm:spPr/>
      <dgm:t>
        <a:bodyPr/>
        <a:lstStyle/>
        <a:p>
          <a:endParaRPr lang="en-US"/>
        </a:p>
      </dgm:t>
    </dgm:pt>
    <dgm:pt modelId="{485FF379-ADD6-42FA-81E9-8C3EBBB7C59B}" type="pres">
      <dgm:prSet presAssocID="{A60ADB35-E03A-4248-9B97-3C0F28354AB7}" presName="wedge2Tx" presStyleLbl="node1" presStyleIdx="1" presStyleCnt="2">
        <dgm:presLayoutVars>
          <dgm:chMax val="0"/>
          <dgm:chPref val="0"/>
          <dgm:bulletEnabled val="1"/>
        </dgm:presLayoutVars>
      </dgm:prSet>
      <dgm:spPr/>
      <dgm:t>
        <a:bodyPr/>
        <a:lstStyle/>
        <a:p>
          <a:endParaRPr lang="en-US"/>
        </a:p>
      </dgm:t>
    </dgm:pt>
  </dgm:ptLst>
  <dgm:cxnLst>
    <dgm:cxn modelId="{A72369A9-5FB9-4B84-9AC1-9ADE401055F2}" type="presOf" srcId="{11B64813-79BB-4332-9B4F-D1957AEFB56C}" destId="{485FF379-ADD6-42FA-81E9-8C3EBBB7C59B}" srcOrd="1" destOrd="0" presId="urn:microsoft.com/office/officeart/2005/8/layout/chart3"/>
    <dgm:cxn modelId="{045A8FE7-FFC6-466C-A3B6-745FB728F489}" type="presOf" srcId="{A60ADB35-E03A-4248-9B97-3C0F28354AB7}" destId="{1857B4B4-02E8-43E5-8445-57678B06DB41}" srcOrd="0" destOrd="0" presId="urn:microsoft.com/office/officeart/2005/8/layout/chart3"/>
    <dgm:cxn modelId="{85973D1F-C51C-4F31-83D4-8FB017130463}" type="presOf" srcId="{7BC13BF1-1997-490D-A594-AEC7D9544902}" destId="{367C7B7A-85F2-47CB-984C-E875CF5CAB1A}" srcOrd="1" destOrd="0" presId="urn:microsoft.com/office/officeart/2005/8/layout/chart3"/>
    <dgm:cxn modelId="{4D266672-17A9-4C1F-A4F2-4EF32898073E}" srcId="{A60ADB35-E03A-4248-9B97-3C0F28354AB7}" destId="{7BC13BF1-1997-490D-A594-AEC7D9544902}" srcOrd="0" destOrd="0" parTransId="{35CC27AB-25AF-472E-8C01-8BF2B5E31185}" sibTransId="{BE1CE528-FABD-4DD8-B479-5C0E1340E553}"/>
    <dgm:cxn modelId="{452B2A3A-AD59-4133-9F5B-B4FB9C2523BE}" type="presOf" srcId="{7BC13BF1-1997-490D-A594-AEC7D9544902}" destId="{21E4BB8B-4FDA-4139-9EB3-0DDE304555AA}" srcOrd="0" destOrd="0" presId="urn:microsoft.com/office/officeart/2005/8/layout/chart3"/>
    <dgm:cxn modelId="{A842CB61-1402-4427-BDEC-84853662E55B}" type="presOf" srcId="{11B64813-79BB-4332-9B4F-D1957AEFB56C}" destId="{0E4781D4-B31D-4673-897A-2FE79A259E76}" srcOrd="0" destOrd="0" presId="urn:microsoft.com/office/officeart/2005/8/layout/chart3"/>
    <dgm:cxn modelId="{E0DEDE8F-4F1D-4818-93CF-7E444B76626E}" srcId="{A60ADB35-E03A-4248-9B97-3C0F28354AB7}" destId="{11B64813-79BB-4332-9B4F-D1957AEFB56C}" srcOrd="1" destOrd="0" parTransId="{483098F9-B9E7-4F8B-92D4-CAE96501E224}" sibTransId="{E46EF566-945A-4F9E-80F8-A8FBD84A70EB}"/>
    <dgm:cxn modelId="{1157D5CD-CF71-48D4-9715-44C2EF08BD93}" type="presParOf" srcId="{1857B4B4-02E8-43E5-8445-57678B06DB41}" destId="{21E4BB8B-4FDA-4139-9EB3-0DDE304555AA}" srcOrd="0" destOrd="0" presId="urn:microsoft.com/office/officeart/2005/8/layout/chart3"/>
    <dgm:cxn modelId="{DCEDAF31-D733-4692-989C-C8234D8EF5BA}" type="presParOf" srcId="{1857B4B4-02E8-43E5-8445-57678B06DB41}" destId="{367C7B7A-85F2-47CB-984C-E875CF5CAB1A}" srcOrd="1" destOrd="0" presId="urn:microsoft.com/office/officeart/2005/8/layout/chart3"/>
    <dgm:cxn modelId="{57B2895D-CCFD-48D0-A618-EB0910F3B44D}" type="presParOf" srcId="{1857B4B4-02E8-43E5-8445-57678B06DB41}" destId="{0E4781D4-B31D-4673-897A-2FE79A259E76}" srcOrd="2" destOrd="0" presId="urn:microsoft.com/office/officeart/2005/8/layout/chart3"/>
    <dgm:cxn modelId="{5CB02BC3-7399-45E1-83D8-24C5C9CCEE54}" type="presParOf" srcId="{1857B4B4-02E8-43E5-8445-57678B06DB41}" destId="{485FF379-ADD6-42FA-81E9-8C3EBBB7C59B}" srcOrd="3"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4BB8B-4FDA-4139-9EB3-0DDE304555AA}">
      <dsp:nvSpPr>
        <dsp:cNvPr id="0" name=""/>
        <dsp:cNvSpPr/>
      </dsp:nvSpPr>
      <dsp:spPr>
        <a:xfrm>
          <a:off x="1158386" y="378102"/>
          <a:ext cx="3970071" cy="3970071"/>
        </a:xfrm>
        <a:prstGeom prst="pie">
          <a:avLst>
            <a:gd name="adj1" fmla="val 16200000"/>
            <a:gd name="adj2" fmla="val 540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defRPr cap="all"/>
          </a:pPr>
          <a:r>
            <a:rPr lang="en-US" sz="5600" kern="1200"/>
            <a:t>20%</a:t>
          </a:r>
        </a:p>
      </dsp:txBody>
      <dsp:txXfrm>
        <a:off x="3143422" y="968886"/>
        <a:ext cx="1394251" cy="2788502"/>
      </dsp:txXfrm>
    </dsp:sp>
    <dsp:sp modelId="{0E4781D4-B31D-4673-897A-2FE79A259E76}">
      <dsp:nvSpPr>
        <dsp:cNvPr id="0" name=""/>
        <dsp:cNvSpPr/>
      </dsp:nvSpPr>
      <dsp:spPr>
        <a:xfrm>
          <a:off x="1063860" y="378102"/>
          <a:ext cx="3970071" cy="3970071"/>
        </a:xfrm>
        <a:prstGeom prst="pie">
          <a:avLst>
            <a:gd name="adj1" fmla="val 5400000"/>
            <a:gd name="adj2" fmla="val 16200000"/>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defRPr cap="all"/>
          </a:pPr>
          <a:r>
            <a:rPr lang="en-US" sz="5600" kern="1200"/>
            <a:t>80%</a:t>
          </a:r>
        </a:p>
      </dsp:txBody>
      <dsp:txXfrm>
        <a:off x="1631013" y="968886"/>
        <a:ext cx="1394251" cy="2788502"/>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0FF10-F8F3-4D98-A01C-67C655985347}"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E1A11-A887-4D11-A238-5E2A09EC379A}" type="slidenum">
              <a:rPr lang="en-US" smtClean="0"/>
              <a:t>‹#›</a:t>
            </a:fld>
            <a:endParaRPr lang="en-US"/>
          </a:p>
        </p:txBody>
      </p:sp>
    </p:spTree>
    <p:extLst>
      <p:ext uri="{BB962C8B-B14F-4D97-AF65-F5344CB8AC3E}">
        <p14:creationId xmlns:p14="http://schemas.microsoft.com/office/powerpoint/2010/main" val="2520736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kern="1200" dirty="0">
                <a:solidFill>
                  <a:schemeClr val="tx1"/>
                </a:solidFill>
                <a:effectLst/>
                <a:latin typeface="+mn-lt"/>
                <a:ea typeface="+mn-ea"/>
                <a:cs typeface="+mn-cs"/>
              </a:rPr>
              <a:t>1.In addition, which was the downfall of production of cauliflower and other crops as well, due to heavy rainfall and the flood which almost destroyed 80% of the crops of this year which was devastating for the farmers and for the people as well who uses cauliflower in home and go for restaurants as well.</a:t>
            </a:r>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1</a:t>
            </a:fld>
            <a:endParaRPr lang="en-US"/>
          </a:p>
        </p:txBody>
      </p:sp>
    </p:spTree>
    <p:extLst>
      <p:ext uri="{BB962C8B-B14F-4D97-AF65-F5344CB8AC3E}">
        <p14:creationId xmlns:p14="http://schemas.microsoft.com/office/powerpoint/2010/main" val="2041656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dirty="0">
                <a:effectLst/>
              </a:rPr>
              <a:t>1. </a:t>
            </a:r>
            <a:r>
              <a:rPr lang="en-US" sz="1200" kern="1200" dirty="0">
                <a:solidFill>
                  <a:schemeClr val="tx1"/>
                </a:solidFill>
                <a:effectLst/>
                <a:latin typeface="+mn-lt"/>
                <a:ea typeface="+mn-ea"/>
                <a:cs typeface="+mn-cs"/>
              </a:rPr>
              <a:t>There is another side of the retailer that has to balance the effects of weather variation.</a:t>
            </a:r>
            <a:endParaRPr lang="en-US" dirty="0">
              <a:effectLst/>
            </a:endParaRPr>
          </a:p>
          <a:p>
            <a:pPr rtl="0" latinLnBrk="0"/>
            <a:r>
              <a:rPr lang="en-US" sz="1200" kern="1200" dirty="0">
                <a:solidFill>
                  <a:schemeClr val="tx1"/>
                </a:solidFill>
                <a:effectLst/>
                <a:latin typeface="+mn-lt"/>
                <a:ea typeface="+mn-ea"/>
                <a:cs typeface="+mn-cs"/>
              </a:rPr>
              <a:t>-Climate change did change farmer stability in terms of money.</a:t>
            </a:r>
            <a:endParaRPr lang="en-US" dirty="0">
              <a:effectLst/>
            </a:endParaRPr>
          </a:p>
          <a:p>
            <a:pPr rtl="0" latinLnBrk="0"/>
            <a:r>
              <a:rPr lang="en-US" sz="1200" kern="1200" dirty="0">
                <a:solidFill>
                  <a:schemeClr val="tx1"/>
                </a:solidFill>
                <a:effectLst/>
                <a:latin typeface="+mn-lt"/>
                <a:ea typeface="+mn-ea"/>
                <a:cs typeface="+mn-cs"/>
              </a:rPr>
              <a:t>-Change in the weather caused  farmer and  business and other stakeholders too </a:t>
            </a:r>
            <a:endParaRPr lang="en-US" dirty="0">
              <a:effectLst/>
            </a:endParaRPr>
          </a:p>
          <a:p>
            <a:pPr rtl="0" latinLnBrk="0"/>
            <a:r>
              <a:rPr lang="en-US" sz="1200" kern="1200" dirty="0">
                <a:solidFill>
                  <a:schemeClr val="tx1"/>
                </a:solidFill>
                <a:effectLst/>
                <a:latin typeface="+mn-lt"/>
                <a:ea typeface="+mn-ea"/>
                <a:cs typeface="+mn-cs"/>
              </a:rPr>
              <a:t>-Change in climate comes a change in the stability and it brings the poorer harvesting in the whole country.</a:t>
            </a:r>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10</a:t>
            </a:fld>
            <a:endParaRPr lang="en-US"/>
          </a:p>
        </p:txBody>
      </p:sp>
    </p:spTree>
    <p:extLst>
      <p:ext uri="{BB962C8B-B14F-4D97-AF65-F5344CB8AC3E}">
        <p14:creationId xmlns:p14="http://schemas.microsoft.com/office/powerpoint/2010/main" val="120483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kern="1200" dirty="0">
                <a:solidFill>
                  <a:schemeClr val="tx1"/>
                </a:solidFill>
                <a:effectLst/>
                <a:latin typeface="+mn-lt"/>
                <a:ea typeface="+mn-ea"/>
                <a:cs typeface="+mn-cs"/>
              </a:rPr>
              <a:t>1.As the pressing matter of production because of dogs and cat &amp; flooding, how could the farmers will able to supply to the market. If the market is unable to get how they are going to hold their customer in the long run, it seems impossible to hold it together.</a:t>
            </a:r>
            <a:endParaRPr lang="en-US" dirty="0">
              <a:effectLst/>
            </a:endParaRPr>
          </a:p>
          <a:p>
            <a:pPr rtl="0" latinLnBrk="0"/>
            <a:r>
              <a:rPr lang="en-US" sz="1200" kern="1200" dirty="0">
                <a:solidFill>
                  <a:schemeClr val="tx1"/>
                </a:solidFill>
                <a:effectLst/>
                <a:latin typeface="+mn-lt"/>
                <a:ea typeface="+mn-ea"/>
                <a:cs typeface="+mn-cs"/>
              </a:rPr>
              <a:t>2.As this picture depiction above, during the production they lost 80% of the crops of this year. How possibly they could satisfy everyone in the country with 20% of remaining cauliflowers.</a:t>
            </a:r>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2</a:t>
            </a:fld>
            <a:endParaRPr lang="en-US"/>
          </a:p>
        </p:txBody>
      </p:sp>
    </p:spTree>
    <p:extLst>
      <p:ext uri="{BB962C8B-B14F-4D97-AF65-F5344CB8AC3E}">
        <p14:creationId xmlns:p14="http://schemas.microsoft.com/office/powerpoint/2010/main" val="104322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kern="1200" dirty="0">
                <a:solidFill>
                  <a:schemeClr val="tx1"/>
                </a:solidFill>
                <a:effectLst/>
                <a:latin typeface="+mn-lt"/>
                <a:ea typeface="+mn-ea"/>
                <a:cs typeface="+mn-cs"/>
              </a:rPr>
              <a:t>1. Prices have risen from floor to the roof. However, when they need to import from some other countries like ’Holand’ which could cause extra money than usual prices. </a:t>
            </a:r>
            <a:endParaRPr lang="en-US" dirty="0">
              <a:effectLst/>
            </a:endParaRPr>
          </a:p>
          <a:p>
            <a:pPr rtl="0" latinLnBrk="0"/>
            <a:r>
              <a:rPr lang="en-US" sz="1200" kern="1200" dirty="0">
                <a:solidFill>
                  <a:schemeClr val="tx1"/>
                </a:solidFill>
                <a:effectLst/>
                <a:latin typeface="+mn-lt"/>
                <a:ea typeface="+mn-ea"/>
                <a:cs typeface="+mn-cs"/>
              </a:rPr>
              <a:t>2.If they import from other countries obviously they will be charged a bit high because of transporting from one country to another.</a:t>
            </a:r>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3</a:t>
            </a:fld>
            <a:endParaRPr lang="en-US"/>
          </a:p>
        </p:txBody>
      </p:sp>
    </p:spTree>
    <p:extLst>
      <p:ext uri="{BB962C8B-B14F-4D97-AF65-F5344CB8AC3E}">
        <p14:creationId xmlns:p14="http://schemas.microsoft.com/office/powerpoint/2010/main" val="190289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kern="1200" dirty="0">
                <a:solidFill>
                  <a:schemeClr val="tx1"/>
                </a:solidFill>
                <a:effectLst/>
                <a:latin typeface="+mn-lt"/>
                <a:ea typeface="+mn-ea"/>
                <a:cs typeface="+mn-cs"/>
              </a:rPr>
              <a:t>If they have remained with 20% of crops in the year. How is the case they can profit from 20%?</a:t>
            </a:r>
            <a:endParaRPr lang="en-US" dirty="0">
              <a:effectLst/>
            </a:endParaRPr>
          </a:p>
          <a:p>
            <a:pPr rtl="0" latinLnBrk="0"/>
            <a:r>
              <a:rPr lang="en-US" sz="1200" kern="1200" dirty="0">
                <a:solidFill>
                  <a:schemeClr val="tx1"/>
                </a:solidFill>
                <a:effectLst/>
                <a:latin typeface="+mn-lt"/>
                <a:ea typeface="+mn-ea"/>
                <a:cs typeface="+mn-cs"/>
              </a:rPr>
              <a:t>They will not able to get a reasonable profit as they usually get from the crops every year. Even if they imported from other countries they will not get any profit</a:t>
            </a:r>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4</a:t>
            </a:fld>
            <a:endParaRPr lang="en-US"/>
          </a:p>
        </p:txBody>
      </p:sp>
    </p:spTree>
    <p:extLst>
      <p:ext uri="{BB962C8B-B14F-4D97-AF65-F5344CB8AC3E}">
        <p14:creationId xmlns:p14="http://schemas.microsoft.com/office/powerpoint/2010/main" val="3986780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kern="1200" dirty="0">
                <a:solidFill>
                  <a:schemeClr val="tx1"/>
                </a:solidFill>
                <a:effectLst/>
                <a:latin typeface="+mn-lt"/>
                <a:ea typeface="+mn-ea"/>
                <a:cs typeface="+mn-cs"/>
              </a:rPr>
              <a:t>1.As about the organization mentioned in this very article, there are some restaurants where they decided cauliflower to off from the menu from pizza and from other dishes as well. In the meantime, How could they possible to satisfy their customer with the not only absence of cauliflower but other crops as well. Likewise, cabbage, sprouts, etc. As we know all, vegetables are the main soul of zinger and other stuff as well in the restaurants.</a:t>
            </a:r>
            <a:endParaRPr lang="en-US" dirty="0">
              <a:effectLst/>
            </a:endParaRPr>
          </a:p>
          <a:p>
            <a:pPr rtl="0" latinLnBrk="0"/>
            <a:r>
              <a:rPr lang="en-US" sz="1200" kern="1200" dirty="0">
                <a:solidFill>
                  <a:schemeClr val="tx1"/>
                </a:solidFill>
                <a:effectLst/>
                <a:latin typeface="+mn-lt"/>
                <a:ea typeface="+mn-ea"/>
                <a:cs typeface="+mn-cs"/>
              </a:rPr>
              <a:t>2.For those who depend on plant-based recipe restaurants likewise. They have to remove the cauliflower from the menu or they must use another vegetable fro their organization which might not satisfy their customer totally.</a:t>
            </a:r>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5</a:t>
            </a:fld>
            <a:endParaRPr lang="en-US"/>
          </a:p>
        </p:txBody>
      </p:sp>
    </p:spTree>
    <p:extLst>
      <p:ext uri="{BB962C8B-B14F-4D97-AF65-F5344CB8AC3E}">
        <p14:creationId xmlns:p14="http://schemas.microsoft.com/office/powerpoint/2010/main" val="159704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6</a:t>
            </a:fld>
            <a:endParaRPr lang="en-US"/>
          </a:p>
        </p:txBody>
      </p:sp>
    </p:spTree>
    <p:extLst>
      <p:ext uri="{BB962C8B-B14F-4D97-AF65-F5344CB8AC3E}">
        <p14:creationId xmlns:p14="http://schemas.microsoft.com/office/powerpoint/2010/main" val="1718628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kern="1200" dirty="0" smtClean="0">
                <a:solidFill>
                  <a:schemeClr val="tx1"/>
                </a:solidFill>
                <a:effectLst/>
                <a:latin typeface="+mn-lt"/>
                <a:ea typeface="+mn-ea"/>
                <a:cs typeface="+mn-cs"/>
              </a:rPr>
              <a:t>They decided to buy cauliflower and other ingredients from another country because of demand from community.</a:t>
            </a:r>
            <a:endParaRPr lang="en-US" dirty="0" smtClean="0">
              <a:effectLst/>
            </a:endParaRPr>
          </a:p>
          <a:p>
            <a:pPr rtl="0" latinLnBrk="0"/>
            <a:r>
              <a:rPr lang="en-US" sz="1200" kern="1200" dirty="0" smtClean="0">
                <a:solidFill>
                  <a:schemeClr val="tx1"/>
                </a:solidFill>
                <a:effectLst/>
                <a:latin typeface="+mn-lt"/>
                <a:ea typeface="+mn-ea"/>
                <a:cs typeface="+mn-cs"/>
              </a:rPr>
              <a:t>In case, if restaurants are unable to get cauliflower they are going to see the causes and effects of it, having demand from the community.</a:t>
            </a:r>
            <a:endParaRPr lang="en-US" dirty="0" smtClean="0">
              <a:effectLst/>
            </a:endParaRPr>
          </a:p>
          <a:p>
            <a:pPr rtl="0" latinLnBrk="0"/>
            <a:r>
              <a:rPr lang="en-US" sz="1200" kern="1200" dirty="0" smtClean="0">
                <a:solidFill>
                  <a:schemeClr val="tx1"/>
                </a:solidFill>
                <a:effectLst/>
                <a:latin typeface="+mn-lt"/>
                <a:ea typeface="+mn-ea"/>
                <a:cs typeface="+mn-cs"/>
              </a:rPr>
              <a:t>They were ready to pay more money rather traditional pricing as the sign of huge amount of demand</a:t>
            </a:r>
            <a:endParaRPr lang="en-US" dirty="0" smtClean="0">
              <a:effectLst/>
            </a:endParaRPr>
          </a:p>
          <a:p>
            <a:pPr rtl="0" latinLnBrk="0"/>
            <a:r>
              <a:rPr lang="en-US" sz="1200" kern="1200" dirty="0" smtClean="0">
                <a:solidFill>
                  <a:schemeClr val="tx1"/>
                </a:solidFill>
                <a:effectLst/>
                <a:latin typeface="+mn-lt"/>
                <a:ea typeface="+mn-ea"/>
                <a:cs typeface="+mn-cs"/>
              </a:rPr>
              <a:t>Alternative for those who reduce their intake of meat in their food.</a:t>
            </a:r>
            <a:endParaRPr lang="en-US" dirty="0" smtClean="0">
              <a:effectLst/>
            </a:endParaRPr>
          </a:p>
          <a:p>
            <a:pPr rtl="0" latinLnBrk="0"/>
            <a:r>
              <a:rPr lang="en-US" sz="1200" kern="1200" dirty="0" smtClean="0">
                <a:solidFill>
                  <a:schemeClr val="tx1"/>
                </a:solidFill>
                <a:effectLst/>
                <a:latin typeface="+mn-lt"/>
                <a:ea typeface="+mn-ea"/>
                <a:cs typeface="+mn-cs"/>
              </a:rPr>
              <a:t>As 80% of the crops were destroyed , so hard to supply and fulfil the need of everyone inside the country untill they import from somewhere.</a:t>
            </a:r>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7</a:t>
            </a:fld>
            <a:endParaRPr lang="en-US"/>
          </a:p>
        </p:txBody>
      </p:sp>
    </p:spTree>
    <p:extLst>
      <p:ext uri="{BB962C8B-B14F-4D97-AF65-F5344CB8AC3E}">
        <p14:creationId xmlns:p14="http://schemas.microsoft.com/office/powerpoint/2010/main" val="144649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Explanations:</a:t>
            </a:r>
          </a:p>
          <a:p>
            <a:pPr rtl="0" latinLnBrk="0"/>
            <a:r>
              <a:rPr lang="en-US" sz="1200" kern="1200" dirty="0">
                <a:solidFill>
                  <a:schemeClr val="tx1"/>
                </a:solidFill>
                <a:effectLst/>
                <a:latin typeface="+mn-lt"/>
                <a:ea typeface="+mn-ea"/>
                <a:cs typeface="+mn-cs"/>
              </a:rPr>
              <a:t>1.In case, if restaurants are not going to get as per the customer need, there is not any doubt they will lose their customer and recognition among the market .</a:t>
            </a:r>
            <a:endParaRPr lang="en-US" dirty="0">
              <a:effectLst/>
            </a:endParaRPr>
          </a:p>
          <a:p>
            <a:pPr rtl="0" latinLnBrk="0"/>
            <a:r>
              <a:rPr lang="en-US" sz="1200" kern="1200" dirty="0">
                <a:solidFill>
                  <a:schemeClr val="tx1"/>
                </a:solidFill>
                <a:effectLst/>
                <a:latin typeface="+mn-lt"/>
                <a:ea typeface="+mn-ea"/>
                <a:cs typeface="+mn-cs"/>
              </a:rPr>
              <a:t>-Unfortunately, they will not able to make plant-based recipe food which needs cauliflower in it which causes the down in their sale and revenue and lump sum as well.</a:t>
            </a:r>
            <a:endParaRPr lang="en-US" dirty="0">
              <a:effectLst/>
            </a:endParaRPr>
          </a:p>
          <a:p>
            <a:pPr rtl="0" latinLnBrk="0"/>
            <a:r>
              <a:rPr lang="en-US" sz="1200" kern="1200" dirty="0">
                <a:solidFill>
                  <a:schemeClr val="tx1"/>
                </a:solidFill>
                <a:effectLst/>
                <a:latin typeface="+mn-lt"/>
                <a:ea typeface="+mn-ea"/>
                <a:cs typeface="+mn-cs"/>
              </a:rPr>
              <a:t>-Baes on this scenario, they will not able to maintain their organization structure in the market.</a:t>
            </a:r>
            <a:endParaRPr lang="en-US" dirty="0">
              <a:effectLst/>
            </a:endParaRPr>
          </a:p>
          <a:p>
            <a:endParaRPr lang="en-US" baseline="0" dirty="0"/>
          </a:p>
          <a:p>
            <a:pPr rtl="0" latinLnBrk="0"/>
            <a:r>
              <a:rPr lang="en-US" sz="1200" kern="1200" dirty="0">
                <a:solidFill>
                  <a:schemeClr val="tx1"/>
                </a:solidFill>
                <a:effectLst/>
                <a:latin typeface="+mn-lt"/>
                <a:ea typeface="+mn-ea"/>
                <a:cs typeface="+mn-cs"/>
              </a:rPr>
              <a:t>2. In the meantime, for getting rid of the current situation we need to import some services from Holland, For instance, cauliflower and etc. The farmer had lost him the financial condition they are in the critical situation that they faced during the heavy rainfall, they can not provide enough cauliflower to the market so the price has risen up.</a:t>
            </a:r>
            <a:endParaRPr lang="en-US" dirty="0">
              <a:effectLst/>
            </a:endParaRPr>
          </a:p>
          <a:p>
            <a:pPr rtl="0" latinLnBrk="0"/>
            <a:r>
              <a:rPr lang="en-US" sz="1200" kern="1200" dirty="0">
                <a:solidFill>
                  <a:schemeClr val="tx1"/>
                </a:solidFill>
                <a:effectLst/>
                <a:latin typeface="+mn-lt"/>
                <a:ea typeface="+mn-ea"/>
                <a:cs typeface="+mn-cs"/>
              </a:rPr>
              <a:t>-during their bad time, they are asking a favor from other countries to help them out in this problem.</a:t>
            </a:r>
            <a:endParaRPr lang="en-US" dirty="0">
              <a:effectLst/>
            </a:endParaRPr>
          </a:p>
          <a:p>
            <a:pPr rtl="0" latinLnBrk="0"/>
            <a:r>
              <a:rPr lang="en-US" sz="1200" kern="1200" dirty="0">
                <a:solidFill>
                  <a:schemeClr val="tx1"/>
                </a:solidFill>
                <a:effectLst/>
                <a:latin typeface="+mn-lt"/>
                <a:ea typeface="+mn-ea"/>
                <a:cs typeface="+mn-cs"/>
              </a:rPr>
              <a:t>-They lost 80% of it, they could not provide the whole country with 20% of its production.</a:t>
            </a:r>
            <a:endParaRPr lang="en-US" dirty="0">
              <a:effectLst/>
            </a:endParaRPr>
          </a:p>
          <a:p>
            <a:pPr rtl="0" latinLnBrk="0"/>
            <a:r>
              <a:rPr lang="en-US" sz="1200" kern="1200" dirty="0">
                <a:solidFill>
                  <a:schemeClr val="tx1"/>
                </a:solidFill>
                <a:effectLst/>
                <a:latin typeface="+mn-lt"/>
                <a:ea typeface="+mn-ea"/>
                <a:cs typeface="+mn-cs"/>
              </a:rPr>
              <a:t>-Although, their prices have gone high than the standard price of cauliflower.</a:t>
            </a:r>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8</a:t>
            </a:fld>
            <a:endParaRPr lang="en-US"/>
          </a:p>
        </p:txBody>
      </p:sp>
    </p:spTree>
    <p:extLst>
      <p:ext uri="{BB962C8B-B14F-4D97-AF65-F5344CB8AC3E}">
        <p14:creationId xmlns:p14="http://schemas.microsoft.com/office/powerpoint/2010/main" val="1984692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kern="1200" dirty="0">
                <a:solidFill>
                  <a:schemeClr val="tx1"/>
                </a:solidFill>
                <a:effectLst/>
                <a:latin typeface="+mn-lt"/>
                <a:ea typeface="+mn-ea"/>
                <a:cs typeface="+mn-cs"/>
              </a:rPr>
              <a:t>1. Rainfall of three months day and night, everything was gone in the waste. For instance, Cauliflower cabbage and etc.</a:t>
            </a:r>
            <a:endParaRPr lang="en-US" dirty="0">
              <a:effectLst/>
            </a:endParaRPr>
          </a:p>
          <a:p>
            <a:pPr rtl="0" latinLnBrk="0"/>
            <a:r>
              <a:rPr lang="en-US" sz="1200" kern="1200" dirty="0">
                <a:solidFill>
                  <a:schemeClr val="tx1"/>
                </a:solidFill>
                <a:effectLst/>
                <a:latin typeface="+mn-lt"/>
                <a:ea typeface="+mn-ea"/>
                <a:cs typeface="+mn-cs"/>
              </a:rPr>
              <a:t>-People were also get stuck in the fields having heavy rainfall during the flood.</a:t>
            </a:r>
            <a:endParaRPr lang="en-US" dirty="0">
              <a:effectLst/>
            </a:endParaRPr>
          </a:p>
          <a:p>
            <a:pPr rtl="0" latinLnBrk="0"/>
            <a:r>
              <a:rPr lang="en-US" sz="1200" kern="1200" dirty="0">
                <a:solidFill>
                  <a:schemeClr val="tx1"/>
                </a:solidFill>
                <a:effectLst/>
                <a:latin typeface="+mn-lt"/>
                <a:ea typeface="+mn-ea"/>
                <a:cs typeface="+mn-cs"/>
              </a:rPr>
              <a:t>-Nothing left in the fields when the flood came to the ground and washed everything out from the fields before their bare eyes.</a:t>
            </a:r>
            <a:endParaRPr lang="en-US" dirty="0">
              <a:effectLst/>
            </a:endParaRPr>
          </a:p>
          <a:p>
            <a:endParaRPr lang="en-US" baseline="0" dirty="0"/>
          </a:p>
          <a:p>
            <a:pPr rtl="0" latinLnBrk="0"/>
            <a:r>
              <a:rPr lang="en-US" sz="1200" kern="1200" dirty="0">
                <a:solidFill>
                  <a:schemeClr val="tx1"/>
                </a:solidFill>
                <a:effectLst/>
                <a:latin typeface="+mn-lt"/>
                <a:ea typeface="+mn-ea"/>
                <a:cs typeface="+mn-cs"/>
              </a:rPr>
              <a:t>2.Needless to say, they faced 80% lose of their production, not only 80% but they lose their financial state as well during the weeks of flood and rainfall over the fields,</a:t>
            </a:r>
            <a:endParaRPr lang="en-US" dirty="0">
              <a:effectLst/>
            </a:endParaRPr>
          </a:p>
          <a:p>
            <a:pPr rtl="0" latinLnBrk="0"/>
            <a:r>
              <a:rPr lang="en-US" sz="1200" kern="1200" dirty="0">
                <a:solidFill>
                  <a:schemeClr val="tx1"/>
                </a:solidFill>
                <a:effectLst/>
                <a:latin typeface="+mn-lt"/>
                <a:ea typeface="+mn-ea"/>
                <a:cs typeface="+mn-cs"/>
              </a:rPr>
              <a:t>-Likelihood was down, the source of earning was down, production was down.</a:t>
            </a:r>
            <a:endParaRPr lang="en-US" dirty="0">
              <a:effectLst/>
            </a:endParaRPr>
          </a:p>
          <a:p>
            <a:pPr rtl="0" latinLnBrk="0"/>
            <a:r>
              <a:rPr lang="en-US" sz="1200" kern="1200" dirty="0">
                <a:solidFill>
                  <a:schemeClr val="tx1"/>
                </a:solidFill>
                <a:effectLst/>
                <a:latin typeface="+mn-lt"/>
                <a:ea typeface="+mn-ea"/>
                <a:cs typeface="+mn-cs"/>
              </a:rPr>
              <a:t>-farmer who are not enough to run their household if they face such catastrophic cause during the shorage.</a:t>
            </a:r>
            <a:endParaRPr lang="en-US" dirty="0">
              <a:effectLst/>
            </a:endParaRPr>
          </a:p>
        </p:txBody>
      </p:sp>
      <p:sp>
        <p:nvSpPr>
          <p:cNvPr id="4" name="Slide Number Placeholder 3"/>
          <p:cNvSpPr>
            <a:spLocks noGrp="1"/>
          </p:cNvSpPr>
          <p:nvPr>
            <p:ph type="sldNum" sz="quarter" idx="10"/>
          </p:nvPr>
        </p:nvSpPr>
        <p:spPr/>
        <p:txBody>
          <a:bodyPr/>
          <a:lstStyle/>
          <a:p>
            <a:fld id="{8D2E1A11-A887-4D11-A238-5E2A09EC379A}" type="slidenum">
              <a:rPr lang="en-US" smtClean="0"/>
              <a:t>9</a:t>
            </a:fld>
            <a:endParaRPr lang="en-US"/>
          </a:p>
        </p:txBody>
      </p:sp>
    </p:spTree>
    <p:extLst>
      <p:ext uri="{BB962C8B-B14F-4D97-AF65-F5344CB8AC3E}">
        <p14:creationId xmlns:p14="http://schemas.microsoft.com/office/powerpoint/2010/main" val="58679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1E183-366F-4738-8015-052BD49281CE}"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259237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1E183-366F-4738-8015-052BD49281CE}"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82376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1E183-366F-4738-8015-052BD49281CE}"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150180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1E183-366F-4738-8015-052BD49281CE}"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9299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F1E183-366F-4738-8015-052BD49281CE}"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275852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1E183-366F-4738-8015-052BD49281CE}"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113309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1E183-366F-4738-8015-052BD49281CE}"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23308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1E183-366F-4738-8015-052BD49281CE}"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307900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1E183-366F-4738-8015-052BD49281CE}"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382916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F1E183-366F-4738-8015-052BD49281CE}"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294154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F1E183-366F-4738-8015-052BD49281CE}"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CA709-5C4A-4E8B-9AE7-248358853F46}" type="slidenum">
              <a:rPr lang="en-US" smtClean="0"/>
              <a:t>‹#›</a:t>
            </a:fld>
            <a:endParaRPr lang="en-US"/>
          </a:p>
        </p:txBody>
      </p:sp>
    </p:spTree>
    <p:extLst>
      <p:ext uri="{BB962C8B-B14F-4D97-AF65-F5344CB8AC3E}">
        <p14:creationId xmlns:p14="http://schemas.microsoft.com/office/powerpoint/2010/main" val="116818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1E183-366F-4738-8015-052BD49281CE}" type="datetimeFigureOut">
              <a:rPr lang="en-US" smtClean="0"/>
              <a:t>2/19/2020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CA709-5C4A-4E8B-9AE7-248358853F46}" type="slidenum">
              <a:rPr lang="en-US" smtClean="0"/>
              <a:t>‹#›</a:t>
            </a:fld>
            <a:endParaRPr lang="en-US"/>
          </a:p>
        </p:txBody>
      </p:sp>
    </p:spTree>
    <p:extLst>
      <p:ext uri="{BB962C8B-B14F-4D97-AF65-F5344CB8AC3E}">
        <p14:creationId xmlns:p14="http://schemas.microsoft.com/office/powerpoint/2010/main" val="3568079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57634"/>
            <a:ext cx="3685504" cy="4123944"/>
          </a:xfrm>
        </p:spPr>
        <p:txBody>
          <a:bodyPr vert="horz" lIns="91440" tIns="45720" rIns="91440" bIns="45720" rtlCol="0" anchor="ctr">
            <a:normAutofit/>
          </a:bodyPr>
          <a:lstStyle/>
          <a:p>
            <a:r>
              <a:rPr lang="en-US" sz="4100"/>
              <a:t/>
            </a:r>
            <a:br>
              <a:rPr lang="en-US" sz="4100"/>
            </a:br>
            <a:r>
              <a:rPr lang="en-US" sz="4100"/>
              <a:t>1.Arg(s)</a:t>
            </a:r>
            <a:br>
              <a:rPr lang="en-US" sz="4100"/>
            </a:br>
            <a:r>
              <a:rPr lang="en-US" sz="4100"/>
              <a:t>	Scarcity of Cauliflower in terms of </a:t>
            </a:r>
            <a:r>
              <a:rPr lang="en-US" sz="4100" b="1" i="1"/>
              <a:t>Production.</a:t>
            </a:r>
            <a:r>
              <a:rPr lang="en-US" sz="4100"/>
              <a:t/>
            </a:r>
            <a:br>
              <a:rPr lang="en-US" sz="4100"/>
            </a:br>
            <a:endParaRPr lang="en-US" sz="410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202" r="16399" b="1"/>
          <a:stretch/>
        </p:blipFill>
        <p:spPr>
          <a:xfrm>
            <a:off x="4644321" y="10"/>
            <a:ext cx="7555992" cy="6857990"/>
          </a:xfrm>
          <a:prstGeom prst="rect">
            <a:avLst/>
          </a:prstGeom>
        </p:spPr>
      </p:pic>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00B602F-D8C3-4DD5-B8F5-0212B54C65B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050133"/>
            <a:ext cx="232963" cy="1340860"/>
            <a:chOff x="56167" y="2050133"/>
            <a:chExt cx="232963" cy="1340860"/>
          </a:xfrm>
        </p:grpSpPr>
        <p:sp>
          <p:nvSpPr>
            <p:cNvPr id="15" name="Rectangle 2">
              <a:extLst>
                <a:ext uri="{FF2B5EF4-FFF2-40B4-BE49-F238E27FC236}">
                  <a16:creationId xmlns:a16="http://schemas.microsoft.com/office/drawing/2014/main" id="{5DECCEC3-7216-4C06-A18A-8E7E3F11F6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297654B9-956B-45A2-BCFF-C3B8D2A0D9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E43A9188-A250-45B3-92C6-7B82B99A4D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18F65A8A-D202-4171-B8B1-A5F871C2F0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4C61AD47-E0FE-4269-870C-4EA6432EAF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E3CE99F8-5874-42F1-9117-802AF91303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52B0AAFE-2068-4330-B622-F495F6D355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D71F60FA-8132-4A8C-8A25-AA12DB1EBE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ADBA8AF1-9973-4BF1-A758-89E5E5B417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6712147C-1C59-44C2-AC2C-A7A2008BD6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F4BD0FA2-8F4E-4E28-A91D-584FE197C5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3AA1D0D4-C9A8-4316-BB42-7C3D872549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BD3E342F-986B-4ED7-840A-6638E1C930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5CE8FBB8-BEA6-4B17-B401-A426E74639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5694FEE-ED72-4808-9F69-1491B359DD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7F6E7FB6-3CBD-489B-B4E4-A69C2D5F4E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FB1F7333-7CE1-4BA9-A9D3-33CE2697CF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4458ECA0-C373-47DC-AC47-E90615A43F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31AD3723-A525-44C9-A1D4-8D540C5923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71C422B5-B1F4-4725-A106-ACF8DCB284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48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41248" y="3337269"/>
            <a:ext cx="10509504" cy="2905686"/>
          </a:xfrm>
        </p:spPr>
        <p:txBody>
          <a:bodyPr>
            <a:normAutofit/>
          </a:bodyPr>
          <a:lstStyle/>
          <a:p>
            <a:r>
              <a:rPr lang="en-US" sz="2200" i="1"/>
              <a:t>"This is yet another example of how retailers are having to manage the effects of climate change, which has created a greater variability in the weather and resulted a slightly poorer harvest in the UK."</a:t>
            </a:r>
          </a:p>
        </p:txBody>
      </p:sp>
    </p:spTree>
    <p:extLst>
      <p:ext uri="{BB962C8B-B14F-4D97-AF65-F5344CB8AC3E}">
        <p14:creationId xmlns:p14="http://schemas.microsoft.com/office/powerpoint/2010/main" val="17604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palm, tree&#10;&#10;Description automatically generated">
            <a:extLst>
              <a:ext uri="{FF2B5EF4-FFF2-40B4-BE49-F238E27FC236}">
                <a16:creationId xmlns:a16="http://schemas.microsoft.com/office/drawing/2014/main" id="{ABC06BB8-3839-4F91-931B-827A1EDB6E55}"/>
              </a:ext>
            </a:extLst>
          </p:cNvPr>
          <p:cNvPicPr>
            <a:picLocks noChangeAspect="1"/>
          </p:cNvPicPr>
          <p:nvPr/>
        </p:nvPicPr>
        <p:blipFill rotWithShape="1">
          <a:blip r:embed="rId3">
            <a:duotone>
              <a:prstClr val="black"/>
              <a:prstClr val="white"/>
            </a:duotone>
            <a:alphaModFix amt="35000"/>
          </a:blip>
          <a:srcRect t="1573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FCEC2294-5A7B-45E5-9251-C1AA89F4AD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1" y="1065862"/>
            <a:ext cx="3313164" cy="4726276"/>
          </a:xfrm>
        </p:spPr>
        <p:txBody>
          <a:bodyPr>
            <a:normAutofit/>
          </a:bodyPr>
          <a:lstStyle/>
          <a:p>
            <a:pPr algn="r"/>
            <a:r>
              <a:rPr lang="en-US" sz="4000"/>
              <a:t>Scarcity of Cauliflower in terms of </a:t>
            </a:r>
            <a:r>
              <a:rPr lang="en-US" sz="4000" b="1" i="1"/>
              <a:t>Supply.</a:t>
            </a:r>
            <a:br>
              <a:rPr lang="en-US" sz="4000" b="1" i="1"/>
            </a:br>
            <a:endParaRPr lang="en-US" sz="4000"/>
          </a:p>
        </p:txBody>
      </p:sp>
      <p:cxnSp>
        <p:nvCxnSpPr>
          <p:cNvPr id="25" name="Straight Connector 24">
            <a:extLst>
              <a:ext uri="{FF2B5EF4-FFF2-40B4-BE49-F238E27FC236}">
                <a16:creationId xmlns:a16="http://schemas.microsoft.com/office/drawing/2014/main" id="{67182200-4859-4C8D-BCBB-55B245C28B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p:cNvGraphicFramePr>
            <a:graphicFrameLocks noGrp="1"/>
          </p:cNvGraphicFramePr>
          <p:nvPr>
            <p:ph idx="1"/>
            <p:extLst>
              <p:ext uri="{D42A27DB-BD31-4B8C-83A1-F6EECF244321}">
                <p14:modId xmlns:p14="http://schemas.microsoft.com/office/powerpoint/2010/main" val="75970079"/>
              </p:ext>
            </p:extLst>
          </p:nvPr>
        </p:nvGraphicFramePr>
        <p:xfrm>
          <a:off x="5155379" y="1065862"/>
          <a:ext cx="6192319"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8037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5524016-093B-40C0-96AA-703E01DEB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10EA22D-DFEC-4B18-AA9C-8B911DF3B0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 name="Subtitle 2"/>
          <p:cNvSpPr>
            <a:spLocks noGrp="1"/>
          </p:cNvSpPr>
          <p:nvPr>
            <p:ph type="subTitle" idx="1"/>
          </p:nvPr>
        </p:nvSpPr>
        <p:spPr>
          <a:xfrm>
            <a:off x="1463557" y="3602037"/>
            <a:ext cx="5462682" cy="2377421"/>
          </a:xfrm>
        </p:spPr>
        <p:txBody>
          <a:bodyPr>
            <a:normAutofit/>
          </a:bodyPr>
          <a:lstStyle/>
          <a:p>
            <a:pPr algn="l"/>
            <a:r>
              <a:rPr lang="en-US" sz="4000" dirty="0"/>
              <a:t>Scarcity of Cauliflower in terms of </a:t>
            </a:r>
            <a:r>
              <a:rPr lang="en-US" sz="4000" b="1" i="1" dirty="0"/>
              <a:t>Price.</a:t>
            </a:r>
          </a:p>
          <a:p>
            <a:pPr algn="l"/>
            <a:endParaRPr lang="en-US" sz="2200" b="1" i="1" dirty="0"/>
          </a:p>
          <a:p>
            <a:pPr algn="l"/>
            <a:endParaRPr lang="en-US" sz="2200" b="1" i="1" dirty="0"/>
          </a:p>
          <a:p>
            <a:pPr algn="l"/>
            <a:endParaRPr lang="en-US" sz="2200" dirty="0"/>
          </a:p>
        </p:txBody>
      </p:sp>
      <p:sp>
        <p:nvSpPr>
          <p:cNvPr id="60" name="Rectangle 59">
            <a:extLst>
              <a:ext uri="{FF2B5EF4-FFF2-40B4-BE49-F238E27FC236}">
                <a16:creationId xmlns:a16="http://schemas.microsoft.com/office/drawing/2014/main" id="{2F6BE8BB-E24B-4531-8270-98BFE73249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raphic 14">
            <a:extLst>
              <a:ext uri="{FF2B5EF4-FFF2-40B4-BE49-F238E27FC236}">
                <a16:creationId xmlns:a16="http://schemas.microsoft.com/office/drawing/2014/main" id="{E2331801-E28C-4EC5-AA9A-0C1A674C56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841200" y="3847577"/>
            <a:ext cx="2012229" cy="2014135"/>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6" name="Picture 5" descr="A picture containing drawing&#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315" r="15067"/>
          <a:stretch/>
        </p:blipFill>
        <p:spPr>
          <a:xfrm>
            <a:off x="7332890" y="2674973"/>
            <a:ext cx="4364708" cy="2989967"/>
          </a:xfrm>
          <a:prstGeom prst="rect">
            <a:avLst/>
          </a:prstGeom>
        </p:spPr>
      </p:pic>
      <p:sp>
        <p:nvSpPr>
          <p:cNvPr id="64" name="Graphic 14">
            <a:extLst>
              <a:ext uri="{FF2B5EF4-FFF2-40B4-BE49-F238E27FC236}">
                <a16:creationId xmlns:a16="http://schemas.microsoft.com/office/drawing/2014/main" id="{A7491B3F-28E1-47D2-9EDB-4A3F9B1926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841200" y="3847577"/>
            <a:ext cx="2012229" cy="2014135"/>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66" name="Rectangle 65">
            <a:extLst>
              <a:ext uri="{FF2B5EF4-FFF2-40B4-BE49-F238E27FC236}">
                <a16:creationId xmlns:a16="http://schemas.microsoft.com/office/drawing/2014/main" id="{D665D759-2DF8-4D47-8386-4BA28901A7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76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0D5D19D-0789-4518-B5DC-D47ADF69D2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13810" y="3130041"/>
            <a:ext cx="4036334" cy="2387600"/>
          </a:xfrm>
        </p:spPr>
        <p:txBody>
          <a:bodyPr vert="horz" lIns="91440" tIns="45720" rIns="91440" bIns="45720" rtlCol="0" anchor="t">
            <a:normAutofit/>
          </a:bodyPr>
          <a:lstStyle/>
          <a:p>
            <a:r>
              <a:rPr lang="en-US" sz="4000" dirty="0"/>
              <a:t>Scarcity of Cauliflower in terms of </a:t>
            </a:r>
            <a:r>
              <a:rPr lang="en-US" sz="4000" b="1" i="1" dirty="0"/>
              <a:t>Profit.</a:t>
            </a:r>
            <a:br>
              <a:rPr lang="en-US" sz="4000" b="1" i="1" dirty="0"/>
            </a:br>
            <a:endParaRPr lang="en-US" sz="4000" dirty="0"/>
          </a:p>
        </p:txBody>
      </p:sp>
      <p:grpSp>
        <p:nvGrpSpPr>
          <p:cNvPr id="22"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1268"/>
          <a:stretch/>
        </p:blipFill>
        <p:spPr>
          <a:xfrm>
            <a:off x="5922492" y="666728"/>
            <a:ext cx="5536001" cy="5465791"/>
          </a:xfrm>
          <a:prstGeom prst="rect">
            <a:avLst/>
          </a:prstGeom>
        </p:spPr>
      </p:pic>
    </p:spTree>
    <p:extLst>
      <p:ext uri="{BB962C8B-B14F-4D97-AF65-F5344CB8AC3E}">
        <p14:creationId xmlns:p14="http://schemas.microsoft.com/office/powerpoint/2010/main" val="206364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D25506F-F092-4BA1-AF55-918C50933B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DDC01D-1457-421B-91B7-A37911A142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9" name="Graphic 38">
            <a:extLst>
              <a:ext uri="{FF2B5EF4-FFF2-40B4-BE49-F238E27FC236}">
                <a16:creationId xmlns:a16="http://schemas.microsoft.com/office/drawing/2014/main" id="{62D6955C-623F-4E24-BDCB-C554684CBFD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5400000">
            <a:off x="3402303" y="-2670815"/>
            <a:ext cx="5475723" cy="12188952"/>
          </a:xfrm>
          <a:prstGeom prst="rect">
            <a:avLst/>
          </a:prstGeom>
        </p:spPr>
      </p:pic>
      <p:sp>
        <p:nvSpPr>
          <p:cNvPr id="2" name="Title 1"/>
          <p:cNvSpPr>
            <a:spLocks noGrp="1"/>
          </p:cNvSpPr>
          <p:nvPr>
            <p:ph type="title"/>
          </p:nvPr>
        </p:nvSpPr>
        <p:spPr>
          <a:xfrm>
            <a:off x="1463040" y="685800"/>
            <a:ext cx="4882896" cy="2252306"/>
          </a:xfrm>
        </p:spPr>
        <p:txBody>
          <a:bodyPr anchor="t">
            <a:normAutofit/>
          </a:bodyPr>
          <a:lstStyle/>
          <a:p>
            <a:r>
              <a:rPr lang="en-US" sz="3900" dirty="0"/>
              <a:t>	Scarcity of Cauliflower in terms of </a:t>
            </a:r>
            <a:r>
              <a:rPr lang="en-US" sz="3900" b="1" i="1" dirty="0"/>
              <a:t>Running Organization.</a:t>
            </a:r>
            <a:br>
              <a:rPr lang="en-US" sz="3900" b="1" i="1" dirty="0"/>
            </a:br>
            <a:endParaRPr lang="en-US" sz="3900" dirty="0"/>
          </a:p>
        </p:txBody>
      </p:sp>
      <p:sp>
        <p:nvSpPr>
          <p:cNvPr id="41" name="Rectangle 40">
            <a:extLst>
              <a:ext uri="{FF2B5EF4-FFF2-40B4-BE49-F238E27FC236}">
                <a16:creationId xmlns:a16="http://schemas.microsoft.com/office/drawing/2014/main" id="{FB154F73-29A0-4CF8-939B-DD0DDA2295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463039" y="3133724"/>
            <a:ext cx="4882896" cy="2746621"/>
          </a:xfrm>
        </p:spPr>
        <p:txBody>
          <a:bodyPr>
            <a:normAutofit/>
          </a:bodyPr>
          <a:lstStyle/>
          <a:p>
            <a:pPr marL="0" indent="0">
              <a:buNone/>
            </a:pPr>
            <a:endParaRPr lang="en-US" sz="1800"/>
          </a:p>
          <a:p>
            <a:pPr marL="0" indent="0">
              <a:buNone/>
            </a:pPr>
            <a:r>
              <a:rPr lang="en-US" sz="1800"/>
              <a:t>		</a:t>
            </a:r>
            <a:endParaRPr lang="en-US" sz="1800" b="1" i="1"/>
          </a:p>
          <a:p>
            <a:endParaRPr lang="en-US" sz="1800"/>
          </a:p>
          <a:p>
            <a:endParaRPr lang="en-US" sz="1800"/>
          </a:p>
        </p:txBody>
      </p:sp>
      <p:pic>
        <p:nvPicPr>
          <p:cNvPr id="5" name="Picture 4" descr="A picture containing table, stool, computer, room&#10;&#10;Description automatically generated"/>
          <p:cNvPicPr>
            <a:picLocks noChangeAspect="1"/>
          </p:cNvPicPr>
          <p:nvPr/>
        </p:nvPicPr>
        <p:blipFill rotWithShape="1">
          <a:blip r:embed="rId5">
            <a:extLst>
              <a:ext uri="{28A0092B-C50C-407E-A947-70E740481C1C}">
                <a14:useLocalDpi xmlns:a14="http://schemas.microsoft.com/office/drawing/2010/main" val="0"/>
              </a:ext>
            </a:extLst>
          </a:blip>
          <a:srcRect l="11276" r="5473"/>
          <a:stretch/>
        </p:blipFill>
        <p:spPr>
          <a:xfrm>
            <a:off x="6581556" y="866556"/>
            <a:ext cx="5124887" cy="5124887"/>
          </a:xfrm>
          <a:prstGeom prst="rect">
            <a:avLst/>
          </a:prstGeom>
        </p:spPr>
      </p:pic>
      <p:sp>
        <p:nvSpPr>
          <p:cNvPr id="43" name="Rectangle 42">
            <a:extLst>
              <a:ext uri="{FF2B5EF4-FFF2-40B4-BE49-F238E27FC236}">
                <a16:creationId xmlns:a16="http://schemas.microsoft.com/office/drawing/2014/main" id="{9B0011D9-F7F7-406C-9DF8-6E5D0404D6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959972" y="5572387"/>
            <a:ext cx="5402448" cy="540244"/>
          </a:xfrm>
          <a:prstGeom prst="rightArrow">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90000"/>
              </a:lnSpc>
              <a:spcAft>
                <a:spcPts val="600"/>
              </a:spcAft>
            </a:pPr>
            <a:r>
              <a:rPr lang="en-US" sz="1300">
                <a:solidFill>
                  <a:srgbClr val="FFFFFF"/>
                </a:solidFill>
              </a:rPr>
              <a:t>Customer</a:t>
            </a:r>
          </a:p>
        </p:txBody>
      </p:sp>
    </p:spTree>
    <p:extLst>
      <p:ext uri="{BB962C8B-B14F-4D97-AF65-F5344CB8AC3E}">
        <p14:creationId xmlns:p14="http://schemas.microsoft.com/office/powerpoint/2010/main" val="30108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Issues:	</a:t>
            </a:r>
          </a:p>
        </p:txBody>
      </p:sp>
      <p:sp>
        <p:nvSpPr>
          <p:cNvPr id="3" name="Content Placeholder 2"/>
          <p:cNvSpPr>
            <a:spLocks noGrp="1"/>
          </p:cNvSpPr>
          <p:nvPr>
            <p:ph idx="1"/>
          </p:nvPr>
        </p:nvSpPr>
        <p:spPr/>
        <p:txBody>
          <a:bodyPr>
            <a:normAutofit fontScale="92500" lnSpcReduction="20000"/>
          </a:bodyPr>
          <a:lstStyle/>
          <a:p>
            <a:r>
              <a:rPr lang="en-US" sz="3800" b="1" dirty="0" smtClean="0"/>
              <a:t>Scarcity and production:</a:t>
            </a:r>
            <a:endParaRPr lang="en-US" dirty="0" smtClean="0"/>
          </a:p>
          <a:p>
            <a:r>
              <a:rPr lang="en-US" dirty="0" smtClean="0"/>
              <a:t>Prices </a:t>
            </a:r>
            <a:r>
              <a:rPr lang="en-US" dirty="0"/>
              <a:t>have gone up after the destruction of crops and farmers respectively lost their financial states during the rainfall.</a:t>
            </a:r>
          </a:p>
          <a:p>
            <a:r>
              <a:rPr lang="en-US" dirty="0" smtClean="0"/>
              <a:t>Even </a:t>
            </a:r>
            <a:r>
              <a:rPr lang="en-US" dirty="0"/>
              <a:t>they were willing to import cauliflower from other countries during the shortage.</a:t>
            </a:r>
          </a:p>
          <a:p>
            <a:r>
              <a:rPr lang="en-US" dirty="0" smtClean="0"/>
              <a:t>Difficult </a:t>
            </a:r>
            <a:r>
              <a:rPr lang="en-US" dirty="0"/>
              <a:t>for a chef like Deliciously Ella, who uses to make dishes with the help of a plant-based recipe.</a:t>
            </a:r>
          </a:p>
          <a:p>
            <a:r>
              <a:rPr lang="en-US" dirty="0" smtClean="0"/>
              <a:t>They </a:t>
            </a:r>
            <a:r>
              <a:rPr lang="en-US" dirty="0"/>
              <a:t>were lost the source of production as well during the flooding because field became mud and they were unable to produce any cauliflower and other vegetables too.</a:t>
            </a:r>
          </a:p>
          <a:p>
            <a:r>
              <a:rPr lang="en-US" dirty="0" smtClean="0"/>
              <a:t>It </a:t>
            </a:r>
            <a:r>
              <a:rPr lang="en-US" dirty="0"/>
              <a:t>seemed they decided the cauliflower off from the menu and substitutes other vegetables instead of cauliflower.</a:t>
            </a:r>
          </a:p>
          <a:p>
            <a:endParaRPr lang="en-US" dirty="0"/>
          </a:p>
        </p:txBody>
      </p:sp>
    </p:spTree>
    <p:extLst>
      <p:ext uri="{BB962C8B-B14F-4D97-AF65-F5344CB8AC3E}">
        <p14:creationId xmlns:p14="http://schemas.microsoft.com/office/powerpoint/2010/main" val="94395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Demand </a:t>
            </a:r>
            <a:r>
              <a:rPr lang="en-US" b="1" dirty="0"/>
              <a:t>and supply</a:t>
            </a:r>
            <a:r>
              <a:rPr lang="en-US" dirty="0"/>
              <a:t>	</a:t>
            </a:r>
            <a:endParaRPr lang="en-US" dirty="0" smtClean="0"/>
          </a:p>
          <a:p>
            <a:endParaRPr lang="en-US" dirty="0" smtClean="0"/>
          </a:p>
          <a:p>
            <a:r>
              <a:rPr lang="en-US" dirty="0" smtClean="0"/>
              <a:t>Import </a:t>
            </a:r>
            <a:r>
              <a:rPr lang="en-US" dirty="0"/>
              <a:t>cauliflower from some countries. (Holland)</a:t>
            </a:r>
            <a:endParaRPr lang="en-US" dirty="0"/>
          </a:p>
          <a:p>
            <a:r>
              <a:rPr lang="en-US" dirty="0" smtClean="0"/>
              <a:t>If </a:t>
            </a:r>
            <a:r>
              <a:rPr lang="en-US" dirty="0"/>
              <a:t>restaurants do not get it, they face nuisance</a:t>
            </a:r>
            <a:endParaRPr lang="en-US" dirty="0"/>
          </a:p>
          <a:p>
            <a:r>
              <a:rPr lang="en-US" dirty="0" smtClean="0"/>
              <a:t>They </a:t>
            </a:r>
            <a:r>
              <a:rPr lang="en-US" dirty="0"/>
              <a:t>were willingly to pay more than traditional money.</a:t>
            </a:r>
            <a:endParaRPr lang="en-US" dirty="0"/>
          </a:p>
          <a:p>
            <a:r>
              <a:rPr lang="en-US" dirty="0" smtClean="0"/>
              <a:t>An </a:t>
            </a:r>
            <a:r>
              <a:rPr lang="en-US" dirty="0"/>
              <a:t>alternative for reduces the use of meat in the food.</a:t>
            </a:r>
            <a:endParaRPr lang="en-US" dirty="0"/>
          </a:p>
          <a:p>
            <a:r>
              <a:rPr lang="en-US" dirty="0"/>
              <a:t>Can’t fulfil the need to everyone with 20% remaining </a:t>
            </a:r>
            <a:r>
              <a:rPr lang="en-US" dirty="0" smtClean="0"/>
              <a:t>crops.</a:t>
            </a:r>
            <a:endParaRPr lang="en-US" dirty="0"/>
          </a:p>
        </p:txBody>
      </p:sp>
    </p:spTree>
    <p:extLst>
      <p:ext uri="{BB962C8B-B14F-4D97-AF65-F5344CB8AC3E}">
        <p14:creationId xmlns:p14="http://schemas.microsoft.com/office/powerpoint/2010/main" val="199338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9">
            <a:extLst>
              <a:ext uri="{FF2B5EF4-FFF2-40B4-BE49-F238E27FC236}">
                <a16:creationId xmlns:a16="http://schemas.microsoft.com/office/drawing/2014/main" id="{1557A916-FDD1-44A1-A7A1-70009FD6BE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1">
            <a:extLst>
              <a:ext uri="{FF2B5EF4-FFF2-40B4-BE49-F238E27FC236}">
                <a16:creationId xmlns:a16="http://schemas.microsoft.com/office/drawing/2014/main" id="{4B874C19-9B23-4B12-823E-D67615A9B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56744" y="349858"/>
            <a:ext cx="4761461" cy="1351722"/>
          </a:xfrm>
        </p:spPr>
        <p:txBody>
          <a:bodyPr anchor="ctr">
            <a:normAutofit/>
          </a:bodyPr>
          <a:lstStyle/>
          <a:p>
            <a:r>
              <a:rPr lang="en-US" b="1">
                <a:solidFill>
                  <a:schemeClr val="bg1"/>
                </a:solidFill>
              </a:rPr>
              <a:t>3.Explanation of examples:</a:t>
            </a:r>
            <a:endParaRPr lang="en-US" b="1" dirty="0">
              <a:solidFill>
                <a:schemeClr val="bg1"/>
              </a:solidFill>
            </a:endParaRPr>
          </a:p>
        </p:txBody>
      </p:sp>
      <p:sp>
        <p:nvSpPr>
          <p:cNvPr id="3" name="Content Placeholder 2"/>
          <p:cNvSpPr>
            <a:spLocks noGrp="1"/>
          </p:cNvSpPr>
          <p:nvPr>
            <p:ph idx="1"/>
          </p:nvPr>
        </p:nvSpPr>
        <p:spPr>
          <a:xfrm>
            <a:off x="756746" y="2863018"/>
            <a:ext cx="4666592" cy="3304451"/>
          </a:xfrm>
        </p:spPr>
        <p:txBody>
          <a:bodyPr>
            <a:normAutofit/>
          </a:bodyPr>
          <a:lstStyle/>
          <a:p>
            <a:r>
              <a:rPr lang="en-US" sz="2200">
                <a:solidFill>
                  <a:schemeClr val="bg1"/>
                </a:solidFill>
              </a:rPr>
              <a:t>"If restaurants are unable to get their hands on cauliflower, that is obviously going to cause a nuisance.</a:t>
            </a:r>
          </a:p>
          <a:p>
            <a:endParaRPr lang="en-US" sz="2200">
              <a:solidFill>
                <a:schemeClr val="bg1"/>
              </a:solidFill>
            </a:endParaRPr>
          </a:p>
          <a:p>
            <a:r>
              <a:rPr lang="en-US" sz="2200">
                <a:solidFill>
                  <a:schemeClr val="bg1"/>
                </a:solidFill>
              </a:rPr>
              <a:t>"We have had to import them from Holland during the shortages. The growers have lost a lot of crop, so the market is very short and the price has gone up.</a:t>
            </a:r>
          </a:p>
        </p:txBody>
      </p:sp>
      <p:pic>
        <p:nvPicPr>
          <p:cNvPr id="7" name="Graphic 6" descr="Grapes">
            <a:extLst>
              <a:ext uri="{FF2B5EF4-FFF2-40B4-BE49-F238E27FC236}">
                <a16:creationId xmlns:a16="http://schemas.microsoft.com/office/drawing/2014/main" id="{0DD83730-EE77-4488-B82A-1F0054E030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836576" y="1261638"/>
            <a:ext cx="3858600" cy="3858600"/>
          </a:xfrm>
          <a:prstGeom prst="rect">
            <a:avLst/>
          </a:prstGeom>
        </p:spPr>
      </p:pic>
    </p:spTree>
    <p:extLst>
      <p:ext uri="{BB962C8B-B14F-4D97-AF65-F5344CB8AC3E}">
        <p14:creationId xmlns:p14="http://schemas.microsoft.com/office/powerpoint/2010/main" val="135185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4E4288A-DFC8-40A2-90E5-70E851A9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447741"/>
            <a:ext cx="4278623" cy="1645919"/>
          </a:xfrm>
        </p:spPr>
        <p:txBody>
          <a:bodyPr>
            <a:normAutofit fontScale="90000"/>
          </a:bodyPr>
          <a:lstStyle/>
          <a:p>
            <a:r>
              <a:rPr lang="en-US" sz="4000" b="1" dirty="0"/>
              <a:t>Examples: Continued</a:t>
            </a:r>
            <a:br>
              <a:rPr lang="en-US" sz="4000" b="1" dirty="0"/>
            </a:br>
            <a:endParaRPr lang="en-US" sz="4000" b="1" dirty="0"/>
          </a:p>
        </p:txBody>
      </p:sp>
      <p:grpSp>
        <p:nvGrpSpPr>
          <p:cNvPr id="39" name="Group 38">
            <a:extLst>
              <a:ext uri="{FF2B5EF4-FFF2-40B4-BE49-F238E27FC236}">
                <a16:creationId xmlns:a16="http://schemas.microsoft.com/office/drawing/2014/main" id="{C770F868-28FE-4B38-8FC7-E9C841B837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40"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3"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Shape 44">
            <a:extLst>
              <a:ext uri="{FF2B5EF4-FFF2-40B4-BE49-F238E27FC236}">
                <a16:creationId xmlns:a16="http://schemas.microsoft.com/office/drawing/2014/main" id="{9AD93FD3-7DF2-4DC8-BD55-8B2EB5F63F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965199" y="2912937"/>
            <a:ext cx="5017982" cy="3497322"/>
          </a:xfrm>
        </p:spPr>
        <p:txBody>
          <a:bodyPr>
            <a:normAutofit lnSpcReduction="10000"/>
          </a:bodyPr>
          <a:lstStyle/>
          <a:p>
            <a:r>
              <a:rPr lang="en-US" sz="1800" dirty="0">
                <a:solidFill>
                  <a:schemeClr val="bg1"/>
                </a:solidFill>
              </a:rPr>
              <a:t>"We effectively had three months of rain in the space of three days, so anything that was planted up until that point in time [including the cauliflowers and broccoli] was either washed out of the ground, or sat for several weeks in flooded fields.“</a:t>
            </a:r>
          </a:p>
          <a:p>
            <a:endParaRPr lang="en-US" sz="1800" dirty="0">
              <a:solidFill>
                <a:schemeClr val="bg1"/>
              </a:solidFill>
            </a:endParaRPr>
          </a:p>
          <a:p>
            <a:r>
              <a:rPr lang="en-US" sz="1800" dirty="0">
                <a:solidFill>
                  <a:schemeClr val="bg1"/>
                </a:solidFill>
              </a:rPr>
              <a:t>"We have lost up to 80% of our production for the last two to three weeks and the next three weeks, so a large chunk of our season we're suffering not only crop losses but financial losses as well. Incomes are down and it's going to take a lot of recovering."</a:t>
            </a:r>
          </a:p>
        </p:txBody>
      </p:sp>
      <p:pic>
        <p:nvPicPr>
          <p:cNvPr id="34" name="Graphic 33" descr="Rupee">
            <a:extLst>
              <a:ext uri="{FF2B5EF4-FFF2-40B4-BE49-F238E27FC236}">
                <a16:creationId xmlns:a16="http://schemas.microsoft.com/office/drawing/2014/main" id="{08CA7BBE-DADD-440A-89ED-E70CC3215C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672428" y="1636595"/>
            <a:ext cx="2934082" cy="2934082"/>
          </a:xfrm>
          <a:prstGeom prst="rect">
            <a:avLst/>
          </a:prstGeom>
        </p:spPr>
      </p:pic>
    </p:spTree>
    <p:extLst>
      <p:ext uri="{BB962C8B-B14F-4D97-AF65-F5344CB8AC3E}">
        <p14:creationId xmlns:p14="http://schemas.microsoft.com/office/powerpoint/2010/main" val="2590836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1061</Words>
  <Application>Microsoft Office PowerPoint</Application>
  <PresentationFormat>Widescreen</PresentationFormat>
  <Paragraphs>78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 Medium</vt:lpstr>
      <vt:lpstr>Office Theme</vt:lpstr>
      <vt:lpstr> 1.Arg(s)  Scarcity of Cauliflower in terms of Production. </vt:lpstr>
      <vt:lpstr>Scarcity of Cauliflower in terms of Supply. </vt:lpstr>
      <vt:lpstr>PowerPoint Presentation</vt:lpstr>
      <vt:lpstr>Scarcity of Cauliflower in terms of Profit. </vt:lpstr>
      <vt:lpstr> Scarcity of Cauliflower in terms of Running Organization. </vt:lpstr>
      <vt:lpstr>Main Issues: </vt:lpstr>
      <vt:lpstr>PowerPoint Presentation</vt:lpstr>
      <vt:lpstr>3.Explanation of examples:</vt:lpstr>
      <vt:lpstr>Examples: Continued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1.Arg(s)  Scarcity of Cauliflower in terms of Production. </dc:title>
  <dc:creator>MUMTA BAI</dc:creator>
  <cp:lastModifiedBy>Ehsan Ansari</cp:lastModifiedBy>
  <cp:revision>10</cp:revision>
  <dcterms:created xsi:type="dcterms:W3CDTF">2020-02-16T14:55:57Z</dcterms:created>
  <dcterms:modified xsi:type="dcterms:W3CDTF">2020-02-19T02:20:20Z</dcterms:modified>
</cp:coreProperties>
</file>