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6" r:id="rId5"/>
    <p:sldId id="261" r:id="rId6"/>
    <p:sldId id="265" r:id="rId7"/>
    <p:sldId id="267" r:id="rId8"/>
    <p:sldId id="268" r:id="rId9"/>
    <p:sldId id="269" r:id="rId10"/>
    <p:sldId id="271" r:id="rId11"/>
    <p:sldId id="270" r:id="rId12"/>
    <p:sldId id="272" r:id="rId13"/>
    <p:sldId id="273" r:id="rId14"/>
    <p:sldId id="274" r:id="rId15"/>
    <p:sldId id="275"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955E49-F727-464A-9940-CF3407E5E444}">
          <p14:sldIdLst>
            <p14:sldId id="256"/>
            <p14:sldId id="258"/>
            <p14:sldId id="259"/>
          </p14:sldIdLst>
        </p14:section>
        <p14:section name="Untitled Section" id="{0DADD6D9-DB5C-4F8B-9289-6395A502540A}">
          <p14:sldIdLst>
            <p14:sldId id="266"/>
            <p14:sldId id="261"/>
            <p14:sldId id="265"/>
            <p14:sldId id="267"/>
            <p14:sldId id="268"/>
            <p14:sldId id="269"/>
            <p14:sldId id="271"/>
            <p14:sldId id="270"/>
            <p14:sldId id="272"/>
            <p14:sldId id="273"/>
            <p14:sldId id="274"/>
            <p14:sldId id="27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C52D322-4F29-4156-8F63-5B9A0F3C840D}" type="datetimeFigureOut">
              <a:rPr lang="en-US" smtClean="0"/>
              <a:t>3/21/2022</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641190F-DD09-4245-8AD4-9BBCD211F79D}"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8308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52D322-4F29-4156-8F63-5B9A0F3C840D}"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478465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52D322-4F29-4156-8F63-5B9A0F3C840D}"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1252466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52D322-4F29-4156-8F63-5B9A0F3C840D}"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1190F-DD09-4245-8AD4-9BBCD211F79D}"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28200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52D322-4F29-4156-8F63-5B9A0F3C840D}"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300194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52D322-4F29-4156-8F63-5B9A0F3C840D}"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3788217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52D322-4F29-4156-8F63-5B9A0F3C840D}"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296281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2D322-4F29-4156-8F63-5B9A0F3C840D}"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354610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2D322-4F29-4156-8F63-5B9A0F3C840D}"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275759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2D322-4F29-4156-8F63-5B9A0F3C840D}"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87581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52D322-4F29-4156-8F63-5B9A0F3C840D}"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206365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52D322-4F29-4156-8F63-5B9A0F3C840D}"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84707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52D322-4F29-4156-8F63-5B9A0F3C840D}"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153766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52D322-4F29-4156-8F63-5B9A0F3C840D}"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1345893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2D322-4F29-4156-8F63-5B9A0F3C840D}" type="datetimeFigureOut">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297451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52D322-4F29-4156-8F63-5B9A0F3C840D}"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108484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52D322-4F29-4156-8F63-5B9A0F3C840D}"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1190F-DD09-4245-8AD4-9BBCD211F79D}" type="slidenum">
              <a:rPr lang="en-US" smtClean="0"/>
              <a:t>‹#›</a:t>
            </a:fld>
            <a:endParaRPr lang="en-US"/>
          </a:p>
        </p:txBody>
      </p:sp>
    </p:spTree>
    <p:extLst>
      <p:ext uri="{BB962C8B-B14F-4D97-AF65-F5344CB8AC3E}">
        <p14:creationId xmlns:p14="http://schemas.microsoft.com/office/powerpoint/2010/main" val="174449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C52D322-4F29-4156-8F63-5B9A0F3C840D}" type="datetimeFigureOut">
              <a:rPr lang="en-US" smtClean="0"/>
              <a:t>3/21/2022</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C641190F-DD09-4245-8AD4-9BBCD211F79D}" type="slidenum">
              <a:rPr lang="en-US" smtClean="0"/>
              <a:t>‹#›</a:t>
            </a:fld>
            <a:endParaRPr lang="en-US"/>
          </a:p>
        </p:txBody>
      </p:sp>
    </p:spTree>
    <p:extLst>
      <p:ext uri="{BB962C8B-B14F-4D97-AF65-F5344CB8AC3E}">
        <p14:creationId xmlns:p14="http://schemas.microsoft.com/office/powerpoint/2010/main" val="32248757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0A93-0ACC-4E5F-9174-055E6CE29B8F}"/>
              </a:ext>
            </a:extLst>
          </p:cNvPr>
          <p:cNvSpPr>
            <a:spLocks noGrp="1"/>
          </p:cNvSpPr>
          <p:nvPr>
            <p:ph type="ctrTitle"/>
          </p:nvPr>
        </p:nvSpPr>
        <p:spPr/>
        <p:txBody>
          <a:bodyPr/>
          <a:lstStyle/>
          <a:p>
            <a:r>
              <a:rPr lang="en-US" dirty="0"/>
              <a:t>Money porter</a:t>
            </a:r>
          </a:p>
        </p:txBody>
      </p:sp>
      <p:sp>
        <p:nvSpPr>
          <p:cNvPr id="3" name="TextBox 2">
            <a:extLst>
              <a:ext uri="{FF2B5EF4-FFF2-40B4-BE49-F238E27FC236}">
                <a16:creationId xmlns:a16="http://schemas.microsoft.com/office/drawing/2014/main" id="{0D263557-1FEA-4269-B185-DB0EEC9F702A}"/>
              </a:ext>
            </a:extLst>
          </p:cNvPr>
          <p:cNvSpPr txBox="1"/>
          <p:nvPr/>
        </p:nvSpPr>
        <p:spPr>
          <a:xfrm rot="21423936">
            <a:off x="4850870" y="4535404"/>
            <a:ext cx="5244071" cy="1477328"/>
          </a:xfrm>
          <a:prstGeom prst="rect">
            <a:avLst/>
          </a:prstGeom>
          <a:noFill/>
        </p:spPr>
        <p:txBody>
          <a:bodyPr wrap="square" rtlCol="0">
            <a:spAutoFit/>
          </a:bodyPr>
          <a:lstStyle/>
          <a:p>
            <a:pPr algn="l" fontAlgn="t"/>
            <a:r>
              <a:rPr lang="en-US" b="1" dirty="0">
                <a:solidFill>
                  <a:srgbClr val="242424"/>
                </a:solidFill>
                <a:latin typeface="Times New Roman" panose="02020603050405020304" pitchFamily="18" charset="0"/>
                <a:cs typeface="Times New Roman" panose="02020603050405020304" pitchFamily="18" charset="0"/>
              </a:rPr>
              <a:t>Md. Ahsan Nayem</a:t>
            </a:r>
          </a:p>
          <a:p>
            <a:pPr marL="0" indent="0" algn="l" fontAlgn="t">
              <a:buNone/>
            </a:pPr>
            <a:r>
              <a:rPr lang="en-US" b="1" dirty="0">
                <a:solidFill>
                  <a:srgbClr val="242424"/>
                </a:solidFill>
                <a:latin typeface="Times New Roman" panose="02020603050405020304" pitchFamily="18" charset="0"/>
                <a:cs typeface="Times New Roman" panose="02020603050405020304" pitchFamily="18" charset="0"/>
              </a:rPr>
              <a:t>Id: 19-41212-2</a:t>
            </a:r>
          </a:p>
          <a:p>
            <a:pPr marL="0" indent="0" algn="l" fontAlgn="t">
              <a:buNone/>
            </a:pPr>
            <a:r>
              <a:rPr lang="en-US" b="1" dirty="0">
                <a:solidFill>
                  <a:srgbClr val="242424"/>
                </a:solidFill>
                <a:latin typeface="Times New Roman" panose="02020603050405020304" pitchFamily="18" charset="0"/>
                <a:cs typeface="Times New Roman" panose="02020603050405020304" pitchFamily="18" charset="0"/>
              </a:rPr>
              <a:t>Dept. of CSE</a:t>
            </a:r>
            <a:br>
              <a:rPr lang="en-US" b="1" dirty="0">
                <a:solidFill>
                  <a:srgbClr val="242424"/>
                </a:solidFill>
                <a:latin typeface="Times New Roman" panose="02020603050405020304" pitchFamily="18" charset="0"/>
                <a:cs typeface="Times New Roman" panose="02020603050405020304" pitchFamily="18" charset="0"/>
              </a:rPr>
            </a:br>
            <a:r>
              <a:rPr lang="en-US" b="1" dirty="0">
                <a:solidFill>
                  <a:srgbClr val="242424"/>
                </a:solidFill>
                <a:latin typeface="Times New Roman" panose="02020603050405020304" pitchFamily="18" charset="0"/>
                <a:cs typeface="Times New Roman" panose="02020603050405020304" pitchFamily="18" charset="0"/>
              </a:rPr>
              <a:t>American International University-Bangladesh</a:t>
            </a:r>
          </a:p>
          <a:p>
            <a:endParaRPr lang="en-US" dirty="0"/>
          </a:p>
        </p:txBody>
      </p:sp>
    </p:spTree>
    <p:extLst>
      <p:ext uri="{BB962C8B-B14F-4D97-AF65-F5344CB8AC3E}">
        <p14:creationId xmlns:p14="http://schemas.microsoft.com/office/powerpoint/2010/main" val="317174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4BD9-7CA7-4A36-8DDB-5A993CBCA160}"/>
              </a:ext>
            </a:extLst>
          </p:cNvPr>
          <p:cNvSpPr>
            <a:spLocks noGrp="1"/>
          </p:cNvSpPr>
          <p:nvPr>
            <p:ph type="title"/>
          </p:nvPr>
        </p:nvSpPr>
        <p:spPr>
          <a:xfrm>
            <a:off x="0" y="0"/>
            <a:ext cx="10396882" cy="1151965"/>
          </a:xfrm>
        </p:spPr>
        <p:txBody>
          <a:bodyPr/>
          <a:lstStyle/>
          <a:p>
            <a:r>
              <a:rPr lang="en-US" dirty="0"/>
              <a:t>Show balance</a:t>
            </a:r>
          </a:p>
        </p:txBody>
      </p:sp>
      <p:pic>
        <p:nvPicPr>
          <p:cNvPr id="6" name="Content Placeholder 5">
            <a:extLst>
              <a:ext uri="{FF2B5EF4-FFF2-40B4-BE49-F238E27FC236}">
                <a16:creationId xmlns:a16="http://schemas.microsoft.com/office/drawing/2014/main" id="{EB53D985-B02F-45B8-9E6F-F694DA32D4E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26764" y="980449"/>
            <a:ext cx="5246508" cy="4589842"/>
          </a:xfrm>
        </p:spPr>
      </p:pic>
      <p:sp>
        <p:nvSpPr>
          <p:cNvPr id="9" name="TextBox 8">
            <a:extLst>
              <a:ext uri="{FF2B5EF4-FFF2-40B4-BE49-F238E27FC236}">
                <a16:creationId xmlns:a16="http://schemas.microsoft.com/office/drawing/2014/main" id="{C79CDC90-1933-45C0-99EA-3D16556EED8F}"/>
              </a:ext>
            </a:extLst>
          </p:cNvPr>
          <p:cNvSpPr txBox="1"/>
          <p:nvPr/>
        </p:nvSpPr>
        <p:spPr>
          <a:xfrm>
            <a:off x="3372374" y="3011648"/>
            <a:ext cx="2063692" cy="230832"/>
          </a:xfrm>
          <a:prstGeom prst="rect">
            <a:avLst/>
          </a:prstGeom>
          <a:noFill/>
        </p:spPr>
        <p:txBody>
          <a:bodyPr wrap="square">
            <a:spAutoFit/>
          </a:bodyPr>
          <a:lstStyle/>
          <a:p>
            <a:r>
              <a:rPr lang="en-US" sz="900" dirty="0"/>
              <a:t>Show balance</a:t>
            </a:r>
          </a:p>
        </p:txBody>
      </p:sp>
    </p:spTree>
    <p:extLst>
      <p:ext uri="{BB962C8B-B14F-4D97-AF65-F5344CB8AC3E}">
        <p14:creationId xmlns:p14="http://schemas.microsoft.com/office/powerpoint/2010/main" val="4177756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27B1-5C6B-420D-AFA1-812D7DAA7809}"/>
              </a:ext>
            </a:extLst>
          </p:cNvPr>
          <p:cNvSpPr>
            <a:spLocks noGrp="1"/>
          </p:cNvSpPr>
          <p:nvPr>
            <p:ph type="title"/>
          </p:nvPr>
        </p:nvSpPr>
        <p:spPr>
          <a:xfrm>
            <a:off x="0" y="-16147"/>
            <a:ext cx="10396882" cy="1151965"/>
          </a:xfrm>
        </p:spPr>
        <p:txBody>
          <a:bodyPr/>
          <a:lstStyle/>
          <a:p>
            <a:r>
              <a:rPr lang="en-US" dirty="0"/>
              <a:t>agent</a:t>
            </a:r>
          </a:p>
        </p:txBody>
      </p:sp>
      <p:pic>
        <p:nvPicPr>
          <p:cNvPr id="6146" name="Picture 2" descr="No description available.">
            <a:extLst>
              <a:ext uri="{FF2B5EF4-FFF2-40B4-BE49-F238E27FC236}">
                <a16:creationId xmlns:a16="http://schemas.microsoft.com/office/drawing/2014/main" id="{1136A7F9-6169-4796-8FA1-C982E0B83AD7}"/>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71413" y="1135818"/>
            <a:ext cx="7080307" cy="4239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77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DB0B-886F-4456-8613-B4D8121C8B3A}"/>
              </a:ext>
            </a:extLst>
          </p:cNvPr>
          <p:cNvSpPr>
            <a:spLocks noGrp="1"/>
          </p:cNvSpPr>
          <p:nvPr>
            <p:ph type="title"/>
          </p:nvPr>
        </p:nvSpPr>
        <p:spPr>
          <a:xfrm>
            <a:off x="0" y="0"/>
            <a:ext cx="10396882" cy="1151965"/>
          </a:xfrm>
        </p:spPr>
        <p:txBody>
          <a:bodyPr/>
          <a:lstStyle/>
          <a:p>
            <a:r>
              <a:rPr lang="en-US" dirty="0"/>
              <a:t>admin</a:t>
            </a:r>
          </a:p>
        </p:txBody>
      </p:sp>
      <p:pic>
        <p:nvPicPr>
          <p:cNvPr id="9218" name="Picture 2" descr="No description available.">
            <a:extLst>
              <a:ext uri="{FF2B5EF4-FFF2-40B4-BE49-F238E27FC236}">
                <a16:creationId xmlns:a16="http://schemas.microsoft.com/office/drawing/2014/main" id="{408CE5EC-AED8-44D2-8A96-185B24F9BACC}"/>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013358" y="1151966"/>
            <a:ext cx="7390701" cy="4334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87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189AD-1197-49DE-A2FE-DCEB371AB418}"/>
              </a:ext>
            </a:extLst>
          </p:cNvPr>
          <p:cNvSpPr>
            <a:spLocks noGrp="1"/>
          </p:cNvSpPr>
          <p:nvPr>
            <p:ph type="title"/>
          </p:nvPr>
        </p:nvSpPr>
        <p:spPr>
          <a:xfrm>
            <a:off x="0" y="0"/>
            <a:ext cx="10396882" cy="1151965"/>
          </a:xfrm>
        </p:spPr>
        <p:txBody>
          <a:bodyPr/>
          <a:lstStyle/>
          <a:p>
            <a:r>
              <a:rPr lang="en-US" dirty="0"/>
              <a:t>merchandiser</a:t>
            </a:r>
          </a:p>
        </p:txBody>
      </p:sp>
      <p:pic>
        <p:nvPicPr>
          <p:cNvPr id="10242" name="Picture 2" descr="No description available.">
            <a:extLst>
              <a:ext uri="{FF2B5EF4-FFF2-40B4-BE49-F238E27FC236}">
                <a16:creationId xmlns:a16="http://schemas.microsoft.com/office/drawing/2014/main" id="{3924785C-1DDE-422B-B2D3-8C4E0AFFCA05}"/>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400961" y="1151965"/>
            <a:ext cx="7768206" cy="439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954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9A88-6C37-4202-8CB5-7AD8C0B88E3F}"/>
              </a:ext>
            </a:extLst>
          </p:cNvPr>
          <p:cNvSpPr>
            <a:spLocks noGrp="1"/>
          </p:cNvSpPr>
          <p:nvPr>
            <p:ph type="title"/>
          </p:nvPr>
        </p:nvSpPr>
        <p:spPr>
          <a:xfrm>
            <a:off x="0" y="17584"/>
            <a:ext cx="2813538" cy="675496"/>
          </a:xfrm>
        </p:spPr>
        <p:txBody>
          <a:bodyPr>
            <a:normAutofit fontScale="90000"/>
          </a:bodyPr>
          <a:lstStyle/>
          <a:p>
            <a:r>
              <a:rPr lang="en-US" dirty="0"/>
              <a:t>features</a:t>
            </a:r>
          </a:p>
        </p:txBody>
      </p:sp>
      <p:sp>
        <p:nvSpPr>
          <p:cNvPr id="3" name="Content Placeholder 2">
            <a:extLst>
              <a:ext uri="{FF2B5EF4-FFF2-40B4-BE49-F238E27FC236}">
                <a16:creationId xmlns:a16="http://schemas.microsoft.com/office/drawing/2014/main" id="{4E3AD88C-1A8D-4A2A-B177-AD490CCE6047}"/>
              </a:ext>
            </a:extLst>
          </p:cNvPr>
          <p:cNvSpPr>
            <a:spLocks noGrp="1"/>
          </p:cNvSpPr>
          <p:nvPr>
            <p:ph sz="quarter" idx="13"/>
          </p:nvPr>
        </p:nvSpPr>
        <p:spPr>
          <a:xfrm>
            <a:off x="0" y="1019908"/>
            <a:ext cx="11676185" cy="4633546"/>
          </a:xfrm>
        </p:spPr>
        <p:txBody>
          <a:bodyPr>
            <a:normAutofit/>
          </a:bodyPr>
          <a:lstStyle/>
          <a:p>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E59F30D9-08E1-468E-AD84-01BC943DF846}"/>
              </a:ext>
            </a:extLst>
          </p:cNvPr>
          <p:cNvGraphicFramePr>
            <a:graphicFrameLocks noGrp="1"/>
          </p:cNvGraphicFramePr>
          <p:nvPr>
            <p:extLst>
              <p:ext uri="{D42A27DB-BD31-4B8C-83A1-F6EECF244321}">
                <p14:modId xmlns:p14="http://schemas.microsoft.com/office/powerpoint/2010/main" val="4107811071"/>
              </p:ext>
            </p:extLst>
          </p:nvPr>
        </p:nvGraphicFramePr>
        <p:xfrm>
          <a:off x="153865" y="1019908"/>
          <a:ext cx="11368453" cy="5029802"/>
        </p:xfrm>
        <a:graphic>
          <a:graphicData uri="http://schemas.openxmlformats.org/drawingml/2006/table">
            <a:tbl>
              <a:tblPr firstRow="1" bandRow="1">
                <a:tableStyleId>{5C22544A-7EE6-4342-B048-85BDC9FD1C3A}</a:tableStyleId>
              </a:tblPr>
              <a:tblGrid>
                <a:gridCol w="2842114">
                  <a:extLst>
                    <a:ext uri="{9D8B030D-6E8A-4147-A177-3AD203B41FA5}">
                      <a16:colId xmlns:a16="http://schemas.microsoft.com/office/drawing/2014/main" val="1351518195"/>
                    </a:ext>
                  </a:extLst>
                </a:gridCol>
                <a:gridCol w="2813416">
                  <a:extLst>
                    <a:ext uri="{9D8B030D-6E8A-4147-A177-3AD203B41FA5}">
                      <a16:colId xmlns:a16="http://schemas.microsoft.com/office/drawing/2014/main" val="536170996"/>
                    </a:ext>
                  </a:extLst>
                </a:gridCol>
                <a:gridCol w="2870809">
                  <a:extLst>
                    <a:ext uri="{9D8B030D-6E8A-4147-A177-3AD203B41FA5}">
                      <a16:colId xmlns:a16="http://schemas.microsoft.com/office/drawing/2014/main" val="2064348474"/>
                    </a:ext>
                  </a:extLst>
                </a:gridCol>
                <a:gridCol w="2842114">
                  <a:extLst>
                    <a:ext uri="{9D8B030D-6E8A-4147-A177-3AD203B41FA5}">
                      <a16:colId xmlns:a16="http://schemas.microsoft.com/office/drawing/2014/main" val="2348351442"/>
                    </a:ext>
                  </a:extLst>
                </a:gridCol>
              </a:tblGrid>
              <a:tr h="322323">
                <a:tc>
                  <a:txBody>
                    <a:bodyPr/>
                    <a:lstStyle/>
                    <a:p>
                      <a:r>
                        <a:rPr lang="en-US" dirty="0"/>
                        <a:t>FEATURE</a:t>
                      </a:r>
                    </a:p>
                  </a:txBody>
                  <a:tcPr/>
                </a:tc>
                <a:tc>
                  <a:txBody>
                    <a:bodyPr/>
                    <a:lstStyle/>
                    <a:p>
                      <a:r>
                        <a:rPr lang="en-US" dirty="0"/>
                        <a:t>ACCESS</a:t>
                      </a:r>
                    </a:p>
                  </a:txBody>
                  <a:tcPr/>
                </a:tc>
                <a:tc>
                  <a:txBody>
                    <a:bodyPr/>
                    <a:lstStyle/>
                    <a:p>
                      <a:r>
                        <a:rPr lang="en-US" dirty="0"/>
                        <a:t>FEATURE</a:t>
                      </a:r>
                    </a:p>
                  </a:txBody>
                  <a:tcPr/>
                </a:tc>
                <a:tc>
                  <a:txBody>
                    <a:bodyPr/>
                    <a:lstStyle/>
                    <a:p>
                      <a:r>
                        <a:rPr lang="en-US" dirty="0"/>
                        <a:t>ACCESS</a:t>
                      </a:r>
                    </a:p>
                  </a:txBody>
                  <a:tcPr/>
                </a:tc>
                <a:extLst>
                  <a:ext uri="{0D108BD9-81ED-4DB2-BD59-A6C34878D82A}">
                    <a16:rowId xmlns:a16="http://schemas.microsoft.com/office/drawing/2014/main" val="2253944966"/>
                  </a:ext>
                </a:extLst>
              </a:tr>
              <a:tr h="322323">
                <a:tc>
                  <a:txBody>
                    <a:bodyPr/>
                    <a:lstStyle/>
                    <a:p>
                      <a:r>
                        <a:rPr lang="en-US" dirty="0"/>
                        <a:t>Log in</a:t>
                      </a:r>
                    </a:p>
                  </a:txBody>
                  <a:tcPr/>
                </a:tc>
                <a:tc>
                  <a:txBody>
                    <a:bodyPr/>
                    <a:lstStyle/>
                    <a:p>
                      <a:r>
                        <a:rPr lang="en-US" dirty="0"/>
                        <a:t>ALL</a:t>
                      </a:r>
                    </a:p>
                  </a:txBody>
                  <a:tcPr/>
                </a:tc>
                <a:tc>
                  <a:txBody>
                    <a:bodyPr/>
                    <a:lstStyle/>
                    <a:p>
                      <a:r>
                        <a:rPr lang="en-US" dirty="0"/>
                        <a:t>LOG 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a:t>
                      </a:r>
                    </a:p>
                  </a:txBody>
                  <a:tcPr/>
                </a:tc>
                <a:extLst>
                  <a:ext uri="{0D108BD9-81ED-4DB2-BD59-A6C34878D82A}">
                    <a16:rowId xmlns:a16="http://schemas.microsoft.com/office/drawing/2014/main" val="1707527342"/>
                  </a:ext>
                </a:extLst>
              </a:tr>
              <a:tr h="805808">
                <a:tc>
                  <a:txBody>
                    <a:bodyPr/>
                    <a:lstStyle/>
                    <a:p>
                      <a:r>
                        <a:rPr lang="en-US" dirty="0"/>
                        <a:t>Mobile recharge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 USER</a:t>
                      </a:r>
                    </a:p>
                  </a:txBody>
                  <a:tcPr/>
                </a:tc>
                <a:tc>
                  <a:txBody>
                    <a:bodyPr/>
                    <a:lstStyle/>
                    <a:p>
                      <a:r>
                        <a:rPr lang="en-US" dirty="0"/>
                        <a:t>Pay bill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 USER AND AGENT</a:t>
                      </a:r>
                    </a:p>
                    <a:p>
                      <a:endParaRPr lang="en-US" dirty="0"/>
                    </a:p>
                  </a:txBody>
                  <a:tcPr/>
                </a:tc>
                <a:extLst>
                  <a:ext uri="{0D108BD9-81ED-4DB2-BD59-A6C34878D82A}">
                    <a16:rowId xmlns:a16="http://schemas.microsoft.com/office/drawing/2014/main" val="1767921941"/>
                  </a:ext>
                </a:extLst>
              </a:tr>
              <a:tr h="805808">
                <a:tc>
                  <a:txBody>
                    <a:bodyPr/>
                    <a:lstStyle/>
                    <a:p>
                      <a:r>
                        <a:rPr lang="en-US" dirty="0"/>
                        <a:t>Forgot password </a:t>
                      </a:r>
                    </a:p>
                  </a:txBody>
                  <a:tcPr/>
                </a:tc>
                <a:tc>
                  <a:txBody>
                    <a:bodyPr/>
                    <a:lstStyle/>
                    <a:p>
                      <a:r>
                        <a:rPr lang="en-US" dirty="0"/>
                        <a:t>PERSONAL USER,MERCHANDISER, AGENT</a:t>
                      </a:r>
                    </a:p>
                  </a:txBody>
                  <a:tcPr/>
                </a:tc>
                <a:tc>
                  <a:txBody>
                    <a:bodyPr/>
                    <a:lstStyle/>
                    <a:p>
                      <a:r>
                        <a:rPr lang="en-US" dirty="0"/>
                        <a:t>Cash 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 USER,MERCHANDISER, AGENT</a:t>
                      </a:r>
                    </a:p>
                  </a:txBody>
                  <a:tcPr/>
                </a:tc>
                <a:extLst>
                  <a:ext uri="{0D108BD9-81ED-4DB2-BD59-A6C34878D82A}">
                    <a16:rowId xmlns:a16="http://schemas.microsoft.com/office/drawing/2014/main" val="3518902484"/>
                  </a:ext>
                </a:extLst>
              </a:tr>
              <a:tr h="564065">
                <a:tc>
                  <a:txBody>
                    <a:bodyPr/>
                    <a:lstStyle/>
                    <a:p>
                      <a:r>
                        <a:rPr lang="en-US" dirty="0"/>
                        <a:t>Create account</a:t>
                      </a:r>
                    </a:p>
                  </a:txBody>
                  <a:tcPr/>
                </a:tc>
                <a:tc>
                  <a:txBody>
                    <a:bodyPr/>
                    <a:lstStyle/>
                    <a:p>
                      <a:r>
                        <a:rPr lang="en-US" dirty="0"/>
                        <a:t>ALL</a:t>
                      </a:r>
                    </a:p>
                    <a:p>
                      <a:endParaRPr lang="en-US" dirty="0"/>
                    </a:p>
                  </a:txBody>
                  <a:tcPr/>
                </a:tc>
                <a:tc>
                  <a:txBody>
                    <a:bodyPr/>
                    <a:lstStyle/>
                    <a:p>
                      <a:r>
                        <a:rPr lang="en-US" dirty="0"/>
                        <a:t>Update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ADMIN</a:t>
                      </a:r>
                    </a:p>
                    <a:p>
                      <a:endParaRPr lang="en-US" dirty="0"/>
                    </a:p>
                  </a:txBody>
                  <a:tcPr/>
                </a:tc>
                <a:extLst>
                  <a:ext uri="{0D108BD9-81ED-4DB2-BD59-A6C34878D82A}">
                    <a16:rowId xmlns:a16="http://schemas.microsoft.com/office/drawing/2014/main" val="449369420"/>
                  </a:ext>
                </a:extLst>
              </a:tr>
              <a:tr h="564065">
                <a:tc>
                  <a:txBody>
                    <a:bodyPr/>
                    <a:lstStyle/>
                    <a:p>
                      <a:r>
                        <a:rPr lang="en-US" dirty="0"/>
                        <a:t>Send money</a:t>
                      </a:r>
                    </a:p>
                  </a:txBody>
                  <a:tcPr/>
                </a:tc>
                <a:tc>
                  <a:txBody>
                    <a:bodyPr/>
                    <a:lstStyle/>
                    <a:p>
                      <a:r>
                        <a:rPr lang="en-US" dirty="0"/>
                        <a:t>PERSONAL USER AND AGENT</a:t>
                      </a:r>
                    </a:p>
                  </a:txBody>
                  <a:tcPr/>
                </a:tc>
                <a:tc>
                  <a:txBody>
                    <a:bodyPr/>
                    <a:lstStyle/>
                    <a:p>
                      <a:r>
                        <a:rPr lang="en-US" dirty="0"/>
                        <a:t>Delete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ADMIN</a:t>
                      </a:r>
                    </a:p>
                    <a:p>
                      <a:endParaRPr lang="en-US" dirty="0"/>
                    </a:p>
                  </a:txBody>
                  <a:tcPr/>
                </a:tc>
                <a:extLst>
                  <a:ext uri="{0D108BD9-81ED-4DB2-BD59-A6C34878D82A}">
                    <a16:rowId xmlns:a16="http://schemas.microsoft.com/office/drawing/2014/main" val="3539004110"/>
                  </a:ext>
                </a:extLst>
              </a:tr>
              <a:tr h="805808">
                <a:tc>
                  <a:txBody>
                    <a:bodyPr/>
                    <a:lstStyle/>
                    <a:p>
                      <a:r>
                        <a:rPr lang="en-US" dirty="0"/>
                        <a:t>Cash In</a:t>
                      </a:r>
                    </a:p>
                    <a:p>
                      <a:endParaRPr lang="en-US" dirty="0"/>
                    </a:p>
                  </a:txBody>
                  <a:tcPr/>
                </a:tc>
                <a:tc>
                  <a:txBody>
                    <a:bodyPr/>
                    <a:lstStyle/>
                    <a:p>
                      <a:r>
                        <a:rPr lang="en-US" dirty="0"/>
                        <a:t>AGENT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transection history</a:t>
                      </a:r>
                    </a:p>
                    <a:p>
                      <a:endParaRPr lang="en-US" dirty="0"/>
                    </a:p>
                  </a:txBody>
                  <a:tcPr/>
                </a:tc>
                <a:tc>
                  <a:txBody>
                    <a:bodyPr/>
                    <a:lstStyle/>
                    <a:p>
                      <a:r>
                        <a:rPr lang="en-US" dirty="0"/>
                        <a:t>ALL</a:t>
                      </a:r>
                    </a:p>
                  </a:txBody>
                  <a:tcPr/>
                </a:tc>
                <a:extLst>
                  <a:ext uri="{0D108BD9-81ED-4DB2-BD59-A6C34878D82A}">
                    <a16:rowId xmlns:a16="http://schemas.microsoft.com/office/drawing/2014/main" val="2119939669"/>
                  </a:ext>
                </a:extLst>
              </a:tr>
              <a:tr h="600698">
                <a:tc>
                  <a:txBody>
                    <a:bodyPr/>
                    <a:lstStyle/>
                    <a:p>
                      <a:r>
                        <a:rPr lang="en-US" dirty="0"/>
                        <a:t>INSERT</a:t>
                      </a:r>
                    </a:p>
                  </a:txBody>
                  <a:tcPr/>
                </a:tc>
                <a:tc>
                  <a:txBody>
                    <a:bodyPr/>
                    <a:lstStyle/>
                    <a:p>
                      <a:r>
                        <a:rPr lang="en-US" dirty="0"/>
                        <a:t>ADMIN</a:t>
                      </a:r>
                    </a:p>
                  </a:txBody>
                  <a:tcPr/>
                </a:tc>
                <a:tc>
                  <a:txBody>
                    <a:bodyPr/>
                    <a:lstStyle/>
                    <a:p>
                      <a:r>
                        <a:rPr lang="en-US" dirty="0"/>
                        <a:t>RESET</a:t>
                      </a:r>
                    </a:p>
                  </a:txBody>
                  <a:tcPr/>
                </a:tc>
                <a:tc>
                  <a:txBody>
                    <a:bodyPr/>
                    <a:lstStyle/>
                    <a:p>
                      <a:r>
                        <a:rPr lang="en-US" dirty="0"/>
                        <a:t>ADMIN</a:t>
                      </a:r>
                    </a:p>
                  </a:txBody>
                  <a:tcPr/>
                </a:tc>
                <a:extLst>
                  <a:ext uri="{0D108BD9-81ED-4DB2-BD59-A6C34878D82A}">
                    <a16:rowId xmlns:a16="http://schemas.microsoft.com/office/drawing/2014/main" val="1390678760"/>
                  </a:ext>
                </a:extLst>
              </a:tr>
            </a:tbl>
          </a:graphicData>
        </a:graphic>
      </p:graphicFrame>
    </p:spTree>
    <p:extLst>
      <p:ext uri="{BB962C8B-B14F-4D97-AF65-F5344CB8AC3E}">
        <p14:creationId xmlns:p14="http://schemas.microsoft.com/office/powerpoint/2010/main" val="1073786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DDFA-624E-4413-90E1-3B0662B3F285}"/>
              </a:ext>
            </a:extLst>
          </p:cNvPr>
          <p:cNvSpPr>
            <a:spLocks noGrp="1"/>
          </p:cNvSpPr>
          <p:nvPr>
            <p:ph type="title"/>
          </p:nvPr>
        </p:nvSpPr>
        <p:spPr>
          <a:xfrm>
            <a:off x="0" y="0"/>
            <a:ext cx="10396882" cy="1151965"/>
          </a:xfrm>
        </p:spPr>
        <p:txBody>
          <a:bodyPr/>
          <a:lstStyle/>
          <a:p>
            <a:r>
              <a:rPr lang="en-US" dirty="0"/>
              <a:t>LIMITATION</a:t>
            </a:r>
          </a:p>
        </p:txBody>
      </p:sp>
      <p:sp>
        <p:nvSpPr>
          <p:cNvPr id="3" name="Content Placeholder 2">
            <a:extLst>
              <a:ext uri="{FF2B5EF4-FFF2-40B4-BE49-F238E27FC236}">
                <a16:creationId xmlns:a16="http://schemas.microsoft.com/office/drawing/2014/main" id="{3794232B-CE2D-429A-884A-8BB10589548B}"/>
              </a:ext>
            </a:extLst>
          </p:cNvPr>
          <p:cNvSpPr>
            <a:spLocks noGrp="1"/>
          </p:cNvSpPr>
          <p:nvPr>
            <p:ph sz="quarter" idx="13"/>
          </p:nvPr>
        </p:nvSpPr>
        <p:spPr>
          <a:xfrm>
            <a:off x="485752" y="1952065"/>
            <a:ext cx="10394707" cy="3311189"/>
          </a:xfrm>
        </p:spPr>
        <p:txBody>
          <a:bodyPr/>
          <a:lstStyle/>
          <a:p>
            <a:r>
              <a:rPr lang="en-US" dirty="0"/>
              <a:t>As this is a demo project it is not connect it with any bank ,mobile phone operator or institute so basically it can not transection .</a:t>
            </a:r>
          </a:p>
          <a:p>
            <a:r>
              <a:rPr lang="en-US" dirty="0"/>
              <a:t>Initially it does not contain any  transection limitation</a:t>
            </a:r>
          </a:p>
          <a:p>
            <a:r>
              <a:rPr lang="en-US" dirty="0"/>
              <a:t>Basically it can transect only one currency </a:t>
            </a:r>
          </a:p>
          <a:p>
            <a:r>
              <a:rPr lang="en-US" dirty="0"/>
              <a:t>User can not import money from bank account</a:t>
            </a:r>
          </a:p>
          <a:p>
            <a:endParaRPr lang="en-US" dirty="0"/>
          </a:p>
          <a:p>
            <a:endParaRPr lang="en-US" dirty="0"/>
          </a:p>
        </p:txBody>
      </p:sp>
    </p:spTree>
    <p:extLst>
      <p:ext uri="{BB962C8B-B14F-4D97-AF65-F5344CB8AC3E}">
        <p14:creationId xmlns:p14="http://schemas.microsoft.com/office/powerpoint/2010/main" val="2255327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2A7EF-CFD1-4900-8DB5-85F05DE31EB4}"/>
              </a:ext>
            </a:extLst>
          </p:cNvPr>
          <p:cNvSpPr>
            <a:spLocks noGrp="1"/>
          </p:cNvSpPr>
          <p:nvPr>
            <p:ph sz="quarter" idx="13"/>
          </p:nvPr>
        </p:nvSpPr>
        <p:spPr>
          <a:xfrm>
            <a:off x="3867326" y="1040235"/>
            <a:ext cx="3590488" cy="2095150"/>
          </a:xfrm>
        </p:spPr>
        <p:txBody>
          <a:bodyPr>
            <a:normAutofit lnSpcReduction="10000"/>
          </a:bodyPr>
          <a:lstStyle/>
          <a:p>
            <a:pPr marL="0" indent="0">
              <a:buNone/>
            </a:pPr>
            <a:r>
              <a:rPr lang="en-US" sz="6000" dirty="0"/>
              <a:t>                                                                                                                 Thank you</a:t>
            </a:r>
          </a:p>
        </p:txBody>
      </p:sp>
    </p:spTree>
    <p:extLst>
      <p:ext uri="{BB962C8B-B14F-4D97-AF65-F5344CB8AC3E}">
        <p14:creationId xmlns:p14="http://schemas.microsoft.com/office/powerpoint/2010/main" val="331275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2EA2-0F22-49DC-9814-5DFEE8579ABA}"/>
              </a:ext>
            </a:extLst>
          </p:cNvPr>
          <p:cNvSpPr>
            <a:spLocks noGrp="1"/>
          </p:cNvSpPr>
          <p:nvPr>
            <p:ph type="title"/>
          </p:nvPr>
        </p:nvSpPr>
        <p:spPr>
          <a:xfrm>
            <a:off x="0" y="0"/>
            <a:ext cx="10396882" cy="1151965"/>
          </a:xfrm>
        </p:spPr>
        <p:txBody>
          <a:bodyPr/>
          <a:lstStyle/>
          <a:p>
            <a:r>
              <a:rPr lang="en-US" dirty="0"/>
              <a:t>Objective</a:t>
            </a:r>
          </a:p>
        </p:txBody>
      </p:sp>
      <p:sp>
        <p:nvSpPr>
          <p:cNvPr id="3" name="Content Placeholder 2">
            <a:extLst>
              <a:ext uri="{FF2B5EF4-FFF2-40B4-BE49-F238E27FC236}">
                <a16:creationId xmlns:a16="http://schemas.microsoft.com/office/drawing/2014/main" id="{4D5B5D34-354C-453E-BC9A-56436BF3E3BC}"/>
              </a:ext>
            </a:extLst>
          </p:cNvPr>
          <p:cNvSpPr>
            <a:spLocks noGrp="1"/>
          </p:cNvSpPr>
          <p:nvPr>
            <p:ph sz="quarter" idx="13"/>
          </p:nvPr>
        </p:nvSpPr>
        <p:spPr>
          <a:xfrm>
            <a:off x="504883" y="1123039"/>
            <a:ext cx="10394707" cy="3311189"/>
          </a:xfrm>
        </p:spPr>
        <p:txBody>
          <a:bodyPr/>
          <a:lstStyle/>
          <a:p>
            <a:pPr marL="0" indent="0">
              <a:buNone/>
            </a:pPr>
            <a:endParaRPr lang="en-US" dirty="0"/>
          </a:p>
          <a:p>
            <a:r>
              <a:rPr lang="en-US" dirty="0">
                <a:latin typeface="Times New Roman" panose="02020603050405020304" pitchFamily="18" charset="0"/>
                <a:cs typeface="Times New Roman" panose="02020603050405020304" pitchFamily="18" charset="0"/>
              </a:rPr>
              <a:t>Basically money porter is an online mobile banking system. The ultimate objective of money porter is to ensure fast and secure financial services for the people of Bangladesh. It has a special focus to serve the masses people of the country to achieve financial inclusion by providing services that are convenient, affordable and reliable . </a:t>
            </a:r>
          </a:p>
        </p:txBody>
      </p:sp>
    </p:spTree>
    <p:extLst>
      <p:ext uri="{BB962C8B-B14F-4D97-AF65-F5344CB8AC3E}">
        <p14:creationId xmlns:p14="http://schemas.microsoft.com/office/powerpoint/2010/main" val="198735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2132-464B-45C1-9BFB-F767697838EE}"/>
              </a:ext>
            </a:extLst>
          </p:cNvPr>
          <p:cNvSpPr>
            <a:spLocks noGrp="1"/>
          </p:cNvSpPr>
          <p:nvPr>
            <p:ph type="title"/>
          </p:nvPr>
        </p:nvSpPr>
        <p:spPr>
          <a:xfrm>
            <a:off x="0" y="3830"/>
            <a:ext cx="10396882" cy="1151965"/>
          </a:xfrm>
        </p:spPr>
        <p:txBody>
          <a:bodyPr/>
          <a:lstStyle/>
          <a:p>
            <a:r>
              <a:rPr lang="en-US" dirty="0"/>
              <a:t>user</a:t>
            </a:r>
          </a:p>
        </p:txBody>
      </p:sp>
      <p:sp>
        <p:nvSpPr>
          <p:cNvPr id="4" name="Oval 3">
            <a:extLst>
              <a:ext uri="{FF2B5EF4-FFF2-40B4-BE49-F238E27FC236}">
                <a16:creationId xmlns:a16="http://schemas.microsoft.com/office/drawing/2014/main" id="{385A9920-B0A0-4ACF-B080-564EF7A0A549}"/>
              </a:ext>
            </a:extLst>
          </p:cNvPr>
          <p:cNvSpPr/>
          <p:nvPr/>
        </p:nvSpPr>
        <p:spPr>
          <a:xfrm>
            <a:off x="5193099" y="2985745"/>
            <a:ext cx="1138686" cy="73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User</a:t>
            </a:r>
          </a:p>
          <a:p>
            <a:pPr algn="ctr"/>
            <a:endParaRPr lang="en-US" dirty="0"/>
          </a:p>
        </p:txBody>
      </p:sp>
      <p:cxnSp>
        <p:nvCxnSpPr>
          <p:cNvPr id="6" name="Straight Arrow Connector 5">
            <a:extLst>
              <a:ext uri="{FF2B5EF4-FFF2-40B4-BE49-F238E27FC236}">
                <a16:creationId xmlns:a16="http://schemas.microsoft.com/office/drawing/2014/main" id="{27C13613-8E7D-433F-A495-44236BB08BC3}"/>
              </a:ext>
            </a:extLst>
          </p:cNvPr>
          <p:cNvCxnSpPr/>
          <p:nvPr/>
        </p:nvCxnSpPr>
        <p:spPr>
          <a:xfrm>
            <a:off x="6331785" y="3355675"/>
            <a:ext cx="534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2B14D4B9-BA8C-4257-956C-051C465926A7}"/>
              </a:ext>
            </a:extLst>
          </p:cNvPr>
          <p:cNvSpPr/>
          <p:nvPr/>
        </p:nvSpPr>
        <p:spPr>
          <a:xfrm>
            <a:off x="6935630" y="3151774"/>
            <a:ext cx="1069677" cy="435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Personal user </a:t>
            </a:r>
          </a:p>
        </p:txBody>
      </p:sp>
      <p:cxnSp>
        <p:nvCxnSpPr>
          <p:cNvPr id="9" name="Straight Arrow Connector 8">
            <a:extLst>
              <a:ext uri="{FF2B5EF4-FFF2-40B4-BE49-F238E27FC236}">
                <a16:creationId xmlns:a16="http://schemas.microsoft.com/office/drawing/2014/main" id="{2CA9FCAD-B2EF-4871-B2B8-E4DA183BAACA}"/>
              </a:ext>
            </a:extLst>
          </p:cNvPr>
          <p:cNvCxnSpPr>
            <a:cxnSpLocks/>
          </p:cNvCxnSpPr>
          <p:nvPr/>
        </p:nvCxnSpPr>
        <p:spPr>
          <a:xfrm flipH="1" flipV="1">
            <a:off x="4658263" y="3360993"/>
            <a:ext cx="534836"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0155641A-4559-47D3-B9D7-E80AB29AD8AF}"/>
              </a:ext>
            </a:extLst>
          </p:cNvPr>
          <p:cNvSpPr/>
          <p:nvPr/>
        </p:nvSpPr>
        <p:spPr>
          <a:xfrm>
            <a:off x="3472133" y="3198953"/>
            <a:ext cx="1151623" cy="341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Agent </a:t>
            </a:r>
          </a:p>
        </p:txBody>
      </p:sp>
      <p:cxnSp>
        <p:nvCxnSpPr>
          <p:cNvPr id="13" name="Straight Arrow Connector 12">
            <a:extLst>
              <a:ext uri="{FF2B5EF4-FFF2-40B4-BE49-F238E27FC236}">
                <a16:creationId xmlns:a16="http://schemas.microsoft.com/office/drawing/2014/main" id="{40EFAB9B-402C-4182-A386-A95E859C94BE}"/>
              </a:ext>
            </a:extLst>
          </p:cNvPr>
          <p:cNvCxnSpPr/>
          <p:nvPr/>
        </p:nvCxnSpPr>
        <p:spPr>
          <a:xfrm>
            <a:off x="5762442" y="3718990"/>
            <a:ext cx="0" cy="464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3773BC93-B334-46CF-AB4F-14C25D419FF4}"/>
              </a:ext>
            </a:extLst>
          </p:cNvPr>
          <p:cNvSpPr/>
          <p:nvPr/>
        </p:nvSpPr>
        <p:spPr>
          <a:xfrm>
            <a:off x="5266432" y="4225937"/>
            <a:ext cx="1065353" cy="371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a:t>
            </a:r>
          </a:p>
        </p:txBody>
      </p:sp>
      <p:cxnSp>
        <p:nvCxnSpPr>
          <p:cNvPr id="18" name="Straight Arrow Connector 17">
            <a:extLst>
              <a:ext uri="{FF2B5EF4-FFF2-40B4-BE49-F238E27FC236}">
                <a16:creationId xmlns:a16="http://schemas.microsoft.com/office/drawing/2014/main" id="{A0BE6D15-9FF0-449D-9795-8749AE5B4E2F}"/>
              </a:ext>
            </a:extLst>
          </p:cNvPr>
          <p:cNvCxnSpPr>
            <a:stCxn id="4" idx="0"/>
          </p:cNvCxnSpPr>
          <p:nvPr/>
        </p:nvCxnSpPr>
        <p:spPr>
          <a:xfrm flipV="1">
            <a:off x="5762442" y="2510287"/>
            <a:ext cx="0" cy="47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BEB9CD6B-DB73-4DD8-ADFE-ECEE776E11C6}"/>
              </a:ext>
            </a:extLst>
          </p:cNvPr>
          <p:cNvSpPr/>
          <p:nvPr/>
        </p:nvSpPr>
        <p:spPr>
          <a:xfrm>
            <a:off x="4781187" y="2098400"/>
            <a:ext cx="1962509" cy="390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Merchandiser</a:t>
            </a:r>
          </a:p>
        </p:txBody>
      </p:sp>
    </p:spTree>
    <p:extLst>
      <p:ext uri="{BB962C8B-B14F-4D97-AF65-F5344CB8AC3E}">
        <p14:creationId xmlns:p14="http://schemas.microsoft.com/office/powerpoint/2010/main" val="78311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0EA149-224D-44C1-AB41-309EBB1DEA7D}"/>
              </a:ext>
            </a:extLst>
          </p:cNvPr>
          <p:cNvSpPr>
            <a:spLocks noGrp="1"/>
          </p:cNvSpPr>
          <p:nvPr>
            <p:ph type="title"/>
          </p:nvPr>
        </p:nvSpPr>
        <p:spPr>
          <a:xfrm>
            <a:off x="0" y="0"/>
            <a:ext cx="10396882" cy="1151965"/>
          </a:xfrm>
        </p:spPr>
        <p:txBody>
          <a:bodyPr/>
          <a:lstStyle/>
          <a:p>
            <a:r>
              <a:rPr lang="en-US" dirty="0"/>
              <a:t>use case diagram</a:t>
            </a:r>
          </a:p>
        </p:txBody>
      </p:sp>
      <p:pic>
        <p:nvPicPr>
          <p:cNvPr id="2050" name="Picture 2" descr="No description available.">
            <a:extLst>
              <a:ext uri="{FF2B5EF4-FFF2-40B4-BE49-F238E27FC236}">
                <a16:creationId xmlns:a16="http://schemas.microsoft.com/office/drawing/2014/main" id="{CED0AD7E-63CC-45AF-AFC3-10FA098982C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29842" y="956345"/>
            <a:ext cx="9764786" cy="4639111"/>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51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4AFB-A1DF-4715-8575-2A9D6532ED7A}"/>
              </a:ext>
            </a:extLst>
          </p:cNvPr>
          <p:cNvSpPr>
            <a:spLocks noGrp="1"/>
          </p:cNvSpPr>
          <p:nvPr>
            <p:ph type="title"/>
          </p:nvPr>
        </p:nvSpPr>
        <p:spPr/>
        <p:txBody>
          <a:bodyPr/>
          <a:lstStyle/>
          <a:p>
            <a:r>
              <a:rPr lang="en-US" dirty="0"/>
              <a:t>Functionalities </a:t>
            </a:r>
          </a:p>
        </p:txBody>
      </p:sp>
      <p:sp>
        <p:nvSpPr>
          <p:cNvPr id="3" name="Content Placeholder 2">
            <a:extLst>
              <a:ext uri="{FF2B5EF4-FFF2-40B4-BE49-F238E27FC236}">
                <a16:creationId xmlns:a16="http://schemas.microsoft.com/office/drawing/2014/main" id="{34EF4BC7-6CC7-4238-8FBA-4D688A963122}"/>
              </a:ext>
            </a:extLst>
          </p:cNvPr>
          <p:cNvSpPr>
            <a:spLocks noGrp="1"/>
          </p:cNvSpPr>
          <p:nvPr>
            <p:ph sz="quarter" idx="13"/>
          </p:nvPr>
        </p:nvSpPr>
        <p:spPr>
          <a:xfrm>
            <a:off x="685801" y="1661426"/>
            <a:ext cx="11020245" cy="3535147"/>
          </a:xfrm>
        </p:spPr>
        <p:txBody>
          <a:bodyPr>
            <a:normAutofit fontScale="62500" lnSpcReduction="20000"/>
          </a:bodyPr>
          <a:lstStyle/>
          <a:p>
            <a:endParaRPr lang="en-US" dirty="0"/>
          </a:p>
          <a:p>
            <a:endParaRPr lang="en-US" dirty="0"/>
          </a:p>
          <a:p>
            <a:r>
              <a:rPr lang="en-US" sz="2200" b="1" dirty="0">
                <a:latin typeface="Times New Roman" panose="02020603050405020304" pitchFamily="18" charset="0"/>
                <a:cs typeface="Times New Roman" panose="02020603050405020304" pitchFamily="18" charset="0"/>
              </a:rPr>
              <a:t>Admin: </a:t>
            </a:r>
            <a:r>
              <a:rPr lang="en-US" sz="2200" dirty="0">
                <a:latin typeface="Times New Roman" panose="02020603050405020304" pitchFamily="18" charset="0"/>
                <a:cs typeface="Times New Roman" panose="02020603050405020304" pitchFamily="18" charset="0"/>
              </a:rPr>
              <a:t>an admin can log in, log out , insert, delete, update user information and show account information and transection history of user. But Admin can not change user mobile number</a:t>
            </a:r>
          </a:p>
          <a:p>
            <a:r>
              <a:rPr lang="en-US" sz="2200" b="1" dirty="0">
                <a:latin typeface="Times New Roman" panose="02020603050405020304" pitchFamily="18" charset="0"/>
                <a:cs typeface="Times New Roman" panose="02020603050405020304" pitchFamily="18" charset="0"/>
              </a:rPr>
              <a:t>Personal user : </a:t>
            </a:r>
            <a:r>
              <a:rPr lang="en-US" sz="2200" dirty="0">
                <a:latin typeface="Times New Roman" panose="02020603050405020304" pitchFamily="18" charset="0"/>
                <a:cs typeface="Times New Roman" panose="02020603050405020304" pitchFamily="18" charset="0"/>
              </a:rPr>
              <a:t>a personal user can login, log out, change password, recharge, send money, pay bill , show transection history and cash out. Cash out is valid for only agent number and pay bill is valid for merchandiser number. </a:t>
            </a:r>
          </a:p>
          <a:p>
            <a:r>
              <a:rPr lang="en-US" sz="2200" b="1" dirty="0">
                <a:latin typeface="Times New Roman" panose="02020603050405020304" pitchFamily="18" charset="0"/>
                <a:cs typeface="Times New Roman" panose="02020603050405020304" pitchFamily="18" charset="0"/>
              </a:rPr>
              <a:t>Agent: </a:t>
            </a:r>
            <a:r>
              <a:rPr lang="en-US" sz="2200" dirty="0">
                <a:latin typeface="Times New Roman" panose="02020603050405020304" pitchFamily="18" charset="0"/>
                <a:cs typeface="Times New Roman" panose="02020603050405020304" pitchFamily="18" charset="0"/>
              </a:rPr>
              <a:t>an agent can login, logout, pay bill, cash out, change password, show transection history and cash  in. Cash out is valid for only admin number and pay bill is valid for merchandiser number. </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merchandiser: </a:t>
            </a:r>
            <a:r>
              <a:rPr lang="en-US" sz="2200" dirty="0">
                <a:latin typeface="Times New Roman" panose="02020603050405020304" pitchFamily="18" charset="0"/>
                <a:cs typeface="Times New Roman" panose="02020603050405020304" pitchFamily="18" charset="0"/>
              </a:rPr>
              <a:t>merchandiser is a  payment receiver who can receive payment, login, cash out, log out, show transection history, change password and show balance. Cash out is valid for only admin number </a:t>
            </a:r>
          </a:p>
          <a:p>
            <a:endParaRPr lang="en-US" dirty="0"/>
          </a:p>
          <a:p>
            <a:endParaRPr lang="en-US" dirty="0"/>
          </a:p>
        </p:txBody>
      </p:sp>
    </p:spTree>
    <p:extLst>
      <p:ext uri="{BB962C8B-B14F-4D97-AF65-F5344CB8AC3E}">
        <p14:creationId xmlns:p14="http://schemas.microsoft.com/office/powerpoint/2010/main" val="102683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3173CF-3EB5-4DD2-A710-05328F77548B}"/>
              </a:ext>
            </a:extLst>
          </p:cNvPr>
          <p:cNvSpPr>
            <a:spLocks noGrp="1"/>
          </p:cNvSpPr>
          <p:nvPr>
            <p:ph type="title"/>
          </p:nvPr>
        </p:nvSpPr>
        <p:spPr>
          <a:xfrm>
            <a:off x="0" y="0"/>
            <a:ext cx="10396882" cy="1151965"/>
          </a:xfrm>
        </p:spPr>
        <p:txBody>
          <a:bodyPr/>
          <a:lstStyle/>
          <a:p>
            <a:r>
              <a:rPr lang="en-US" dirty="0"/>
              <a:t>Send money</a:t>
            </a:r>
          </a:p>
        </p:txBody>
      </p:sp>
      <p:pic>
        <p:nvPicPr>
          <p:cNvPr id="1026" name="Picture 2" descr="No description available.">
            <a:extLst>
              <a:ext uri="{FF2B5EF4-FFF2-40B4-BE49-F238E27FC236}">
                <a16:creationId xmlns:a16="http://schemas.microsoft.com/office/drawing/2014/main" id="{2BFD3B1C-506E-43DC-8DC1-15BEEB700C7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718032" y="1151966"/>
            <a:ext cx="6224631" cy="422331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93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391F-4AD7-4736-B6E5-9F91493467C1}"/>
              </a:ext>
            </a:extLst>
          </p:cNvPr>
          <p:cNvSpPr>
            <a:spLocks noGrp="1"/>
          </p:cNvSpPr>
          <p:nvPr>
            <p:ph type="title"/>
          </p:nvPr>
        </p:nvSpPr>
        <p:spPr>
          <a:xfrm>
            <a:off x="0" y="0"/>
            <a:ext cx="10396882" cy="1151965"/>
          </a:xfrm>
        </p:spPr>
        <p:txBody>
          <a:bodyPr/>
          <a:lstStyle/>
          <a:p>
            <a:r>
              <a:rPr lang="en-US" dirty="0"/>
              <a:t>Cash out</a:t>
            </a:r>
          </a:p>
        </p:txBody>
      </p:sp>
      <p:pic>
        <p:nvPicPr>
          <p:cNvPr id="3074" name="Picture 2" descr="No description available.">
            <a:extLst>
              <a:ext uri="{FF2B5EF4-FFF2-40B4-BE49-F238E27FC236}">
                <a16:creationId xmlns:a16="http://schemas.microsoft.com/office/drawing/2014/main" id="{FFDCA33F-2FDA-48EA-8EB6-EDDE6F3705A5}"/>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48250" y="1151966"/>
            <a:ext cx="6434356" cy="4223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15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691C-7645-412F-88DA-DBD0156C068D}"/>
              </a:ext>
            </a:extLst>
          </p:cNvPr>
          <p:cNvSpPr>
            <a:spLocks noGrp="1"/>
          </p:cNvSpPr>
          <p:nvPr>
            <p:ph type="title"/>
          </p:nvPr>
        </p:nvSpPr>
        <p:spPr>
          <a:xfrm>
            <a:off x="0" y="0"/>
            <a:ext cx="10396882" cy="1151965"/>
          </a:xfrm>
        </p:spPr>
        <p:txBody>
          <a:bodyPr/>
          <a:lstStyle/>
          <a:p>
            <a:r>
              <a:rPr lang="en-US" dirty="0"/>
              <a:t>payment</a:t>
            </a:r>
          </a:p>
        </p:txBody>
      </p:sp>
      <p:pic>
        <p:nvPicPr>
          <p:cNvPr id="4098" name="Picture 2" descr="No description available.">
            <a:extLst>
              <a:ext uri="{FF2B5EF4-FFF2-40B4-BE49-F238E27FC236}">
                <a16:creationId xmlns:a16="http://schemas.microsoft.com/office/drawing/2014/main" id="{B8CE415F-AD9E-46B0-BD9A-A7E86E517205}"/>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06305" y="1151966"/>
            <a:ext cx="6392411" cy="443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0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BF9A-08D3-4BBD-A2EB-FD3B1B5D38BB}"/>
              </a:ext>
            </a:extLst>
          </p:cNvPr>
          <p:cNvSpPr>
            <a:spLocks noGrp="1"/>
          </p:cNvSpPr>
          <p:nvPr>
            <p:ph type="title"/>
          </p:nvPr>
        </p:nvSpPr>
        <p:spPr>
          <a:xfrm>
            <a:off x="0" y="0"/>
            <a:ext cx="10396882" cy="1151965"/>
          </a:xfrm>
        </p:spPr>
        <p:txBody>
          <a:bodyPr/>
          <a:lstStyle/>
          <a:p>
            <a:r>
              <a:rPr lang="en-US" dirty="0"/>
              <a:t>Mobile recharge</a:t>
            </a:r>
          </a:p>
        </p:txBody>
      </p:sp>
      <p:pic>
        <p:nvPicPr>
          <p:cNvPr id="5122" name="Picture 2" descr="No description available.">
            <a:extLst>
              <a:ext uri="{FF2B5EF4-FFF2-40B4-BE49-F238E27FC236}">
                <a16:creationId xmlns:a16="http://schemas.microsoft.com/office/drawing/2014/main" id="{B3898E6A-24F1-4D4B-A751-32A966F4707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743201" y="1151965"/>
            <a:ext cx="5897459" cy="433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8857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1242</TotalTime>
  <Words>379</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Impact</vt:lpstr>
      <vt:lpstr>Times New Roman</vt:lpstr>
      <vt:lpstr>Main Event</vt:lpstr>
      <vt:lpstr>Money porter</vt:lpstr>
      <vt:lpstr>Objective</vt:lpstr>
      <vt:lpstr>user</vt:lpstr>
      <vt:lpstr>use case diagram</vt:lpstr>
      <vt:lpstr>Functionalities </vt:lpstr>
      <vt:lpstr>Send money</vt:lpstr>
      <vt:lpstr>Cash out</vt:lpstr>
      <vt:lpstr>payment</vt:lpstr>
      <vt:lpstr>Mobile recharge</vt:lpstr>
      <vt:lpstr>Show balance</vt:lpstr>
      <vt:lpstr>agent</vt:lpstr>
      <vt:lpstr>admin</vt:lpstr>
      <vt:lpstr>merchandiser</vt:lpstr>
      <vt:lpstr>features</vt:lpstr>
      <vt:lpstr>LIMITATION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MOBILE BANKING</dc:title>
  <dc:creator>Ahsan Nayem</dc:creator>
  <cp:lastModifiedBy>Ahsan Nayem</cp:lastModifiedBy>
  <cp:revision>81</cp:revision>
  <dcterms:created xsi:type="dcterms:W3CDTF">2021-03-27T15:03:57Z</dcterms:created>
  <dcterms:modified xsi:type="dcterms:W3CDTF">2022-03-21T17:28:16Z</dcterms:modified>
</cp:coreProperties>
</file>