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76" r:id="rId3"/>
    <p:sldId id="257" r:id="rId4"/>
    <p:sldId id="269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72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-408" y="-84"/>
      </p:cViewPr>
      <p:guideLst>
        <p:guide orient="horz" pos="2160"/>
        <p:guide pos="3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999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9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38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3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01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7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5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0119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271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4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6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5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6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/>
              <a:t>Apartment Rental Management System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Bashavara.com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140794"/>
            <a:ext cx="8915399" cy="1717206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smtClean="0"/>
              <a:t>System Design (Class &amp; Collaboration) Diagram</a:t>
            </a:r>
          </a:p>
          <a:p>
            <a:pPr algn="r"/>
            <a:r>
              <a:rPr lang="en-US" sz="1600" b="1" dirty="0"/>
              <a:t>Ahsan Ali Farabi   #</a:t>
            </a:r>
            <a:r>
              <a:rPr lang="en-US" sz="1600" b="1" dirty="0" smtClean="0"/>
              <a:t>1105083</a:t>
            </a:r>
          </a:p>
          <a:p>
            <a:pPr algn="r"/>
            <a:r>
              <a:rPr lang="en-US" sz="1600" b="1" dirty="0"/>
              <a:t>Al-Habib Rahman Shifat   #1105064</a:t>
            </a:r>
          </a:p>
          <a:p>
            <a:pPr algn="r"/>
            <a:r>
              <a:rPr lang="en-US" sz="1600" b="1" dirty="0"/>
              <a:t>Golam Sakline Ratul   #1105069</a:t>
            </a:r>
          </a:p>
          <a:p>
            <a:pPr algn="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52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446" y="2195729"/>
            <a:ext cx="9003323" cy="531542"/>
          </a:xfrm>
        </p:spPr>
        <p:txBody>
          <a:bodyPr/>
          <a:lstStyle/>
          <a:p>
            <a:r>
              <a:rPr lang="en-US" sz="2800" b="1" dirty="0">
                <a:solidFill>
                  <a:srgbClr val="FCAB1A"/>
                </a:solidFill>
              </a:rPr>
              <a:t>Typical Course of </a:t>
            </a:r>
            <a:r>
              <a:rPr lang="en-US" sz="2800" b="1" dirty="0" smtClean="0">
                <a:solidFill>
                  <a:srgbClr val="FCAB1A"/>
                </a:solidFill>
              </a:rPr>
              <a:t>Events</a:t>
            </a:r>
            <a:endParaRPr lang="en-US" sz="2800" dirty="0">
              <a:solidFill>
                <a:srgbClr val="FCAB1A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9281" y="588975"/>
            <a:ext cx="10018713" cy="974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Use-case 1.2: Post Advertisement</a:t>
            </a:r>
            <a:endParaRPr lang="en-US" sz="3200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920684"/>
              </p:ext>
            </p:extLst>
          </p:nvPr>
        </p:nvGraphicFramePr>
        <p:xfrm>
          <a:off x="2368062" y="3149338"/>
          <a:ext cx="9296400" cy="24308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39566"/>
                <a:gridCol w="5156834"/>
              </a:tblGrid>
              <a:tr h="468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System Response</a:t>
                      </a:r>
                      <a:endParaRPr lang="en-US" dirty="0"/>
                    </a:p>
                  </a:txBody>
                  <a:tcPr/>
                </a:tc>
              </a:tr>
              <a:tr h="808144">
                <a:tc>
                  <a:txBody>
                    <a:bodyPr/>
                    <a:lstStyle/>
                    <a:p>
                      <a:r>
                        <a:rPr lang="en-US" dirty="0" smtClean="0"/>
                        <a:t>1.Advertiser applies</a:t>
                      </a:r>
                      <a:r>
                        <a:rPr lang="en-US" baseline="0" dirty="0" smtClean="0"/>
                        <a:t> for posting advertisement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2.System sends</a:t>
                      </a:r>
                      <a:r>
                        <a:rPr lang="en-US" baseline="0" dirty="0" smtClean="0"/>
                        <a:t> scope for posting advertisement</a:t>
                      </a:r>
                      <a:endParaRPr lang="en-US" dirty="0"/>
                    </a:p>
                  </a:txBody>
                  <a:tcPr/>
                </a:tc>
              </a:tr>
              <a:tr h="1154491">
                <a:tc>
                  <a:txBody>
                    <a:bodyPr/>
                    <a:lstStyle/>
                    <a:p>
                      <a:r>
                        <a:rPr lang="en-US" dirty="0" smtClean="0"/>
                        <a:t>3.Advertiser fills</a:t>
                      </a:r>
                      <a:r>
                        <a:rPr lang="en-US" baseline="0" dirty="0" smtClean="0"/>
                        <a:t> up required information and submit advertisement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4.System server</a:t>
                      </a:r>
                      <a:r>
                        <a:rPr lang="en-US" baseline="0" dirty="0" smtClean="0"/>
                        <a:t> saves advertisement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7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1" y="588975"/>
            <a:ext cx="10018713" cy="974895"/>
          </a:xfrm>
        </p:spPr>
        <p:txBody>
          <a:bodyPr>
            <a:normAutofit/>
          </a:bodyPr>
          <a:lstStyle/>
          <a:p>
            <a:r>
              <a:rPr lang="en-US" sz="3200" dirty="0"/>
              <a:t>Use-case 1.2: Post Advertisement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9384" y="6270171"/>
            <a:ext cx="424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Fig: Collaboration Diagram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520" y="1332413"/>
            <a:ext cx="8098971" cy="48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8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4148" y="6191794"/>
            <a:ext cx="19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Class Diagram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9281" y="588975"/>
            <a:ext cx="10018713" cy="974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Use-case 1.2: Post Advertisement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0" y="1427933"/>
            <a:ext cx="7322580" cy="434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2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446" y="2195729"/>
            <a:ext cx="9003323" cy="531542"/>
          </a:xfrm>
        </p:spPr>
        <p:txBody>
          <a:bodyPr/>
          <a:lstStyle/>
          <a:p>
            <a:r>
              <a:rPr lang="en-US" sz="2800" b="1" dirty="0">
                <a:solidFill>
                  <a:srgbClr val="FCAB1A"/>
                </a:solidFill>
              </a:rPr>
              <a:t>Typical Course of </a:t>
            </a:r>
            <a:r>
              <a:rPr lang="en-US" sz="2800" b="1" dirty="0" smtClean="0">
                <a:solidFill>
                  <a:srgbClr val="FCAB1A"/>
                </a:solidFill>
              </a:rPr>
              <a:t>Events</a:t>
            </a:r>
            <a:endParaRPr lang="en-US" sz="2800" dirty="0">
              <a:solidFill>
                <a:srgbClr val="FCAB1A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9281" y="588975"/>
            <a:ext cx="10018713" cy="974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Use-case 1.3: Publish Advertisement</a:t>
            </a:r>
            <a:endParaRPr lang="en-US" sz="3200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421672"/>
              </p:ext>
            </p:extLst>
          </p:nvPr>
        </p:nvGraphicFramePr>
        <p:xfrm>
          <a:off x="2385144" y="3149339"/>
          <a:ext cx="8939348" cy="1434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28087"/>
                <a:gridCol w="5111261"/>
              </a:tblGrid>
              <a:tr h="5261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System Response</a:t>
                      </a:r>
                      <a:endParaRPr lang="en-US" dirty="0"/>
                    </a:p>
                  </a:txBody>
                  <a:tcPr/>
                </a:tc>
              </a:tr>
              <a:tr h="908202">
                <a:tc>
                  <a:txBody>
                    <a:bodyPr/>
                    <a:lstStyle/>
                    <a:p>
                      <a:r>
                        <a:rPr lang="en-US" dirty="0" smtClean="0"/>
                        <a:t>1.Admin verifies</a:t>
                      </a:r>
                      <a:r>
                        <a:rPr lang="en-US" baseline="0" dirty="0" smtClean="0"/>
                        <a:t> posted Advertisement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2.System</a:t>
                      </a:r>
                      <a:r>
                        <a:rPr lang="en-US" baseline="0" dirty="0" smtClean="0"/>
                        <a:t> publishes verified Advertisement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2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1" y="588975"/>
            <a:ext cx="10018713" cy="974895"/>
          </a:xfrm>
        </p:spPr>
        <p:txBody>
          <a:bodyPr>
            <a:normAutofit/>
          </a:bodyPr>
          <a:lstStyle/>
          <a:p>
            <a:r>
              <a:rPr lang="en-US" sz="3200" dirty="0"/>
              <a:t>Use-case 1.3: Publish Advertisement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9384" y="6270171"/>
            <a:ext cx="424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Fig: Collaboration Diagram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83" y="1332411"/>
            <a:ext cx="8138434" cy="47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3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05326" y="6191794"/>
            <a:ext cx="239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Class Diagram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9281" y="588975"/>
            <a:ext cx="10018713" cy="974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Use-case 1.3: Publish Advertisement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91" y="1389052"/>
            <a:ext cx="6496595" cy="44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5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23" y="624110"/>
            <a:ext cx="10304585" cy="1556382"/>
          </a:xfrm>
        </p:spPr>
        <p:txBody>
          <a:bodyPr>
            <a:normAutofit fontScale="90000"/>
          </a:bodyPr>
          <a:lstStyle/>
          <a:p>
            <a:r>
              <a:rPr lang="en-US" dirty="0"/>
              <a:t>Subsystem </a:t>
            </a:r>
            <a:r>
              <a:rPr lang="en-US" dirty="0" smtClean="0"/>
              <a:t>2: Advertisement 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0070C0"/>
                </a:solidFill>
              </a:rPr>
              <a:t>Use-Cases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7489" y="2743200"/>
            <a:ext cx="8915400" cy="377762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.0 </a:t>
            </a:r>
            <a:r>
              <a:rPr lang="en-US" dirty="0" smtClean="0"/>
              <a:t>: Sign </a:t>
            </a:r>
            <a:r>
              <a:rPr lang="en-US" dirty="0" smtClean="0"/>
              <a:t>In</a:t>
            </a:r>
            <a:endParaRPr lang="en-US" dirty="0" smtClean="0"/>
          </a:p>
          <a:p>
            <a:r>
              <a:rPr lang="en-US" dirty="0" smtClean="0"/>
              <a:t>2.1 : Manage Advertisement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8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446" y="2195729"/>
            <a:ext cx="9003323" cy="531542"/>
          </a:xfrm>
        </p:spPr>
        <p:txBody>
          <a:bodyPr/>
          <a:lstStyle/>
          <a:p>
            <a:r>
              <a:rPr lang="en-US" sz="2800" b="1" dirty="0">
                <a:solidFill>
                  <a:srgbClr val="FCAB1A"/>
                </a:solidFill>
              </a:rPr>
              <a:t>Typical Course of </a:t>
            </a:r>
            <a:r>
              <a:rPr lang="en-US" sz="2800" b="1" dirty="0" smtClean="0">
                <a:solidFill>
                  <a:srgbClr val="FCAB1A"/>
                </a:solidFill>
              </a:rPr>
              <a:t>Events</a:t>
            </a:r>
            <a:endParaRPr lang="en-US" sz="2800" dirty="0">
              <a:solidFill>
                <a:srgbClr val="FCAB1A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9281" y="588975"/>
            <a:ext cx="10018713" cy="974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Use-case </a:t>
            </a:r>
            <a:r>
              <a:rPr lang="en-US" sz="3200" dirty="0" smtClean="0"/>
              <a:t>2.0: </a:t>
            </a:r>
            <a:r>
              <a:rPr lang="en-US" sz="3200" dirty="0" smtClean="0"/>
              <a:t>Sign In</a:t>
            </a:r>
            <a:endParaRPr lang="en-US" sz="32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859774"/>
              </p:ext>
            </p:extLst>
          </p:nvPr>
        </p:nvGraphicFramePr>
        <p:xfrm>
          <a:off x="2413612" y="3029097"/>
          <a:ext cx="8441957" cy="1285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46992"/>
                <a:gridCol w="50949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System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1.User applies</a:t>
                      </a:r>
                      <a:r>
                        <a:rPr lang="en-US" baseline="0" dirty="0" smtClean="0"/>
                        <a:t> for sign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2.System verifies id and password, then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permits</a:t>
                      </a:r>
                      <a:r>
                        <a:rPr lang="en-US" baseline="0" dirty="0" smtClean="0"/>
                        <a:t> or denies access to account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0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1" y="588975"/>
            <a:ext cx="10018713" cy="974895"/>
          </a:xfrm>
        </p:spPr>
        <p:txBody>
          <a:bodyPr>
            <a:normAutofit/>
          </a:bodyPr>
          <a:lstStyle/>
          <a:p>
            <a:r>
              <a:rPr lang="en-US" sz="3200" dirty="0"/>
              <a:t>Use-case 2.0: Sign In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9384" y="6270171"/>
            <a:ext cx="424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Fig: Collaboration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479" y="1524169"/>
            <a:ext cx="6456993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4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98720" y="6191794"/>
            <a:ext cx="19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Class Diagram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9281" y="588975"/>
            <a:ext cx="10018713" cy="974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Use-case 2.0: Sign In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74" y="1615532"/>
            <a:ext cx="6729451" cy="42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1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Advertisement Posting And </a:t>
            </a:r>
            <a:r>
              <a:rPr lang="en-US" dirty="0" smtClean="0"/>
              <a:t>Publishing</a:t>
            </a:r>
          </a:p>
          <a:p>
            <a:r>
              <a:rPr lang="en-US" dirty="0"/>
              <a:t>Advertisement </a:t>
            </a:r>
            <a:r>
              <a:rPr lang="en-US" dirty="0" smtClean="0"/>
              <a:t>Management</a:t>
            </a:r>
          </a:p>
          <a:p>
            <a:r>
              <a:rPr lang="en-US" dirty="0"/>
              <a:t>Advertisement </a:t>
            </a:r>
            <a:r>
              <a:rPr lang="en-US" dirty="0" smtClean="0"/>
              <a:t>Searching</a:t>
            </a:r>
          </a:p>
          <a:p>
            <a:r>
              <a:rPr lang="en-US" dirty="0" smtClean="0"/>
              <a:t>Wish list Management</a:t>
            </a:r>
          </a:p>
          <a:p>
            <a:r>
              <a:rPr lang="en-US" dirty="0"/>
              <a:t>Property Alert  Management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446" y="2195729"/>
            <a:ext cx="9003323" cy="531542"/>
          </a:xfrm>
        </p:spPr>
        <p:txBody>
          <a:bodyPr/>
          <a:lstStyle/>
          <a:p>
            <a:r>
              <a:rPr lang="en-US" sz="2800" b="1" dirty="0">
                <a:solidFill>
                  <a:srgbClr val="FCAB1A"/>
                </a:solidFill>
              </a:rPr>
              <a:t>Typical Course of </a:t>
            </a:r>
            <a:r>
              <a:rPr lang="en-US" sz="2800" b="1" dirty="0" smtClean="0">
                <a:solidFill>
                  <a:srgbClr val="FCAB1A"/>
                </a:solidFill>
              </a:rPr>
              <a:t>Events</a:t>
            </a:r>
            <a:endParaRPr lang="en-US" sz="2800" dirty="0">
              <a:solidFill>
                <a:srgbClr val="FCAB1A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9281" y="588975"/>
            <a:ext cx="10018713" cy="974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Use-case </a:t>
            </a:r>
            <a:r>
              <a:rPr lang="en-US" sz="3200" dirty="0" smtClean="0"/>
              <a:t>2.1: Manage Advertisement </a:t>
            </a:r>
            <a:endParaRPr lang="en-US" sz="3200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145073"/>
              </p:ext>
            </p:extLst>
          </p:nvPr>
        </p:nvGraphicFramePr>
        <p:xfrm>
          <a:off x="2367055" y="3199918"/>
          <a:ext cx="8945713" cy="24623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10299"/>
                <a:gridCol w="4935414"/>
              </a:tblGrid>
              <a:tr h="4739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System Response</a:t>
                      </a:r>
                      <a:endParaRPr lang="en-US" dirty="0"/>
                    </a:p>
                  </a:txBody>
                  <a:tcPr/>
                </a:tc>
              </a:tr>
              <a:tr h="1168711">
                <a:tc>
                  <a:txBody>
                    <a:bodyPr/>
                    <a:lstStyle/>
                    <a:p>
                      <a:r>
                        <a:rPr lang="en-US" dirty="0" smtClean="0"/>
                        <a:t>1.Advertiser/Admin applies for managing advertisement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2.System sends</a:t>
                      </a:r>
                      <a:r>
                        <a:rPr lang="en-US" baseline="0" dirty="0" smtClean="0"/>
                        <a:t> scope for editing or deleting advertisement</a:t>
                      </a:r>
                      <a:endParaRPr lang="en-US" dirty="0"/>
                    </a:p>
                  </a:txBody>
                  <a:tcPr/>
                </a:tc>
              </a:tr>
              <a:tr h="819640">
                <a:tc>
                  <a:txBody>
                    <a:bodyPr/>
                    <a:lstStyle/>
                    <a:p>
                      <a:r>
                        <a:rPr lang="en-US" dirty="0" smtClean="0"/>
                        <a:t>3.Advertiser/Admin submits</a:t>
                      </a:r>
                      <a:r>
                        <a:rPr lang="en-US" baseline="0" dirty="0" smtClean="0"/>
                        <a:t> managed advertisements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4.System</a:t>
                      </a:r>
                      <a:r>
                        <a:rPr lang="en-US" baseline="0" dirty="0" smtClean="0"/>
                        <a:t> server saves and publishes managed advertisements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8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1" y="588975"/>
            <a:ext cx="10018713" cy="974895"/>
          </a:xfrm>
        </p:spPr>
        <p:txBody>
          <a:bodyPr>
            <a:normAutofit/>
          </a:bodyPr>
          <a:lstStyle/>
          <a:p>
            <a:r>
              <a:rPr lang="en-US" sz="3200" dirty="0"/>
              <a:t>Use-case 2.1: Manage Advertisement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9384" y="6270171"/>
            <a:ext cx="424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Fig: Collaboration Diagram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27" y="1304930"/>
            <a:ext cx="8282401" cy="485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9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98720" y="6191794"/>
            <a:ext cx="19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Class Diagram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9281" y="588975"/>
            <a:ext cx="10018713" cy="974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Use-case 2.1: Manage Advertisement 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87" y="1390512"/>
            <a:ext cx="8336131" cy="461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98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23" y="624110"/>
            <a:ext cx="10304585" cy="1556382"/>
          </a:xfrm>
        </p:spPr>
        <p:txBody>
          <a:bodyPr>
            <a:normAutofit fontScale="90000"/>
          </a:bodyPr>
          <a:lstStyle/>
          <a:p>
            <a:r>
              <a:rPr lang="en-US" dirty="0"/>
              <a:t>Subsystem </a:t>
            </a:r>
            <a:r>
              <a:rPr lang="en-US" dirty="0"/>
              <a:t>3</a:t>
            </a:r>
            <a:r>
              <a:rPr lang="en-US" dirty="0" smtClean="0"/>
              <a:t>: Advertisement Searching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0070C0"/>
                </a:solidFill>
              </a:rPr>
              <a:t>Use-Cases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7489" y="2743200"/>
            <a:ext cx="8915400" cy="3777622"/>
          </a:xfrm>
        </p:spPr>
        <p:txBody>
          <a:bodyPr/>
          <a:lstStyle/>
          <a:p>
            <a:r>
              <a:rPr lang="en-US" dirty="0" smtClean="0"/>
              <a:t>3.0 : Search Advertisement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76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446" y="2195729"/>
            <a:ext cx="9003323" cy="531542"/>
          </a:xfrm>
        </p:spPr>
        <p:txBody>
          <a:bodyPr/>
          <a:lstStyle/>
          <a:p>
            <a:r>
              <a:rPr lang="en-US" sz="2800" b="1" dirty="0">
                <a:solidFill>
                  <a:srgbClr val="FCAB1A"/>
                </a:solidFill>
              </a:rPr>
              <a:t>Typical Course of </a:t>
            </a:r>
            <a:r>
              <a:rPr lang="en-US" sz="2800" b="1" dirty="0" smtClean="0">
                <a:solidFill>
                  <a:srgbClr val="FCAB1A"/>
                </a:solidFill>
              </a:rPr>
              <a:t>Events</a:t>
            </a:r>
            <a:endParaRPr lang="en-US" sz="2800" dirty="0">
              <a:solidFill>
                <a:srgbClr val="FCAB1A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9281" y="588975"/>
            <a:ext cx="10018713" cy="974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Use-case </a:t>
            </a:r>
            <a:r>
              <a:rPr lang="en-US" sz="3200" dirty="0" smtClean="0"/>
              <a:t>3</a:t>
            </a:r>
            <a:r>
              <a:rPr lang="en-US" sz="3200" dirty="0" smtClean="0"/>
              <a:t>.0: Search Advertisement </a:t>
            </a:r>
            <a:endParaRPr lang="en-US" sz="3200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362762"/>
              </p:ext>
            </p:extLst>
          </p:nvPr>
        </p:nvGraphicFramePr>
        <p:xfrm>
          <a:off x="2417635" y="3156374"/>
          <a:ext cx="9012365" cy="18728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5227"/>
                <a:gridCol w="4947138"/>
              </a:tblGrid>
              <a:tr h="5403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System Response</a:t>
                      </a:r>
                      <a:endParaRPr lang="en-US" dirty="0"/>
                    </a:p>
                  </a:txBody>
                  <a:tcPr/>
                </a:tc>
              </a:tr>
              <a:tr h="1332445">
                <a:tc>
                  <a:txBody>
                    <a:bodyPr/>
                    <a:lstStyle/>
                    <a:p>
                      <a:r>
                        <a:rPr lang="en-US" dirty="0" smtClean="0"/>
                        <a:t>1.User</a:t>
                      </a:r>
                      <a:r>
                        <a:rPr lang="en-US" baseline="0" dirty="0" smtClean="0"/>
                        <a:t> searches advertisements </a:t>
                      </a:r>
                      <a:r>
                        <a:rPr lang="en-US" baseline="0" dirty="0" smtClean="0"/>
                        <a:t>category-wise or randomly.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2.System server</a:t>
                      </a:r>
                      <a:r>
                        <a:rPr lang="en-US" baseline="0" dirty="0" smtClean="0"/>
                        <a:t> f</a:t>
                      </a:r>
                      <a:r>
                        <a:rPr lang="en-US" dirty="0" smtClean="0"/>
                        <a:t>etches</a:t>
                      </a:r>
                      <a:r>
                        <a:rPr lang="en-US" baseline="0" dirty="0" smtClean="0"/>
                        <a:t> and shows advertisements to user.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1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1" y="588975"/>
            <a:ext cx="10018713" cy="974895"/>
          </a:xfrm>
        </p:spPr>
        <p:txBody>
          <a:bodyPr>
            <a:normAutofit/>
          </a:bodyPr>
          <a:lstStyle/>
          <a:p>
            <a:r>
              <a:rPr lang="en-US" sz="3200" dirty="0"/>
              <a:t>Use-case 3.0: Search Advertisement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9384" y="6270171"/>
            <a:ext cx="424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Fig: Collaboration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09" y="1388088"/>
            <a:ext cx="7499531" cy="440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4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98720" y="6191794"/>
            <a:ext cx="19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Class Diagram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9281" y="588975"/>
            <a:ext cx="10018713" cy="974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Use-case 3.0: Search Advertisement 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910" y="1563870"/>
            <a:ext cx="6969424" cy="40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52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23" y="624110"/>
            <a:ext cx="10304585" cy="1556382"/>
          </a:xfrm>
        </p:spPr>
        <p:txBody>
          <a:bodyPr>
            <a:normAutofit fontScale="90000"/>
          </a:bodyPr>
          <a:lstStyle/>
          <a:p>
            <a:r>
              <a:rPr lang="en-US" dirty="0"/>
              <a:t>Subsystem </a:t>
            </a:r>
            <a:r>
              <a:rPr lang="en-US" dirty="0" smtClean="0"/>
              <a:t>4</a:t>
            </a:r>
            <a:r>
              <a:rPr lang="en-US" dirty="0"/>
              <a:t>: </a:t>
            </a:r>
            <a:r>
              <a:rPr lang="en-US" dirty="0" smtClean="0"/>
              <a:t>Wish list </a:t>
            </a:r>
            <a:r>
              <a:rPr lang="en-US" dirty="0"/>
              <a:t>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0070C0"/>
                </a:solidFill>
              </a:rPr>
              <a:t>Use-Cases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7489" y="2743200"/>
            <a:ext cx="8915400" cy="3777622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.0 : Sign In</a:t>
            </a:r>
          </a:p>
          <a:p>
            <a:r>
              <a:rPr lang="en-US" dirty="0"/>
              <a:t>4</a:t>
            </a:r>
            <a:r>
              <a:rPr lang="en-US" dirty="0" smtClean="0"/>
              <a:t>.1 : Update Wish list</a:t>
            </a:r>
          </a:p>
        </p:txBody>
      </p:sp>
    </p:spTree>
    <p:extLst>
      <p:ext uri="{BB962C8B-B14F-4D97-AF65-F5344CB8AC3E}">
        <p14:creationId xmlns:p14="http://schemas.microsoft.com/office/powerpoint/2010/main" val="23330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23" y="624110"/>
            <a:ext cx="10304585" cy="1556382"/>
          </a:xfrm>
        </p:spPr>
        <p:txBody>
          <a:bodyPr>
            <a:normAutofit fontScale="90000"/>
          </a:bodyPr>
          <a:lstStyle/>
          <a:p>
            <a:r>
              <a:rPr lang="en-US" dirty="0"/>
              <a:t>Subsystem </a:t>
            </a:r>
            <a:r>
              <a:rPr lang="en-US" dirty="0" smtClean="0"/>
              <a:t>5</a:t>
            </a:r>
            <a:r>
              <a:rPr lang="en-US" dirty="0" smtClean="0"/>
              <a:t>: </a:t>
            </a:r>
            <a:r>
              <a:rPr lang="en-US" dirty="0"/>
              <a:t>Property Alert  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0070C0"/>
                </a:solidFill>
              </a:rPr>
              <a:t>Use-Cases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7489" y="2743200"/>
            <a:ext cx="8915400" cy="3777622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.0 : Sign In</a:t>
            </a:r>
          </a:p>
          <a:p>
            <a:r>
              <a:rPr lang="en-US" dirty="0" smtClean="0"/>
              <a:t>5.1 : Create Property Alert</a:t>
            </a:r>
          </a:p>
          <a:p>
            <a:r>
              <a:rPr lang="en-US" dirty="0" smtClean="0"/>
              <a:t>5.2 : Manage Property Alert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0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23" y="624110"/>
            <a:ext cx="10304585" cy="1556382"/>
          </a:xfrm>
        </p:spPr>
        <p:txBody>
          <a:bodyPr>
            <a:normAutofit fontScale="90000"/>
          </a:bodyPr>
          <a:lstStyle/>
          <a:p>
            <a:r>
              <a:rPr lang="en-US" dirty="0"/>
              <a:t>Subsystem 1: Advertisement Posting And Publishing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0070C0"/>
                </a:solidFill>
              </a:rPr>
              <a:t>Use-Cases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7489" y="2743200"/>
            <a:ext cx="8915400" cy="3777622"/>
          </a:xfrm>
        </p:spPr>
        <p:txBody>
          <a:bodyPr/>
          <a:lstStyle/>
          <a:p>
            <a:r>
              <a:rPr lang="en-US" dirty="0" smtClean="0"/>
              <a:t>1.0 : Sign Up</a:t>
            </a:r>
          </a:p>
          <a:p>
            <a:r>
              <a:rPr lang="en-US" dirty="0" smtClean="0"/>
              <a:t>1.1 : Sign In</a:t>
            </a:r>
          </a:p>
          <a:p>
            <a:r>
              <a:rPr lang="en-US" dirty="0" smtClean="0"/>
              <a:t>1.2 : Post Advertisement</a:t>
            </a:r>
          </a:p>
          <a:p>
            <a:r>
              <a:rPr lang="en-US" dirty="0" smtClean="0"/>
              <a:t>1.3 : Publish Advertisement</a:t>
            </a:r>
          </a:p>
        </p:txBody>
      </p:sp>
    </p:spTree>
    <p:extLst>
      <p:ext uri="{BB962C8B-B14F-4D97-AF65-F5344CB8AC3E}">
        <p14:creationId xmlns:p14="http://schemas.microsoft.com/office/powerpoint/2010/main" val="8023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446" y="2195729"/>
            <a:ext cx="9003323" cy="531542"/>
          </a:xfrm>
        </p:spPr>
        <p:txBody>
          <a:bodyPr/>
          <a:lstStyle/>
          <a:p>
            <a:r>
              <a:rPr lang="en-US" sz="2800" b="1" dirty="0">
                <a:solidFill>
                  <a:srgbClr val="FCAB1A"/>
                </a:solidFill>
              </a:rPr>
              <a:t>Typical Course of </a:t>
            </a:r>
            <a:r>
              <a:rPr lang="en-US" sz="2800" b="1" dirty="0" smtClean="0">
                <a:solidFill>
                  <a:srgbClr val="FCAB1A"/>
                </a:solidFill>
              </a:rPr>
              <a:t>Events</a:t>
            </a:r>
            <a:endParaRPr lang="en-US" sz="2800" dirty="0">
              <a:solidFill>
                <a:srgbClr val="FCAB1A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650456"/>
              </p:ext>
            </p:extLst>
          </p:nvPr>
        </p:nvGraphicFramePr>
        <p:xfrm>
          <a:off x="2344616" y="2970480"/>
          <a:ext cx="8686799" cy="20821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57599"/>
                <a:gridCol w="5029200"/>
              </a:tblGrid>
              <a:tr h="4405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System Response</a:t>
                      </a:r>
                      <a:endParaRPr lang="en-US" dirty="0"/>
                    </a:p>
                  </a:txBody>
                  <a:tcPr/>
                </a:tc>
              </a:tr>
              <a:tr h="440574">
                <a:tc>
                  <a:txBody>
                    <a:bodyPr/>
                    <a:lstStyle/>
                    <a:p>
                      <a:r>
                        <a:rPr lang="en-US" dirty="0" smtClean="0"/>
                        <a:t>1.User applies</a:t>
                      </a:r>
                      <a:r>
                        <a:rPr lang="en-US" baseline="0" dirty="0" smtClean="0"/>
                        <a:t> for signing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2.System sends signup form</a:t>
                      </a:r>
                      <a:endParaRPr lang="en-US" dirty="0"/>
                    </a:p>
                  </a:txBody>
                  <a:tcPr/>
                </a:tc>
              </a:tr>
              <a:tr h="440574">
                <a:tc>
                  <a:txBody>
                    <a:bodyPr/>
                    <a:lstStyle/>
                    <a:p>
                      <a:r>
                        <a:rPr lang="en-US" dirty="0" smtClean="0"/>
                        <a:t>3.User</a:t>
                      </a:r>
                      <a:r>
                        <a:rPr lang="en-US" baseline="0" dirty="0" smtClean="0"/>
                        <a:t> fills up the form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4.System saves users’ info in server</a:t>
                      </a:r>
                      <a:endParaRPr lang="en-US" dirty="0"/>
                    </a:p>
                  </a:txBody>
                  <a:tcPr/>
                </a:tc>
              </a:tr>
              <a:tr h="760443">
                <a:tc>
                  <a:txBody>
                    <a:bodyPr/>
                    <a:lstStyle/>
                    <a:p>
                      <a:r>
                        <a:rPr lang="en-US" dirty="0" smtClean="0"/>
                        <a:t>5.Sign in to</a:t>
                      </a:r>
                      <a:r>
                        <a:rPr lang="en-US" baseline="0" dirty="0" smtClean="0"/>
                        <a:t> the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6.System verifies id and password, then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permits</a:t>
                      </a:r>
                      <a:r>
                        <a:rPr lang="en-US" baseline="0" dirty="0" smtClean="0"/>
                        <a:t> or denies access to account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919281" y="588975"/>
            <a:ext cx="10018713" cy="974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smtClean="0"/>
              <a:t>Use-case 1.0: Sign 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4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1" y="588975"/>
            <a:ext cx="10018713" cy="974895"/>
          </a:xfrm>
        </p:spPr>
        <p:txBody>
          <a:bodyPr>
            <a:normAutofit/>
          </a:bodyPr>
          <a:lstStyle/>
          <a:p>
            <a:r>
              <a:rPr lang="en-US" sz="3200" dirty="0"/>
              <a:t>Use-case </a:t>
            </a:r>
            <a:r>
              <a:rPr lang="en-US" sz="3200" dirty="0" smtClean="0"/>
              <a:t>1.0: </a:t>
            </a:r>
            <a:r>
              <a:rPr lang="en-US" sz="3200" dirty="0"/>
              <a:t>Sign </a:t>
            </a:r>
            <a:r>
              <a:rPr lang="en-US" sz="3200" dirty="0" smtClean="0"/>
              <a:t>Up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52" y="1563870"/>
            <a:ext cx="8175301" cy="4618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5507" y="6270171"/>
            <a:ext cx="424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Fig: Collaboration Diagram</a:t>
            </a:r>
          </a:p>
        </p:txBody>
      </p:sp>
    </p:spTree>
    <p:extLst>
      <p:ext uri="{BB962C8B-B14F-4D97-AF65-F5344CB8AC3E}">
        <p14:creationId xmlns:p14="http://schemas.microsoft.com/office/powerpoint/2010/main" val="217180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29" y="1731160"/>
            <a:ext cx="7001714" cy="4364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8720" y="6191794"/>
            <a:ext cx="19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Class Diagram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9281" y="588975"/>
            <a:ext cx="10018713" cy="974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Use-case 1.0: Sign 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268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446" y="2195729"/>
            <a:ext cx="9003323" cy="531542"/>
          </a:xfrm>
        </p:spPr>
        <p:txBody>
          <a:bodyPr/>
          <a:lstStyle/>
          <a:p>
            <a:r>
              <a:rPr lang="en-US" sz="2800" b="1" dirty="0">
                <a:solidFill>
                  <a:srgbClr val="FCAB1A"/>
                </a:solidFill>
              </a:rPr>
              <a:t>Typical Course of </a:t>
            </a:r>
            <a:r>
              <a:rPr lang="en-US" sz="2800" b="1" dirty="0" smtClean="0">
                <a:solidFill>
                  <a:srgbClr val="FCAB1A"/>
                </a:solidFill>
              </a:rPr>
              <a:t>Events</a:t>
            </a:r>
            <a:endParaRPr lang="en-US" sz="2800" dirty="0">
              <a:solidFill>
                <a:srgbClr val="FCAB1A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9281" y="588975"/>
            <a:ext cx="10018713" cy="974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Use-case 1.1: Sign In</a:t>
            </a:r>
            <a:endParaRPr lang="en-US" sz="32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450287"/>
              </p:ext>
            </p:extLst>
          </p:nvPr>
        </p:nvGraphicFramePr>
        <p:xfrm>
          <a:off x="2413612" y="3029097"/>
          <a:ext cx="8441957" cy="1285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46992"/>
                <a:gridCol w="50949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System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1.User applies</a:t>
                      </a:r>
                      <a:r>
                        <a:rPr lang="en-US" baseline="0" dirty="0" smtClean="0"/>
                        <a:t> for sign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2.System verifies id and password, then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permits</a:t>
                      </a:r>
                      <a:r>
                        <a:rPr lang="en-US" baseline="0" dirty="0" smtClean="0"/>
                        <a:t> or denies access to account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7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1" y="588975"/>
            <a:ext cx="10018713" cy="974895"/>
          </a:xfrm>
        </p:spPr>
        <p:txBody>
          <a:bodyPr>
            <a:normAutofit/>
          </a:bodyPr>
          <a:lstStyle/>
          <a:p>
            <a:r>
              <a:rPr lang="en-US" sz="3200" dirty="0"/>
              <a:t>Use-case </a:t>
            </a:r>
            <a:r>
              <a:rPr lang="en-US" sz="3200" dirty="0" smtClean="0"/>
              <a:t>1.1: </a:t>
            </a:r>
            <a:r>
              <a:rPr lang="en-US" sz="3200" dirty="0"/>
              <a:t>Sign </a:t>
            </a:r>
            <a:r>
              <a:rPr lang="en-US" sz="3200" dirty="0" smtClean="0"/>
              <a:t>In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9384" y="6270171"/>
            <a:ext cx="424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Fig: Collaboration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479" y="1524169"/>
            <a:ext cx="6456993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4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98720" y="6191794"/>
            <a:ext cx="19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Class Diagram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9281" y="588975"/>
            <a:ext cx="10018713" cy="974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Use-case 1.1: Sign In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74" y="1615532"/>
            <a:ext cx="6729451" cy="42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915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716</TotalTime>
  <Words>481</Words>
  <Application>Microsoft Office PowerPoint</Application>
  <PresentationFormat>Custom</PresentationFormat>
  <Paragraphs>106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Wisp</vt:lpstr>
      <vt:lpstr>Apartment Rental Management System Bashavara.com</vt:lpstr>
      <vt:lpstr>Subsystems</vt:lpstr>
      <vt:lpstr>Subsystem 1: Advertisement Posting And Publishing  Use-Cases </vt:lpstr>
      <vt:lpstr>Typical Course of Events</vt:lpstr>
      <vt:lpstr>Use-case 1.0: Sign Up</vt:lpstr>
      <vt:lpstr>PowerPoint Presentation</vt:lpstr>
      <vt:lpstr>Typical Course of Events</vt:lpstr>
      <vt:lpstr>Use-case 1.1: Sign In</vt:lpstr>
      <vt:lpstr>PowerPoint Presentation</vt:lpstr>
      <vt:lpstr>Typical Course of Events</vt:lpstr>
      <vt:lpstr>Use-case 1.2: Post Advertisement</vt:lpstr>
      <vt:lpstr>PowerPoint Presentation</vt:lpstr>
      <vt:lpstr>Typical Course of Events</vt:lpstr>
      <vt:lpstr>Use-case 1.3: Publish Advertisement</vt:lpstr>
      <vt:lpstr>PowerPoint Presentation</vt:lpstr>
      <vt:lpstr>Subsystem 2: Advertisement Management  Use-Cases </vt:lpstr>
      <vt:lpstr>Typical Course of Events</vt:lpstr>
      <vt:lpstr>Use-case 2.0: Sign In</vt:lpstr>
      <vt:lpstr>PowerPoint Presentation</vt:lpstr>
      <vt:lpstr>Typical Course of Events</vt:lpstr>
      <vt:lpstr>Use-case 2.1: Manage Advertisement </vt:lpstr>
      <vt:lpstr>PowerPoint Presentation</vt:lpstr>
      <vt:lpstr>Subsystem 3: Advertisement Searching  Use-Cases </vt:lpstr>
      <vt:lpstr>Typical Course of Events</vt:lpstr>
      <vt:lpstr>Use-case 3.0: Search Advertisement </vt:lpstr>
      <vt:lpstr>PowerPoint Presentation</vt:lpstr>
      <vt:lpstr>Subsystem 4: Wish list Management  Use-Cases </vt:lpstr>
      <vt:lpstr>Subsystem 5: Property Alert  Management  Use-Cases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Ratul Saklain</dc:creator>
  <cp:lastModifiedBy>user</cp:lastModifiedBy>
  <cp:revision>64</cp:revision>
  <dcterms:created xsi:type="dcterms:W3CDTF">2015-09-18T18:42:02Z</dcterms:created>
  <dcterms:modified xsi:type="dcterms:W3CDTF">2017-01-21T14:11:03Z</dcterms:modified>
</cp:coreProperties>
</file>