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5" r:id="rId11"/>
    <p:sldId id="260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6E3EA"/>
    <a:srgbClr val="333399"/>
    <a:srgbClr val="E2E8F4"/>
    <a:srgbClr val="FCE98C"/>
    <a:srgbClr val="A179D0"/>
    <a:srgbClr val="E59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cs2208.pieas\Desktop\New%20Microsoft%20Excel%20Worksheet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cs2208.pieas\Desktop\New%20Microsoft%20Excel%20Worksheet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v>Enqueue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Sheet1!$E$5:$E$14</c:f>
              <c:numCache>
                <c:formatCode>General</c:formatCode>
                <c:ptCount val="10"/>
                <c:pt idx="0">
                  <c:v>7.9000000000000008E-3</c:v>
                </c:pt>
                <c:pt idx="1">
                  <c:v>8.3999999999999995E-3</c:v>
                </c:pt>
                <c:pt idx="2">
                  <c:v>9.7999999999999997E-3</c:v>
                </c:pt>
                <c:pt idx="3">
                  <c:v>6.7999999999999996E-3</c:v>
                </c:pt>
                <c:pt idx="4">
                  <c:v>8.2000000000000007E-3</c:v>
                </c:pt>
                <c:pt idx="5">
                  <c:v>7.7999999999999996E-3</c:v>
                </c:pt>
                <c:pt idx="6">
                  <c:v>7.7000000000000002E-3</c:v>
                </c:pt>
                <c:pt idx="7">
                  <c:v>8.6999999999999994E-3</c:v>
                </c:pt>
                <c:pt idx="8">
                  <c:v>8.0999999999999996E-3</c:v>
                </c:pt>
                <c:pt idx="9">
                  <c:v>8.9999999999999993E-3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08-40DD-B7F8-FBE4BD9E63B7}"/>
            </c:ext>
          </c:extLst>
        </c:ser>
        <c:ser>
          <c:idx val="1"/>
          <c:order val="1"/>
          <c:tx>
            <c:v>Dequeue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Sheet1!$F$5:$F$14</c:f>
              <c:numCache>
                <c:formatCode>General</c:formatCode>
                <c:ptCount val="10"/>
                <c:pt idx="0">
                  <c:v>7.7999999999999996E-3</c:v>
                </c:pt>
                <c:pt idx="1">
                  <c:v>5.5999999999999999E-3</c:v>
                </c:pt>
                <c:pt idx="2">
                  <c:v>6.7000000000000002E-3</c:v>
                </c:pt>
                <c:pt idx="3">
                  <c:v>7.7999999999999996E-3</c:v>
                </c:pt>
                <c:pt idx="4">
                  <c:v>7.7000000000000002E-3</c:v>
                </c:pt>
                <c:pt idx="5">
                  <c:v>1.11E-2</c:v>
                </c:pt>
                <c:pt idx="6">
                  <c:v>8.8999999999999999E-3</c:v>
                </c:pt>
                <c:pt idx="7">
                  <c:v>1.12E-2</c:v>
                </c:pt>
                <c:pt idx="8">
                  <c:v>8.6999999999999994E-3</c:v>
                </c:pt>
                <c:pt idx="9">
                  <c:v>6.8999999999999999E-3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08-40DD-B7F8-FBE4BD9E6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679231"/>
        <c:axId val="812398543"/>
      </c:lineChart>
      <c:catAx>
        <c:axId val="7986792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812398543"/>
        <c:crosses val="autoZero"/>
        <c:auto val="1"/>
        <c:lblAlgn val="ctr"/>
        <c:lblOffset val="100"/>
        <c:noMultiLvlLbl val="0"/>
      </c:catAx>
      <c:valAx>
        <c:axId val="81239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9867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Insert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Sheet1!$G$5:$G$14</c:f>
              <c:numCache>
                <c:formatCode>General</c:formatCode>
                <c:ptCount val="10"/>
                <c:pt idx="0">
                  <c:v>4.9700000000000001E-2</c:v>
                </c:pt>
                <c:pt idx="1">
                  <c:v>4.3099999999999999E-2</c:v>
                </c:pt>
                <c:pt idx="2">
                  <c:v>3.9100000000000003E-2</c:v>
                </c:pt>
                <c:pt idx="3">
                  <c:v>3.9100000000000003E-2</c:v>
                </c:pt>
                <c:pt idx="4">
                  <c:v>3.6700000000000003E-2</c:v>
                </c:pt>
                <c:pt idx="5">
                  <c:v>3.6299999999999999E-2</c:v>
                </c:pt>
                <c:pt idx="6">
                  <c:v>4.1599999999999998E-2</c:v>
                </c:pt>
                <c:pt idx="7">
                  <c:v>3.5000000000000003E-2</c:v>
                </c:pt>
                <c:pt idx="8">
                  <c:v>4.2500000000000003E-2</c:v>
                </c:pt>
                <c:pt idx="9">
                  <c:v>5.1400000000000001E-2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1B-4D88-8311-7FE62B350A6E}"/>
            </c:ext>
          </c:extLst>
        </c:ser>
        <c:ser>
          <c:idx val="1"/>
          <c:order val="1"/>
          <c:tx>
            <c:v>Search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Sheet1!$H$5:$H$14</c:f>
              <c:numCache>
                <c:formatCode>General</c:formatCode>
                <c:ptCount val="10"/>
                <c:pt idx="0">
                  <c:v>6.0499999999999998E-2</c:v>
                </c:pt>
                <c:pt idx="1">
                  <c:v>6.9599999999999995E-2</c:v>
                </c:pt>
                <c:pt idx="2">
                  <c:v>7.9000000000000001E-2</c:v>
                </c:pt>
                <c:pt idx="3">
                  <c:v>0.05</c:v>
                </c:pt>
                <c:pt idx="4">
                  <c:v>4.2000000000000003E-2</c:v>
                </c:pt>
                <c:pt idx="5">
                  <c:v>4.1300000000000003E-2</c:v>
                </c:pt>
                <c:pt idx="6">
                  <c:v>4.1300000000000003E-2</c:v>
                </c:pt>
                <c:pt idx="7">
                  <c:v>5.2999999999999999E-2</c:v>
                </c:pt>
                <c:pt idx="8">
                  <c:v>6.7000000000000004E-2</c:v>
                </c:pt>
                <c:pt idx="9">
                  <c:v>5.8999999999999997E-2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1B-4D88-8311-7FE62B350A6E}"/>
            </c:ext>
          </c:extLst>
        </c:ser>
        <c:ser>
          <c:idx val="2"/>
          <c:order val="2"/>
          <c:tx>
            <c:v>Delete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Sheet1!$I$5:$I$14</c:f>
              <c:numCache>
                <c:formatCode>General</c:formatCode>
                <c:ptCount val="10"/>
                <c:pt idx="0">
                  <c:v>9.6199999999999994E-2</c:v>
                </c:pt>
                <c:pt idx="1">
                  <c:v>7.5700000000000003E-2</c:v>
                </c:pt>
                <c:pt idx="2">
                  <c:v>5.8299999999999998E-2</c:v>
                </c:pt>
                <c:pt idx="3">
                  <c:v>7.0300000000000001E-2</c:v>
                </c:pt>
                <c:pt idx="4">
                  <c:v>8.8900000000000007E-2</c:v>
                </c:pt>
                <c:pt idx="5">
                  <c:v>7.5800000000000006E-2</c:v>
                </c:pt>
                <c:pt idx="6">
                  <c:v>5.4300000000000001E-2</c:v>
                </c:pt>
                <c:pt idx="7">
                  <c:v>4.3999999999999997E-2</c:v>
                </c:pt>
                <c:pt idx="8">
                  <c:v>7.5999999999999998E-2</c:v>
                </c:pt>
                <c:pt idx="9">
                  <c:v>5.8999999999999997E-2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1B-4D88-8311-7FE62B350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679231"/>
        <c:axId val="812398543"/>
      </c:lineChart>
      <c:catAx>
        <c:axId val="7986792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812398543"/>
        <c:crosses val="autoZero"/>
        <c:auto val="1"/>
        <c:lblAlgn val="ctr"/>
        <c:lblOffset val="100"/>
        <c:noMultiLvlLbl val="0"/>
      </c:catAx>
      <c:valAx>
        <c:axId val="81239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79867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EDE-64ED-6373-4AE2-630E2AD7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6E04-DD62-E8E3-C839-3C0678D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F899-3E7D-1566-0BF8-45C02C28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7FA1-259D-326D-3F40-B39A7E6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290C-0D34-27F3-A47F-9252EDAF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1BD6-6F32-A623-C9F9-0A948C7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B456-8A1C-6B6D-88A0-AC1E9214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491D-08B8-C497-5555-38E8B298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DC40-18BF-99ED-0AC3-6E07EDB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E4B2-4863-A8B6-4F17-1AFD1612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0C137-6AEB-B5B0-2789-AB409DBD4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7576A-32F5-2E8D-3584-E55F0F717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85F1-06B4-4D12-0069-CFD96C9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E518-6E1F-0096-380C-FAA33ADC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D6BA-1EF1-5747-9DE2-F3B7387C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BE05-81A5-A4C2-7057-44DE0E46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BFAD-E5D9-1275-AD82-7EDE6BB8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2EA5-D1CB-6044-2D2F-7E753192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9C2A-2061-84C5-840B-3575988B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0B4F-3A16-5B59-5773-5866F77B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D956-245C-B363-265C-A6E53796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5940-B553-BE8E-9EDA-451BD3CC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7713-EE87-2F4E-27EF-340DA4EC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F75E-D90F-3E37-817B-650A0169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6D30-9BC5-E188-24E9-AFCFE201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45E1-B9ED-4021-30E0-DEAF1909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A027-1BFB-38CA-045B-2D172382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85678-1804-298F-BE3D-4433C789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7D481-8978-7CB4-237D-13703FB8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1B50-7621-0F31-2313-66601D97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C618-87EB-9C86-E9FA-08CE3D63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5803-95DE-10EF-1083-DB5E1F06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BC9E4-34BF-E2E6-A700-8FFC0C40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0697-D2C0-4898-2162-26A66FF7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A01D-19C6-FC1B-BDCE-09F2BD6A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B9422-44DF-F0F9-5A4A-B360AE2A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137B-8E13-7A5E-5C8F-24320F0E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C8DC-337D-2FFD-C601-7F7EF569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987EF-F587-5FD8-A2DE-08DC356E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71AC-7483-1E4A-B4C1-C996AF9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B27C-041C-7599-7AEC-BE67FFF0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E7E6E-7645-44BB-6BDD-1BD6A20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3DF53-5252-CB4F-CC96-DB2FF6B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2799D-4979-F2A5-AF8D-723F2F4B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B1C7-97B8-7590-C1E9-1BCE1293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A3B8-EC67-DB29-86F8-8914DC88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8378-5E0B-379E-8D6B-CAA193D1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56BD-E4E1-2B7A-0F3B-1692F172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6F181-1A57-E69D-C235-E1FC1A54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E531C-04D0-67E7-30D0-09644D6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C4556-89E4-094E-4419-0A282B91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DC7F-25DC-8CFB-80C1-0E91E87C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64CA-76DB-400B-198E-126317B3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E233A-0755-DA63-357F-BC2973C2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F3ED-8A5E-3A62-F23D-9C55D7F7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2901-B1E2-6ABA-5826-060F9C09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CC5A-5D9A-590F-5EB0-D8285243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20F9-3C74-FB1F-2CCB-4E94ECFD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DFF94-2F9C-B8AA-DDC2-8186F60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222E4-B521-D264-D2D1-402C9ECA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4A97-1C6C-4E8C-DB39-B5DC9388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EECA-E1C2-4A59-BB94-7E403913AE3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82A8-B755-BD58-0177-792BA3FFA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A81A-B9E3-1E79-AE6D-79D231983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917C-E4E5-496D-B6F4-F27CB3D3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0.jpg"/><Relationship Id="rId7" Type="http://schemas.openxmlformats.org/officeDocument/2006/relationships/chart" Target="../charts/chart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C179A-F3B7-5231-D2E3-A777A3CE28A0}"/>
              </a:ext>
            </a:extLst>
          </p:cNvPr>
          <p:cNvSpPr txBox="1"/>
          <p:nvPr/>
        </p:nvSpPr>
        <p:spPr>
          <a:xfrm>
            <a:off x="968203" y="1390529"/>
            <a:ext cx="5385334" cy="4175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i="1" u="sng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Survey And Database Management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Muhammad Ahsan Ali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Hanana Asif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Emama</a:t>
            </a:r>
            <a: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Nugman</a:t>
            </a:r>
            <a:endParaRPr lang="en-US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with different icons&#10;&#10;Description automatically generated">
            <a:extLst>
              <a:ext uri="{FF2B5EF4-FFF2-40B4-BE49-F238E27FC236}">
                <a16:creationId xmlns:a16="http://schemas.microsoft.com/office/drawing/2014/main" id="{ED186FA0-C0C6-225E-6B16-0CB03512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233663"/>
            <a:ext cx="5536001" cy="43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88B0B-C91F-56D7-E968-3FFEC4E994C9}"/>
              </a:ext>
            </a:extLst>
          </p:cNvPr>
          <p:cNvSpPr txBox="1"/>
          <p:nvPr/>
        </p:nvSpPr>
        <p:spPr>
          <a:xfrm>
            <a:off x="376832" y="252366"/>
            <a:ext cx="83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Practical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EE181-EB8E-08FB-7E7E-33B157B625FA}"/>
              </a:ext>
            </a:extLst>
          </p:cNvPr>
          <p:cNvSpPr txBox="1"/>
          <p:nvPr/>
        </p:nvSpPr>
        <p:spPr>
          <a:xfrm>
            <a:off x="4412597" y="898697"/>
            <a:ext cx="39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Adding Responses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5382A9-01ED-A454-0699-5D3B4FF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545029"/>
            <a:ext cx="5447109" cy="2996492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7B7590-D222-DC9A-DF9C-4292A017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" b="229"/>
          <a:stretch/>
        </p:blipFill>
        <p:spPr>
          <a:xfrm>
            <a:off x="6370321" y="1524371"/>
            <a:ext cx="5469376" cy="48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88B0B-C91F-56D7-E968-3FFEC4E994C9}"/>
              </a:ext>
            </a:extLst>
          </p:cNvPr>
          <p:cNvSpPr txBox="1"/>
          <p:nvPr/>
        </p:nvSpPr>
        <p:spPr>
          <a:xfrm>
            <a:off x="376832" y="252366"/>
            <a:ext cx="83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Practical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EB6A-D120-A9F1-DDAB-4891C1FE1626}"/>
              </a:ext>
            </a:extLst>
          </p:cNvPr>
          <p:cNvSpPr txBox="1"/>
          <p:nvPr/>
        </p:nvSpPr>
        <p:spPr>
          <a:xfrm>
            <a:off x="4695026" y="948432"/>
            <a:ext cx="53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F3DC7-21C8-91FC-5486-C16129A53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r="10397"/>
          <a:stretch/>
        </p:blipFill>
        <p:spPr>
          <a:xfrm>
            <a:off x="512738" y="1459832"/>
            <a:ext cx="5469375" cy="522667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0C99DE-2AD4-CD66-E2DF-471EBC72C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79"/>
          <a:stretch/>
        </p:blipFill>
        <p:spPr>
          <a:xfrm>
            <a:off x="6464359" y="1459832"/>
            <a:ext cx="5469375" cy="3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0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A4668AC2-0D0C-6AF0-56ED-C8525CF9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C179A-F3B7-5231-D2E3-A777A3CE28A0}"/>
              </a:ext>
            </a:extLst>
          </p:cNvPr>
          <p:cNvSpPr txBox="1"/>
          <p:nvPr/>
        </p:nvSpPr>
        <p:spPr>
          <a:xfrm>
            <a:off x="7041856" y="294409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with different icons&#10;&#10;Description automatically generated">
            <a:extLst>
              <a:ext uri="{FF2B5EF4-FFF2-40B4-BE49-F238E27FC236}">
                <a16:creationId xmlns:a16="http://schemas.microsoft.com/office/drawing/2014/main" id="{ED186FA0-C0C6-225E-6B16-0CB03512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7" y="1233663"/>
            <a:ext cx="5536001" cy="433192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8E102-1705-01C7-B147-BFA7FDA7A13C}"/>
              </a:ext>
            </a:extLst>
          </p:cNvPr>
          <p:cNvSpPr txBox="1"/>
          <p:nvPr/>
        </p:nvSpPr>
        <p:spPr>
          <a:xfrm>
            <a:off x="709378" y="-47317"/>
            <a:ext cx="9842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i="1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All About the Project &amp; Code Flow:  </a:t>
            </a:r>
            <a:endParaRPr lang="en-US" sz="5600" i="1" u="sng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screenshot of a survey&#10;&#10;Description automatically generated">
            <a:extLst>
              <a:ext uri="{FF2B5EF4-FFF2-40B4-BE49-F238E27FC236}">
                <a16:creationId xmlns:a16="http://schemas.microsoft.com/office/drawing/2014/main" id="{DB9F296C-5DEC-7D84-1D34-3402BC56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42" y="1010679"/>
            <a:ext cx="2242915" cy="2097205"/>
          </a:xfrm>
          <a:prstGeom prst="rect">
            <a:avLst/>
          </a:prstGeom>
        </p:spPr>
      </p:pic>
      <p:pic>
        <p:nvPicPr>
          <p:cNvPr id="10" name="Picture 9" descr="A screenshot of a survey&#10;&#10;Description automatically generated">
            <a:extLst>
              <a:ext uri="{FF2B5EF4-FFF2-40B4-BE49-F238E27FC236}">
                <a16:creationId xmlns:a16="http://schemas.microsoft.com/office/drawing/2014/main" id="{1B69E542-9429-2737-7B46-D943AE700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13" y="3273345"/>
            <a:ext cx="2718490" cy="1689555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89DE5C-F78B-9D35-4F44-618E42410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8" y="5165425"/>
            <a:ext cx="4859000" cy="152711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5621EDF-13A5-C088-8F3A-53E29B0FB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51" y="2520127"/>
            <a:ext cx="2671868" cy="18177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DE426E-763C-4E4A-FA55-8B08D7D5919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426158" y="3107884"/>
            <a:ext cx="2842" cy="165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D6FEDC-2B33-9785-8893-A3389B79EDDE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3426158" y="4962900"/>
            <a:ext cx="0" cy="202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4F3B836C-791B-0821-B073-32165F6DF3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8765843" y="1384987"/>
            <a:ext cx="3057984" cy="41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0BE43-A0F1-3B6B-F2B4-1BFD2038CB5D}"/>
              </a:ext>
            </a:extLst>
          </p:cNvPr>
          <p:cNvSpPr txBox="1"/>
          <p:nvPr/>
        </p:nvSpPr>
        <p:spPr>
          <a:xfrm>
            <a:off x="577971" y="448573"/>
            <a:ext cx="416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STRUCTURES USED </a:t>
            </a: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935D0-8DCD-0FF2-D82B-3E13F780C163}"/>
              </a:ext>
            </a:extLst>
          </p:cNvPr>
          <p:cNvSpPr txBox="1"/>
          <p:nvPr/>
        </p:nvSpPr>
        <p:spPr>
          <a:xfrm>
            <a:off x="7019027" y="448572"/>
            <a:ext cx="416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4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ADDITIONAL CONCEPTS </a:t>
            </a:r>
            <a:endParaRPr lang="en-US" sz="2400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2D5A8-C90F-496D-FBF5-4F619DD198B8}"/>
              </a:ext>
            </a:extLst>
          </p:cNvPr>
          <p:cNvSpPr txBox="1"/>
          <p:nvPr/>
        </p:nvSpPr>
        <p:spPr>
          <a:xfrm>
            <a:off x="1077918" y="1053808"/>
            <a:ext cx="2914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Dynamic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16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D4AF5-F556-5A15-CF45-2F80E12F5591}"/>
              </a:ext>
            </a:extLst>
          </p:cNvPr>
          <p:cNvSpPr txBox="1"/>
          <p:nvPr/>
        </p:nvSpPr>
        <p:spPr>
          <a:xfrm>
            <a:off x="7393604" y="1053808"/>
            <a:ext cx="2481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029" sz="20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 Handling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C66519C-1C01-DF3D-680D-F40B9EEDF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/>
          <a:stretch/>
        </p:blipFill>
        <p:spPr>
          <a:xfrm>
            <a:off x="1013603" y="3301169"/>
            <a:ext cx="3295291" cy="3154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38C5935-96E7-5D7B-3F82-405010D2C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52" y="1517479"/>
            <a:ext cx="3404217" cy="2793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A56D7D3-974D-C709-D7D1-F99D0CFBF2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0"/>
          <a:stretch/>
        </p:blipFill>
        <p:spPr>
          <a:xfrm>
            <a:off x="5424221" y="3790706"/>
            <a:ext cx="6364637" cy="2793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526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F8C442-0B41-8D49-3665-23EBB505B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>
          <a:xfrm>
            <a:off x="5150" y="859747"/>
            <a:ext cx="3806403" cy="5823813"/>
          </a:xfrm>
          <a:prstGeom prst="rect">
            <a:avLst/>
          </a:prstGeom>
        </p:spPr>
      </p:pic>
      <p:pic>
        <p:nvPicPr>
          <p:cNvPr id="11" name="Picture 10" descr="A close-up of a code&#10;&#10;Description automatically generated">
            <a:extLst>
              <a:ext uri="{FF2B5EF4-FFF2-40B4-BE49-F238E27FC236}">
                <a16:creationId xmlns:a16="http://schemas.microsoft.com/office/drawing/2014/main" id="{2D2CAFF0-818E-34F1-EC9B-2CA3F426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94" r="19016" b="5105"/>
          <a:stretch/>
        </p:blipFill>
        <p:spPr>
          <a:xfrm>
            <a:off x="8107680" y="762000"/>
            <a:ext cx="3806403" cy="4805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4B6806-392A-A65B-3174-726AE0101724}"/>
              </a:ext>
            </a:extLst>
          </p:cNvPr>
          <p:cNvSpPr txBox="1"/>
          <p:nvPr/>
        </p:nvSpPr>
        <p:spPr>
          <a:xfrm>
            <a:off x="4187946" y="23515"/>
            <a:ext cx="416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32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ALGORITHMS</a:t>
            </a:r>
            <a:endParaRPr lang="en-US" sz="3200" u="sng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24FAD8-5A75-968E-7BF1-E23DA1361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61" y="869452"/>
            <a:ext cx="4420119" cy="59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B2CCA0-0F59-E2C9-1524-FF1A413F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2" y="763846"/>
            <a:ext cx="4166556" cy="5960697"/>
          </a:xfrm>
          <a:prstGeom prst="rect">
            <a:avLst/>
          </a:prstGeom>
        </p:spPr>
      </p:pic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A4DCC9C5-3364-5048-408E-BEC750BB8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29" y="595122"/>
            <a:ext cx="6143625" cy="6657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D8E8C-8B75-7108-766E-5244CD02773B}"/>
              </a:ext>
            </a:extLst>
          </p:cNvPr>
          <p:cNvSpPr txBox="1"/>
          <p:nvPr/>
        </p:nvSpPr>
        <p:spPr>
          <a:xfrm>
            <a:off x="4086346" y="22353"/>
            <a:ext cx="416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3200" b="1" i="1" u="sng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ALGORITHMS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8872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0D5B7-399C-9CDE-FEC3-39D0B27E9980}"/>
              </a:ext>
            </a:extLst>
          </p:cNvPr>
          <p:cNvSpPr txBox="1"/>
          <p:nvPr/>
        </p:nvSpPr>
        <p:spPr>
          <a:xfrm>
            <a:off x="307383" y="400564"/>
            <a:ext cx="835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32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are we using these Data Structures ?</a:t>
            </a:r>
            <a:endParaRPr 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E2866-8E55-49C3-439F-A17CDAF3C150}"/>
              </a:ext>
            </a:extLst>
          </p:cNvPr>
          <p:cNvSpPr txBox="1"/>
          <p:nvPr/>
        </p:nvSpPr>
        <p:spPr>
          <a:xfrm>
            <a:off x="307380" y="1224600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Queues</a:t>
            </a:r>
            <a:endParaRPr lang="en-US" sz="2800" u="sng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2A8045-40E2-3109-12D0-02C1DA74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3"/>
          <a:stretch/>
        </p:blipFill>
        <p:spPr>
          <a:xfrm>
            <a:off x="5941144" y="2519264"/>
            <a:ext cx="6250856" cy="4338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4A6BD-0E2B-D2AA-42B3-32D8F53B7617}"/>
              </a:ext>
            </a:extLst>
          </p:cNvPr>
          <p:cNvSpPr txBox="1"/>
          <p:nvPr/>
        </p:nvSpPr>
        <p:spPr>
          <a:xfrm>
            <a:off x="557053" y="1747820"/>
            <a:ext cx="4889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FIFO 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Playing role as a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Queue with dynamic array which doubles when half-filled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F5AD6-5DC3-377B-7539-B57E7971C764}"/>
              </a:ext>
            </a:extLst>
          </p:cNvPr>
          <p:cNvSpPr txBox="1"/>
          <p:nvPr/>
        </p:nvSpPr>
        <p:spPr>
          <a:xfrm>
            <a:off x="307382" y="3114217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not Queue with linked list?</a:t>
            </a:r>
            <a:endParaRPr lang="en-US" sz="28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CF39A-AD6A-8AED-591D-040BF766F762}"/>
              </a:ext>
            </a:extLst>
          </p:cNvPr>
          <p:cNvSpPr txBox="1"/>
          <p:nvPr/>
        </p:nvSpPr>
        <p:spPr>
          <a:xfrm>
            <a:off x="557052" y="3729770"/>
            <a:ext cx="488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Consecutive memory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Depending on use-case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473C1-FCBC-DFB9-7B61-47C4666A500A}"/>
              </a:ext>
            </a:extLst>
          </p:cNvPr>
          <p:cNvSpPr txBox="1"/>
          <p:nvPr/>
        </p:nvSpPr>
        <p:spPr>
          <a:xfrm>
            <a:off x="307381" y="4485601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not vectors?</a:t>
            </a:r>
            <a:endParaRPr lang="en-US" sz="28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FE7F2-F145-1067-EF47-7A7C6B5C898D}"/>
              </a:ext>
            </a:extLst>
          </p:cNvPr>
          <p:cNvSpPr txBox="1"/>
          <p:nvPr/>
        </p:nvSpPr>
        <p:spPr>
          <a:xfrm>
            <a:off x="557051" y="5152833"/>
            <a:ext cx="4889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Project Requirement is FIFO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Insertion &amp; Deletion are not required in Survey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Insertion &amp; Deletion takes linear time in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38D70-AF1F-C6BF-E8E3-F5735F6EECDB}"/>
                  </a:ext>
                </a:extLst>
              </p:cNvPr>
              <p:cNvSpPr txBox="1"/>
              <p:nvPr/>
            </p:nvSpPr>
            <p:spPr>
              <a:xfrm>
                <a:off x="6025120" y="1224600"/>
                <a:ext cx="48897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029" b="1" i="1" u="sng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Enqueue &amp; Dequeue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Worst Case Time </a:t>
                </a:r>
                <a:r>
                  <a:rPr 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Comlexity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Worst Case Space </a:t>
                </a:r>
                <a:r>
                  <a:rPr 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Comlexity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38D70-AF1F-C6BF-E8E3-F5735F6E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20" y="1224600"/>
                <a:ext cx="4889769" cy="923330"/>
              </a:xfrm>
              <a:prstGeom prst="rect">
                <a:avLst/>
              </a:prstGeom>
              <a:blipFill>
                <a:blip r:embed="rId3"/>
                <a:stretch>
                  <a:fillRect l="-996" t="-3974" b="-993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21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8F64DB-86A6-F659-FA8B-3D70A5AE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44" y="2583077"/>
            <a:ext cx="6852832" cy="4274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0D5B7-399C-9CDE-FEC3-39D0B27E9980}"/>
              </a:ext>
            </a:extLst>
          </p:cNvPr>
          <p:cNvSpPr txBox="1"/>
          <p:nvPr/>
        </p:nvSpPr>
        <p:spPr>
          <a:xfrm>
            <a:off x="307383" y="400564"/>
            <a:ext cx="835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32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are we using these Data Structures ?</a:t>
            </a:r>
            <a:endParaRPr 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E2866-8E55-49C3-439F-A17CDAF3C150}"/>
              </a:ext>
            </a:extLst>
          </p:cNvPr>
          <p:cNvSpPr txBox="1"/>
          <p:nvPr/>
        </p:nvSpPr>
        <p:spPr>
          <a:xfrm>
            <a:off x="307380" y="1224600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Cuckoo Hashing</a:t>
            </a:r>
            <a:endParaRPr lang="en-US" sz="28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A6BD-0E2B-D2AA-42B3-32D8F53B7617}"/>
              </a:ext>
            </a:extLst>
          </p:cNvPr>
          <p:cNvSpPr txBox="1"/>
          <p:nvPr/>
        </p:nvSpPr>
        <p:spPr>
          <a:xfrm>
            <a:off x="557053" y="1747820"/>
            <a:ext cx="488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Double Hashing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Key Value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F5AD6-5DC3-377B-7539-B57E7971C764}"/>
              </a:ext>
            </a:extLst>
          </p:cNvPr>
          <p:cNvSpPr txBox="1"/>
          <p:nvPr/>
        </p:nvSpPr>
        <p:spPr>
          <a:xfrm>
            <a:off x="307382" y="2414420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not Trees(e.g. BSTs)?</a:t>
            </a:r>
            <a:endParaRPr lang="en-US" sz="28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CF39A-AD6A-8AED-591D-040BF766F762}"/>
              </a:ext>
            </a:extLst>
          </p:cNvPr>
          <p:cNvSpPr txBox="1"/>
          <p:nvPr/>
        </p:nvSpPr>
        <p:spPr>
          <a:xfrm>
            <a:off x="557052" y="3029973"/>
            <a:ext cx="5384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 large data sets it provides constant time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 our use-case constant time complexity is important than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473C1-FCBC-DFB9-7B61-47C4666A500A}"/>
              </a:ext>
            </a:extLst>
          </p:cNvPr>
          <p:cNvSpPr txBox="1"/>
          <p:nvPr/>
        </p:nvSpPr>
        <p:spPr>
          <a:xfrm>
            <a:off x="307381" y="4485601"/>
            <a:ext cx="83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28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Cuckoo Hashing?</a:t>
            </a:r>
            <a:endParaRPr lang="en-US" sz="28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FE7F2-F145-1067-EF47-7A7C6B5C898D}"/>
              </a:ext>
            </a:extLst>
          </p:cNvPr>
          <p:cNvSpPr txBox="1"/>
          <p:nvPr/>
        </p:nvSpPr>
        <p:spPr>
          <a:xfrm>
            <a:off x="557051" y="5152833"/>
            <a:ext cx="5181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Uses two hashing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Guarantees Constant Time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Overcome Collisions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38D70-AF1F-C6BF-E8E3-F5735F6EECDB}"/>
                  </a:ext>
                </a:extLst>
              </p:cNvPr>
              <p:cNvSpPr txBox="1"/>
              <p:nvPr/>
            </p:nvSpPr>
            <p:spPr>
              <a:xfrm>
                <a:off x="6291942" y="1193543"/>
                <a:ext cx="48897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029" sz="2000" b="1" i="1" u="sng" dirty="0">
                    <a:solidFill>
                      <a:schemeClr val="bg2">
                        <a:lumMod val="5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Searching, Insertion and Deletion</a:t>
                </a: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Worst Case Time 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Worst Case Space 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38D70-AF1F-C6BF-E8E3-F5735F6E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42" y="1193543"/>
                <a:ext cx="4889769" cy="1323439"/>
              </a:xfrm>
              <a:prstGeom prst="rect">
                <a:avLst/>
              </a:prstGeom>
              <a:blipFill>
                <a:blip r:embed="rId3"/>
                <a:stretch>
                  <a:fillRect l="-1247" t="-230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45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FB14CF-A23B-7B88-80BF-589EF0048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4" b="27416"/>
          <a:stretch/>
        </p:blipFill>
        <p:spPr>
          <a:xfrm>
            <a:off x="5301092" y="4661990"/>
            <a:ext cx="1320280" cy="219601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B679F5-E0F3-ED81-88A6-CFC40B567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4" b="32961"/>
          <a:stretch/>
        </p:blipFill>
        <p:spPr>
          <a:xfrm>
            <a:off x="9313191" y="4629592"/>
            <a:ext cx="1196503" cy="221655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A5A9F93-D794-11F1-76C4-383498D346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2" b="31066"/>
          <a:stretch/>
        </p:blipFill>
        <p:spPr>
          <a:xfrm>
            <a:off x="1321497" y="4627265"/>
            <a:ext cx="1518322" cy="21960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367592F-0054-DBF5-7DD4-BE038B300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1" b="27205"/>
          <a:stretch/>
        </p:blipFill>
        <p:spPr>
          <a:xfrm>
            <a:off x="7284165" y="4650134"/>
            <a:ext cx="1303776" cy="219601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DAD5989-1096-B13A-BA3A-38CA097D31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9" b="25187"/>
          <a:stretch/>
        </p:blipFill>
        <p:spPr>
          <a:xfrm>
            <a:off x="3350639" y="4641448"/>
            <a:ext cx="1389743" cy="2216552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6933A12-7F3C-A98C-AF5C-3FCBC688F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43888"/>
              </p:ext>
            </p:extLst>
          </p:nvPr>
        </p:nvGraphicFramePr>
        <p:xfrm>
          <a:off x="516699" y="1088021"/>
          <a:ext cx="5150209" cy="307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9A1DECA-861E-471E-AEA2-69E93FBC6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277313"/>
              </p:ext>
            </p:extLst>
          </p:nvPr>
        </p:nvGraphicFramePr>
        <p:xfrm>
          <a:off x="6525094" y="1088022"/>
          <a:ext cx="4806521" cy="307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D4FFFB5-1589-1624-1ECA-465BCFA42A33}"/>
              </a:ext>
            </a:extLst>
          </p:cNvPr>
          <p:cNvSpPr txBox="1"/>
          <p:nvPr/>
        </p:nvSpPr>
        <p:spPr>
          <a:xfrm>
            <a:off x="376832" y="252366"/>
            <a:ext cx="835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29" sz="32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Complexity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27472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88B0B-C91F-56D7-E968-3FFEC4E994C9}"/>
              </a:ext>
            </a:extLst>
          </p:cNvPr>
          <p:cNvSpPr txBox="1"/>
          <p:nvPr/>
        </p:nvSpPr>
        <p:spPr>
          <a:xfrm>
            <a:off x="376832" y="252366"/>
            <a:ext cx="83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Practical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EE181-EB8E-08FB-7E7E-33B157B625FA}"/>
              </a:ext>
            </a:extLst>
          </p:cNvPr>
          <p:cNvSpPr txBox="1"/>
          <p:nvPr/>
        </p:nvSpPr>
        <p:spPr>
          <a:xfrm>
            <a:off x="1142497" y="991030"/>
            <a:ext cx="39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Entry on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EB6A-D120-A9F1-DDAB-4891C1FE1626}"/>
              </a:ext>
            </a:extLst>
          </p:cNvPr>
          <p:cNvSpPr txBox="1"/>
          <p:nvPr/>
        </p:nvSpPr>
        <p:spPr>
          <a:xfrm>
            <a:off x="6668205" y="964552"/>
            <a:ext cx="53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Dequeue by 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46CFC-3381-AD15-7F2C-1503F10A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545028"/>
            <a:ext cx="5471115" cy="416997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2EAA8E-2686-C508-1A8B-01DFA677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0" y="1545028"/>
            <a:ext cx="5471115" cy="37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e8a26d-f90a-4a65-8938-85be53a1d8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014CD8610F6646B37F27A35CB799FE" ma:contentTypeVersion="12" ma:contentTypeDescription="Create a new document." ma:contentTypeScope="" ma:versionID="f766eaec117380d2d30d339e706bf567">
  <xsd:schema xmlns:xsd="http://www.w3.org/2001/XMLSchema" xmlns:xs="http://www.w3.org/2001/XMLSchema" xmlns:p="http://schemas.microsoft.com/office/2006/metadata/properties" xmlns:ns3="cae8a26d-f90a-4a65-8938-85be53a1d842" targetNamespace="http://schemas.microsoft.com/office/2006/metadata/properties" ma:root="true" ma:fieldsID="05aafc59ce309cc2b522b05696e3c129" ns3:_="">
    <xsd:import namespace="cae8a26d-f90a-4a65-8938-85be53a1d8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8a26d-f90a-4a65-8938-85be53a1d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4FA08D-4E1D-45BB-B60F-A3A4D263399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cae8a26d-f90a-4a65-8938-85be53a1d84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ADB71C-DCA4-4CF4-98D6-081ACFE0E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715A4-EA07-42E9-85A8-4BAB0910D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8a26d-f90a-4a65-8938-85be53a1d8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211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Ahsan Ali</dc:creator>
  <cp:lastModifiedBy>Hanana</cp:lastModifiedBy>
  <cp:revision>3</cp:revision>
  <dcterms:created xsi:type="dcterms:W3CDTF">2023-12-27T18:49:30Z</dcterms:created>
  <dcterms:modified xsi:type="dcterms:W3CDTF">2023-12-28T00:34:28Z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0x0101001E014CD8610F6646B37F27A35CB799FE</vt:lpwstr>
  </property>
</Properties>
</file>