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7"/>
  </p:notesMasterIdLst>
  <p:handoutMasterIdLst>
    <p:handoutMasterId r:id="rId18"/>
  </p:handoutMasterIdLst>
  <p:sldIdLst>
    <p:sldId id="355" r:id="rId7"/>
    <p:sldId id="357" r:id="rId8"/>
    <p:sldId id="358" r:id="rId9"/>
    <p:sldId id="359" r:id="rId10"/>
    <p:sldId id="360" r:id="rId11"/>
    <p:sldId id="361" r:id="rId12"/>
    <p:sldId id="363" r:id="rId13"/>
    <p:sldId id="362" r:id="rId14"/>
    <p:sldId id="364" r:id="rId15"/>
    <p:sldId id="365" r:id="rId16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88272" autoAdjust="0"/>
  </p:normalViewPr>
  <p:slideViewPr>
    <p:cSldViewPr snapToGrid="0">
      <p:cViewPr varScale="1">
        <p:scale>
          <a:sx n="113" d="100"/>
          <a:sy n="113" d="100"/>
        </p:scale>
        <p:origin x="758" y="91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14/05/2019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14/05/2019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Conditional</a:t>
            </a:r>
            <a:r>
              <a:rPr lang="de-DE" dirty="0"/>
              <a:t> GAN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/>
              <a:t>Ahsan</a:t>
            </a:r>
            <a:r>
              <a:rPr lang="de-DE" dirty="0"/>
              <a:t> </a:t>
            </a:r>
            <a:r>
              <a:rPr lang="de-DE" dirty="0" err="1"/>
              <a:t>Lohdi</a:t>
            </a:r>
            <a:r>
              <a:rPr lang="de-DE" dirty="0"/>
              <a:t>, Yang An</a:t>
            </a:r>
          </a:p>
          <a:p>
            <a:r>
              <a:rPr lang="de-DE" dirty="0"/>
              <a:t>Technical University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  <a:p>
            <a:r>
              <a:rPr lang="de-DE" dirty="0"/>
              <a:t>Department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Informatics</a:t>
            </a:r>
            <a:endParaRPr lang="de-DE" dirty="0"/>
          </a:p>
          <a:p>
            <a:r>
              <a:rPr lang="de-DE" dirty="0"/>
              <a:t>Computer Vision Group</a:t>
            </a:r>
          </a:p>
          <a:p>
            <a:r>
              <a:rPr lang="de-DE" dirty="0"/>
              <a:t>Garching, 07. May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B71723-41DC-4A70-A89D-F6F813145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Fix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After </a:t>
            </a:r>
            <a:r>
              <a:rPr lang="de-DE" dirty="0" err="1"/>
              <a:t>we‘ve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domains</a:t>
            </a:r>
            <a:r>
              <a:rPr lang="de-DE" dirty="0"/>
              <a:t> 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Try out </a:t>
            </a:r>
            <a:r>
              <a:rPr lang="de-DE" dirty="0" err="1"/>
              <a:t>MUnit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1BCF3-50F8-457F-A5FC-5090A8FD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Do‘s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7FBDE-2783-42D5-9737-89939CC5CE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478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440C-660D-4E21-9548-4CDAC23B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FABF2-8554-48B3-8111-0FDCCA1215D6}"/>
              </a:ext>
            </a:extLst>
          </p:cNvPr>
          <p:cNvSpPr txBox="1"/>
          <p:nvPr/>
        </p:nvSpPr>
        <p:spPr>
          <a:xfrm>
            <a:off x="319090" y="1473034"/>
            <a:ext cx="8459150" cy="34473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dirty="0">
                <a:latin typeface="+mn-lt"/>
              </a:rPr>
              <a:t>Working on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binary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domain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case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with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CycleGAN</a:t>
            </a:r>
            <a:endParaRPr lang="de-DE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de-DE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de-DE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de-DE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de-DE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de-DE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de-DE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de-DE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de-DE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de-DE" dirty="0">
                <a:latin typeface="+mn-lt"/>
              </a:rPr>
              <a:t>Goal: </a:t>
            </a:r>
            <a:r>
              <a:rPr lang="de-DE" b="1" dirty="0" err="1">
                <a:latin typeface="+mn-lt"/>
              </a:rPr>
              <a:t>One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generator</a:t>
            </a:r>
            <a:r>
              <a:rPr lang="de-DE" dirty="0">
                <a:latin typeface="+mn-lt"/>
              </a:rPr>
              <a:t> G </a:t>
            </a:r>
            <a:r>
              <a:rPr lang="de-DE" dirty="0" err="1">
                <a:latin typeface="+mn-lt"/>
              </a:rPr>
              <a:t>can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translate</a:t>
            </a:r>
            <a:r>
              <a:rPr lang="de-DE" dirty="0"/>
              <a:t> an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domain</a:t>
            </a:r>
            <a:r>
              <a:rPr lang="de-DE" dirty="0">
                <a:latin typeface="+mn-lt"/>
              </a:rPr>
              <a:t> ‚A‘ </a:t>
            </a:r>
            <a:r>
              <a:rPr lang="de-DE" dirty="0" err="1">
                <a:latin typeface="+mn-lt"/>
              </a:rPr>
              <a:t>or</a:t>
            </a:r>
            <a:r>
              <a:rPr lang="de-DE" dirty="0">
                <a:latin typeface="+mn-lt"/>
              </a:rPr>
              <a:t> ‚B‘ </a:t>
            </a:r>
            <a:r>
              <a:rPr lang="de-DE" dirty="0" err="1">
                <a:latin typeface="+mn-lt"/>
              </a:rPr>
              <a:t>depending</a:t>
            </a:r>
            <a:r>
              <a:rPr lang="de-DE" dirty="0">
                <a:latin typeface="+mn-lt"/>
              </a:rPr>
              <a:t> on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conditioning</a:t>
            </a:r>
            <a:endParaRPr lang="de-DE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129B1-8EBC-4C7E-8FD4-27D0E6F92E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6572" y="1862290"/>
            <a:ext cx="4037136" cy="2243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99098EB-100E-4EB0-A67C-72DA154469D5}"/>
              </a:ext>
            </a:extLst>
          </p:cNvPr>
          <p:cNvSpPr txBox="1"/>
          <p:nvPr/>
        </p:nvSpPr>
        <p:spPr>
          <a:xfrm>
            <a:off x="319090" y="1771650"/>
            <a:ext cx="8507918" cy="1543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9600" dirty="0">
                <a:latin typeface="+mn-lt"/>
              </a:rPr>
              <a:t>( 							  	  )</a:t>
            </a:r>
            <a:endParaRPr lang="en-US" sz="9600" dirty="0" err="1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7B0AF6-FA92-44B0-8255-117627E3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Conditional</a:t>
            </a:r>
            <a:r>
              <a:rPr lang="de-DE" dirty="0"/>
              <a:t> Channels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5E863-4D97-43DF-8E63-9E856BBAAC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452CD-7765-49C2-8F79-238C997E604B}"/>
              </a:ext>
            </a:extLst>
          </p:cNvPr>
          <p:cNvSpPr/>
          <p:nvPr/>
        </p:nvSpPr>
        <p:spPr>
          <a:xfrm>
            <a:off x="977900" y="2281032"/>
            <a:ext cx="1149350" cy="8021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F2C0CC-3120-4767-880B-4387479E8050}"/>
              </a:ext>
            </a:extLst>
          </p:cNvPr>
          <p:cNvSpPr/>
          <p:nvPr/>
        </p:nvSpPr>
        <p:spPr>
          <a:xfrm>
            <a:off x="2393952" y="2280680"/>
            <a:ext cx="1149350" cy="8021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29DAC-9C98-4A44-9060-16B9801F2A7C}"/>
              </a:ext>
            </a:extLst>
          </p:cNvPr>
          <p:cNvSpPr/>
          <p:nvPr/>
        </p:nvSpPr>
        <p:spPr>
          <a:xfrm>
            <a:off x="3810004" y="2280680"/>
            <a:ext cx="1149350" cy="8021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C04BE6-319B-4022-920C-342AB11D4991}"/>
              </a:ext>
            </a:extLst>
          </p:cNvPr>
          <p:cNvSpPr/>
          <p:nvPr/>
        </p:nvSpPr>
        <p:spPr>
          <a:xfrm>
            <a:off x="5226056" y="2280679"/>
            <a:ext cx="1149350" cy="8021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ABD2BC-5E3D-4C6D-832E-2CF6A4FFBA85}"/>
              </a:ext>
            </a:extLst>
          </p:cNvPr>
          <p:cNvSpPr/>
          <p:nvPr/>
        </p:nvSpPr>
        <p:spPr>
          <a:xfrm>
            <a:off x="6985817" y="2280679"/>
            <a:ext cx="1149350" cy="8021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B7E986-9D83-473B-A224-2968CEC69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249784"/>
              </p:ext>
            </p:extLst>
          </p:nvPr>
        </p:nvGraphicFramePr>
        <p:xfrm>
          <a:off x="5226056" y="2280679"/>
          <a:ext cx="1149348" cy="802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58">
                  <a:extLst>
                    <a:ext uri="{9D8B030D-6E8A-4147-A177-3AD203B41FA5}">
                      <a16:colId xmlns:a16="http://schemas.microsoft.com/office/drawing/2014/main" val="3964428730"/>
                    </a:ext>
                  </a:extLst>
                </a:gridCol>
                <a:gridCol w="191558">
                  <a:extLst>
                    <a:ext uri="{9D8B030D-6E8A-4147-A177-3AD203B41FA5}">
                      <a16:colId xmlns:a16="http://schemas.microsoft.com/office/drawing/2014/main" val="3222912838"/>
                    </a:ext>
                  </a:extLst>
                </a:gridCol>
                <a:gridCol w="191558">
                  <a:extLst>
                    <a:ext uri="{9D8B030D-6E8A-4147-A177-3AD203B41FA5}">
                      <a16:colId xmlns:a16="http://schemas.microsoft.com/office/drawing/2014/main" val="3755187995"/>
                    </a:ext>
                  </a:extLst>
                </a:gridCol>
                <a:gridCol w="191558">
                  <a:extLst>
                    <a:ext uri="{9D8B030D-6E8A-4147-A177-3AD203B41FA5}">
                      <a16:colId xmlns:a16="http://schemas.microsoft.com/office/drawing/2014/main" val="2366422830"/>
                    </a:ext>
                  </a:extLst>
                </a:gridCol>
                <a:gridCol w="191558">
                  <a:extLst>
                    <a:ext uri="{9D8B030D-6E8A-4147-A177-3AD203B41FA5}">
                      <a16:colId xmlns:a16="http://schemas.microsoft.com/office/drawing/2014/main" val="128727559"/>
                    </a:ext>
                  </a:extLst>
                </a:gridCol>
                <a:gridCol w="191558">
                  <a:extLst>
                    <a:ext uri="{9D8B030D-6E8A-4147-A177-3AD203B41FA5}">
                      <a16:colId xmlns:a16="http://schemas.microsoft.com/office/drawing/2014/main" val="2830792667"/>
                    </a:ext>
                  </a:extLst>
                </a:gridCol>
              </a:tblGrid>
              <a:tr h="267381"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1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1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1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1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1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1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extLst>
                  <a:ext uri="{0D108BD9-81ED-4DB2-BD59-A6C34878D82A}">
                    <a16:rowId xmlns:a16="http://schemas.microsoft.com/office/drawing/2014/main" val="1810384247"/>
                  </a:ext>
                </a:extLst>
              </a:tr>
              <a:tr h="267381"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1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/>
                        <a:t>1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1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1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1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/>
                        <a:t>1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extLst>
                  <a:ext uri="{0D108BD9-81ED-4DB2-BD59-A6C34878D82A}">
                    <a16:rowId xmlns:a16="http://schemas.microsoft.com/office/drawing/2014/main" val="1847640134"/>
                  </a:ext>
                </a:extLst>
              </a:tr>
              <a:tr h="267381"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1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1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1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1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1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1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extLst>
                  <a:ext uri="{0D108BD9-81ED-4DB2-BD59-A6C34878D82A}">
                    <a16:rowId xmlns:a16="http://schemas.microsoft.com/office/drawing/2014/main" val="239181023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78B7F00-294F-4848-8A79-BC1626AF9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729758"/>
              </p:ext>
            </p:extLst>
          </p:nvPr>
        </p:nvGraphicFramePr>
        <p:xfrm>
          <a:off x="6988847" y="2280679"/>
          <a:ext cx="1149348" cy="802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58">
                  <a:extLst>
                    <a:ext uri="{9D8B030D-6E8A-4147-A177-3AD203B41FA5}">
                      <a16:colId xmlns:a16="http://schemas.microsoft.com/office/drawing/2014/main" val="3964428730"/>
                    </a:ext>
                  </a:extLst>
                </a:gridCol>
                <a:gridCol w="191558">
                  <a:extLst>
                    <a:ext uri="{9D8B030D-6E8A-4147-A177-3AD203B41FA5}">
                      <a16:colId xmlns:a16="http://schemas.microsoft.com/office/drawing/2014/main" val="3222912838"/>
                    </a:ext>
                  </a:extLst>
                </a:gridCol>
                <a:gridCol w="191558">
                  <a:extLst>
                    <a:ext uri="{9D8B030D-6E8A-4147-A177-3AD203B41FA5}">
                      <a16:colId xmlns:a16="http://schemas.microsoft.com/office/drawing/2014/main" val="3755187995"/>
                    </a:ext>
                  </a:extLst>
                </a:gridCol>
                <a:gridCol w="191558">
                  <a:extLst>
                    <a:ext uri="{9D8B030D-6E8A-4147-A177-3AD203B41FA5}">
                      <a16:colId xmlns:a16="http://schemas.microsoft.com/office/drawing/2014/main" val="2366422830"/>
                    </a:ext>
                  </a:extLst>
                </a:gridCol>
                <a:gridCol w="191558">
                  <a:extLst>
                    <a:ext uri="{9D8B030D-6E8A-4147-A177-3AD203B41FA5}">
                      <a16:colId xmlns:a16="http://schemas.microsoft.com/office/drawing/2014/main" val="128727559"/>
                    </a:ext>
                  </a:extLst>
                </a:gridCol>
                <a:gridCol w="191558">
                  <a:extLst>
                    <a:ext uri="{9D8B030D-6E8A-4147-A177-3AD203B41FA5}">
                      <a16:colId xmlns:a16="http://schemas.microsoft.com/office/drawing/2014/main" val="2830792667"/>
                    </a:ext>
                  </a:extLst>
                </a:gridCol>
              </a:tblGrid>
              <a:tr h="267381"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0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0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0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0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0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0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extLst>
                  <a:ext uri="{0D108BD9-81ED-4DB2-BD59-A6C34878D82A}">
                    <a16:rowId xmlns:a16="http://schemas.microsoft.com/office/drawing/2014/main" val="1810384247"/>
                  </a:ext>
                </a:extLst>
              </a:tr>
              <a:tr h="267381"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0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0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0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0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0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0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extLst>
                  <a:ext uri="{0D108BD9-81ED-4DB2-BD59-A6C34878D82A}">
                    <a16:rowId xmlns:a16="http://schemas.microsoft.com/office/drawing/2014/main" val="1847640134"/>
                  </a:ext>
                </a:extLst>
              </a:tr>
              <a:tr h="267381"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0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0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0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0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0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/>
                        <a:t>0</a:t>
                      </a:r>
                      <a:endParaRPr lang="en-US" sz="700" b="1" dirty="0"/>
                    </a:p>
                  </a:txBody>
                  <a:tcPr marL="37081" marR="37081" marT="18540" marB="18540" anchor="ctr"/>
                </a:tc>
                <a:extLst>
                  <a:ext uri="{0D108BD9-81ED-4DB2-BD59-A6C34878D82A}">
                    <a16:rowId xmlns:a16="http://schemas.microsoft.com/office/drawing/2014/main" val="239181023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5E6A32E-77EE-4F72-8633-53DFEB57DBBC}"/>
              </a:ext>
            </a:extLst>
          </p:cNvPr>
          <p:cNvSpPr txBox="1"/>
          <p:nvPr/>
        </p:nvSpPr>
        <p:spPr>
          <a:xfrm>
            <a:off x="6544013" y="2376950"/>
            <a:ext cx="181039" cy="385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400" dirty="0">
                <a:latin typeface="+mn-lt"/>
              </a:rPr>
              <a:t>…</a:t>
            </a:r>
            <a:endParaRPr lang="en-US" sz="24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47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B26B5-CFD6-436B-B472-4B71908E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Replaced</a:t>
            </a:r>
            <a:r>
              <a:rPr lang="de-DE" dirty="0"/>
              <a:t> Generator F </a:t>
            </a:r>
            <a:r>
              <a:rPr lang="de-DE" dirty="0" err="1"/>
              <a:t>with</a:t>
            </a:r>
            <a:r>
              <a:rPr lang="de-DE" dirty="0"/>
              <a:t> 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C1B8E-27A1-4125-B253-FCAE234705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48B5F-0AD9-4143-AF24-80B0C836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91" y="1636500"/>
            <a:ext cx="5468113" cy="303889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1E41D3-302A-4746-9617-F13D6984E21C}"/>
              </a:ext>
            </a:extLst>
          </p:cNvPr>
          <p:cNvSpPr/>
          <p:nvPr/>
        </p:nvSpPr>
        <p:spPr>
          <a:xfrm>
            <a:off x="5287798" y="2424112"/>
            <a:ext cx="700087" cy="361950"/>
          </a:xfrm>
          <a:prstGeom prst="roundRect">
            <a:avLst/>
          </a:prstGeom>
          <a:gradFill flip="none" rotWithShape="1">
            <a:gsLst>
              <a:gs pos="0">
                <a:srgbClr val="D1B256">
                  <a:tint val="66000"/>
                  <a:satMod val="160000"/>
                </a:srgbClr>
              </a:gs>
              <a:gs pos="50000">
                <a:srgbClr val="D1B256">
                  <a:tint val="44500"/>
                  <a:satMod val="160000"/>
                </a:srgbClr>
              </a:gs>
              <a:gs pos="100000">
                <a:srgbClr val="D1B256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D1B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600" b="1" dirty="0">
                <a:solidFill>
                  <a:schemeClr val="tx1"/>
                </a:solidFill>
              </a:rPr>
              <a:t>Generator G</a:t>
            </a:r>
          </a:p>
          <a:p>
            <a:pPr algn="ctr">
              <a:lnSpc>
                <a:spcPct val="114000"/>
              </a:lnSpc>
            </a:pPr>
            <a:r>
              <a:rPr lang="de-DE" sz="600" b="1" dirty="0">
                <a:solidFill>
                  <a:schemeClr val="tx1"/>
                </a:solidFill>
              </a:rPr>
              <a:t>Y</a:t>
            </a:r>
            <a:r>
              <a:rPr lang="de-DE" sz="600" b="1" dirty="0">
                <a:solidFill>
                  <a:schemeClr val="tx1"/>
                </a:solidFill>
                <a:sym typeface="Wingdings" panose="05000000000000000000" pitchFamily="2" charset="2"/>
              </a:rPr>
              <a:t>X</a:t>
            </a:r>
            <a:endParaRPr lang="en-US" sz="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4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C6B619-6DBB-42EA-8F05-C3AB1CA6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Evaluation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92BA7-9D92-42B8-BDAC-9BE8B54C3B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48639806-D3B5-4BC6-91A6-011D4ADBD6BB}"/>
              </a:ext>
            </a:extLst>
          </p:cNvPr>
          <p:cNvSpPr/>
          <p:nvPr/>
        </p:nvSpPr>
        <p:spPr>
          <a:xfrm>
            <a:off x="2705100" y="2109213"/>
            <a:ext cx="800100" cy="45720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59BBB0C3-8CBF-46F1-974F-3645E233CE88}"/>
              </a:ext>
            </a:extLst>
          </p:cNvPr>
          <p:cNvSpPr/>
          <p:nvPr/>
        </p:nvSpPr>
        <p:spPr>
          <a:xfrm>
            <a:off x="1174750" y="2109213"/>
            <a:ext cx="800100" cy="45720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EFE3D451-231E-446C-A5F7-205516E0CDEC}"/>
              </a:ext>
            </a:extLst>
          </p:cNvPr>
          <p:cNvSpPr/>
          <p:nvPr/>
        </p:nvSpPr>
        <p:spPr>
          <a:xfrm>
            <a:off x="7239000" y="2109213"/>
            <a:ext cx="800100" cy="45720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AFAC45C6-17E4-4AFA-9D63-19B15BCD8DF5}"/>
              </a:ext>
            </a:extLst>
          </p:cNvPr>
          <p:cNvSpPr/>
          <p:nvPr/>
        </p:nvSpPr>
        <p:spPr>
          <a:xfrm>
            <a:off x="5708650" y="2109213"/>
            <a:ext cx="800100" cy="45720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9FE4F-C336-493D-9AD6-833C83D249F2}"/>
              </a:ext>
            </a:extLst>
          </p:cNvPr>
          <p:cNvSpPr txBox="1"/>
          <p:nvPr/>
        </p:nvSpPr>
        <p:spPr>
          <a:xfrm>
            <a:off x="1130300" y="1897124"/>
            <a:ext cx="1035050" cy="168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050" dirty="0" err="1">
                <a:latin typeface="+mn-lt"/>
              </a:rPr>
              <a:t>conditioned</a:t>
            </a:r>
            <a:r>
              <a:rPr lang="de-DE" sz="1050" dirty="0">
                <a:latin typeface="+mn-lt"/>
              </a:rPr>
              <a:t> </a:t>
            </a:r>
            <a:r>
              <a:rPr lang="de-DE" sz="1050" dirty="0" err="1">
                <a:latin typeface="+mn-lt"/>
              </a:rPr>
              <a:t>to</a:t>
            </a:r>
            <a:r>
              <a:rPr lang="de-DE" sz="1050" dirty="0">
                <a:latin typeface="+mn-lt"/>
              </a:rPr>
              <a:t> B</a:t>
            </a:r>
            <a:endParaRPr lang="en-US" sz="1050" dirty="0" err="1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1D09F8-2AD4-4A85-B2F2-D18AFC9C767F}"/>
              </a:ext>
            </a:extLst>
          </p:cNvPr>
          <p:cNvSpPr txBox="1"/>
          <p:nvPr/>
        </p:nvSpPr>
        <p:spPr>
          <a:xfrm>
            <a:off x="2587625" y="1897123"/>
            <a:ext cx="1035050" cy="168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050" dirty="0" err="1">
                <a:latin typeface="+mn-lt"/>
              </a:rPr>
              <a:t>conditioned</a:t>
            </a:r>
            <a:r>
              <a:rPr lang="de-DE" sz="1050" dirty="0">
                <a:latin typeface="+mn-lt"/>
              </a:rPr>
              <a:t> </a:t>
            </a:r>
            <a:r>
              <a:rPr lang="de-DE" sz="1050" dirty="0" err="1">
                <a:latin typeface="+mn-lt"/>
              </a:rPr>
              <a:t>to</a:t>
            </a:r>
            <a:r>
              <a:rPr lang="de-DE" sz="1050" dirty="0">
                <a:latin typeface="+mn-lt"/>
              </a:rPr>
              <a:t> A</a:t>
            </a:r>
            <a:endParaRPr lang="en-US" sz="1050" dirty="0" err="1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FD55F9-4336-4545-B665-C32934B216F2}"/>
              </a:ext>
            </a:extLst>
          </p:cNvPr>
          <p:cNvSpPr txBox="1"/>
          <p:nvPr/>
        </p:nvSpPr>
        <p:spPr>
          <a:xfrm>
            <a:off x="5638800" y="1897123"/>
            <a:ext cx="1035050" cy="168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050" dirty="0" err="1">
                <a:latin typeface="+mn-lt"/>
              </a:rPr>
              <a:t>conditioned</a:t>
            </a:r>
            <a:r>
              <a:rPr lang="de-DE" sz="1050" dirty="0">
                <a:latin typeface="+mn-lt"/>
              </a:rPr>
              <a:t> </a:t>
            </a:r>
            <a:r>
              <a:rPr lang="de-DE" sz="1050" dirty="0" err="1">
                <a:latin typeface="+mn-lt"/>
              </a:rPr>
              <a:t>to</a:t>
            </a:r>
            <a:r>
              <a:rPr lang="de-DE" sz="1050" dirty="0">
                <a:latin typeface="+mn-lt"/>
              </a:rPr>
              <a:t> A</a:t>
            </a:r>
            <a:endParaRPr lang="en-US" sz="1050" dirty="0" err="1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751E2-7CE7-450F-8DAD-158EEEF3DFB7}"/>
              </a:ext>
            </a:extLst>
          </p:cNvPr>
          <p:cNvSpPr txBox="1"/>
          <p:nvPr/>
        </p:nvSpPr>
        <p:spPr>
          <a:xfrm>
            <a:off x="7096125" y="1897122"/>
            <a:ext cx="1035050" cy="168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050" dirty="0" err="1">
                <a:latin typeface="+mn-lt"/>
              </a:rPr>
              <a:t>conditioned</a:t>
            </a:r>
            <a:r>
              <a:rPr lang="de-DE" sz="1050" dirty="0">
                <a:latin typeface="+mn-lt"/>
              </a:rPr>
              <a:t> </a:t>
            </a:r>
            <a:r>
              <a:rPr lang="de-DE" sz="1050" dirty="0" err="1">
                <a:latin typeface="+mn-lt"/>
              </a:rPr>
              <a:t>to</a:t>
            </a:r>
            <a:r>
              <a:rPr lang="de-DE" sz="1050" dirty="0">
                <a:latin typeface="+mn-lt"/>
              </a:rPr>
              <a:t> B</a:t>
            </a:r>
            <a:endParaRPr lang="en-US" sz="1050" dirty="0" err="1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388D69-BF5A-4F47-9FA3-0B89E28EA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7354"/>
            <a:ext cx="9144000" cy="192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A69A29-3A74-4428-A2B0-E887A816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Evaluation –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channel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4E34C-0C4B-4629-9491-B7460615F5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F80A6-C073-4109-B7B8-51858B5F6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2933"/>
            <a:ext cx="9144000" cy="1967189"/>
          </a:xfrm>
          <a:prstGeom prst="rect">
            <a:avLst/>
          </a:prstGeom>
        </p:spPr>
      </p:pic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A731BA6C-0621-4E6D-A8B9-789404E797F1}"/>
              </a:ext>
            </a:extLst>
          </p:cNvPr>
          <p:cNvSpPr/>
          <p:nvPr/>
        </p:nvSpPr>
        <p:spPr>
          <a:xfrm>
            <a:off x="7239000" y="2109213"/>
            <a:ext cx="800100" cy="45720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31531E11-368C-4DCC-927D-6D6AE0936DB3}"/>
              </a:ext>
            </a:extLst>
          </p:cNvPr>
          <p:cNvSpPr/>
          <p:nvPr/>
        </p:nvSpPr>
        <p:spPr>
          <a:xfrm>
            <a:off x="5708650" y="2109213"/>
            <a:ext cx="800100" cy="45720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28D71D10-3D4B-4FE1-8369-04B1E635F5B6}"/>
              </a:ext>
            </a:extLst>
          </p:cNvPr>
          <p:cNvSpPr/>
          <p:nvPr/>
        </p:nvSpPr>
        <p:spPr>
          <a:xfrm>
            <a:off x="2705100" y="2109213"/>
            <a:ext cx="800100" cy="45720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87A81C7-6E9C-40B0-AF2B-19E0A9A2E83D}"/>
              </a:ext>
            </a:extLst>
          </p:cNvPr>
          <p:cNvSpPr/>
          <p:nvPr/>
        </p:nvSpPr>
        <p:spPr>
          <a:xfrm>
            <a:off x="1174750" y="2109213"/>
            <a:ext cx="800100" cy="45720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CC2AD-043C-4284-95EA-3C223A59EBCF}"/>
              </a:ext>
            </a:extLst>
          </p:cNvPr>
          <p:cNvSpPr txBox="1"/>
          <p:nvPr/>
        </p:nvSpPr>
        <p:spPr>
          <a:xfrm>
            <a:off x="1130300" y="1897124"/>
            <a:ext cx="1035050" cy="168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050" dirty="0" err="1">
                <a:latin typeface="+mn-lt"/>
              </a:rPr>
              <a:t>conditioned</a:t>
            </a:r>
            <a:r>
              <a:rPr lang="de-DE" sz="1050" dirty="0">
                <a:latin typeface="+mn-lt"/>
              </a:rPr>
              <a:t> </a:t>
            </a:r>
            <a:r>
              <a:rPr lang="de-DE" sz="1050" dirty="0" err="1">
                <a:latin typeface="+mn-lt"/>
              </a:rPr>
              <a:t>to</a:t>
            </a:r>
            <a:r>
              <a:rPr lang="de-DE" sz="1050" dirty="0">
                <a:latin typeface="+mn-lt"/>
              </a:rPr>
              <a:t> A</a:t>
            </a:r>
            <a:endParaRPr lang="en-US" sz="1050" dirty="0" err="1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F9FC8-9BD7-437A-A5B1-B6FB6D5B9D0A}"/>
              </a:ext>
            </a:extLst>
          </p:cNvPr>
          <p:cNvSpPr txBox="1"/>
          <p:nvPr/>
        </p:nvSpPr>
        <p:spPr>
          <a:xfrm>
            <a:off x="2587625" y="1897123"/>
            <a:ext cx="1035050" cy="168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050" dirty="0" err="1">
                <a:latin typeface="+mn-lt"/>
              </a:rPr>
              <a:t>conditioned</a:t>
            </a:r>
            <a:r>
              <a:rPr lang="de-DE" sz="1050" dirty="0">
                <a:latin typeface="+mn-lt"/>
              </a:rPr>
              <a:t> </a:t>
            </a:r>
            <a:r>
              <a:rPr lang="de-DE" sz="1050" dirty="0" err="1">
                <a:latin typeface="+mn-lt"/>
              </a:rPr>
              <a:t>to</a:t>
            </a:r>
            <a:r>
              <a:rPr lang="de-DE" sz="1050" dirty="0">
                <a:latin typeface="+mn-lt"/>
              </a:rPr>
              <a:t> A</a:t>
            </a:r>
            <a:endParaRPr lang="en-US" sz="1050" dirty="0" err="1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D932B6-41AB-4840-AEB3-AAB459256B52}"/>
              </a:ext>
            </a:extLst>
          </p:cNvPr>
          <p:cNvSpPr txBox="1"/>
          <p:nvPr/>
        </p:nvSpPr>
        <p:spPr>
          <a:xfrm>
            <a:off x="5638800" y="1897123"/>
            <a:ext cx="1035050" cy="168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050" dirty="0" err="1">
                <a:latin typeface="+mn-lt"/>
              </a:rPr>
              <a:t>conditioned</a:t>
            </a:r>
            <a:r>
              <a:rPr lang="de-DE" sz="1050" dirty="0">
                <a:latin typeface="+mn-lt"/>
              </a:rPr>
              <a:t> </a:t>
            </a:r>
            <a:r>
              <a:rPr lang="de-DE" sz="1050" dirty="0" err="1">
                <a:latin typeface="+mn-lt"/>
              </a:rPr>
              <a:t>to</a:t>
            </a:r>
            <a:r>
              <a:rPr lang="de-DE" sz="1050" dirty="0">
                <a:latin typeface="+mn-lt"/>
              </a:rPr>
              <a:t> B</a:t>
            </a:r>
            <a:endParaRPr lang="en-US" sz="1050" dirty="0" err="1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6F1119-6699-4ABC-BE92-DA572B70E4EF}"/>
              </a:ext>
            </a:extLst>
          </p:cNvPr>
          <p:cNvSpPr txBox="1"/>
          <p:nvPr/>
        </p:nvSpPr>
        <p:spPr>
          <a:xfrm>
            <a:off x="7096125" y="1897122"/>
            <a:ext cx="1035050" cy="168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050" dirty="0" err="1">
                <a:latin typeface="+mn-lt"/>
              </a:rPr>
              <a:t>conditioned</a:t>
            </a:r>
            <a:r>
              <a:rPr lang="de-DE" sz="1050" dirty="0">
                <a:latin typeface="+mn-lt"/>
              </a:rPr>
              <a:t> </a:t>
            </a:r>
            <a:r>
              <a:rPr lang="de-DE" sz="1050" dirty="0" err="1">
                <a:latin typeface="+mn-lt"/>
              </a:rPr>
              <a:t>to</a:t>
            </a:r>
            <a:r>
              <a:rPr lang="de-DE" sz="1050" dirty="0">
                <a:latin typeface="+mn-lt"/>
              </a:rPr>
              <a:t> B</a:t>
            </a:r>
            <a:endParaRPr lang="en-US" sz="105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727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C2EF27-9BE6-4E31-A0D9-8E83683A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8ADF2-1955-446E-A336-B5C95AE1A0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C9476-80C9-4B82-BA19-88782DA93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9248"/>
            <a:ext cx="9144000" cy="1941886"/>
          </a:xfrm>
          <a:prstGeom prst="rect">
            <a:avLst/>
          </a:prstGeom>
        </p:spPr>
      </p:pic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804F975E-9498-4D75-AECB-10146A6B64D8}"/>
              </a:ext>
            </a:extLst>
          </p:cNvPr>
          <p:cNvSpPr/>
          <p:nvPr/>
        </p:nvSpPr>
        <p:spPr>
          <a:xfrm>
            <a:off x="2705100" y="2109213"/>
            <a:ext cx="800100" cy="45720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07C634E0-08AF-4B2C-81EB-E5974866100B}"/>
              </a:ext>
            </a:extLst>
          </p:cNvPr>
          <p:cNvSpPr/>
          <p:nvPr/>
        </p:nvSpPr>
        <p:spPr>
          <a:xfrm>
            <a:off x="1174750" y="2109213"/>
            <a:ext cx="800100" cy="45720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858300F1-8220-415F-85A5-6828D02758BA}"/>
              </a:ext>
            </a:extLst>
          </p:cNvPr>
          <p:cNvSpPr/>
          <p:nvPr/>
        </p:nvSpPr>
        <p:spPr>
          <a:xfrm>
            <a:off x="7239000" y="2109213"/>
            <a:ext cx="800100" cy="45720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32B83440-8564-4091-B75E-4A5A28C86C83}"/>
              </a:ext>
            </a:extLst>
          </p:cNvPr>
          <p:cNvSpPr/>
          <p:nvPr/>
        </p:nvSpPr>
        <p:spPr>
          <a:xfrm>
            <a:off x="5708650" y="2109213"/>
            <a:ext cx="800100" cy="45720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174234-9636-4F40-A5C8-A55F1F125F84}"/>
              </a:ext>
            </a:extLst>
          </p:cNvPr>
          <p:cNvSpPr txBox="1"/>
          <p:nvPr/>
        </p:nvSpPr>
        <p:spPr>
          <a:xfrm>
            <a:off x="1130300" y="1897124"/>
            <a:ext cx="1035050" cy="168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050" dirty="0" err="1">
                <a:latin typeface="+mn-lt"/>
              </a:rPr>
              <a:t>conditioned</a:t>
            </a:r>
            <a:r>
              <a:rPr lang="de-DE" sz="1050" dirty="0">
                <a:latin typeface="+mn-lt"/>
              </a:rPr>
              <a:t> </a:t>
            </a:r>
            <a:r>
              <a:rPr lang="de-DE" sz="1050" dirty="0" err="1">
                <a:latin typeface="+mn-lt"/>
              </a:rPr>
              <a:t>to</a:t>
            </a:r>
            <a:r>
              <a:rPr lang="de-DE" sz="1050" dirty="0">
                <a:latin typeface="+mn-lt"/>
              </a:rPr>
              <a:t> A</a:t>
            </a:r>
            <a:endParaRPr lang="en-US" sz="1050" dirty="0" err="1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A29A75-623F-421B-8C0E-926EF9B02BC7}"/>
              </a:ext>
            </a:extLst>
          </p:cNvPr>
          <p:cNvSpPr txBox="1"/>
          <p:nvPr/>
        </p:nvSpPr>
        <p:spPr>
          <a:xfrm>
            <a:off x="2587625" y="1897123"/>
            <a:ext cx="1035050" cy="168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050" dirty="0" err="1">
                <a:latin typeface="+mn-lt"/>
              </a:rPr>
              <a:t>conditioned</a:t>
            </a:r>
            <a:r>
              <a:rPr lang="de-DE" sz="1050" dirty="0">
                <a:latin typeface="+mn-lt"/>
              </a:rPr>
              <a:t> </a:t>
            </a:r>
            <a:r>
              <a:rPr lang="de-DE" sz="1050" dirty="0" err="1">
                <a:latin typeface="+mn-lt"/>
              </a:rPr>
              <a:t>to</a:t>
            </a:r>
            <a:r>
              <a:rPr lang="de-DE" sz="1050" dirty="0">
                <a:latin typeface="+mn-lt"/>
              </a:rPr>
              <a:t> B</a:t>
            </a:r>
            <a:endParaRPr lang="en-US" sz="1050" dirty="0" err="1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2362E3-D0BF-4DC5-9979-291C9DB7B665}"/>
              </a:ext>
            </a:extLst>
          </p:cNvPr>
          <p:cNvSpPr txBox="1"/>
          <p:nvPr/>
        </p:nvSpPr>
        <p:spPr>
          <a:xfrm>
            <a:off x="5638800" y="1897123"/>
            <a:ext cx="1035050" cy="168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050" dirty="0" err="1">
                <a:latin typeface="+mn-lt"/>
              </a:rPr>
              <a:t>conditioned</a:t>
            </a:r>
            <a:r>
              <a:rPr lang="de-DE" sz="1050" dirty="0">
                <a:latin typeface="+mn-lt"/>
              </a:rPr>
              <a:t> </a:t>
            </a:r>
            <a:r>
              <a:rPr lang="de-DE" sz="1050" dirty="0" err="1">
                <a:latin typeface="+mn-lt"/>
              </a:rPr>
              <a:t>to</a:t>
            </a:r>
            <a:r>
              <a:rPr lang="de-DE" sz="1050" dirty="0">
                <a:latin typeface="+mn-lt"/>
              </a:rPr>
              <a:t> B</a:t>
            </a:r>
            <a:endParaRPr lang="en-US" sz="1050" dirty="0" err="1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3286E-43AB-4C7B-BC2B-6AD91F5679D6}"/>
              </a:ext>
            </a:extLst>
          </p:cNvPr>
          <p:cNvSpPr txBox="1"/>
          <p:nvPr/>
        </p:nvSpPr>
        <p:spPr>
          <a:xfrm>
            <a:off x="7096125" y="1897122"/>
            <a:ext cx="1035050" cy="168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050" dirty="0" err="1">
                <a:latin typeface="+mn-lt"/>
              </a:rPr>
              <a:t>conditioned</a:t>
            </a:r>
            <a:r>
              <a:rPr lang="de-DE" sz="1050" dirty="0">
                <a:latin typeface="+mn-lt"/>
              </a:rPr>
              <a:t> </a:t>
            </a:r>
            <a:r>
              <a:rPr lang="de-DE" sz="1050" dirty="0" err="1">
                <a:latin typeface="+mn-lt"/>
              </a:rPr>
              <a:t>to</a:t>
            </a:r>
            <a:r>
              <a:rPr lang="de-DE" sz="1050" dirty="0">
                <a:latin typeface="+mn-lt"/>
              </a:rPr>
              <a:t> A</a:t>
            </a:r>
            <a:endParaRPr lang="en-US" sz="105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731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B2206A-8E46-46D6-8AA8-18648DD4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b="1" dirty="0" err="1"/>
              <a:t>Two</a:t>
            </a:r>
            <a:r>
              <a:rPr lang="de-DE" sz="1600" b="1" dirty="0"/>
              <a:t> </a:t>
            </a:r>
            <a:r>
              <a:rPr lang="de-DE" sz="1600" b="1" dirty="0" err="1"/>
              <a:t>hypothesis</a:t>
            </a:r>
            <a:r>
              <a:rPr lang="de-DE" sz="1600" b="1" dirty="0"/>
              <a:t>:</a:t>
            </a:r>
          </a:p>
          <a:p>
            <a:endParaRPr lang="de-DE" dirty="0"/>
          </a:p>
          <a:p>
            <a:pPr marL="342900" indent="-342900">
              <a:buAutoNum type="arabicPeriod"/>
            </a:pPr>
            <a:r>
              <a:rPr lang="en-US" dirty="0"/>
              <a:t>We messed up something in the code (maybe both generators doesn’t share weights, conditional channel is not added properly,…)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During training, we didn’t had the case, input A conditioned to target A. The model finds a loophole and ignores the conditional channels.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2C672C-F367-4F75-8517-65A4395F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Something </a:t>
            </a:r>
            <a:r>
              <a:rPr lang="de-DE" dirty="0" err="1"/>
              <a:t>went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, but </a:t>
            </a:r>
            <a:r>
              <a:rPr lang="de-DE" dirty="0" err="1"/>
              <a:t>what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67AAB-4312-4973-BE25-ECD0FDB75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2FE0F-7811-401A-BBE1-50D14A4DDB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8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864EAE-F6A7-4BCC-A421-36A56DB2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‚A </a:t>
            </a:r>
            <a:r>
              <a:rPr lang="de-DE" dirty="0" err="1"/>
              <a:t>conditioned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A‘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Discriminators</a:t>
            </a:r>
            <a:r>
              <a:rPr lang="de-DE" dirty="0"/>
              <a:t>, </a:t>
            </a:r>
            <a:r>
              <a:rPr lang="de-DE" dirty="0" err="1"/>
              <a:t>too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D9A2D-D4C8-4B9D-8970-4A4DAD924A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A7753A-5DAE-4D0D-8CD1-9BB6C93383BF}"/>
              </a:ext>
            </a:extLst>
          </p:cNvPr>
          <p:cNvGrpSpPr/>
          <p:nvPr/>
        </p:nvGrpSpPr>
        <p:grpSpPr>
          <a:xfrm>
            <a:off x="1747291" y="1801600"/>
            <a:ext cx="5468113" cy="3038899"/>
            <a:chOff x="1747291" y="1636500"/>
            <a:chExt cx="5468113" cy="30388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F4208A9-4569-4F7D-BA59-46AE93270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7291" y="1636500"/>
              <a:ext cx="5468113" cy="3038899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F90FB85-2067-4F99-8EAA-7F651992DCC6}"/>
                </a:ext>
              </a:extLst>
            </p:cNvPr>
            <p:cNvSpPr/>
            <p:nvPr/>
          </p:nvSpPr>
          <p:spPr>
            <a:xfrm>
              <a:off x="5287798" y="2424112"/>
              <a:ext cx="700087" cy="361950"/>
            </a:xfrm>
            <a:prstGeom prst="roundRect">
              <a:avLst/>
            </a:prstGeom>
            <a:gradFill flip="none" rotWithShape="1">
              <a:gsLst>
                <a:gs pos="0">
                  <a:srgbClr val="D1B256">
                    <a:tint val="66000"/>
                    <a:satMod val="160000"/>
                  </a:srgbClr>
                </a:gs>
                <a:gs pos="50000">
                  <a:srgbClr val="D1B256">
                    <a:tint val="44500"/>
                    <a:satMod val="160000"/>
                  </a:srgbClr>
                </a:gs>
                <a:gs pos="100000">
                  <a:srgbClr val="D1B256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D1B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600" b="1" dirty="0">
                  <a:solidFill>
                    <a:schemeClr val="tx1"/>
                  </a:solidFill>
                </a:rPr>
                <a:t>Generator G</a:t>
              </a:r>
            </a:p>
            <a:p>
              <a:pPr algn="ctr">
                <a:lnSpc>
                  <a:spcPct val="114000"/>
                </a:lnSpc>
              </a:pPr>
              <a:r>
                <a:rPr lang="de-DE" sz="600" b="1" dirty="0">
                  <a:solidFill>
                    <a:schemeClr val="tx1"/>
                  </a:solidFill>
                </a:rPr>
                <a:t>Y</a:t>
              </a:r>
              <a:r>
                <a:rPr lang="de-DE" sz="600" b="1" dirty="0">
                  <a:solidFill>
                    <a:schemeClr val="tx1"/>
                  </a:solidFill>
                  <a:sym typeface="Wingdings" panose="05000000000000000000" pitchFamily="2" charset="2"/>
                </a:rPr>
                <a:t>X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C82237B-9B6A-4FF6-B984-D0803F2B95DF}"/>
              </a:ext>
            </a:extLst>
          </p:cNvPr>
          <p:cNvSpPr txBox="1"/>
          <p:nvPr/>
        </p:nvSpPr>
        <p:spPr>
          <a:xfrm>
            <a:off x="1930400" y="2544762"/>
            <a:ext cx="700087" cy="537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Input A </a:t>
            </a:r>
            <a:r>
              <a:rPr lang="de-DE" sz="1050" dirty="0" err="1">
                <a:solidFill>
                  <a:schemeClr val="bg1"/>
                </a:solidFill>
                <a:latin typeface="+mn-lt"/>
              </a:rPr>
              <a:t>conditioned</a:t>
            </a:r>
            <a:r>
              <a:rPr lang="de-DE" sz="105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050" dirty="0" err="1">
                <a:solidFill>
                  <a:schemeClr val="bg1"/>
                </a:solidFill>
                <a:latin typeface="+mn-lt"/>
              </a:rPr>
              <a:t>to</a:t>
            </a:r>
            <a:r>
              <a:rPr lang="de-DE" sz="1050" dirty="0">
                <a:solidFill>
                  <a:schemeClr val="bg1"/>
                </a:solidFill>
                <a:latin typeface="+mn-lt"/>
              </a:rPr>
              <a:t> A</a:t>
            </a:r>
            <a:endParaRPr lang="en-US" sz="105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58873-4009-4F7A-8ABB-8F51A76B4F91}"/>
              </a:ext>
            </a:extLst>
          </p:cNvPr>
          <p:cNvSpPr txBox="1"/>
          <p:nvPr/>
        </p:nvSpPr>
        <p:spPr>
          <a:xfrm>
            <a:off x="4146658" y="2511812"/>
            <a:ext cx="700087" cy="537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Target A </a:t>
            </a:r>
            <a:r>
              <a:rPr lang="de-DE" sz="1050" dirty="0" err="1">
                <a:solidFill>
                  <a:schemeClr val="bg1"/>
                </a:solidFill>
                <a:latin typeface="+mn-lt"/>
              </a:rPr>
              <a:t>conditioned</a:t>
            </a:r>
            <a:r>
              <a:rPr lang="de-DE" sz="105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050" dirty="0" err="1">
                <a:solidFill>
                  <a:schemeClr val="bg1"/>
                </a:solidFill>
                <a:latin typeface="+mn-lt"/>
              </a:rPr>
              <a:t>to</a:t>
            </a:r>
            <a:r>
              <a:rPr lang="de-DE" sz="1050" dirty="0">
                <a:solidFill>
                  <a:schemeClr val="bg1"/>
                </a:solidFill>
                <a:latin typeface="+mn-lt"/>
              </a:rPr>
              <a:t> A</a:t>
            </a:r>
            <a:endParaRPr lang="en-US" sz="105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DAC89-6EF2-43CC-829D-48C30DFF2427}"/>
              </a:ext>
            </a:extLst>
          </p:cNvPr>
          <p:cNvSpPr txBox="1"/>
          <p:nvPr/>
        </p:nvSpPr>
        <p:spPr>
          <a:xfrm>
            <a:off x="6428938" y="2503187"/>
            <a:ext cx="700087" cy="537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Re-</a:t>
            </a:r>
            <a:r>
              <a:rPr lang="de-DE" sz="1050" dirty="0" err="1">
                <a:solidFill>
                  <a:schemeClr val="bg1"/>
                </a:solidFill>
                <a:latin typeface="+mn-lt"/>
              </a:rPr>
              <a:t>constructed</a:t>
            </a:r>
            <a:endParaRPr lang="de-DE" sz="1050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14000"/>
              </a:lnSpc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A</a:t>
            </a:r>
            <a:endParaRPr lang="en-US" sz="105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52963-B7FC-4E42-97EE-A53E7442B385}"/>
              </a:ext>
            </a:extLst>
          </p:cNvPr>
          <p:cNvSpPr txBox="1"/>
          <p:nvPr/>
        </p:nvSpPr>
        <p:spPr>
          <a:xfrm>
            <a:off x="4146658" y="3553573"/>
            <a:ext cx="700087" cy="3025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900" dirty="0" err="1">
                <a:solidFill>
                  <a:schemeClr val="bg1"/>
                </a:solidFill>
                <a:latin typeface="+mn-lt"/>
              </a:rPr>
              <a:t>Discriminator</a:t>
            </a:r>
            <a:endParaRPr lang="de-DE" sz="900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14000"/>
              </a:lnSpc>
            </a:pPr>
            <a:r>
              <a:rPr lang="de-DE" sz="900" dirty="0">
                <a:solidFill>
                  <a:schemeClr val="bg1"/>
                </a:solidFill>
                <a:latin typeface="+mn-lt"/>
              </a:rPr>
              <a:t>A</a:t>
            </a:r>
            <a:endParaRPr lang="en-US" sz="9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DA5F2A-0232-4B43-B8D2-3333758D4807}"/>
              </a:ext>
            </a:extLst>
          </p:cNvPr>
          <p:cNvSpPr txBox="1"/>
          <p:nvPr/>
        </p:nvSpPr>
        <p:spPr>
          <a:xfrm>
            <a:off x="1930400" y="3553572"/>
            <a:ext cx="700087" cy="3025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900" dirty="0" err="1">
                <a:solidFill>
                  <a:schemeClr val="bg1"/>
                </a:solidFill>
                <a:latin typeface="+mn-lt"/>
              </a:rPr>
              <a:t>Discriminator</a:t>
            </a:r>
            <a:endParaRPr lang="de-DE" sz="900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14000"/>
              </a:lnSpc>
            </a:pPr>
            <a:r>
              <a:rPr lang="de-DE" sz="900" dirty="0">
                <a:solidFill>
                  <a:schemeClr val="bg1"/>
                </a:solidFill>
                <a:latin typeface="+mn-lt"/>
              </a:rPr>
              <a:t>A</a:t>
            </a:r>
            <a:endParaRPr lang="en-US" sz="900" dirty="0" err="1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1480696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317</Words>
  <Application>Microsoft Office PowerPoint</Application>
  <PresentationFormat>On-screen Show (16:9)</PresentationFormat>
  <Paragraphs>106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Conditional GAN</vt:lpstr>
      <vt:lpstr>What we did?</vt:lpstr>
      <vt:lpstr>Added Conditional Channels</vt:lpstr>
      <vt:lpstr>Replaced Generator F with G</vt:lpstr>
      <vt:lpstr>Evaluation</vt:lpstr>
      <vt:lpstr>Evaluation – changed index of conditional channel</vt:lpstr>
      <vt:lpstr>Another evaluation with input domain C</vt:lpstr>
      <vt:lpstr>Something went wrong, but what?</vt:lpstr>
      <vt:lpstr>To add training images ‚A conditioned to A‘ we need to change the Discriminators, too</vt:lpstr>
      <vt:lpstr>To Do‘s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GAN</dc:title>
  <dc:creator>Yang An</dc:creator>
  <cp:lastModifiedBy>Yang An</cp:lastModifiedBy>
  <cp:revision>23</cp:revision>
  <cp:lastPrinted>2015-07-30T14:04:45Z</cp:lastPrinted>
  <dcterms:created xsi:type="dcterms:W3CDTF">2019-05-06T13:17:10Z</dcterms:created>
  <dcterms:modified xsi:type="dcterms:W3CDTF">2019-05-14T12:22:20Z</dcterms:modified>
</cp:coreProperties>
</file>