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4" r:id="rId3"/>
    <p:sldId id="272" r:id="rId4"/>
    <p:sldId id="271" r:id="rId5"/>
    <p:sldId id="268" r:id="rId6"/>
    <p:sldId id="269" r:id="rId7"/>
    <p:sldId id="270" r:id="rId8"/>
    <p:sldId id="273" r:id="rId9"/>
    <p:sldId id="281" r:id="rId10"/>
    <p:sldId id="274" r:id="rId11"/>
    <p:sldId id="280" r:id="rId12"/>
    <p:sldId id="282" r:id="rId13"/>
    <p:sldId id="277" r:id="rId14"/>
    <p:sldId id="279" r:id="rId15"/>
    <p:sldId id="267" r:id="rId16"/>
  </p:sldIdLst>
  <p:sldSz cx="9144000" cy="5143500" type="screen16x9"/>
  <p:notesSz cx="9925050" cy="66659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8" roundtripDataSignature="AMtx7mhyHSe4IfzFSXwCJQGuaSvAY31G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E8CC97-4904-4C7F-8D1F-74BA4935BFD3}" v="882" dt="2019-07-09T11:20:34.6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6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621901" y="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740025" y="500063"/>
            <a:ext cx="444500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" name="Google Shape;21;p1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" name="Google Shape;22;p1:notes"/>
          <p:cNvSpPr txBox="1">
            <a:spLocks noGrp="1"/>
          </p:cNvSpPr>
          <p:nvPr>
            <p:ph type="sldNum" idx="12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c70c15302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c70c15302_0_94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5c70c15302_0_94:notes"/>
          <p:cNvSpPr txBox="1">
            <a:spLocks noGrp="1"/>
          </p:cNvSpPr>
          <p:nvPr>
            <p:ph type="sldNum" idx="12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spcFirstLastPara="1" wrap="square" lIns="90700" tIns="45350" rIns="90700" bIns="453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c70c15302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c70c15302_0_145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5c70c15302_0_145:notes"/>
          <p:cNvSpPr txBox="1">
            <a:spLocks noGrp="1"/>
          </p:cNvSpPr>
          <p:nvPr>
            <p:ph type="sldNum" idx="12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spcFirstLastPara="1" wrap="square" lIns="90700" tIns="45350" rIns="90700" bIns="453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2078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rt">
  <p:cSld name="Star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>
            <a:spLocks noGrp="1"/>
          </p:cNvSpPr>
          <p:nvPr>
            <p:ph type="title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body" idx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7"/>
          <p:cNvSpPr/>
          <p:nvPr/>
        </p:nvSpPr>
        <p:spPr>
          <a:xfrm>
            <a:off x="8347635" y="4806203"/>
            <a:ext cx="575236" cy="2689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7"/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ftr" idx="11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2" name="Google Shape;12;p6" descr="20150416 tum logo blau png fina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8800" y="324000"/>
            <a:ext cx="604774" cy="31851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fe5425e.ngrok.io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" descr="TUM_Glockenturm.t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5215" y="1476375"/>
            <a:ext cx="3819542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>
            <a:spLocks noGrp="1"/>
          </p:cNvSpPr>
          <p:nvPr>
            <p:ph type="title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Conditional GAN</a:t>
            </a:r>
            <a:endParaRPr/>
          </a:p>
        </p:txBody>
      </p:sp>
      <p:sp>
        <p:nvSpPr>
          <p:cNvPr id="26" name="Google Shape;26;p1"/>
          <p:cNvSpPr txBox="1">
            <a:spLocks noGrp="1"/>
          </p:cNvSpPr>
          <p:nvPr>
            <p:ph type="body" idx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dirty="0"/>
              <a:t>Ahsan </a:t>
            </a:r>
            <a:r>
              <a:rPr lang="de-DE" dirty="0" err="1"/>
              <a:t>Lohdi</a:t>
            </a:r>
            <a:r>
              <a:rPr lang="de-DE" dirty="0"/>
              <a:t>, Yang An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dirty="0"/>
              <a:t>Technical University </a:t>
            </a:r>
            <a:r>
              <a:rPr lang="de-DE" dirty="0" err="1"/>
              <a:t>of</a:t>
            </a:r>
            <a:r>
              <a:rPr lang="de-DE" dirty="0"/>
              <a:t> Munich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dirty="0"/>
              <a:t>Department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Informatics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dirty="0"/>
              <a:t>Computer Vision Group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dirty="0"/>
              <a:t>Garching, 16. </a:t>
            </a:r>
            <a:r>
              <a:rPr lang="de-DE" dirty="0" err="1"/>
              <a:t>July</a:t>
            </a:r>
            <a:r>
              <a:rPr lang="de-DE" dirty="0"/>
              <a:t> 2019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3E6D-072B-45B5-88AE-F57DBFC9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Source Loss from Discriminator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A76AD-8F41-480C-A656-FDAB50FD5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088" y="1405544"/>
            <a:ext cx="8508999" cy="955594"/>
          </a:xfrm>
        </p:spPr>
        <p:txBody>
          <a:bodyPr/>
          <a:lstStyle/>
          <a:p>
            <a:r>
              <a:rPr lang="en-US" dirty="0"/>
              <a:t>Generated images are not looking like “real” images, but still they are changing, as discriminator still gives critic about the camera class.</a:t>
            </a:r>
            <a:endParaRPr lang="en-DE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266056-0CB6-4357-9431-7731C678BB59}"/>
              </a:ext>
            </a:extLst>
          </p:cNvPr>
          <p:cNvGrpSpPr/>
          <p:nvPr/>
        </p:nvGrpSpPr>
        <p:grpSpPr>
          <a:xfrm>
            <a:off x="2374769" y="3887939"/>
            <a:ext cx="4394462" cy="1255561"/>
            <a:chOff x="304800" y="3184811"/>
            <a:chExt cx="8534400" cy="2438400"/>
          </a:xfrm>
        </p:grpSpPr>
        <p:pic>
          <p:nvPicPr>
            <p:cNvPr id="10" name="Picture 9" descr="A blurry image of a street&#10;&#10;Description automatically generated">
              <a:extLst>
                <a:ext uri="{FF2B5EF4-FFF2-40B4-BE49-F238E27FC236}">
                  <a16:creationId xmlns:a16="http://schemas.microsoft.com/office/drawing/2014/main" id="{4DE909DC-C24A-427E-87B2-A4E35836F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800" y="3184811"/>
              <a:ext cx="8534400" cy="12192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D13871D-9E0B-4ED1-9E48-3C18762E3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800" y="4404011"/>
              <a:ext cx="8534400" cy="12192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BE336D-DA98-424A-B808-4322C0722B21}"/>
              </a:ext>
            </a:extLst>
          </p:cNvPr>
          <p:cNvGrpSpPr/>
          <p:nvPr/>
        </p:nvGrpSpPr>
        <p:grpSpPr>
          <a:xfrm>
            <a:off x="2374769" y="2632378"/>
            <a:ext cx="4394462" cy="1255561"/>
            <a:chOff x="304800" y="1962150"/>
            <a:chExt cx="8534400" cy="2438400"/>
          </a:xfrm>
        </p:grpSpPr>
        <p:pic>
          <p:nvPicPr>
            <p:cNvPr id="15" name="Picture 14" descr="A blurry image of a bird&#10;&#10;Description automatically generated">
              <a:extLst>
                <a:ext uri="{FF2B5EF4-FFF2-40B4-BE49-F238E27FC236}">
                  <a16:creationId xmlns:a16="http://schemas.microsoft.com/office/drawing/2014/main" id="{4DB3C37D-1042-494F-BD4B-73D46F49C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800" y="1962150"/>
              <a:ext cx="8534400" cy="12192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CF07452-7B75-47A7-87CA-3824CC148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4800" y="3181350"/>
              <a:ext cx="8534400" cy="1219200"/>
            </a:xfrm>
            <a:prstGeom prst="rect">
              <a:avLst/>
            </a:prstGeom>
          </p:spPr>
        </p:pic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E2DBD27-D3CF-4F0C-9BAB-95239FF53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461176"/>
              </p:ext>
            </p:extLst>
          </p:nvPr>
        </p:nvGraphicFramePr>
        <p:xfrm>
          <a:off x="2374771" y="2039474"/>
          <a:ext cx="439446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780">
                  <a:extLst>
                    <a:ext uri="{9D8B030D-6E8A-4147-A177-3AD203B41FA5}">
                      <a16:colId xmlns:a16="http://schemas.microsoft.com/office/drawing/2014/main" val="4135834553"/>
                    </a:ext>
                  </a:extLst>
                </a:gridCol>
                <a:gridCol w="627780">
                  <a:extLst>
                    <a:ext uri="{9D8B030D-6E8A-4147-A177-3AD203B41FA5}">
                      <a16:colId xmlns:a16="http://schemas.microsoft.com/office/drawing/2014/main" val="2855610872"/>
                    </a:ext>
                  </a:extLst>
                </a:gridCol>
                <a:gridCol w="627780">
                  <a:extLst>
                    <a:ext uri="{9D8B030D-6E8A-4147-A177-3AD203B41FA5}">
                      <a16:colId xmlns:a16="http://schemas.microsoft.com/office/drawing/2014/main" val="335133985"/>
                    </a:ext>
                  </a:extLst>
                </a:gridCol>
                <a:gridCol w="627780">
                  <a:extLst>
                    <a:ext uri="{9D8B030D-6E8A-4147-A177-3AD203B41FA5}">
                      <a16:colId xmlns:a16="http://schemas.microsoft.com/office/drawing/2014/main" val="2033554405"/>
                    </a:ext>
                  </a:extLst>
                </a:gridCol>
                <a:gridCol w="627780">
                  <a:extLst>
                    <a:ext uri="{9D8B030D-6E8A-4147-A177-3AD203B41FA5}">
                      <a16:colId xmlns:a16="http://schemas.microsoft.com/office/drawing/2014/main" val="3178187877"/>
                    </a:ext>
                  </a:extLst>
                </a:gridCol>
                <a:gridCol w="627780">
                  <a:extLst>
                    <a:ext uri="{9D8B030D-6E8A-4147-A177-3AD203B41FA5}">
                      <a16:colId xmlns:a16="http://schemas.microsoft.com/office/drawing/2014/main" val="1956665288"/>
                    </a:ext>
                  </a:extLst>
                </a:gridCol>
                <a:gridCol w="627780">
                  <a:extLst>
                    <a:ext uri="{9D8B030D-6E8A-4147-A177-3AD203B41FA5}">
                      <a16:colId xmlns:a16="http://schemas.microsoft.com/office/drawing/2014/main" val="3375901001"/>
                    </a:ext>
                  </a:extLst>
                </a:gridCol>
              </a:tblGrid>
              <a:tr h="219429">
                <a:tc>
                  <a:txBody>
                    <a:bodyPr/>
                    <a:lstStyle/>
                    <a:p>
                      <a:pPr algn="ctr"/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Translated Image (Fake Image)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019029"/>
                  </a:ext>
                </a:extLst>
              </a:tr>
              <a:tr h="35657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Input Image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Cam 0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0m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Cam 1 0.5m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Cam 2 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-0.3m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Cam 3 1.0m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Cam 4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-1.3m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Cam 5 2.0m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19264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F019447-25E9-4F14-A215-6A2547FE0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614541"/>
              </p:ext>
            </p:extLst>
          </p:nvPr>
        </p:nvGraphicFramePr>
        <p:xfrm>
          <a:off x="1785938" y="2633834"/>
          <a:ext cx="588829" cy="2509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8829">
                  <a:extLst>
                    <a:ext uri="{9D8B030D-6E8A-4147-A177-3AD203B41FA5}">
                      <a16:colId xmlns:a16="http://schemas.microsoft.com/office/drawing/2014/main" val="1495771263"/>
                    </a:ext>
                  </a:extLst>
                </a:gridCol>
              </a:tblGrid>
              <a:tr h="62741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Sample 1</a:t>
                      </a:r>
                      <a:endParaRPr lang="en-DE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389227"/>
                  </a:ext>
                </a:extLst>
              </a:tr>
              <a:tr h="62741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Sample 2</a:t>
                      </a:r>
                      <a:endParaRPr lang="en-DE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529139"/>
                  </a:ext>
                </a:extLst>
              </a:tr>
              <a:tr h="62741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Sample 3</a:t>
                      </a:r>
                      <a:endParaRPr lang="en-DE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985868"/>
                  </a:ext>
                </a:extLst>
              </a:tr>
              <a:tr h="62741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Sample 4</a:t>
                      </a:r>
                      <a:endParaRPr lang="en-DE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80451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592BE4F-79AC-4D5D-B26A-8D4E4D50171D}"/>
              </a:ext>
            </a:extLst>
          </p:cNvPr>
          <p:cNvSpPr txBox="1"/>
          <p:nvPr/>
        </p:nvSpPr>
        <p:spPr>
          <a:xfrm>
            <a:off x="6895707" y="716437"/>
            <a:ext cx="1333893" cy="76944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Still L1 loss should be able to make images almost real?</a:t>
            </a:r>
            <a:endParaRPr lang="en-DE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303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6346FB55-203D-4FA7-92B1-A93BAD88B70D}"/>
              </a:ext>
            </a:extLst>
          </p:cNvPr>
          <p:cNvGrpSpPr/>
          <p:nvPr/>
        </p:nvGrpSpPr>
        <p:grpSpPr>
          <a:xfrm>
            <a:off x="2374771" y="2633212"/>
            <a:ext cx="4394460" cy="2510288"/>
            <a:chOff x="304800" y="282246"/>
            <a:chExt cx="8534400" cy="4875185"/>
          </a:xfrm>
        </p:grpSpPr>
        <p:pic>
          <p:nvPicPr>
            <p:cNvPr id="5" name="Picture 4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E0BC8EA3-3661-47DE-A37F-2B6B53C02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800" y="1499831"/>
              <a:ext cx="8534400" cy="1219200"/>
            </a:xfrm>
            <a:prstGeom prst="rect">
              <a:avLst/>
            </a:prstGeom>
          </p:spPr>
        </p:pic>
        <p:pic>
          <p:nvPicPr>
            <p:cNvPr id="7" name="Picture 6" descr="A picture containing way, sky, outdoor, road&#10;&#10;Description automatically generated">
              <a:extLst>
                <a:ext uri="{FF2B5EF4-FFF2-40B4-BE49-F238E27FC236}">
                  <a16:creationId xmlns:a16="http://schemas.microsoft.com/office/drawing/2014/main" id="{FF40C59C-1CB1-41FA-88AC-2406157B0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800" y="282246"/>
              <a:ext cx="8534400" cy="1219200"/>
            </a:xfrm>
            <a:prstGeom prst="rect">
              <a:avLst/>
            </a:prstGeom>
          </p:spPr>
        </p:pic>
        <p:pic>
          <p:nvPicPr>
            <p:cNvPr id="9" name="Picture 8" descr="A close up of a device&#10;&#10;Description automatically generated">
              <a:extLst>
                <a:ext uri="{FF2B5EF4-FFF2-40B4-BE49-F238E27FC236}">
                  <a16:creationId xmlns:a16="http://schemas.microsoft.com/office/drawing/2014/main" id="{BA925643-986A-49A4-AE1B-DB5A719EA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800" y="2719031"/>
              <a:ext cx="8534400" cy="1219200"/>
            </a:xfrm>
            <a:prstGeom prst="rect">
              <a:avLst/>
            </a:prstGeom>
          </p:spPr>
        </p:pic>
        <p:pic>
          <p:nvPicPr>
            <p:cNvPr id="20" name="Picture 19" descr="A blurry image of a river&#10;&#10;Description automatically generated">
              <a:extLst>
                <a:ext uri="{FF2B5EF4-FFF2-40B4-BE49-F238E27FC236}">
                  <a16:creationId xmlns:a16="http://schemas.microsoft.com/office/drawing/2014/main" id="{3324A86F-7848-49AA-B18E-8145DE2C3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4800" y="3938231"/>
              <a:ext cx="8534400" cy="12192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CC3E6D-072B-45B5-88AE-F57DBFC9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Source Loss from Discriminator &amp; 100*L1 Loss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A76AD-8F41-480C-A656-FDAB50FD5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088" y="1405544"/>
            <a:ext cx="8508999" cy="955594"/>
          </a:xfrm>
        </p:spPr>
        <p:txBody>
          <a:bodyPr/>
          <a:lstStyle/>
          <a:p>
            <a:r>
              <a:rPr lang="en-US" dirty="0"/>
              <a:t>It seems that the Classification Loss dominated the L1 Loss. Multiplying L1 Loss with 100 makes the images look more real.</a:t>
            </a:r>
            <a:endParaRPr lang="en-DE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E2DBD27-D3CF-4F0C-9BAB-95239FF532F1}"/>
              </a:ext>
            </a:extLst>
          </p:cNvPr>
          <p:cNvGraphicFramePr>
            <a:graphicFrameLocks noGrp="1"/>
          </p:cNvGraphicFramePr>
          <p:nvPr/>
        </p:nvGraphicFramePr>
        <p:xfrm>
          <a:off x="2374771" y="2039474"/>
          <a:ext cx="439446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780">
                  <a:extLst>
                    <a:ext uri="{9D8B030D-6E8A-4147-A177-3AD203B41FA5}">
                      <a16:colId xmlns:a16="http://schemas.microsoft.com/office/drawing/2014/main" val="4135834553"/>
                    </a:ext>
                  </a:extLst>
                </a:gridCol>
                <a:gridCol w="627780">
                  <a:extLst>
                    <a:ext uri="{9D8B030D-6E8A-4147-A177-3AD203B41FA5}">
                      <a16:colId xmlns:a16="http://schemas.microsoft.com/office/drawing/2014/main" val="2855610872"/>
                    </a:ext>
                  </a:extLst>
                </a:gridCol>
                <a:gridCol w="627780">
                  <a:extLst>
                    <a:ext uri="{9D8B030D-6E8A-4147-A177-3AD203B41FA5}">
                      <a16:colId xmlns:a16="http://schemas.microsoft.com/office/drawing/2014/main" val="335133985"/>
                    </a:ext>
                  </a:extLst>
                </a:gridCol>
                <a:gridCol w="627780">
                  <a:extLst>
                    <a:ext uri="{9D8B030D-6E8A-4147-A177-3AD203B41FA5}">
                      <a16:colId xmlns:a16="http://schemas.microsoft.com/office/drawing/2014/main" val="2033554405"/>
                    </a:ext>
                  </a:extLst>
                </a:gridCol>
                <a:gridCol w="627780">
                  <a:extLst>
                    <a:ext uri="{9D8B030D-6E8A-4147-A177-3AD203B41FA5}">
                      <a16:colId xmlns:a16="http://schemas.microsoft.com/office/drawing/2014/main" val="3178187877"/>
                    </a:ext>
                  </a:extLst>
                </a:gridCol>
                <a:gridCol w="627780">
                  <a:extLst>
                    <a:ext uri="{9D8B030D-6E8A-4147-A177-3AD203B41FA5}">
                      <a16:colId xmlns:a16="http://schemas.microsoft.com/office/drawing/2014/main" val="1956665288"/>
                    </a:ext>
                  </a:extLst>
                </a:gridCol>
                <a:gridCol w="627780">
                  <a:extLst>
                    <a:ext uri="{9D8B030D-6E8A-4147-A177-3AD203B41FA5}">
                      <a16:colId xmlns:a16="http://schemas.microsoft.com/office/drawing/2014/main" val="3375901001"/>
                    </a:ext>
                  </a:extLst>
                </a:gridCol>
              </a:tblGrid>
              <a:tr h="219429">
                <a:tc>
                  <a:txBody>
                    <a:bodyPr/>
                    <a:lstStyle/>
                    <a:p>
                      <a:pPr algn="ctr"/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Translated Image (Fake Image)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019029"/>
                  </a:ext>
                </a:extLst>
              </a:tr>
              <a:tr h="35657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Input Image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Cam 0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0m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Cam 1 0.5m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Cam 2 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-0.3m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Cam 3 1.0m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Cam 4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-1.3m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Cam 5 2.0m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19264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F019447-25E9-4F14-A215-6A2547FE097E}"/>
              </a:ext>
            </a:extLst>
          </p:cNvPr>
          <p:cNvGraphicFramePr>
            <a:graphicFrameLocks noGrp="1"/>
          </p:cNvGraphicFramePr>
          <p:nvPr/>
        </p:nvGraphicFramePr>
        <p:xfrm>
          <a:off x="1785938" y="2633834"/>
          <a:ext cx="588829" cy="2509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8829">
                  <a:extLst>
                    <a:ext uri="{9D8B030D-6E8A-4147-A177-3AD203B41FA5}">
                      <a16:colId xmlns:a16="http://schemas.microsoft.com/office/drawing/2014/main" val="1495771263"/>
                    </a:ext>
                  </a:extLst>
                </a:gridCol>
              </a:tblGrid>
              <a:tr h="62741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Sample 1</a:t>
                      </a:r>
                      <a:endParaRPr lang="en-DE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389227"/>
                  </a:ext>
                </a:extLst>
              </a:tr>
              <a:tr h="62741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Sample 2</a:t>
                      </a:r>
                      <a:endParaRPr lang="en-DE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529139"/>
                  </a:ext>
                </a:extLst>
              </a:tr>
              <a:tr h="62741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Sample 3</a:t>
                      </a:r>
                      <a:endParaRPr lang="en-DE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985868"/>
                  </a:ext>
                </a:extLst>
              </a:tr>
              <a:tr h="62741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Sample 4</a:t>
                      </a:r>
                      <a:endParaRPr lang="en-DE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804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70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outdoor, sky, water, ground&#10;&#10;Description automatically generated">
            <a:extLst>
              <a:ext uri="{FF2B5EF4-FFF2-40B4-BE49-F238E27FC236}">
                <a16:creationId xmlns:a16="http://schemas.microsoft.com/office/drawing/2014/main" id="{F097308F-B673-4340-8DAB-23190B8FC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980" y="2633212"/>
            <a:ext cx="4385537" cy="626505"/>
          </a:xfrm>
          <a:prstGeom prst="rect">
            <a:avLst/>
          </a:prstGeom>
        </p:spPr>
      </p:pic>
      <p:pic>
        <p:nvPicPr>
          <p:cNvPr id="13" name="Picture 12" descr="A close up of a road&#10;&#10;Description automatically generated">
            <a:extLst>
              <a:ext uri="{FF2B5EF4-FFF2-40B4-BE49-F238E27FC236}">
                <a16:creationId xmlns:a16="http://schemas.microsoft.com/office/drawing/2014/main" id="{B8EF2928-7155-4E36-98D0-825FB7CB4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980" y="3259717"/>
            <a:ext cx="4385537" cy="6265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CC3E6D-072B-45B5-88AE-F57DBFC9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L1 Loss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A76AD-8F41-480C-A656-FDAB50FD5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088" y="1405544"/>
            <a:ext cx="8508999" cy="955594"/>
          </a:xfrm>
        </p:spPr>
        <p:txBody>
          <a:bodyPr/>
          <a:lstStyle/>
          <a:p>
            <a:r>
              <a:rPr lang="en-US" dirty="0"/>
              <a:t>Looks the same as with L1 Loss -&gt; It seems that L1 loss values are very small compared to Source and Classification Loss, therefore doesn’t contribute anything. Small structures (pole or red light) disappear</a:t>
            </a:r>
            <a:endParaRPr lang="en-DE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E2DBD27-D3CF-4F0C-9BAB-95239FF532F1}"/>
              </a:ext>
            </a:extLst>
          </p:cNvPr>
          <p:cNvGraphicFramePr>
            <a:graphicFrameLocks noGrp="1"/>
          </p:cNvGraphicFramePr>
          <p:nvPr/>
        </p:nvGraphicFramePr>
        <p:xfrm>
          <a:off x="2374771" y="2039474"/>
          <a:ext cx="439446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780">
                  <a:extLst>
                    <a:ext uri="{9D8B030D-6E8A-4147-A177-3AD203B41FA5}">
                      <a16:colId xmlns:a16="http://schemas.microsoft.com/office/drawing/2014/main" val="4135834553"/>
                    </a:ext>
                  </a:extLst>
                </a:gridCol>
                <a:gridCol w="627780">
                  <a:extLst>
                    <a:ext uri="{9D8B030D-6E8A-4147-A177-3AD203B41FA5}">
                      <a16:colId xmlns:a16="http://schemas.microsoft.com/office/drawing/2014/main" val="2855610872"/>
                    </a:ext>
                  </a:extLst>
                </a:gridCol>
                <a:gridCol w="627780">
                  <a:extLst>
                    <a:ext uri="{9D8B030D-6E8A-4147-A177-3AD203B41FA5}">
                      <a16:colId xmlns:a16="http://schemas.microsoft.com/office/drawing/2014/main" val="335133985"/>
                    </a:ext>
                  </a:extLst>
                </a:gridCol>
                <a:gridCol w="627780">
                  <a:extLst>
                    <a:ext uri="{9D8B030D-6E8A-4147-A177-3AD203B41FA5}">
                      <a16:colId xmlns:a16="http://schemas.microsoft.com/office/drawing/2014/main" val="2033554405"/>
                    </a:ext>
                  </a:extLst>
                </a:gridCol>
                <a:gridCol w="627780">
                  <a:extLst>
                    <a:ext uri="{9D8B030D-6E8A-4147-A177-3AD203B41FA5}">
                      <a16:colId xmlns:a16="http://schemas.microsoft.com/office/drawing/2014/main" val="3178187877"/>
                    </a:ext>
                  </a:extLst>
                </a:gridCol>
                <a:gridCol w="627780">
                  <a:extLst>
                    <a:ext uri="{9D8B030D-6E8A-4147-A177-3AD203B41FA5}">
                      <a16:colId xmlns:a16="http://schemas.microsoft.com/office/drawing/2014/main" val="1956665288"/>
                    </a:ext>
                  </a:extLst>
                </a:gridCol>
                <a:gridCol w="627780">
                  <a:extLst>
                    <a:ext uri="{9D8B030D-6E8A-4147-A177-3AD203B41FA5}">
                      <a16:colId xmlns:a16="http://schemas.microsoft.com/office/drawing/2014/main" val="3375901001"/>
                    </a:ext>
                  </a:extLst>
                </a:gridCol>
              </a:tblGrid>
              <a:tr h="219429">
                <a:tc>
                  <a:txBody>
                    <a:bodyPr/>
                    <a:lstStyle/>
                    <a:p>
                      <a:pPr algn="ctr"/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Translated Image (Fake Image)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019029"/>
                  </a:ext>
                </a:extLst>
              </a:tr>
              <a:tr h="35657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Input Image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Cam 0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0m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Cam 1 0.5m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Cam 2 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-0.3m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Cam 3 1.0m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Cam 4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-1.3m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Cam 5 2.0m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19264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F019447-25E9-4F14-A215-6A2547FE097E}"/>
              </a:ext>
            </a:extLst>
          </p:cNvPr>
          <p:cNvGraphicFramePr>
            <a:graphicFrameLocks noGrp="1"/>
          </p:cNvGraphicFramePr>
          <p:nvPr/>
        </p:nvGraphicFramePr>
        <p:xfrm>
          <a:off x="1785938" y="2633834"/>
          <a:ext cx="588829" cy="2509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8829">
                  <a:extLst>
                    <a:ext uri="{9D8B030D-6E8A-4147-A177-3AD203B41FA5}">
                      <a16:colId xmlns:a16="http://schemas.microsoft.com/office/drawing/2014/main" val="1495771263"/>
                    </a:ext>
                  </a:extLst>
                </a:gridCol>
              </a:tblGrid>
              <a:tr h="62741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Sample 1</a:t>
                      </a:r>
                      <a:endParaRPr lang="en-DE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389227"/>
                  </a:ext>
                </a:extLst>
              </a:tr>
              <a:tr h="62741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Sample 2</a:t>
                      </a:r>
                      <a:endParaRPr lang="en-DE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529139"/>
                  </a:ext>
                </a:extLst>
              </a:tr>
              <a:tr h="62741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Sample 3</a:t>
                      </a:r>
                      <a:endParaRPr lang="en-DE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985868"/>
                  </a:ext>
                </a:extLst>
              </a:tr>
              <a:tr h="62741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Sample 4</a:t>
                      </a:r>
                      <a:endParaRPr lang="en-DE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804515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E992F96E-2B38-4031-9D67-EFB6DDD39325}"/>
              </a:ext>
            </a:extLst>
          </p:cNvPr>
          <p:cNvGrpSpPr/>
          <p:nvPr/>
        </p:nvGrpSpPr>
        <p:grpSpPr>
          <a:xfrm>
            <a:off x="2380189" y="3889488"/>
            <a:ext cx="4389041" cy="1254012"/>
            <a:chOff x="304800" y="1962150"/>
            <a:chExt cx="8534400" cy="2438400"/>
          </a:xfrm>
        </p:grpSpPr>
        <p:pic>
          <p:nvPicPr>
            <p:cNvPr id="19" name="Picture 18" descr="A blurry image of a river&#10;&#10;Description automatically generated">
              <a:extLst>
                <a:ext uri="{FF2B5EF4-FFF2-40B4-BE49-F238E27FC236}">
                  <a16:creationId xmlns:a16="http://schemas.microsoft.com/office/drawing/2014/main" id="{5EA60A67-E8F1-42A6-9AFB-6F65996CB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800" y="1962150"/>
              <a:ext cx="8534400" cy="1219200"/>
            </a:xfrm>
            <a:prstGeom prst="rect">
              <a:avLst/>
            </a:prstGeom>
          </p:spPr>
        </p:pic>
        <p:pic>
          <p:nvPicPr>
            <p:cNvPr id="23" name="Picture 22" descr="A close up of a road&#10;&#10;Description automatically generated">
              <a:extLst>
                <a:ext uri="{FF2B5EF4-FFF2-40B4-BE49-F238E27FC236}">
                  <a16:creationId xmlns:a16="http://schemas.microsoft.com/office/drawing/2014/main" id="{2D284753-D83F-48A7-AB36-CE0436ED9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4800" y="3181350"/>
              <a:ext cx="8534400" cy="1219200"/>
            </a:xfrm>
            <a:prstGeom prst="rect">
              <a:avLst/>
            </a:prstGeom>
          </p:spPr>
        </p:pic>
      </p:grpSp>
      <p:sp>
        <p:nvSpPr>
          <p:cNvPr id="25" name="Right Brace 24">
            <a:extLst>
              <a:ext uri="{FF2B5EF4-FFF2-40B4-BE49-F238E27FC236}">
                <a16:creationId xmlns:a16="http://schemas.microsoft.com/office/drawing/2014/main" id="{76136465-A603-4AB4-9A27-1624318EA4FA}"/>
              </a:ext>
            </a:extLst>
          </p:cNvPr>
          <p:cNvSpPr/>
          <p:nvPr/>
        </p:nvSpPr>
        <p:spPr>
          <a:xfrm>
            <a:off x="6778152" y="2633212"/>
            <a:ext cx="145836" cy="12530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57753310-4041-48E4-9DBD-412E273FD201}"/>
              </a:ext>
            </a:extLst>
          </p:cNvPr>
          <p:cNvSpPr/>
          <p:nvPr/>
        </p:nvSpPr>
        <p:spPr>
          <a:xfrm>
            <a:off x="6778152" y="3886222"/>
            <a:ext cx="145836" cy="12530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7C0D95-3FCE-4921-8CA8-DFF39901180B}"/>
              </a:ext>
            </a:extLst>
          </p:cNvPr>
          <p:cNvSpPr txBox="1"/>
          <p:nvPr/>
        </p:nvSpPr>
        <p:spPr>
          <a:xfrm>
            <a:off x="6923988" y="3139126"/>
            <a:ext cx="1428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L1 Loss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4070E7-0633-4E4F-AF22-50CAE6935082}"/>
              </a:ext>
            </a:extLst>
          </p:cNvPr>
          <p:cNvSpPr txBox="1"/>
          <p:nvPr/>
        </p:nvSpPr>
        <p:spPr>
          <a:xfrm>
            <a:off x="6932910" y="4358838"/>
            <a:ext cx="1428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L1 Loss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04003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3E6D-072B-45B5-88AE-F57DBFC9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on dataset with different weather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A76AD-8F41-480C-A656-FDAB50FD5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Generator learns to only translate the perspective of the image, not the weather</a:t>
            </a:r>
            <a:endParaRPr lang="en-DE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4C9F413-DF6D-4871-BFA6-5DED9259E7C5}"/>
              </a:ext>
            </a:extLst>
          </p:cNvPr>
          <p:cNvGrpSpPr/>
          <p:nvPr/>
        </p:nvGrpSpPr>
        <p:grpSpPr>
          <a:xfrm>
            <a:off x="2374769" y="2633836"/>
            <a:ext cx="4394462" cy="1881883"/>
            <a:chOff x="304800" y="745781"/>
            <a:chExt cx="8534400" cy="3654769"/>
          </a:xfrm>
        </p:grpSpPr>
        <p:pic>
          <p:nvPicPr>
            <p:cNvPr id="6" name="Picture 5" descr="A blurry picture of a road&#10;&#10;Description automatically generated">
              <a:extLst>
                <a:ext uri="{FF2B5EF4-FFF2-40B4-BE49-F238E27FC236}">
                  <a16:creationId xmlns:a16="http://schemas.microsoft.com/office/drawing/2014/main" id="{FF8E8708-DB05-4881-971C-94627588E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800" y="1962150"/>
              <a:ext cx="8534400" cy="1219200"/>
            </a:xfrm>
            <a:prstGeom prst="rect">
              <a:avLst/>
            </a:prstGeom>
          </p:spPr>
        </p:pic>
        <p:pic>
          <p:nvPicPr>
            <p:cNvPr id="9" name="Picture 8" descr="A picture containing watercraft, transport, outdoor, ship&#10;&#10;Description automatically generated">
              <a:extLst>
                <a:ext uri="{FF2B5EF4-FFF2-40B4-BE49-F238E27FC236}">
                  <a16:creationId xmlns:a16="http://schemas.microsoft.com/office/drawing/2014/main" id="{A56EED7D-EF04-499F-83C1-07F231C9F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800" y="745781"/>
              <a:ext cx="8534400" cy="1219200"/>
            </a:xfrm>
            <a:prstGeom prst="rect">
              <a:avLst/>
            </a:prstGeom>
          </p:spPr>
        </p:pic>
        <p:pic>
          <p:nvPicPr>
            <p:cNvPr id="14" name="Picture 13" descr="A blurry image of a helicopter&#10;&#10;Description automatically generated">
              <a:extLst>
                <a:ext uri="{FF2B5EF4-FFF2-40B4-BE49-F238E27FC236}">
                  <a16:creationId xmlns:a16="http://schemas.microsoft.com/office/drawing/2014/main" id="{535B8684-DAA3-417B-8EF5-91A8F5DE7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800" y="3181350"/>
              <a:ext cx="8534400" cy="1219200"/>
            </a:xfrm>
            <a:prstGeom prst="rect">
              <a:avLst/>
            </a:prstGeom>
          </p:spPr>
        </p:pic>
      </p:grpSp>
      <p:pic>
        <p:nvPicPr>
          <p:cNvPr id="16" name="Picture 15" descr="A blurry photo of a gun&#10;&#10;Description automatically generated">
            <a:extLst>
              <a:ext uri="{FF2B5EF4-FFF2-40B4-BE49-F238E27FC236}">
                <a16:creationId xmlns:a16="http://schemas.microsoft.com/office/drawing/2014/main" id="{31E06442-B186-464D-A3B0-29BC50F50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4769" y="4515720"/>
            <a:ext cx="4394462" cy="62778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A58AB2-780D-4A73-9856-757ED9339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241669"/>
              </p:ext>
            </p:extLst>
          </p:nvPr>
        </p:nvGraphicFramePr>
        <p:xfrm>
          <a:off x="2374771" y="2039476"/>
          <a:ext cx="439446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780">
                  <a:extLst>
                    <a:ext uri="{9D8B030D-6E8A-4147-A177-3AD203B41FA5}">
                      <a16:colId xmlns:a16="http://schemas.microsoft.com/office/drawing/2014/main" val="4135834553"/>
                    </a:ext>
                  </a:extLst>
                </a:gridCol>
                <a:gridCol w="627780">
                  <a:extLst>
                    <a:ext uri="{9D8B030D-6E8A-4147-A177-3AD203B41FA5}">
                      <a16:colId xmlns:a16="http://schemas.microsoft.com/office/drawing/2014/main" val="2855610872"/>
                    </a:ext>
                  </a:extLst>
                </a:gridCol>
                <a:gridCol w="627780">
                  <a:extLst>
                    <a:ext uri="{9D8B030D-6E8A-4147-A177-3AD203B41FA5}">
                      <a16:colId xmlns:a16="http://schemas.microsoft.com/office/drawing/2014/main" val="335133985"/>
                    </a:ext>
                  </a:extLst>
                </a:gridCol>
                <a:gridCol w="627780">
                  <a:extLst>
                    <a:ext uri="{9D8B030D-6E8A-4147-A177-3AD203B41FA5}">
                      <a16:colId xmlns:a16="http://schemas.microsoft.com/office/drawing/2014/main" val="2033554405"/>
                    </a:ext>
                  </a:extLst>
                </a:gridCol>
                <a:gridCol w="627780">
                  <a:extLst>
                    <a:ext uri="{9D8B030D-6E8A-4147-A177-3AD203B41FA5}">
                      <a16:colId xmlns:a16="http://schemas.microsoft.com/office/drawing/2014/main" val="3178187877"/>
                    </a:ext>
                  </a:extLst>
                </a:gridCol>
                <a:gridCol w="627780">
                  <a:extLst>
                    <a:ext uri="{9D8B030D-6E8A-4147-A177-3AD203B41FA5}">
                      <a16:colId xmlns:a16="http://schemas.microsoft.com/office/drawing/2014/main" val="1956665288"/>
                    </a:ext>
                  </a:extLst>
                </a:gridCol>
                <a:gridCol w="627780">
                  <a:extLst>
                    <a:ext uri="{9D8B030D-6E8A-4147-A177-3AD203B41FA5}">
                      <a16:colId xmlns:a16="http://schemas.microsoft.com/office/drawing/2014/main" val="3375901001"/>
                    </a:ext>
                  </a:extLst>
                </a:gridCol>
              </a:tblGrid>
              <a:tr h="219429">
                <a:tc>
                  <a:txBody>
                    <a:bodyPr/>
                    <a:lstStyle/>
                    <a:p>
                      <a:pPr algn="ctr"/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Translated Image (Fake Image)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019029"/>
                  </a:ext>
                </a:extLst>
              </a:tr>
              <a:tr h="35657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Input Image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Cam 0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0m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Cam 1 0.5m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Cam 2 -0.3m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Cam 3 1.0m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Cam 4 -1.3m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Cam 5 2.0m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19264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A9724C-7BC4-41EF-9915-BB87CC8BD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981246"/>
              </p:ext>
            </p:extLst>
          </p:nvPr>
        </p:nvGraphicFramePr>
        <p:xfrm>
          <a:off x="1785938" y="2633836"/>
          <a:ext cx="588829" cy="2509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8829">
                  <a:extLst>
                    <a:ext uri="{9D8B030D-6E8A-4147-A177-3AD203B41FA5}">
                      <a16:colId xmlns:a16="http://schemas.microsoft.com/office/drawing/2014/main" val="1495771263"/>
                    </a:ext>
                  </a:extLst>
                </a:gridCol>
              </a:tblGrid>
              <a:tr h="62741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Sample 1</a:t>
                      </a:r>
                      <a:endParaRPr lang="en-DE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389227"/>
                  </a:ext>
                </a:extLst>
              </a:tr>
              <a:tr h="62741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Sample 2</a:t>
                      </a:r>
                      <a:endParaRPr lang="en-DE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529139"/>
                  </a:ext>
                </a:extLst>
              </a:tr>
              <a:tr h="62741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Sample 3</a:t>
                      </a:r>
                      <a:endParaRPr lang="en-DE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985868"/>
                  </a:ext>
                </a:extLst>
              </a:tr>
              <a:tr h="62741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Sample 4</a:t>
                      </a:r>
                      <a:endParaRPr lang="en-DE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804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039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1731D-5B0B-48E3-B64B-A9E6654D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Quantitative metric and Visualization to our code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79699-8E6A-47A9-A9EC-8413B12AE4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quantitative metric, we are using L1/L2 error between the translated and reference image</a:t>
            </a:r>
          </a:p>
          <a:p>
            <a:r>
              <a:rPr lang="en-US" dirty="0"/>
              <a:t>We also added visualization to our code, for better evaluate and inspect the behavior during training (e.g. overfitting)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C205B1-CF94-4F8E-83C5-BC6600AE9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058" y="2703867"/>
            <a:ext cx="3556262" cy="16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22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CECA-FA78-4267-A0B7-F00B12B0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Do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FD155-F5E5-450D-8AF3-46EB54F3E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088" y="1484039"/>
            <a:ext cx="8508999" cy="3133427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Evaluation on quantitative metric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Making more experiments</a:t>
            </a:r>
          </a:p>
          <a:p>
            <a:pPr marL="1428750" lvl="2" indent="-285750">
              <a:buFont typeface="Arial" panose="020B0604020202020204" pitchFamily="34" charset="0"/>
              <a:buChar char="•"/>
            </a:pPr>
            <a:r>
              <a:rPr lang="en-US" dirty="0"/>
              <a:t>Balancing all Losses (as L1 seems to get dominated by other losses)</a:t>
            </a:r>
          </a:p>
          <a:p>
            <a:pPr marL="1428750" lvl="2" indent="-285750">
              <a:buFont typeface="Arial" panose="020B0604020202020204" pitchFamily="34" charset="0"/>
              <a:buChar char="•"/>
            </a:pPr>
            <a:r>
              <a:rPr lang="en-US" dirty="0"/>
              <a:t>MSE instead of cross entropy for classification loss (second head of discriminator)</a:t>
            </a:r>
          </a:p>
          <a:p>
            <a:pPr marL="1428750" lvl="2" indent="-285750">
              <a:buFont typeface="Arial" panose="020B0604020202020204" pitchFamily="34" charset="0"/>
              <a:buChar char="•"/>
            </a:pPr>
            <a:r>
              <a:rPr lang="en-US" dirty="0"/>
              <a:t>Hold out one camera, so we can evaluate on unseen value</a:t>
            </a:r>
          </a:p>
          <a:p>
            <a:pPr marL="1428750" lvl="2" indent="-285750">
              <a:buFont typeface="Arial" panose="020B0604020202020204" pitchFamily="34" charset="0"/>
              <a:buChar char="•"/>
            </a:pPr>
            <a:r>
              <a:rPr lang="en-US" dirty="0"/>
              <a:t>L2 instead of L1 (we expect the pictures getting blurrier)</a:t>
            </a:r>
          </a:p>
          <a:p>
            <a:pPr marL="1428750" lvl="2" indent="-285750">
              <a:buFont typeface="Arial" panose="020B0604020202020204" pitchFamily="34" charset="0"/>
              <a:buChar char="•"/>
            </a:pPr>
            <a:r>
              <a:rPr lang="en-US" dirty="0"/>
              <a:t>Changing model size</a:t>
            </a:r>
          </a:p>
          <a:p>
            <a:pPr marL="14287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428750" lvl="2" indent="-285750">
              <a:buFont typeface="Arial" panose="020B0604020202020204" pitchFamily="34" charset="0"/>
              <a:buChar char="•"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1742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c70c15302_0_94"/>
          <p:cNvSpPr txBox="1">
            <a:spLocks noGrp="1"/>
          </p:cNvSpPr>
          <p:nvPr>
            <p:ph type="title"/>
          </p:nvPr>
        </p:nvSpPr>
        <p:spPr>
          <a:xfrm>
            <a:off x="319090" y="972000"/>
            <a:ext cx="8508900" cy="38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Recap (1/2): Making dataset aligned and relative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5c70c15302_0_94"/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</a:t>
            </a:fld>
            <a:endParaRPr/>
          </a:p>
        </p:txBody>
      </p:sp>
      <p:sp>
        <p:nvSpPr>
          <p:cNvPr id="136" name="Google Shape;136;g5c70c15302_0_94"/>
          <p:cNvSpPr/>
          <p:nvPr/>
        </p:nvSpPr>
        <p:spPr>
          <a:xfrm>
            <a:off x="282050" y="1527650"/>
            <a:ext cx="917100" cy="7110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Camera 1</a:t>
            </a:r>
            <a:endParaRPr/>
          </a:p>
        </p:txBody>
      </p:sp>
      <p:sp>
        <p:nvSpPr>
          <p:cNvPr id="137" name="Google Shape;137;g5c70c15302_0_94"/>
          <p:cNvSpPr/>
          <p:nvPr/>
        </p:nvSpPr>
        <p:spPr>
          <a:xfrm>
            <a:off x="1526283" y="1527650"/>
            <a:ext cx="917100" cy="7110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Camera 2</a:t>
            </a:r>
            <a:endParaRPr/>
          </a:p>
        </p:txBody>
      </p:sp>
      <p:sp>
        <p:nvSpPr>
          <p:cNvPr id="138" name="Google Shape;138;g5c70c15302_0_94"/>
          <p:cNvSpPr/>
          <p:nvPr/>
        </p:nvSpPr>
        <p:spPr>
          <a:xfrm>
            <a:off x="2770516" y="1527650"/>
            <a:ext cx="917100" cy="7110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Camera 3</a:t>
            </a:r>
            <a:endParaRPr/>
          </a:p>
        </p:txBody>
      </p:sp>
      <p:sp>
        <p:nvSpPr>
          <p:cNvPr id="139" name="Google Shape;139;g5c70c15302_0_94"/>
          <p:cNvSpPr/>
          <p:nvPr/>
        </p:nvSpPr>
        <p:spPr>
          <a:xfrm>
            <a:off x="1792729" y="2336458"/>
            <a:ext cx="384000" cy="592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5c70c15302_0_94"/>
          <p:cNvSpPr/>
          <p:nvPr/>
        </p:nvSpPr>
        <p:spPr>
          <a:xfrm>
            <a:off x="335975" y="3026709"/>
            <a:ext cx="835800" cy="5391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image</a:t>
            </a:r>
            <a:endParaRPr/>
          </a:p>
        </p:txBody>
      </p:sp>
      <p:sp>
        <p:nvSpPr>
          <p:cNvPr id="141" name="Google Shape;141;g5c70c15302_0_94"/>
          <p:cNvSpPr/>
          <p:nvPr/>
        </p:nvSpPr>
        <p:spPr>
          <a:xfrm>
            <a:off x="1258258" y="3182977"/>
            <a:ext cx="233700" cy="2259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5c70c15302_0_94"/>
          <p:cNvSpPr/>
          <p:nvPr/>
        </p:nvSpPr>
        <p:spPr>
          <a:xfrm>
            <a:off x="1581059" y="3026709"/>
            <a:ext cx="835800" cy="5391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label</a:t>
            </a:r>
            <a:endParaRPr/>
          </a:p>
        </p:txBody>
      </p:sp>
      <p:sp>
        <p:nvSpPr>
          <p:cNvPr id="143" name="Google Shape;143;g5c70c15302_0_94"/>
          <p:cNvSpPr/>
          <p:nvPr/>
        </p:nvSpPr>
        <p:spPr>
          <a:xfrm>
            <a:off x="2533608" y="3182977"/>
            <a:ext cx="233700" cy="2259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5c70c15302_0_94"/>
          <p:cNvSpPr/>
          <p:nvPr/>
        </p:nvSpPr>
        <p:spPr>
          <a:xfrm>
            <a:off x="2856409" y="3026709"/>
            <a:ext cx="835800" cy="5391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time stamp</a:t>
            </a:r>
            <a:endParaRPr/>
          </a:p>
        </p:txBody>
      </p:sp>
      <p:sp>
        <p:nvSpPr>
          <p:cNvPr id="145" name="Google Shape;145;g5c70c15302_0_94"/>
          <p:cNvSpPr/>
          <p:nvPr/>
        </p:nvSpPr>
        <p:spPr>
          <a:xfrm>
            <a:off x="1806950" y="3663253"/>
            <a:ext cx="384000" cy="383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5c70c15302_0_94"/>
          <p:cNvSpPr/>
          <p:nvPr/>
        </p:nvSpPr>
        <p:spPr>
          <a:xfrm>
            <a:off x="1581050" y="4144100"/>
            <a:ext cx="1027500" cy="711000"/>
          </a:xfrm>
          <a:prstGeom prst="bevel">
            <a:avLst>
              <a:gd name="adj" fmla="val 12500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random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target label</a:t>
            </a:r>
            <a:endParaRPr/>
          </a:p>
        </p:txBody>
      </p:sp>
      <p:sp>
        <p:nvSpPr>
          <p:cNvPr id="147" name="Google Shape;147;g5c70c15302_0_94"/>
          <p:cNvSpPr/>
          <p:nvPr/>
        </p:nvSpPr>
        <p:spPr>
          <a:xfrm rot="-1108159">
            <a:off x="3009637" y="3726444"/>
            <a:ext cx="2688474" cy="3833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5c70c15302_0_94"/>
          <p:cNvSpPr/>
          <p:nvPr/>
        </p:nvSpPr>
        <p:spPr>
          <a:xfrm>
            <a:off x="4008300" y="3104225"/>
            <a:ext cx="1569600" cy="38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</a:t>
            </a:r>
            <a:endParaRPr/>
          </a:p>
        </p:txBody>
      </p:sp>
      <p:sp>
        <p:nvSpPr>
          <p:cNvPr id="149" name="Google Shape;149;g5c70c15302_0_94"/>
          <p:cNvSpPr/>
          <p:nvPr/>
        </p:nvSpPr>
        <p:spPr>
          <a:xfrm>
            <a:off x="6008000" y="3026384"/>
            <a:ext cx="835800" cy="539100"/>
          </a:xfrm>
          <a:prstGeom prst="bevel">
            <a:avLst>
              <a:gd name="adj" fmla="val 12500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target image</a:t>
            </a:r>
            <a:endParaRPr/>
          </a:p>
        </p:txBody>
      </p:sp>
      <p:sp>
        <p:nvSpPr>
          <p:cNvPr id="150" name="Google Shape;150;g5c70c15302_0_94"/>
          <p:cNvSpPr/>
          <p:nvPr/>
        </p:nvSpPr>
        <p:spPr>
          <a:xfrm>
            <a:off x="7273900" y="2765913"/>
            <a:ext cx="1149300" cy="996000"/>
          </a:xfrm>
          <a:prstGeom prst="octagon">
            <a:avLst>
              <a:gd name="adj" fmla="val 2928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source dist</a:t>
            </a:r>
            <a:endParaRPr/>
          </a:p>
        </p:txBody>
      </p:sp>
      <p:sp>
        <p:nvSpPr>
          <p:cNvPr id="151" name="Google Shape;151;g5c70c15302_0_94"/>
          <p:cNvSpPr/>
          <p:nvPr/>
        </p:nvSpPr>
        <p:spPr>
          <a:xfrm>
            <a:off x="7226275" y="1562663"/>
            <a:ext cx="1149300" cy="996000"/>
          </a:xfrm>
          <a:prstGeom prst="octagon">
            <a:avLst>
              <a:gd name="adj" fmla="val 29289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target dist</a:t>
            </a:r>
            <a:endParaRPr/>
          </a:p>
        </p:txBody>
      </p:sp>
      <p:sp>
        <p:nvSpPr>
          <p:cNvPr id="152" name="Google Shape;152;g5c70c15302_0_94"/>
          <p:cNvSpPr/>
          <p:nvPr/>
        </p:nvSpPr>
        <p:spPr>
          <a:xfrm>
            <a:off x="7322050" y="4068850"/>
            <a:ext cx="1149300" cy="996000"/>
          </a:xfrm>
          <a:prstGeom prst="octagon">
            <a:avLst>
              <a:gd name="adj" fmla="val 29289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relative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dist</a:t>
            </a:r>
            <a:endParaRPr/>
          </a:p>
        </p:txBody>
      </p:sp>
      <p:sp>
        <p:nvSpPr>
          <p:cNvPr id="153" name="Google Shape;153;g5c70c15302_0_94"/>
          <p:cNvSpPr/>
          <p:nvPr/>
        </p:nvSpPr>
        <p:spPr>
          <a:xfrm>
            <a:off x="7652175" y="2529125"/>
            <a:ext cx="384000" cy="225900"/>
          </a:xfrm>
          <a:prstGeom prst="mathMin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5c70c15302_0_94"/>
          <p:cNvSpPr/>
          <p:nvPr/>
        </p:nvSpPr>
        <p:spPr>
          <a:xfrm>
            <a:off x="7694225" y="3772800"/>
            <a:ext cx="384000" cy="2739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73D07E37-E5ED-435F-8A98-73B3AF8EDB3C}"/>
              </a:ext>
            </a:extLst>
          </p:cNvPr>
          <p:cNvSpPr txBox="1"/>
          <p:nvPr/>
        </p:nvSpPr>
        <p:spPr>
          <a:xfrm>
            <a:off x="4239997" y="216716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  <a:endParaRPr lang="en-DE" dirty="0"/>
          </a:p>
        </p:txBody>
      </p:sp>
      <p:sp>
        <p:nvSpPr>
          <p:cNvPr id="174" name="Google Shape;174;g5c70c15302_0_145"/>
          <p:cNvSpPr txBox="1">
            <a:spLocks noGrp="1"/>
          </p:cNvSpPr>
          <p:nvPr>
            <p:ph type="title"/>
          </p:nvPr>
        </p:nvSpPr>
        <p:spPr>
          <a:xfrm>
            <a:off x="317540" y="51125"/>
            <a:ext cx="8508900" cy="38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Recap (2/2): Our new architecture</a:t>
            </a:r>
            <a:endParaRPr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421908-BF13-4D2C-9FC2-CD595898FC9F}"/>
              </a:ext>
            </a:extLst>
          </p:cNvPr>
          <p:cNvSpPr/>
          <p:nvPr/>
        </p:nvSpPr>
        <p:spPr>
          <a:xfrm>
            <a:off x="2091783" y="2804920"/>
            <a:ext cx="1230198" cy="518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Generator</a:t>
            </a:r>
          </a:p>
          <a:p>
            <a:pPr algn="ctr"/>
            <a:r>
              <a:rPr lang="en-US" dirty="0"/>
              <a:t>G</a:t>
            </a:r>
            <a:endParaRPr lang="en-DE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A5202CA-AAEF-4D76-8621-C6E44670E6AF}"/>
              </a:ext>
            </a:extLst>
          </p:cNvPr>
          <p:cNvSpPr/>
          <p:nvPr/>
        </p:nvSpPr>
        <p:spPr>
          <a:xfrm>
            <a:off x="5366110" y="2804920"/>
            <a:ext cx="1230198" cy="518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Generator</a:t>
            </a:r>
          </a:p>
          <a:p>
            <a:pPr algn="ctr"/>
            <a:r>
              <a:rPr lang="en-US" dirty="0"/>
              <a:t>G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F1A4F-FF73-414B-9CE6-F05346F41EE4}"/>
              </a:ext>
            </a:extLst>
          </p:cNvPr>
          <p:cNvSpPr txBox="1"/>
          <p:nvPr/>
        </p:nvSpPr>
        <p:spPr>
          <a:xfrm>
            <a:off x="616977" y="3484238"/>
            <a:ext cx="1128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Image</a:t>
            </a:r>
          </a:p>
          <a:p>
            <a:pPr algn="ctr"/>
            <a:r>
              <a:rPr lang="en-US" dirty="0"/>
              <a:t>0m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B01B28-92CD-4D7F-95B2-86AAF0E8CE8B}"/>
              </a:ext>
            </a:extLst>
          </p:cNvPr>
          <p:cNvSpPr txBox="1"/>
          <p:nvPr/>
        </p:nvSpPr>
        <p:spPr>
          <a:xfrm>
            <a:off x="3727822" y="3484238"/>
            <a:ext cx="1128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Fake Image</a:t>
            </a:r>
          </a:p>
          <a:p>
            <a:pPr algn="ctr"/>
            <a:r>
              <a:rPr lang="en-US" dirty="0"/>
              <a:t>2m</a:t>
            </a:r>
            <a:endParaRPr lang="en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46A00D-BB37-4A27-9DCC-49E831E9DCF8}"/>
              </a:ext>
            </a:extLst>
          </p:cNvPr>
          <p:cNvSpPr txBox="1"/>
          <p:nvPr/>
        </p:nvSpPr>
        <p:spPr>
          <a:xfrm>
            <a:off x="740407" y="4154998"/>
            <a:ext cx="8819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relative</a:t>
            </a:r>
          </a:p>
          <a:p>
            <a:pPr algn="ctr"/>
            <a:r>
              <a:rPr lang="en-US" dirty="0"/>
              <a:t>target</a:t>
            </a:r>
          </a:p>
          <a:p>
            <a:pPr algn="ctr"/>
            <a:r>
              <a:rPr lang="en-US" dirty="0"/>
              <a:t>distance</a:t>
            </a:r>
            <a:endParaRPr lang="en-DE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604C17-05A4-4A7C-94B1-DEB240DB5957}"/>
              </a:ext>
            </a:extLst>
          </p:cNvPr>
          <p:cNvSpPr/>
          <p:nvPr/>
        </p:nvSpPr>
        <p:spPr>
          <a:xfrm>
            <a:off x="686586" y="3749273"/>
            <a:ext cx="994527" cy="43834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+2.0m</a:t>
            </a:r>
            <a:endParaRPr lang="en-DE" dirty="0"/>
          </a:p>
        </p:txBody>
      </p:sp>
      <p:sp>
        <p:nvSpPr>
          <p:cNvPr id="10" name="Double Bracket 9">
            <a:extLst>
              <a:ext uri="{FF2B5EF4-FFF2-40B4-BE49-F238E27FC236}">
                <a16:creationId xmlns:a16="http://schemas.microsoft.com/office/drawing/2014/main" id="{E30CC8B3-DE42-43AA-9EDA-ED7B32882E50}"/>
              </a:ext>
            </a:extLst>
          </p:cNvPr>
          <p:cNvSpPr/>
          <p:nvPr/>
        </p:nvSpPr>
        <p:spPr>
          <a:xfrm>
            <a:off x="616976" y="2464774"/>
            <a:ext cx="1128835" cy="2521997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27568D-32F5-4CF1-B4CC-9A3B67CFFBDE}"/>
              </a:ext>
            </a:extLst>
          </p:cNvPr>
          <p:cNvSpPr txBox="1"/>
          <p:nvPr/>
        </p:nvSpPr>
        <p:spPr>
          <a:xfrm>
            <a:off x="3864027" y="4154998"/>
            <a:ext cx="8515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minus</a:t>
            </a:r>
          </a:p>
          <a:p>
            <a:pPr algn="ctr"/>
            <a:r>
              <a:rPr lang="en-US" dirty="0"/>
              <a:t>target</a:t>
            </a:r>
          </a:p>
          <a:p>
            <a:pPr algn="ctr"/>
            <a:r>
              <a:rPr lang="en-US" dirty="0"/>
              <a:t>distance</a:t>
            </a:r>
            <a:endParaRPr lang="en-DE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9C30E34-E360-49C3-AA4B-FA7787161F7D}"/>
              </a:ext>
            </a:extLst>
          </p:cNvPr>
          <p:cNvSpPr/>
          <p:nvPr/>
        </p:nvSpPr>
        <p:spPr>
          <a:xfrm>
            <a:off x="3792522" y="3749273"/>
            <a:ext cx="994527" cy="4383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-2.0m</a:t>
            </a:r>
            <a:endParaRPr lang="en-DE" dirty="0"/>
          </a:p>
        </p:txBody>
      </p:sp>
      <p:sp>
        <p:nvSpPr>
          <p:cNvPr id="34" name="Double Bracket 33">
            <a:extLst>
              <a:ext uri="{FF2B5EF4-FFF2-40B4-BE49-F238E27FC236}">
                <a16:creationId xmlns:a16="http://schemas.microsoft.com/office/drawing/2014/main" id="{00405B66-E467-4EFC-A0D8-6DA585072F25}"/>
              </a:ext>
            </a:extLst>
          </p:cNvPr>
          <p:cNvSpPr/>
          <p:nvPr/>
        </p:nvSpPr>
        <p:spPr>
          <a:xfrm>
            <a:off x="3727821" y="2464774"/>
            <a:ext cx="1128835" cy="2521997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7A879F-1ED1-4908-B156-449C0CC35749}"/>
              </a:ext>
            </a:extLst>
          </p:cNvPr>
          <p:cNvSpPr/>
          <p:nvPr/>
        </p:nvSpPr>
        <p:spPr>
          <a:xfrm>
            <a:off x="1802753" y="2995715"/>
            <a:ext cx="242151" cy="13668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F1C1EBEB-A640-49F4-946C-57C6560BEBC0}"/>
              </a:ext>
            </a:extLst>
          </p:cNvPr>
          <p:cNvSpPr/>
          <p:nvPr/>
        </p:nvSpPr>
        <p:spPr>
          <a:xfrm>
            <a:off x="3371768" y="2995715"/>
            <a:ext cx="242151" cy="13668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A55F2F86-7BF4-44DD-A4CE-5671391293FD}"/>
              </a:ext>
            </a:extLst>
          </p:cNvPr>
          <p:cNvSpPr/>
          <p:nvPr/>
        </p:nvSpPr>
        <p:spPr>
          <a:xfrm>
            <a:off x="5075626" y="2995715"/>
            <a:ext cx="242151" cy="13668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54034860-2403-4BAB-BF35-EC3C1F508EF1}"/>
              </a:ext>
            </a:extLst>
          </p:cNvPr>
          <p:cNvSpPr/>
          <p:nvPr/>
        </p:nvSpPr>
        <p:spPr>
          <a:xfrm>
            <a:off x="6644641" y="2995715"/>
            <a:ext cx="242151" cy="13668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3" name="Picture 12" descr="A blurry image of a street&#10;&#10;Description automatically generated">
            <a:extLst>
              <a:ext uri="{FF2B5EF4-FFF2-40B4-BE49-F238E27FC236}">
                <a16:creationId xmlns:a16="http://schemas.microsoft.com/office/drawing/2014/main" id="{71980CF8-B098-49A6-B9F5-E34F23D2DF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724"/>
          <a:stretch/>
        </p:blipFill>
        <p:spPr>
          <a:xfrm>
            <a:off x="3799551" y="2548716"/>
            <a:ext cx="1002809" cy="1003531"/>
          </a:xfrm>
          <a:prstGeom prst="rect">
            <a:avLst/>
          </a:prstGeom>
        </p:spPr>
      </p:pic>
      <p:pic>
        <p:nvPicPr>
          <p:cNvPr id="15" name="Picture 14" descr="A view of a road&#10;&#10;Description automatically generated">
            <a:extLst>
              <a:ext uri="{FF2B5EF4-FFF2-40B4-BE49-F238E27FC236}">
                <a16:creationId xmlns:a16="http://schemas.microsoft.com/office/drawing/2014/main" id="{AB15FEB5-E4EA-4159-9BDA-8919D0E52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62" y="2555599"/>
            <a:ext cx="989618" cy="989618"/>
          </a:xfrm>
          <a:prstGeom prst="rect">
            <a:avLst/>
          </a:prstGeom>
        </p:spPr>
      </p:pic>
      <p:pic>
        <p:nvPicPr>
          <p:cNvPr id="17" name="Picture 16" descr="A street scene with focus on the side of a road&#10;&#10;Description automatically generated">
            <a:extLst>
              <a:ext uri="{FF2B5EF4-FFF2-40B4-BE49-F238E27FC236}">
                <a16:creationId xmlns:a16="http://schemas.microsoft.com/office/drawing/2014/main" id="{98EFB775-C10B-480E-8F4B-AD429B753E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0401" y="1100845"/>
            <a:ext cx="996648" cy="996648"/>
          </a:xfrm>
          <a:prstGeom prst="rect">
            <a:avLst/>
          </a:prstGeom>
        </p:spPr>
      </p:pic>
      <p:pic>
        <p:nvPicPr>
          <p:cNvPr id="47" name="Picture 46" descr="A blurry image of a street&#10;&#10;Description automatically generated">
            <a:extLst>
              <a:ext uri="{FF2B5EF4-FFF2-40B4-BE49-F238E27FC236}">
                <a16:creationId xmlns:a16="http://schemas.microsoft.com/office/drawing/2014/main" id="{99F519AB-EC46-4153-A326-13BF6FC862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7" r="85841"/>
          <a:stretch/>
        </p:blipFill>
        <p:spPr>
          <a:xfrm>
            <a:off x="7105762" y="2548716"/>
            <a:ext cx="1002809" cy="1003531"/>
          </a:xfrm>
          <a:prstGeom prst="rect">
            <a:avLst/>
          </a:prstGeom>
        </p:spPr>
      </p:pic>
      <p:sp>
        <p:nvSpPr>
          <p:cNvPr id="18" name="Arc 17">
            <a:extLst>
              <a:ext uri="{FF2B5EF4-FFF2-40B4-BE49-F238E27FC236}">
                <a16:creationId xmlns:a16="http://schemas.microsoft.com/office/drawing/2014/main" id="{4117F384-77D2-4369-88A6-832AC88F8302}"/>
              </a:ext>
            </a:extLst>
          </p:cNvPr>
          <p:cNvSpPr/>
          <p:nvPr/>
        </p:nvSpPr>
        <p:spPr>
          <a:xfrm>
            <a:off x="1247775" y="733564"/>
            <a:ext cx="6196013" cy="3421434"/>
          </a:xfrm>
          <a:prstGeom prst="arc">
            <a:avLst>
              <a:gd name="adj1" fmla="val 10819273"/>
              <a:gd name="adj2" fmla="val 0"/>
            </a:avLst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5BD18E-CAF7-4E51-9958-7D3DB13DD992}"/>
              </a:ext>
            </a:extLst>
          </p:cNvPr>
          <p:cNvCxnSpPr/>
          <p:nvPr/>
        </p:nvCxnSpPr>
        <p:spPr>
          <a:xfrm>
            <a:off x="4291013" y="2181225"/>
            <a:ext cx="0" cy="283549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0E2AC45-6233-43B6-8A48-4A975EBE5F16}"/>
              </a:ext>
            </a:extLst>
          </p:cNvPr>
          <p:cNvSpPr txBox="1"/>
          <p:nvPr/>
        </p:nvSpPr>
        <p:spPr>
          <a:xfrm>
            <a:off x="225566" y="399514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dashed lines are loss</a:t>
            </a:r>
            <a:endParaRPr lang="en-D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B08F4D6-3450-45A0-BDAB-329FCEB7D788}"/>
              </a:ext>
            </a:extLst>
          </p:cNvPr>
          <p:cNvSpPr txBox="1"/>
          <p:nvPr/>
        </p:nvSpPr>
        <p:spPr>
          <a:xfrm>
            <a:off x="3631483" y="498763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Cycle Loss (L1)</a:t>
            </a:r>
            <a:endParaRPr lang="en-DE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09507D3-822F-44F0-B798-C43E09F2AA60}"/>
              </a:ext>
            </a:extLst>
          </p:cNvPr>
          <p:cNvSpPr txBox="1"/>
          <p:nvPr/>
        </p:nvSpPr>
        <p:spPr>
          <a:xfrm>
            <a:off x="4727951" y="1337559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</a:t>
            </a:r>
          </a:p>
          <a:p>
            <a:r>
              <a:rPr lang="en-US" dirty="0"/>
              <a:t>Truth</a:t>
            </a:r>
            <a:endParaRPr lang="en-DE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1BBF854-5317-4B09-BE30-1F6D49F98641}"/>
              </a:ext>
            </a:extLst>
          </p:cNvPr>
          <p:cNvSpPr/>
          <p:nvPr/>
        </p:nvSpPr>
        <p:spPr>
          <a:xfrm>
            <a:off x="2184554" y="3865099"/>
            <a:ext cx="1048144" cy="5184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Discriminator D</a:t>
            </a:r>
            <a:endParaRPr lang="en-DE" sz="105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986AFF9-0AC7-4D28-8EFF-13E17C204157}"/>
              </a:ext>
            </a:extLst>
          </p:cNvPr>
          <p:cNvSpPr txBox="1"/>
          <p:nvPr/>
        </p:nvSpPr>
        <p:spPr>
          <a:xfrm>
            <a:off x="1731309" y="3478935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GAN Loss</a:t>
            </a:r>
            <a:endParaRPr lang="en-DE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674D13E-B657-43E9-AC55-F3BD058244FC}"/>
              </a:ext>
            </a:extLst>
          </p:cNvPr>
          <p:cNvCxnSpPr/>
          <p:nvPr/>
        </p:nvCxnSpPr>
        <p:spPr>
          <a:xfrm>
            <a:off x="2711645" y="3478935"/>
            <a:ext cx="0" cy="283549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81F4C6FC-02F2-4AAA-9A9E-0E3D399108FF}"/>
              </a:ext>
            </a:extLst>
          </p:cNvPr>
          <p:cNvSpPr/>
          <p:nvPr/>
        </p:nvSpPr>
        <p:spPr>
          <a:xfrm rot="8100000">
            <a:off x="3363320" y="3552365"/>
            <a:ext cx="242151" cy="13668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874872F1-77AA-4D2C-8519-EAE9420BE079}"/>
              </a:ext>
            </a:extLst>
          </p:cNvPr>
          <p:cNvSpPr/>
          <p:nvPr/>
        </p:nvSpPr>
        <p:spPr>
          <a:xfrm>
            <a:off x="5473526" y="3866549"/>
            <a:ext cx="1048144" cy="5184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Discriminator D</a:t>
            </a:r>
            <a:endParaRPr lang="en-DE" sz="105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F401DB5-2057-4F9E-8FE3-9C651B2B28D6}"/>
              </a:ext>
            </a:extLst>
          </p:cNvPr>
          <p:cNvSpPr txBox="1"/>
          <p:nvPr/>
        </p:nvSpPr>
        <p:spPr>
          <a:xfrm>
            <a:off x="5020281" y="3480385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GAN Loss</a:t>
            </a:r>
            <a:endParaRPr lang="en-DE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B5B6245-3B17-4981-982D-81B7AB5EEE12}"/>
              </a:ext>
            </a:extLst>
          </p:cNvPr>
          <p:cNvCxnSpPr/>
          <p:nvPr/>
        </p:nvCxnSpPr>
        <p:spPr>
          <a:xfrm>
            <a:off x="6000617" y="3480385"/>
            <a:ext cx="0" cy="283549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99EB7F9E-BF1D-4574-80FC-D99E95228366}"/>
              </a:ext>
            </a:extLst>
          </p:cNvPr>
          <p:cNvSpPr/>
          <p:nvPr/>
        </p:nvSpPr>
        <p:spPr>
          <a:xfrm rot="8100000">
            <a:off x="6652292" y="3553815"/>
            <a:ext cx="242151" cy="13668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6336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053BA-EC41-4CA2-8699-8DBB47AD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Follow-up from last week: Discriminator Architecture</a:t>
            </a:r>
            <a:endParaRPr lang="en-DE" dirty="0"/>
          </a:p>
        </p:txBody>
      </p:sp>
      <p:pic>
        <p:nvPicPr>
          <p:cNvPr id="4" name="Picture 3" descr="A view of a road&#10;&#10;Description automatically generated">
            <a:extLst>
              <a:ext uri="{FF2B5EF4-FFF2-40B4-BE49-F238E27FC236}">
                <a16:creationId xmlns:a16="http://schemas.microsoft.com/office/drawing/2014/main" id="{945E8CC9-932C-4AF0-A45A-99EFB104F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418" y="2390630"/>
            <a:ext cx="989618" cy="98961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1C5A86-19C9-4246-9B56-9D3EAA403A7A}"/>
              </a:ext>
            </a:extLst>
          </p:cNvPr>
          <p:cNvSpPr/>
          <p:nvPr/>
        </p:nvSpPr>
        <p:spPr>
          <a:xfrm>
            <a:off x="3301631" y="2626202"/>
            <a:ext cx="1048144" cy="5184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Discriminator D</a:t>
            </a:r>
            <a:endParaRPr lang="en-DE" sz="105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1A03992-1306-486B-A02F-DA7A1C461DCE}"/>
              </a:ext>
            </a:extLst>
          </p:cNvPr>
          <p:cNvSpPr/>
          <p:nvPr/>
        </p:nvSpPr>
        <p:spPr>
          <a:xfrm>
            <a:off x="2668258" y="2817095"/>
            <a:ext cx="242151" cy="13668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31AF554-5361-4D09-B16A-9E0778BE6A89}"/>
              </a:ext>
            </a:extLst>
          </p:cNvPr>
          <p:cNvSpPr/>
          <p:nvPr/>
        </p:nvSpPr>
        <p:spPr>
          <a:xfrm rot="19800000">
            <a:off x="4816148" y="2588908"/>
            <a:ext cx="608146" cy="13668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23D6939-AEFC-4071-B5EE-63CA8B31EEE5}"/>
              </a:ext>
            </a:extLst>
          </p:cNvPr>
          <p:cNvSpPr/>
          <p:nvPr/>
        </p:nvSpPr>
        <p:spPr>
          <a:xfrm rot="1800000">
            <a:off x="4815901" y="3012285"/>
            <a:ext cx="611856" cy="13668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23AC19-293F-4FEC-ADF5-CA8554F33595}"/>
              </a:ext>
            </a:extLst>
          </p:cNvPr>
          <p:cNvSpPr txBox="1"/>
          <p:nvPr/>
        </p:nvSpPr>
        <p:spPr>
          <a:xfrm>
            <a:off x="5417728" y="2272768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Loss</a:t>
            </a:r>
          </a:p>
          <a:p>
            <a:r>
              <a:rPr lang="en-US" dirty="0"/>
              <a:t>Real or Fake? (Wasserstein)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6D252D-3CEA-42BC-A602-2AD8EB5F0A69}"/>
              </a:ext>
            </a:extLst>
          </p:cNvPr>
          <p:cNvSpPr txBox="1"/>
          <p:nvPr/>
        </p:nvSpPr>
        <p:spPr>
          <a:xfrm>
            <a:off x="5374370" y="2969247"/>
            <a:ext cx="2731838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Loss</a:t>
            </a:r>
          </a:p>
          <a:p>
            <a:r>
              <a:rPr lang="en-US" dirty="0"/>
              <a:t>Which camera? (Cross Entropy)</a:t>
            </a:r>
          </a:p>
          <a:p>
            <a:r>
              <a:rPr lang="en-US" sz="1050" dirty="0"/>
              <a:t>Still treating each camera as class</a:t>
            </a:r>
            <a:endParaRPr lang="en-DE" sz="1050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75A9D8B7-A1DE-4899-84A1-A3F4A60F11AE}"/>
              </a:ext>
            </a:extLst>
          </p:cNvPr>
          <p:cNvSpPr/>
          <p:nvPr/>
        </p:nvSpPr>
        <p:spPr>
          <a:xfrm>
            <a:off x="7880262" y="2272768"/>
            <a:ext cx="344625" cy="14508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699408-EC22-42B7-A87D-EFCCD7A3FE61}"/>
              </a:ext>
            </a:extLst>
          </p:cNvPr>
          <p:cNvSpPr txBox="1"/>
          <p:nvPr/>
        </p:nvSpPr>
        <p:spPr>
          <a:xfrm>
            <a:off x="8224887" y="2836899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GAN Loss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9865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9D9E-E7CD-4CFF-ACA6-1CE112B8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Trained model from last time longer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020B8-2761-4ADE-91A7-2A6860C64C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works now and learned the concept of shifting an image by a relative distance.</a:t>
            </a:r>
          </a:p>
          <a:p>
            <a:r>
              <a:rPr lang="en-US" b="1" dirty="0"/>
              <a:t>Demo of App</a:t>
            </a:r>
          </a:p>
          <a:p>
            <a:r>
              <a:rPr lang="en-US" dirty="0">
                <a:hlinkClick r:id="rId2"/>
              </a:rPr>
              <a:t>http://efe5425e.ngrok.io/</a:t>
            </a:r>
            <a:r>
              <a:rPr lang="en-US" b="1" dirty="0"/>
              <a:t> </a:t>
            </a:r>
            <a:r>
              <a:rPr lang="en-US" dirty="0"/>
              <a:t>(may be offline)</a:t>
            </a:r>
          </a:p>
        </p:txBody>
      </p:sp>
    </p:spTree>
    <p:extLst>
      <p:ext uri="{BB962C8B-B14F-4D97-AF65-F5344CB8AC3E}">
        <p14:creationId xmlns:p14="http://schemas.microsoft.com/office/powerpoint/2010/main" val="3343001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0E82-04AF-4DA9-A9C1-C9C276BD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more experiments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0CA29-E124-4BA5-8A0F-D8F540FB7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088" y="1484040"/>
            <a:ext cx="8508999" cy="3106814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No Cycle Loss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No Classification Loss from Discriminator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No Real/Fake Loss from Discriminator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Training on dataset with different weather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4127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3E6D-072B-45B5-88AE-F57DBFC9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Cycle Loss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A76AD-8F41-480C-A656-FDAB50FD5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090" y="1379605"/>
            <a:ext cx="8508999" cy="955594"/>
          </a:xfrm>
        </p:spPr>
        <p:txBody>
          <a:bodyPr/>
          <a:lstStyle/>
          <a:p>
            <a:r>
              <a:rPr lang="en-US" dirty="0"/>
              <a:t>The objective of cycle loss, is to inherently preserve the structures in the image</a:t>
            </a:r>
          </a:p>
          <a:p>
            <a:r>
              <a:rPr lang="en-US" dirty="0"/>
              <a:t>Now only L1 loss between fake and reference image preserves structures, and it seems to be enough</a:t>
            </a:r>
            <a:endParaRPr lang="en-DE" dirty="0"/>
          </a:p>
        </p:txBody>
      </p:sp>
      <p:pic>
        <p:nvPicPr>
          <p:cNvPr id="5" name="Picture 4" descr="A view of a tent&#10;&#10;Description automatically generated">
            <a:extLst>
              <a:ext uri="{FF2B5EF4-FFF2-40B4-BE49-F238E27FC236}">
                <a16:creationId xmlns:a16="http://schemas.microsoft.com/office/drawing/2014/main" id="{A721B836-986D-4695-999F-74E74AD0F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769" y="2632379"/>
            <a:ext cx="4394462" cy="251112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6DE76DB-1D15-4749-B676-6473A8287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449939"/>
              </p:ext>
            </p:extLst>
          </p:nvPr>
        </p:nvGraphicFramePr>
        <p:xfrm>
          <a:off x="2374771" y="2039475"/>
          <a:ext cx="439446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780">
                  <a:extLst>
                    <a:ext uri="{9D8B030D-6E8A-4147-A177-3AD203B41FA5}">
                      <a16:colId xmlns:a16="http://schemas.microsoft.com/office/drawing/2014/main" val="4135834553"/>
                    </a:ext>
                  </a:extLst>
                </a:gridCol>
                <a:gridCol w="627780">
                  <a:extLst>
                    <a:ext uri="{9D8B030D-6E8A-4147-A177-3AD203B41FA5}">
                      <a16:colId xmlns:a16="http://schemas.microsoft.com/office/drawing/2014/main" val="2855610872"/>
                    </a:ext>
                  </a:extLst>
                </a:gridCol>
                <a:gridCol w="627780">
                  <a:extLst>
                    <a:ext uri="{9D8B030D-6E8A-4147-A177-3AD203B41FA5}">
                      <a16:colId xmlns:a16="http://schemas.microsoft.com/office/drawing/2014/main" val="335133985"/>
                    </a:ext>
                  </a:extLst>
                </a:gridCol>
                <a:gridCol w="627780">
                  <a:extLst>
                    <a:ext uri="{9D8B030D-6E8A-4147-A177-3AD203B41FA5}">
                      <a16:colId xmlns:a16="http://schemas.microsoft.com/office/drawing/2014/main" val="2033554405"/>
                    </a:ext>
                  </a:extLst>
                </a:gridCol>
                <a:gridCol w="627780">
                  <a:extLst>
                    <a:ext uri="{9D8B030D-6E8A-4147-A177-3AD203B41FA5}">
                      <a16:colId xmlns:a16="http://schemas.microsoft.com/office/drawing/2014/main" val="3178187877"/>
                    </a:ext>
                  </a:extLst>
                </a:gridCol>
                <a:gridCol w="627780">
                  <a:extLst>
                    <a:ext uri="{9D8B030D-6E8A-4147-A177-3AD203B41FA5}">
                      <a16:colId xmlns:a16="http://schemas.microsoft.com/office/drawing/2014/main" val="1956665288"/>
                    </a:ext>
                  </a:extLst>
                </a:gridCol>
                <a:gridCol w="627780">
                  <a:extLst>
                    <a:ext uri="{9D8B030D-6E8A-4147-A177-3AD203B41FA5}">
                      <a16:colId xmlns:a16="http://schemas.microsoft.com/office/drawing/2014/main" val="3375901001"/>
                    </a:ext>
                  </a:extLst>
                </a:gridCol>
              </a:tblGrid>
              <a:tr h="221538">
                <a:tc>
                  <a:txBody>
                    <a:bodyPr/>
                    <a:lstStyle/>
                    <a:p>
                      <a:pPr algn="ctr"/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Translated Image (Fake Image)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019029"/>
                  </a:ext>
                </a:extLst>
              </a:tr>
              <a:tr h="35446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Input Image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Cam 0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0m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Cam 1 0.5m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Cam 2 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-0.3m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Cam 3 1.0m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Cam 4 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-1.3m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Cam 5 2.0m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19264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B14BF9-B458-455C-ACDB-114A771B2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06111"/>
              </p:ext>
            </p:extLst>
          </p:nvPr>
        </p:nvGraphicFramePr>
        <p:xfrm>
          <a:off x="1785938" y="2633835"/>
          <a:ext cx="588829" cy="2509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8829">
                  <a:extLst>
                    <a:ext uri="{9D8B030D-6E8A-4147-A177-3AD203B41FA5}">
                      <a16:colId xmlns:a16="http://schemas.microsoft.com/office/drawing/2014/main" val="1495771263"/>
                    </a:ext>
                  </a:extLst>
                </a:gridCol>
              </a:tblGrid>
              <a:tr h="62741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Sample 1</a:t>
                      </a:r>
                      <a:endParaRPr lang="en-DE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389227"/>
                  </a:ext>
                </a:extLst>
              </a:tr>
              <a:tr h="62741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Sample 2</a:t>
                      </a:r>
                      <a:endParaRPr lang="en-DE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529139"/>
                  </a:ext>
                </a:extLst>
              </a:tr>
              <a:tr h="62741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Sample 3</a:t>
                      </a:r>
                      <a:endParaRPr lang="en-DE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985868"/>
                  </a:ext>
                </a:extLst>
              </a:tr>
              <a:tr h="62741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Sample 4</a:t>
                      </a:r>
                      <a:endParaRPr lang="en-DE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804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5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3E6D-072B-45B5-88AE-F57DBFC9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Classification Loss from Discriminator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A76AD-8F41-480C-A656-FDAB50FD5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Generator doesn’t change the input image, as the input image is already “real”</a:t>
            </a:r>
            <a:endParaRPr lang="en-DE" dirty="0"/>
          </a:p>
        </p:txBody>
      </p:sp>
      <p:pic>
        <p:nvPicPr>
          <p:cNvPr id="6" name="Picture 5" descr="A picture containing building, grass, outdoor, sky&#10;&#10;Description automatically generated">
            <a:extLst>
              <a:ext uri="{FF2B5EF4-FFF2-40B4-BE49-F238E27FC236}">
                <a16:creationId xmlns:a16="http://schemas.microsoft.com/office/drawing/2014/main" id="{E328C3A9-55BB-4419-A230-EE412853B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769" y="2632379"/>
            <a:ext cx="4394462" cy="2511121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8E2C47D-47E3-4DF9-A412-23F35722E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112151"/>
              </p:ext>
            </p:extLst>
          </p:nvPr>
        </p:nvGraphicFramePr>
        <p:xfrm>
          <a:off x="2374771" y="2039475"/>
          <a:ext cx="439446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780">
                  <a:extLst>
                    <a:ext uri="{9D8B030D-6E8A-4147-A177-3AD203B41FA5}">
                      <a16:colId xmlns:a16="http://schemas.microsoft.com/office/drawing/2014/main" val="4135834553"/>
                    </a:ext>
                  </a:extLst>
                </a:gridCol>
                <a:gridCol w="627780">
                  <a:extLst>
                    <a:ext uri="{9D8B030D-6E8A-4147-A177-3AD203B41FA5}">
                      <a16:colId xmlns:a16="http://schemas.microsoft.com/office/drawing/2014/main" val="2855610872"/>
                    </a:ext>
                  </a:extLst>
                </a:gridCol>
                <a:gridCol w="627780">
                  <a:extLst>
                    <a:ext uri="{9D8B030D-6E8A-4147-A177-3AD203B41FA5}">
                      <a16:colId xmlns:a16="http://schemas.microsoft.com/office/drawing/2014/main" val="335133985"/>
                    </a:ext>
                  </a:extLst>
                </a:gridCol>
                <a:gridCol w="627780">
                  <a:extLst>
                    <a:ext uri="{9D8B030D-6E8A-4147-A177-3AD203B41FA5}">
                      <a16:colId xmlns:a16="http://schemas.microsoft.com/office/drawing/2014/main" val="2033554405"/>
                    </a:ext>
                  </a:extLst>
                </a:gridCol>
                <a:gridCol w="627780">
                  <a:extLst>
                    <a:ext uri="{9D8B030D-6E8A-4147-A177-3AD203B41FA5}">
                      <a16:colId xmlns:a16="http://schemas.microsoft.com/office/drawing/2014/main" val="3178187877"/>
                    </a:ext>
                  </a:extLst>
                </a:gridCol>
                <a:gridCol w="627780">
                  <a:extLst>
                    <a:ext uri="{9D8B030D-6E8A-4147-A177-3AD203B41FA5}">
                      <a16:colId xmlns:a16="http://schemas.microsoft.com/office/drawing/2014/main" val="1956665288"/>
                    </a:ext>
                  </a:extLst>
                </a:gridCol>
                <a:gridCol w="627780">
                  <a:extLst>
                    <a:ext uri="{9D8B030D-6E8A-4147-A177-3AD203B41FA5}">
                      <a16:colId xmlns:a16="http://schemas.microsoft.com/office/drawing/2014/main" val="3375901001"/>
                    </a:ext>
                  </a:extLst>
                </a:gridCol>
              </a:tblGrid>
              <a:tr h="219429">
                <a:tc>
                  <a:txBody>
                    <a:bodyPr/>
                    <a:lstStyle/>
                    <a:p>
                      <a:pPr algn="ctr"/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Translated Image (Fake Image)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019029"/>
                  </a:ext>
                </a:extLst>
              </a:tr>
              <a:tr h="35657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Input Image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Cam 0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0m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Cam 1 0.5m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Cam 2 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-0.3m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Cam 3 1.0m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Cam 4 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-1.3m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Cam 5 2.0m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19264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BC0905-2496-4662-A37B-E9611FE17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258433"/>
              </p:ext>
            </p:extLst>
          </p:nvPr>
        </p:nvGraphicFramePr>
        <p:xfrm>
          <a:off x="1785938" y="2633835"/>
          <a:ext cx="588829" cy="2509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8829">
                  <a:extLst>
                    <a:ext uri="{9D8B030D-6E8A-4147-A177-3AD203B41FA5}">
                      <a16:colId xmlns:a16="http://schemas.microsoft.com/office/drawing/2014/main" val="1495771263"/>
                    </a:ext>
                  </a:extLst>
                </a:gridCol>
              </a:tblGrid>
              <a:tr h="62741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Sample 1</a:t>
                      </a:r>
                      <a:endParaRPr lang="en-DE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389227"/>
                  </a:ext>
                </a:extLst>
              </a:tr>
              <a:tr h="62741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Sample 2</a:t>
                      </a:r>
                      <a:endParaRPr lang="en-DE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529139"/>
                  </a:ext>
                </a:extLst>
              </a:tr>
              <a:tr h="62741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Sample 3</a:t>
                      </a:r>
                      <a:endParaRPr lang="en-DE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985868"/>
                  </a:ext>
                </a:extLst>
              </a:tr>
              <a:tr h="62741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Sample 4</a:t>
                      </a:r>
                      <a:endParaRPr lang="en-DE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80451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97FD032-0FA1-4B36-B400-0283A228B69F}"/>
              </a:ext>
            </a:extLst>
          </p:cNvPr>
          <p:cNvSpPr txBox="1"/>
          <p:nvPr/>
        </p:nvSpPr>
        <p:spPr>
          <a:xfrm>
            <a:off x="6810867" y="714599"/>
            <a:ext cx="1418734" cy="76944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L1 should still make class. Possible. Maybe source loss dominates L1 loss?</a:t>
            </a:r>
            <a:endParaRPr lang="en-DE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906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16C7EBF-F6DE-4A84-A0D6-02D61BD26F43}"/>
              </a:ext>
            </a:extLst>
          </p:cNvPr>
          <p:cNvGrpSpPr/>
          <p:nvPr/>
        </p:nvGrpSpPr>
        <p:grpSpPr>
          <a:xfrm>
            <a:off x="2374769" y="2632004"/>
            <a:ext cx="4394462" cy="2511496"/>
            <a:chOff x="304800" y="265972"/>
            <a:chExt cx="8534400" cy="4877528"/>
          </a:xfrm>
        </p:grpSpPr>
        <p:pic>
          <p:nvPicPr>
            <p:cNvPr id="9" name="Picture 8" descr="A bridge over a body of water&#10;&#10;Description automatically generated">
              <a:extLst>
                <a:ext uri="{FF2B5EF4-FFF2-40B4-BE49-F238E27FC236}">
                  <a16:creationId xmlns:a16="http://schemas.microsoft.com/office/drawing/2014/main" id="{F9B411D2-B606-4930-A3E8-5974AF3CB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800" y="1485172"/>
              <a:ext cx="8534400" cy="12192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F0C68DC-5642-404C-88A1-C2EFEE6F4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800" y="265972"/>
              <a:ext cx="8534400" cy="1219200"/>
            </a:xfrm>
            <a:prstGeom prst="rect">
              <a:avLst/>
            </a:prstGeom>
          </p:spPr>
        </p:pic>
        <p:pic>
          <p:nvPicPr>
            <p:cNvPr id="13" name="Picture 12" descr="A blurry image of a river&#10;&#10;Description automatically generated">
              <a:extLst>
                <a:ext uri="{FF2B5EF4-FFF2-40B4-BE49-F238E27FC236}">
                  <a16:creationId xmlns:a16="http://schemas.microsoft.com/office/drawing/2014/main" id="{9F8A58E6-3BC0-440E-8730-6758B3F76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800" y="2705100"/>
              <a:ext cx="8534400" cy="12192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1D4542D-212E-45BE-A80E-C78E0A1A5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4800" y="3924300"/>
              <a:ext cx="8534400" cy="12192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CC3E6D-072B-45B5-88AE-F57DBFC9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Discriminator -&gt; Only L1 Loss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A76AD-8F41-480C-A656-FDAB50FD5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Translation works, though the images look blurrier.</a:t>
            </a:r>
            <a:endParaRPr lang="en-DE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8E2C47D-47E3-4DF9-A412-23F35722E7E8}"/>
              </a:ext>
            </a:extLst>
          </p:cNvPr>
          <p:cNvGraphicFramePr>
            <a:graphicFrameLocks noGrp="1"/>
          </p:cNvGraphicFramePr>
          <p:nvPr/>
        </p:nvGraphicFramePr>
        <p:xfrm>
          <a:off x="2374771" y="2039475"/>
          <a:ext cx="439446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780">
                  <a:extLst>
                    <a:ext uri="{9D8B030D-6E8A-4147-A177-3AD203B41FA5}">
                      <a16:colId xmlns:a16="http://schemas.microsoft.com/office/drawing/2014/main" val="4135834553"/>
                    </a:ext>
                  </a:extLst>
                </a:gridCol>
                <a:gridCol w="627780">
                  <a:extLst>
                    <a:ext uri="{9D8B030D-6E8A-4147-A177-3AD203B41FA5}">
                      <a16:colId xmlns:a16="http://schemas.microsoft.com/office/drawing/2014/main" val="2855610872"/>
                    </a:ext>
                  </a:extLst>
                </a:gridCol>
                <a:gridCol w="627780">
                  <a:extLst>
                    <a:ext uri="{9D8B030D-6E8A-4147-A177-3AD203B41FA5}">
                      <a16:colId xmlns:a16="http://schemas.microsoft.com/office/drawing/2014/main" val="335133985"/>
                    </a:ext>
                  </a:extLst>
                </a:gridCol>
                <a:gridCol w="627780">
                  <a:extLst>
                    <a:ext uri="{9D8B030D-6E8A-4147-A177-3AD203B41FA5}">
                      <a16:colId xmlns:a16="http://schemas.microsoft.com/office/drawing/2014/main" val="2033554405"/>
                    </a:ext>
                  </a:extLst>
                </a:gridCol>
                <a:gridCol w="627780">
                  <a:extLst>
                    <a:ext uri="{9D8B030D-6E8A-4147-A177-3AD203B41FA5}">
                      <a16:colId xmlns:a16="http://schemas.microsoft.com/office/drawing/2014/main" val="3178187877"/>
                    </a:ext>
                  </a:extLst>
                </a:gridCol>
                <a:gridCol w="627780">
                  <a:extLst>
                    <a:ext uri="{9D8B030D-6E8A-4147-A177-3AD203B41FA5}">
                      <a16:colId xmlns:a16="http://schemas.microsoft.com/office/drawing/2014/main" val="1956665288"/>
                    </a:ext>
                  </a:extLst>
                </a:gridCol>
                <a:gridCol w="627780">
                  <a:extLst>
                    <a:ext uri="{9D8B030D-6E8A-4147-A177-3AD203B41FA5}">
                      <a16:colId xmlns:a16="http://schemas.microsoft.com/office/drawing/2014/main" val="3375901001"/>
                    </a:ext>
                  </a:extLst>
                </a:gridCol>
              </a:tblGrid>
              <a:tr h="219429">
                <a:tc>
                  <a:txBody>
                    <a:bodyPr/>
                    <a:lstStyle/>
                    <a:p>
                      <a:pPr algn="ctr"/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Translated Image (Fake Image)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019029"/>
                  </a:ext>
                </a:extLst>
              </a:tr>
              <a:tr h="35657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Input Image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Cam 0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0m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Cam 1 0.5m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Cam 2 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-0.3m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Cam 3 1.0m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Cam 4 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-1.3m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Cam 5 2.0m</a:t>
                      </a:r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19264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BC0905-2496-4662-A37B-E9611FE17530}"/>
              </a:ext>
            </a:extLst>
          </p:cNvPr>
          <p:cNvGraphicFramePr>
            <a:graphicFrameLocks noGrp="1"/>
          </p:cNvGraphicFramePr>
          <p:nvPr/>
        </p:nvGraphicFramePr>
        <p:xfrm>
          <a:off x="1785938" y="2633835"/>
          <a:ext cx="588829" cy="2509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8829">
                  <a:extLst>
                    <a:ext uri="{9D8B030D-6E8A-4147-A177-3AD203B41FA5}">
                      <a16:colId xmlns:a16="http://schemas.microsoft.com/office/drawing/2014/main" val="1495771263"/>
                    </a:ext>
                  </a:extLst>
                </a:gridCol>
              </a:tblGrid>
              <a:tr h="62741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Sample 1</a:t>
                      </a:r>
                      <a:endParaRPr lang="en-DE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389227"/>
                  </a:ext>
                </a:extLst>
              </a:tr>
              <a:tr h="62741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Sample 2</a:t>
                      </a:r>
                      <a:endParaRPr lang="en-DE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529139"/>
                  </a:ext>
                </a:extLst>
              </a:tr>
              <a:tr h="62741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Sample 3</a:t>
                      </a:r>
                      <a:endParaRPr lang="en-DE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985868"/>
                  </a:ext>
                </a:extLst>
              </a:tr>
              <a:tr h="62741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Sample 4</a:t>
                      </a:r>
                      <a:endParaRPr lang="en-DE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804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558151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801</Words>
  <Application>Microsoft Office PowerPoint</Application>
  <PresentationFormat>On-screen Show (16:9)</PresentationFormat>
  <Paragraphs>201</Paragraphs>
  <Slides>15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Noto Sans Symbols</vt:lpstr>
      <vt:lpstr>Arial</vt:lpstr>
      <vt:lpstr>Calibri</vt:lpstr>
      <vt:lpstr>Titel 1</vt:lpstr>
      <vt:lpstr>Conditional GAN</vt:lpstr>
      <vt:lpstr>Recap (1/2): Making dataset aligned and relative </vt:lpstr>
      <vt:lpstr>Recap (2/2): Our new architecture</vt:lpstr>
      <vt:lpstr>Follow-up from last week: Discriminator Architecture</vt:lpstr>
      <vt:lpstr>Trained model from last time longer</vt:lpstr>
      <vt:lpstr>Many more experiments</vt:lpstr>
      <vt:lpstr>No Cycle Loss</vt:lpstr>
      <vt:lpstr>No Classification Loss from Discriminator</vt:lpstr>
      <vt:lpstr>No Discriminator -&gt; Only L1 Loss</vt:lpstr>
      <vt:lpstr>No Source Loss from Discriminator</vt:lpstr>
      <vt:lpstr>No Source Loss from Discriminator &amp; 100*L1 Loss</vt:lpstr>
      <vt:lpstr>No L1 Loss</vt:lpstr>
      <vt:lpstr>Training on dataset with different weather</vt:lpstr>
      <vt:lpstr>Adding Quantitative metric and Visualization to our code</vt:lpstr>
      <vt:lpstr>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GAN</dc:title>
  <dc:creator>Yang An</dc:creator>
  <cp:lastModifiedBy>Yang An</cp:lastModifiedBy>
  <cp:revision>13</cp:revision>
  <dcterms:modified xsi:type="dcterms:W3CDTF">2019-07-15T22:03:01Z</dcterms:modified>
</cp:coreProperties>
</file>