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0"/>
  </p:notesMasterIdLst>
  <p:sldIdLst>
    <p:sldId id="259" r:id="rId2"/>
    <p:sldId id="425" r:id="rId3"/>
    <p:sldId id="415" r:id="rId4"/>
    <p:sldId id="418" r:id="rId5"/>
    <p:sldId id="382" r:id="rId6"/>
    <p:sldId id="383" r:id="rId7"/>
    <p:sldId id="424" r:id="rId8"/>
    <p:sldId id="399" r:id="rId9"/>
    <p:sldId id="403" r:id="rId10"/>
    <p:sldId id="419" r:id="rId11"/>
    <p:sldId id="404" r:id="rId12"/>
    <p:sldId id="405" r:id="rId13"/>
    <p:sldId id="416" r:id="rId14"/>
    <p:sldId id="417" r:id="rId15"/>
    <p:sldId id="420" r:id="rId16"/>
    <p:sldId id="421" r:id="rId17"/>
    <p:sldId id="422" r:id="rId18"/>
    <p:sldId id="42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46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0963E-251F-432B-BE08-602D5D9831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5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3B450E-326C-493B-B208-C821D273304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5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Web Engineering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 smtClean="0"/>
              <a:t>Lab 1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HTML tags are element names surrounded by angle brackets:</a:t>
            </a:r>
          </a:p>
          <a:p>
            <a:r>
              <a:rPr lang="en-US" smtClean="0"/>
              <a:t>&lt;tagname&gt;content goes here...&lt;/tagname&gt;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1" y="3415600"/>
            <a:ext cx="8153399" cy="249299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tags normally come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pairs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like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tag in a pair is the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tag,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second tag is the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tag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end tag is written like the start tag, but with a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slash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inserted before the tag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99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– Hypertext Markup Language</a:t>
            </a:r>
            <a:br>
              <a:rPr lang="en-US" dirty="0" smtClean="0"/>
            </a:b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v-SE" dirty="0" smtClean="0"/>
              <a:t>&lt;html&gt;</a:t>
            </a:r>
          </a:p>
          <a:p>
            <a:pPr>
              <a:buNone/>
            </a:pPr>
            <a:r>
              <a:rPr lang="sv-SE" dirty="0" smtClean="0"/>
              <a:t>&lt;head&gt;</a:t>
            </a:r>
          </a:p>
          <a:p>
            <a:pPr>
              <a:buNone/>
            </a:pPr>
            <a:r>
              <a:rPr lang="sv-SE" dirty="0" smtClean="0"/>
              <a:t>&lt;title&gt;First Web Page&lt;/title&gt;</a:t>
            </a:r>
          </a:p>
          <a:p>
            <a:pPr>
              <a:buNone/>
            </a:pPr>
            <a:r>
              <a:rPr lang="sv-SE" dirty="0" smtClean="0"/>
              <a:t>&lt;/head&gt;</a:t>
            </a:r>
          </a:p>
          <a:p>
            <a:pPr>
              <a:buNone/>
            </a:pPr>
            <a:r>
              <a:rPr lang="sv-SE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    &lt;h1&gt;Heading</a:t>
            </a:r>
            <a:r>
              <a:rPr lang="en-US" dirty="0"/>
              <a:t>&lt;/h1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&lt;p&gt;Paragraph&lt;/</a:t>
            </a:r>
            <a:r>
              <a:rPr lang="en-US" dirty="0"/>
              <a:t>p</a:t>
            </a:r>
            <a:r>
              <a:rPr lang="en-US" dirty="0" smtClean="0"/>
              <a:t>&gt;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&lt;/body&gt;</a:t>
            </a:r>
          </a:p>
          <a:p>
            <a:pPr>
              <a:buNone/>
            </a:pPr>
            <a:r>
              <a:rPr lang="sv-SE" dirty="0" smtClean="0"/>
              <a:t>&lt;/html&gt;</a:t>
            </a:r>
          </a:p>
          <a:p>
            <a:pPr>
              <a:buNone/>
            </a:pPr>
            <a:endParaRPr lang="sv-SE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v-S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v-SE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sv-S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HTML extension e.g. First.html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181600" y="2438400"/>
            <a:ext cx="685800" cy="1219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819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Head Tag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7315200" y="1752600"/>
            <a:ext cx="457200" cy="3733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HTML Tag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5334000" y="3840162"/>
            <a:ext cx="291152" cy="111283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0576" y="432764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Body Tag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HTML – Hypertext Markup Language</a:t>
            </a:r>
            <a:br>
              <a:rPr lang="en-US" smtClean="0"/>
            </a:br>
            <a:r>
              <a:rPr lang="en-US" smtClean="0"/>
              <a:t>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418" y="2253734"/>
            <a:ext cx="8719782" cy="378565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declaration defines this document to be HTML5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is the root element of an HTML page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contains meta information about the document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specifies a title for the document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contains the visible page content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large heading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paragraph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HTML Headings</a:t>
            </a:r>
            <a:br>
              <a:rPr lang="en-US" smtClean="0"/>
            </a:b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headings are defined with the &lt;h1&gt; to &lt;h6&gt; tags.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 defines the most important heading. &lt;h6&gt; defines the least important heading: </a:t>
            </a:r>
          </a:p>
          <a:p>
            <a:pPr marL="0" lv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lv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&lt;h1&gt;This is heading 1&lt;/h1&gt;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&lt;h2&gt;This is heading 2&lt;/h2&gt;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&lt;h3&gt;This is heading 3&lt;/h3&gt;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&lt;h4&gt;This is heading 4&lt;/h4&gt;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&lt;h5&gt;This is heading 5&lt;/h5&gt;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&lt;h6&gt;This is heading 6&lt;/h6&gt;</a:t>
            </a:r>
          </a:p>
          <a:p>
            <a:pPr lv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19400"/>
            <a:ext cx="2924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15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Paragraphs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paragraphs are defined with the &lt;p&gt; tag: </a:t>
            </a: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lv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&lt;p&gt;First paragraph.&lt;/p&gt;</a:t>
            </a: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 second paragraph.&lt;/p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2686288"/>
            <a:ext cx="2800350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66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HTML Links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121275"/>
          </a:xfrm>
        </p:spPr>
        <p:txBody>
          <a:bodyPr>
            <a:normAutofit fontScale="70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links are defined with the 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tag: </a:t>
            </a:r>
          </a:p>
          <a:p>
            <a:pPr marL="0" lv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lv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&lt;h2&gt;HTML Links&lt;/h2&gt;</a:t>
            </a: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&lt;p&gt;HTML link is given below:&lt;/p&gt;</a:t>
            </a:r>
          </a:p>
          <a:p>
            <a:pPr marL="0" lv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="https://www.sahiwal.comsats.edu.pk/"&gt;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Sahiwal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lv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lv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2179638"/>
            <a:ext cx="3009900" cy="179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66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Images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372600" cy="5257800"/>
          </a:xfrm>
        </p:spPr>
        <p:txBody>
          <a:bodyPr>
            <a:normAutofit fontScale="77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HTML images are defined with the &lt;</a:t>
            </a:r>
            <a:r>
              <a:rPr lang="en-US" dirty="0" err="1" smtClean="0"/>
              <a:t>img</a:t>
            </a:r>
            <a:r>
              <a:rPr lang="en-US" dirty="0" smtClean="0"/>
              <a:t>&gt; tag.</a:t>
            </a:r>
          </a:p>
          <a:p>
            <a:pPr lvl="0"/>
            <a:r>
              <a:rPr lang="en-US" dirty="0" smtClean="0"/>
              <a:t>The source file (</a:t>
            </a:r>
            <a:r>
              <a:rPr lang="en-US" dirty="0" err="1" smtClean="0"/>
              <a:t>src</a:t>
            </a:r>
            <a:r>
              <a:rPr lang="en-US" dirty="0" smtClean="0"/>
              <a:t>), alternative text (alt), width, and height are provided as attributes: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&lt;h2&gt;HTML Images&lt;/h2&gt;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&lt;p&gt;HTML images are defined with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tag:&lt;/p&gt;</a:t>
            </a: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=“ciit.jpg" alt="W3Schools.com" width="104px" height="142px"&gt;</a:t>
            </a: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679" y="2514601"/>
            <a:ext cx="2781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4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Buttons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HTML buttons are defined with the &lt;button&gt; tag: 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&lt;!DOCTYPE html&gt;</a:t>
            </a:r>
          </a:p>
          <a:p>
            <a:pPr marL="0" lvl="0" indent="0">
              <a:buNone/>
            </a:pPr>
            <a:r>
              <a:rPr lang="en-US" dirty="0" smtClean="0"/>
              <a:t>&lt;html&gt;</a:t>
            </a:r>
          </a:p>
          <a:p>
            <a:pPr marL="0" lvl="0" indent="0">
              <a:buNone/>
            </a:pPr>
            <a:r>
              <a:rPr lang="en-US" dirty="0" smtClean="0"/>
              <a:t>&lt;body&gt;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&lt;h2&gt;HTML Buttons&lt;/h2&gt;</a:t>
            </a:r>
          </a:p>
          <a:p>
            <a:pPr marL="0" lvl="0" indent="0">
              <a:buNone/>
            </a:pPr>
            <a:r>
              <a:rPr lang="en-US" dirty="0" smtClean="0"/>
              <a:t>&lt;p&gt;HTML buttons are defined with the button tag:&lt;/p&gt;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&lt;button&gt;Click me&lt;/button&gt;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&lt;/body&gt;</a:t>
            </a:r>
          </a:p>
          <a:p>
            <a:pPr marL="0" lv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2514600"/>
            <a:ext cx="29908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27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638"/>
            <a:ext cx="8686800" cy="5303837"/>
          </a:xfrm>
        </p:spPr>
      </p:pic>
    </p:spTree>
    <p:extLst>
      <p:ext uri="{BB962C8B-B14F-4D97-AF65-F5344CB8AC3E}">
        <p14:creationId xmlns:p14="http://schemas.microsoft.com/office/powerpoint/2010/main" val="1799017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Evaluation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022069"/>
              </p:ext>
            </p:extLst>
          </p:nvPr>
        </p:nvGraphicFramePr>
        <p:xfrm>
          <a:off x="457200" y="1600200"/>
          <a:ext cx="8458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301"/>
                <a:gridCol w="4267899"/>
              </a:tblGrid>
              <a:tr h="5181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Mid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25%</a:t>
                      </a: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 +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73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content of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the layout of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develop responsive web pages)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the behavior of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 for database)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66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Text Books: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HTML with CSS and XHTML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David Schultz and Craig Cook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and MySQL by example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Ellie Quigley with Marko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Gargenta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Engineering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Gerti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Kappel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Birgit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Siegfried Reich, Werner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Retschitzegger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HTML5: Up and Running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Mark Pilgrim 2010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W3Schools Online Web Tutorials 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http://www.w3schools.com</a:t>
            </a:r>
            <a:endParaRPr lang="en-US" sz="3000" u="sng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11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Editor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/>
              <a:t>Sublime Text Editor</a:t>
            </a:r>
          </a:p>
          <a:p>
            <a:r>
              <a:rPr lang="en-US" dirty="0"/>
              <a:t>Notepad ++</a:t>
            </a:r>
          </a:p>
          <a:p>
            <a:r>
              <a:rPr lang="en-US" dirty="0"/>
              <a:t>Notepad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D6AB0-51C3-4685-8660-C903025CF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410200"/>
          </a:xfrm>
        </p:spPr>
        <p:txBody>
          <a:bodyPr>
            <a:normAutofit/>
          </a:bodyPr>
          <a:lstStyle/>
          <a:p>
            <a:pPr lvl="1"/>
            <a:r>
              <a:rPr lang="sv-SE" dirty="0"/>
              <a:t>Install a web server on your own PC and then install PHP &amp; MYSQL</a:t>
            </a:r>
          </a:p>
          <a:p>
            <a:pPr lvl="1"/>
            <a:r>
              <a:rPr lang="sv-SE" b="1" dirty="0"/>
              <a:t>WAMP</a:t>
            </a:r>
            <a:r>
              <a:rPr lang="sv-SE" dirty="0"/>
              <a:t>: Window, Apache, MYSQL, PHP</a:t>
            </a:r>
          </a:p>
          <a:p>
            <a:pPr lvl="1"/>
            <a:r>
              <a:rPr lang="sv-SE" b="1" dirty="0"/>
              <a:t>XAMPP</a:t>
            </a:r>
            <a:r>
              <a:rPr lang="sv-SE" dirty="0"/>
              <a:t>: All OS, Apache, MYSQL, PHP, Perl</a:t>
            </a:r>
          </a:p>
          <a:p>
            <a:pPr>
              <a:buNone/>
            </a:pPr>
            <a:r>
              <a:rPr lang="sv-SE" b="1" dirty="0"/>
              <a:t>Note</a:t>
            </a:r>
            <a:r>
              <a:rPr lang="sv-SE" dirty="0"/>
              <a:t>: Install the web server start as services &amp; then type </a:t>
            </a:r>
            <a:r>
              <a:rPr lang="sv-SE" u="sng" dirty="0"/>
              <a:t>localhost</a:t>
            </a:r>
            <a:r>
              <a:rPr lang="sv-SE" dirty="0"/>
              <a:t> in your browser to check whether it is running or not</a:t>
            </a:r>
          </a:p>
          <a:p>
            <a:pPr lvl="1"/>
            <a:r>
              <a:rPr lang="sv-SE" b="1" dirty="0"/>
              <a:t>LAMP</a:t>
            </a:r>
            <a:r>
              <a:rPr lang="sv-SE" dirty="0"/>
              <a:t>:  used for Linux Machines users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986A5-9010-445C-9FEA-138B3F73B43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Application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Web Application </a:t>
            </a:r>
            <a:r>
              <a:rPr lang="en-US" dirty="0"/>
              <a:t>is a software system based </a:t>
            </a:r>
            <a:r>
              <a:rPr lang="en-US" dirty="0" smtClean="0"/>
              <a:t>on technologies </a:t>
            </a:r>
            <a:r>
              <a:rPr lang="en-US" dirty="0"/>
              <a:t>and standards of the World Wide </a:t>
            </a:r>
            <a:r>
              <a:rPr lang="en-US" dirty="0" smtClean="0"/>
              <a:t>Web Consortium </a:t>
            </a:r>
            <a:r>
              <a:rPr lang="en-US" dirty="0"/>
              <a:t>(W3C) that provides Web </a:t>
            </a:r>
            <a:r>
              <a:rPr lang="en-US" dirty="0" smtClean="0"/>
              <a:t>specific resources </a:t>
            </a:r>
            <a:r>
              <a:rPr lang="en-US" dirty="0"/>
              <a:t>such as content and services through </a:t>
            </a:r>
            <a:r>
              <a:rPr lang="en-US" dirty="0" smtClean="0"/>
              <a:t>a user </a:t>
            </a:r>
            <a:r>
              <a:rPr lang="en-US" dirty="0"/>
              <a:t>interface, the Web browser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/>
              <a:t>World Wide Web Consortium (W3C)</a:t>
            </a:r>
          </a:p>
          <a:p>
            <a:r>
              <a:rPr lang="en-US" dirty="0" smtClean="0"/>
              <a:t>international </a:t>
            </a:r>
            <a:r>
              <a:rPr lang="en-US" dirty="0"/>
              <a:t>consortium where </a:t>
            </a:r>
            <a:r>
              <a:rPr lang="en-US" dirty="0" smtClean="0"/>
              <a:t>member organizations</a:t>
            </a:r>
            <a:r>
              <a:rPr lang="en-US" dirty="0"/>
              <a:t>, a full-time staff, and the </a:t>
            </a:r>
            <a:r>
              <a:rPr lang="en-US" dirty="0" smtClean="0"/>
              <a:t>public work </a:t>
            </a:r>
            <a:r>
              <a:rPr lang="en-US" dirty="0"/>
              <a:t>together to develop Web </a:t>
            </a:r>
            <a:r>
              <a:rPr lang="en-US" dirty="0" smtClean="0"/>
              <a:t>standards.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W3C's mission:</a:t>
            </a:r>
          </a:p>
          <a:p>
            <a:r>
              <a:rPr lang="en-US" dirty="0"/>
              <a:t>To lead the World Wide Web to its full potential by developing protocols and guidelines that ensure long-term growth for the Web.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3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HTML – Hypertext Markup Language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 stands for </a:t>
            </a:r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describes the structure of Web pages using markup</a:t>
            </a:r>
          </a:p>
          <a:p>
            <a:r>
              <a:rPr lang="en-US" dirty="0"/>
              <a:t>HTML elements are the building blocks of HTML pages</a:t>
            </a:r>
          </a:p>
          <a:p>
            <a:r>
              <a:rPr lang="en-US" dirty="0"/>
              <a:t>HTML elements are represented by </a:t>
            </a:r>
            <a:r>
              <a:rPr lang="en-US" dirty="0" smtClean="0"/>
              <a:t>tags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sv-SE" dirty="0"/>
              <a:t>Different versions exists, HTML v. 1.0 published in </a:t>
            </a:r>
            <a:r>
              <a:rPr lang="sv-SE" dirty="0" smtClean="0"/>
              <a:t>1991, </a:t>
            </a:r>
            <a:r>
              <a:rPr lang="sv-SE" dirty="0"/>
              <a:t>then 2 , 3, 4, 4.01 and 5 versions. Version 4.01 is used more than other </a:t>
            </a:r>
            <a:r>
              <a:rPr lang="sv-SE" dirty="0" smtClean="0"/>
              <a:t>versions.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sv-SE" dirty="0" smtClean="0"/>
              <a:t>Defines </a:t>
            </a:r>
            <a:r>
              <a:rPr lang="en-US" dirty="0" smtClean="0"/>
              <a:t>large number of tags to denote different semantics. E.g. &lt;H1&gt;tag can be used to mark a level-1 heading.</a:t>
            </a:r>
          </a:p>
          <a:p>
            <a:pPr marL="547688" lvl="1" indent="-411163">
              <a:buSzPct val="65000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819A8-E9B7-4DF3-AB29-009234EB975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HTML – Hypertext Markup Language</a:t>
            </a:r>
            <a:br>
              <a:rPr lang="en-US" dirty="0" smtClean="0"/>
            </a:br>
            <a:r>
              <a:rPr lang="sv-SE" b="1" dirty="0" smtClean="0"/>
              <a:t>Components of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HTML document composed in two components</a:t>
            </a:r>
          </a:p>
          <a:p>
            <a:pPr lvl="1"/>
            <a:r>
              <a:rPr lang="sv-SE" dirty="0" smtClean="0"/>
              <a:t>Tags and </a:t>
            </a:r>
          </a:p>
          <a:p>
            <a:pPr lvl="1"/>
            <a:r>
              <a:rPr lang="sv-SE" dirty="0" smtClean="0"/>
              <a:t>Attributes</a:t>
            </a:r>
          </a:p>
          <a:p>
            <a:r>
              <a:rPr lang="sv-SE" dirty="0" smtClean="0"/>
              <a:t>Both are work togather to identify different document parts and tell the browser how to display them. E.g. A Tag specify a chunk of information be displayed as a paragraph or something else. Whereas attributes are optional part of tags specify information or more thoroughly explains about a particular tag e.g. Color, aligenment, width and height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A2E63-5919-4031-A4D7-F298F6A8010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42553</TotalTime>
  <Words>595</Words>
  <Application>Microsoft Office PowerPoint</Application>
  <PresentationFormat>On-screen Show (4:3)</PresentationFormat>
  <Paragraphs>171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Wingdings 2</vt:lpstr>
      <vt:lpstr>Office Theme</vt:lpstr>
      <vt:lpstr>Web Engineering</vt:lpstr>
      <vt:lpstr>Lab Evaluation</vt:lpstr>
      <vt:lpstr>Course Contents</vt:lpstr>
      <vt:lpstr>Recommended Text Books: </vt:lpstr>
      <vt:lpstr>Editor </vt:lpstr>
      <vt:lpstr>Web Server</vt:lpstr>
      <vt:lpstr>Web Application?</vt:lpstr>
      <vt:lpstr>HTML – Hypertext Markup Language </vt:lpstr>
      <vt:lpstr>HTML – Hypertext Markup Language Components of HTML</vt:lpstr>
      <vt:lpstr>HTML Tags</vt:lpstr>
      <vt:lpstr>HTML – Hypertext Markup Language  (cont.)</vt:lpstr>
      <vt:lpstr>HTML – Hypertext Markup Language  (cont.)</vt:lpstr>
      <vt:lpstr>HTML Headings </vt:lpstr>
      <vt:lpstr>HTML Paragraphs</vt:lpstr>
      <vt:lpstr>HTML Links</vt:lpstr>
      <vt:lpstr>HTML Images</vt:lpstr>
      <vt:lpstr>HTML Buttons</vt:lpstr>
      <vt:lpstr>Lab Task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429</cp:revision>
  <dcterms:created xsi:type="dcterms:W3CDTF">2009-02-25T08:44:18Z</dcterms:created>
  <dcterms:modified xsi:type="dcterms:W3CDTF">2023-03-02T15:32:09Z</dcterms:modified>
</cp:coreProperties>
</file>