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sldIdLst>
    <p:sldId id="256" r:id="rId2"/>
    <p:sldId id="262" r:id="rId3"/>
    <p:sldId id="257" r:id="rId4"/>
    <p:sldId id="275" r:id="rId5"/>
    <p:sldId id="258" r:id="rId6"/>
    <p:sldId id="263" r:id="rId7"/>
    <p:sldId id="266" r:id="rId8"/>
    <p:sldId id="269" r:id="rId9"/>
    <p:sldId id="270" r:id="rId10"/>
    <p:sldId id="267" r:id="rId11"/>
    <p:sldId id="272" r:id="rId12"/>
    <p:sldId id="268" r:id="rId13"/>
    <p:sldId id="271" r:id="rId14"/>
    <p:sldId id="273" r:id="rId15"/>
    <p:sldId id="279" r:id="rId16"/>
    <p:sldId id="280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85D-8760-4233-A4CC-B0AECEA8012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659D32-80D4-454C-8AF3-15AE2DD0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4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85D-8760-4233-A4CC-B0AECEA8012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659D32-80D4-454C-8AF3-15AE2DD0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7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85D-8760-4233-A4CC-B0AECEA8012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659D32-80D4-454C-8AF3-15AE2DD0DD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3461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85D-8760-4233-A4CC-B0AECEA8012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659D32-80D4-454C-8AF3-15AE2DD0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13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85D-8760-4233-A4CC-B0AECEA8012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659D32-80D4-454C-8AF3-15AE2DD0DD1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047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85D-8760-4233-A4CC-B0AECEA8012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659D32-80D4-454C-8AF3-15AE2DD0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40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85D-8760-4233-A4CC-B0AECEA8012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9D32-80D4-454C-8AF3-15AE2DD0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73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85D-8760-4233-A4CC-B0AECEA8012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9D32-80D4-454C-8AF3-15AE2DD0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3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85D-8760-4233-A4CC-B0AECEA8012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9D32-80D4-454C-8AF3-15AE2DD0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6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85D-8760-4233-A4CC-B0AECEA8012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659D32-80D4-454C-8AF3-15AE2DD0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5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85D-8760-4233-A4CC-B0AECEA8012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659D32-80D4-454C-8AF3-15AE2DD0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85D-8760-4233-A4CC-B0AECEA8012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659D32-80D4-454C-8AF3-15AE2DD0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85D-8760-4233-A4CC-B0AECEA8012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9D32-80D4-454C-8AF3-15AE2DD0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85D-8760-4233-A4CC-B0AECEA8012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9D32-80D4-454C-8AF3-15AE2DD0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8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85D-8760-4233-A4CC-B0AECEA8012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9D32-80D4-454C-8AF3-15AE2DD0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85D-8760-4233-A4CC-B0AECEA8012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659D32-80D4-454C-8AF3-15AE2DD0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CF85D-8760-4233-A4CC-B0AECEA8012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659D32-80D4-454C-8AF3-15AE2DD0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4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numpy/numpy_advanced_indexing.htm" TargetMode="External"/><Relationship Id="rId2" Type="http://schemas.openxmlformats.org/officeDocument/2006/relationships/hyperlink" Target="https://www.tutorialspoint.com/numpy/numpy_indexing_and_slicing.htm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numpy/index.htm" TargetMode="External"/><Relationship Id="rId2" Type="http://schemas.openxmlformats.org/officeDocument/2006/relationships/hyperlink" Target="https://numpy.org/devdocs/user/quickstart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eeksforgeeks.org/numpy-linear-algebra/" TargetMode="External"/><Relationship Id="rId5" Type="http://schemas.openxmlformats.org/officeDocument/2006/relationships/hyperlink" Target="https://www.geeksforgeeks.org/numpy-python-set-2-advanced/" TargetMode="External"/><Relationship Id="rId4" Type="http://schemas.openxmlformats.org/officeDocument/2006/relationships/hyperlink" Target="https://www.geeksforgeeks.org/numpy-in-python-set-1-introduc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7088" y="2746556"/>
            <a:ext cx="9144000" cy="2387600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smtClean="0"/>
              <a:t>Libraries </a:t>
            </a:r>
            <a:r>
              <a:rPr lang="en-US" dirty="0"/>
              <a:t>in Python</a:t>
            </a:r>
          </a:p>
        </p:txBody>
      </p:sp>
    </p:spTree>
    <p:extLst>
      <p:ext uri="{BB962C8B-B14F-4D97-AF65-F5344CB8AC3E}">
        <p14:creationId xmlns:p14="http://schemas.microsoft.com/office/powerpoint/2010/main" val="623725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B1C5DC-971B-4C3E-B908-B3425C98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306" y="571102"/>
            <a:ext cx="8911687" cy="1280890"/>
          </a:xfrm>
        </p:spPr>
        <p:txBody>
          <a:bodyPr/>
          <a:lstStyle/>
          <a:p>
            <a:r>
              <a:rPr lang="en-US" dirty="0"/>
              <a:t>Functions of Array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F52A96C-99F9-4AED-978E-37392A7D7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87826"/>
            <a:ext cx="2247969" cy="4201837"/>
          </a:xfrm>
        </p:spPr>
        <p:txBody>
          <a:bodyPr/>
          <a:lstStyle/>
          <a:p>
            <a:r>
              <a:rPr lang="en-US" dirty="0"/>
              <a:t>Reshape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r>
              <a:rPr lang="en-US" dirty="0"/>
              <a:t>Shape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r>
              <a:rPr lang="en-US" dirty="0" err="1"/>
              <a:t>Ndim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r>
              <a:rPr lang="en-US" dirty="0" err="1"/>
              <a:t>Dtype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  <a:p>
            <a:r>
              <a:rPr lang="en-US" dirty="0" err="1"/>
              <a:t>Itemsize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r>
              <a:rPr lang="en-US" dirty="0"/>
              <a:t>Size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r>
              <a:rPr lang="en-US" dirty="0"/>
              <a:t>Type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8055B91-7F27-4D3D-BF84-912C2EAF5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087757" y="1987825"/>
            <a:ext cx="8911686" cy="42018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Change the dimension of array</a:t>
            </a:r>
          </a:p>
          <a:p>
            <a:pPr marL="0" indent="0">
              <a:buNone/>
            </a:pPr>
            <a:r>
              <a:rPr lang="en-US" dirty="0"/>
              <a:t>Return the dimension of array</a:t>
            </a:r>
          </a:p>
          <a:p>
            <a:pPr marL="0" indent="0">
              <a:buNone/>
            </a:pPr>
            <a:r>
              <a:rPr lang="en-US" dirty="0"/>
              <a:t>Number of array dimensions.</a:t>
            </a:r>
          </a:p>
          <a:p>
            <a:pPr marL="0" indent="0">
              <a:buNone/>
            </a:pPr>
            <a:r>
              <a:rPr lang="en-US" dirty="0"/>
              <a:t>Data type of an array’s element</a:t>
            </a:r>
          </a:p>
          <a:p>
            <a:pPr marL="0" indent="0">
              <a:buNone/>
            </a:pPr>
            <a:r>
              <a:rPr lang="en-US" dirty="0"/>
              <a:t>Length of one array element in bytes.</a:t>
            </a:r>
          </a:p>
          <a:p>
            <a:pPr marL="0" indent="0">
              <a:buNone/>
            </a:pPr>
            <a:r>
              <a:rPr lang="en-US" dirty="0"/>
              <a:t>Return the number of elements along a given axis</a:t>
            </a:r>
          </a:p>
          <a:p>
            <a:pPr marL="0" indent="0">
              <a:buNone/>
            </a:pPr>
            <a:r>
              <a:rPr lang="en-US" dirty="0"/>
              <a:t>Return type of element or array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97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C09F33A4-EB2C-4997-916D-CA090AFF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Reshape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94934144-8808-4F0D-A222-939C05B9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3268" y="1958643"/>
            <a:ext cx="3992732" cy="576262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xmlns="" id="{2E2B3129-D46B-4A12-A7BF-7AE37DBD1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40836" y="2548966"/>
            <a:ext cx="4891270" cy="3684924"/>
          </a:xfrm>
        </p:spPr>
        <p:txBody>
          <a:bodyPr>
            <a:normAutofit lnSpcReduction="10000"/>
          </a:bodyPr>
          <a:lstStyle/>
          <a:p>
            <a:pPr marL="0" lvl="0" indent="0" fontAlgn="base">
              <a:spcBef>
                <a:spcPts val="0"/>
              </a:spcBef>
              <a:buClrTx/>
              <a:buNone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#Reshaping 3X4 array to 2X2X3 array </a:t>
            </a:r>
          </a:p>
          <a:p>
            <a:pPr marL="0" lvl="0" indent="0" fontAlgn="base">
              <a:spcBef>
                <a:spcPts val="0"/>
              </a:spcBef>
              <a:buClrTx/>
              <a:buNone/>
            </a:pP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</a:rPr>
              <a:t>np.array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([[1, 2, 3, 4], </a:t>
            </a:r>
          </a:p>
          <a:p>
            <a:pPr marL="0" lvl="0" indent="0" fontAlgn="base">
              <a:spcBef>
                <a:spcPts val="0"/>
              </a:spcBef>
              <a:buClrTx/>
              <a:buNone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                [5, 2, 4, 2], </a:t>
            </a:r>
          </a:p>
          <a:p>
            <a:pPr marL="0" lvl="0" indent="0" fontAlgn="base">
              <a:spcBef>
                <a:spcPts val="0"/>
              </a:spcBef>
              <a:buClrTx/>
              <a:buNone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                [1, 2, 0, 1]]) </a:t>
            </a:r>
          </a:p>
          <a:p>
            <a:pPr marL="0" lvl="0" indent="0" fontAlgn="base">
              <a:spcBef>
                <a:spcPts val="0"/>
              </a:spcBef>
              <a:buClrTx/>
              <a:buNone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  </a:t>
            </a:r>
          </a:p>
          <a:p>
            <a:pPr marL="0" lvl="0" indent="0" fontAlgn="base">
              <a:spcBef>
                <a:spcPts val="0"/>
              </a:spcBef>
              <a:buClrTx/>
              <a:buNone/>
            </a:pP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</a:rPr>
              <a:t>newarr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</a:rPr>
              <a:t>arr.reshape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(2, 2, 3) </a:t>
            </a:r>
          </a:p>
          <a:p>
            <a:pPr marL="0" lvl="0" indent="0" fontAlgn="base">
              <a:spcBef>
                <a:spcPts val="0"/>
              </a:spcBef>
              <a:buClrTx/>
              <a:buNone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  </a:t>
            </a:r>
          </a:p>
          <a:p>
            <a:pPr marL="0" lvl="0" indent="0" fontAlgn="base">
              <a:spcBef>
                <a:spcPts val="0"/>
              </a:spcBef>
              <a:buClrTx/>
              <a:buNone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print ("\</a:t>
            </a: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</a:rPr>
              <a:t>nOriginal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 array:\n", </a:t>
            </a: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</a:p>
          <a:p>
            <a:pPr marL="0" lvl="0" indent="0" fontAlgn="base">
              <a:spcBef>
                <a:spcPts val="0"/>
              </a:spcBef>
              <a:buClrTx/>
              <a:buNone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print ("Reshaped array:\n", </a:t>
            </a: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</a:rPr>
              <a:t>newarr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</a:p>
          <a:p>
            <a:pPr marL="0" lvl="0" indent="0" fontAlgn="base">
              <a:spcBef>
                <a:spcPts val="0"/>
              </a:spcBef>
              <a:buClrTx/>
              <a:buNone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  </a:t>
            </a:r>
          </a:p>
          <a:p>
            <a:pPr marL="0" lvl="0" indent="0" fontAlgn="base">
              <a:spcBef>
                <a:spcPts val="0"/>
              </a:spcBef>
              <a:buClrTx/>
              <a:buNone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# Flatten array </a:t>
            </a:r>
          </a:p>
          <a:p>
            <a:pPr marL="0" lvl="0" indent="0" fontAlgn="base">
              <a:spcBef>
                <a:spcPts val="0"/>
              </a:spcBef>
              <a:buClrTx/>
              <a:buNone/>
            </a:pP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</a:rPr>
              <a:t>np.array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([[1, 2, 3], [4, 5, 6]]) </a:t>
            </a:r>
          </a:p>
          <a:p>
            <a:pPr marL="0" lvl="0" indent="0" fontAlgn="base">
              <a:spcBef>
                <a:spcPts val="0"/>
              </a:spcBef>
              <a:buClrTx/>
              <a:buNone/>
            </a:pP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</a:rPr>
              <a:t>flarr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</a:rPr>
              <a:t>arr.flatten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() </a:t>
            </a:r>
          </a:p>
          <a:p>
            <a:pPr marL="0" lvl="0" indent="0" fontAlgn="base">
              <a:spcBef>
                <a:spcPts val="0"/>
              </a:spcBef>
              <a:buClrTx/>
              <a:buNone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  </a:t>
            </a:r>
          </a:p>
          <a:p>
            <a:pPr marL="0" lvl="0" indent="0" fontAlgn="base">
              <a:spcBef>
                <a:spcPts val="0"/>
              </a:spcBef>
              <a:buClrTx/>
              <a:buNone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print ("\</a:t>
            </a: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</a:rPr>
              <a:t>nOriginal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 array:\n", </a:t>
            </a: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</a:p>
          <a:p>
            <a:pPr marL="0" lvl="0" indent="0" fontAlgn="base">
              <a:spcBef>
                <a:spcPts val="0"/>
              </a:spcBef>
              <a:buClrTx/>
              <a:buNone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print ("Fattened array:\n", </a:t>
            </a: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</a:rPr>
              <a:t>flarr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</a:p>
          <a:p>
            <a:pPr marL="0" lvl="0" indent="0" fontAlgn="base">
              <a:spcBef>
                <a:spcPts val="0"/>
              </a:spcBef>
              <a:buClrTx/>
              <a:buNone/>
            </a:pPr>
            <a:endParaRPr lang="en-US" sz="1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638AFB51-863D-441F-9401-6DB7227D4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8977" y="1685696"/>
            <a:ext cx="3999001" cy="576262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xmlns="" id="{7CF65ACE-17E1-414B-95D0-BE5AC2E88E98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435242" y="2620352"/>
            <a:ext cx="5360442" cy="2551952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Original array: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[[1 2 3 4] [5 2 4 2] [1 2 0 1]]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Reshaped array: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[[[1 2 3] [4 5 2]] [[4 2 1] [2 0 1]]]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Original array: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[[1 2 3] [4 5 6]]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Fattened array: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[1 2 3 4 5 6]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38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8BF8B9F6-624D-4DD0-A832-BA95D145F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558" y="498216"/>
            <a:ext cx="8911687" cy="1280890"/>
          </a:xfrm>
        </p:spPr>
        <p:txBody>
          <a:bodyPr/>
          <a:lstStyle/>
          <a:p>
            <a:r>
              <a:rPr lang="en-US" dirty="0"/>
              <a:t>Array manipulation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BF49BD3C-7773-427B-BADC-0FAD0B4B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1" y="1977628"/>
            <a:ext cx="3992732" cy="576262"/>
          </a:xfrm>
        </p:spPr>
        <p:txBody>
          <a:bodyPr/>
          <a:lstStyle/>
          <a:p>
            <a:r>
              <a:rPr lang="en-US" dirty="0"/>
              <a:t>Input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8BAC7BB1-D21E-4764-99CD-2642D4DC8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68558" y="2553890"/>
            <a:ext cx="5063548" cy="40191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 = [1,3,45,65,7]</a:t>
            </a:r>
          </a:p>
          <a:p>
            <a:pPr marL="0" indent="0">
              <a:buNone/>
            </a:pPr>
            <a:r>
              <a:rPr lang="en-US" dirty="0" err="1"/>
              <a:t>np.sum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np.prod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np.max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np. min(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np. mean(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np. std(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np. var(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np. </a:t>
            </a:r>
            <a:r>
              <a:rPr lang="en-US" dirty="0" err="1"/>
              <a:t>argmin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np. argmax(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np. sin(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C075B799-09C4-429E-B851-E8E2C13F1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17618" y="1977628"/>
            <a:ext cx="3999001" cy="576262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C0B9D8AA-9D79-4EE6-961F-FC61FA257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17617" y="2593270"/>
            <a:ext cx="5986993" cy="382078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[1 3 45 65 7]</a:t>
            </a:r>
          </a:p>
          <a:p>
            <a:pPr marL="0" indent="0">
              <a:buNone/>
            </a:pPr>
            <a:r>
              <a:rPr lang="en-US" dirty="0"/>
              <a:t>121</a:t>
            </a:r>
          </a:p>
          <a:p>
            <a:pPr marL="0" indent="0">
              <a:buNone/>
            </a:pPr>
            <a:r>
              <a:rPr lang="en-US" dirty="0"/>
              <a:t>61425</a:t>
            </a:r>
          </a:p>
          <a:p>
            <a:pPr marL="0" indent="0">
              <a:buNone/>
            </a:pPr>
            <a:r>
              <a:rPr lang="en-US" dirty="0"/>
              <a:t>65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24.2</a:t>
            </a:r>
          </a:p>
          <a:p>
            <a:pPr marL="0" indent="0">
              <a:buNone/>
            </a:pPr>
            <a:r>
              <a:rPr lang="en-US" dirty="0"/>
              <a:t>26.003</a:t>
            </a:r>
          </a:p>
          <a:p>
            <a:pPr marL="0" indent="0">
              <a:buNone/>
            </a:pPr>
            <a:r>
              <a:rPr lang="en-US" dirty="0"/>
              <a:t>676.16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[ 0.84147098  0.14112001  0.85090352  0.82682868  0.6569866 ]</a:t>
            </a:r>
          </a:p>
        </p:txBody>
      </p:sp>
    </p:spTree>
    <p:extLst>
      <p:ext uri="{BB962C8B-B14F-4D97-AF65-F5344CB8AC3E}">
        <p14:creationId xmlns:p14="http://schemas.microsoft.com/office/powerpoint/2010/main" val="250845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1327E4-FCD1-46FE-B0B9-87F66EAF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539" y="185541"/>
            <a:ext cx="9500815" cy="9120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 Indexing, Slicing and Advance Slicing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97B660-7458-4689-89D8-3B16C1D1B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1479" y="1097610"/>
            <a:ext cx="3992732" cy="576262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F681744A-0D84-43E1-8940-1FD1880CA63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45852051"/>
              </p:ext>
            </p:extLst>
          </p:nvPr>
        </p:nvGraphicFramePr>
        <p:xfrm>
          <a:off x="1615306" y="1677688"/>
          <a:ext cx="4625078" cy="5090160"/>
        </p:xfrm>
        <a:graphic>
          <a:graphicData uri="http://schemas.openxmlformats.org/drawingml/2006/table">
            <a:tbl>
              <a:tblPr/>
              <a:tblGrid>
                <a:gridCol w="4625078">
                  <a:extLst>
                    <a:ext uri="{9D8B030D-6E8A-4147-A177-3AD203B41FA5}">
                      <a16:colId xmlns:a16="http://schemas.microsoft.com/office/drawing/2014/main" xmlns="" val="3759497748"/>
                    </a:ext>
                  </a:extLst>
                </a:gridCol>
              </a:tblGrid>
              <a:tr h="4513898"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np.array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([[-1, 2, 0, 4], </a:t>
                      </a:r>
                    </a:p>
                    <a:p>
                      <a:pPr rtl="0"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[4, -0.5, 6, 0], </a:t>
                      </a:r>
                    </a:p>
                    <a:p>
                      <a:pPr rtl="0"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[2.6, 0, 7, 8], </a:t>
                      </a:r>
                    </a:p>
                    <a:p>
                      <a:pPr rtl="0"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[3, -7, 4, 2.0]])</a:t>
                      </a:r>
                    </a:p>
                    <a:p>
                      <a:pPr algn="l" rtl="0" fontAlgn="base"/>
                      <a:r>
                        <a:rPr lang="en-US" sz="14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algn="l" rtl="0" fontAlgn="base"/>
                      <a:r>
                        <a:rPr lang="en-US" sz="1400" b="0" i="0" dirty="0" smtClean="0">
                          <a:effectLst/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400" b="0" i="0" dirty="0">
                          <a:effectLst/>
                          <a:latin typeface="Consolas" panose="020B0609020204030204" pitchFamily="49" charset="0"/>
                        </a:rPr>
                        <a:t>Slicing array </a:t>
                      </a: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onsolas" panose="020B0609020204030204" pitchFamily="49" charset="0"/>
                        </a:rPr>
                        <a:t>temp = </a:t>
                      </a:r>
                      <a:r>
                        <a:rPr lang="en-US" sz="1400" b="0" i="0" dirty="0" err="1"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400" b="0" i="0" dirty="0">
                          <a:effectLst/>
                          <a:latin typeface="Consolas" panose="020B0609020204030204" pitchFamily="49" charset="0"/>
                        </a:rPr>
                        <a:t>[:2, ::2] </a:t>
                      </a: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onsolas" panose="020B0609020204030204" pitchFamily="49" charset="0"/>
                        </a:rPr>
                        <a:t>print ("Array with first 2 rows and alternate"</a:t>
                      </a: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onsolas" panose="020B0609020204030204" pitchFamily="49" charset="0"/>
                        </a:rPr>
                        <a:t>                    "columns(0 and 2):\n", temp) </a:t>
                      </a: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onsolas" panose="020B0609020204030204" pitchFamily="49" charset="0"/>
                        </a:rPr>
                        <a:t># Integer array indexing example </a:t>
                      </a: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onsolas" panose="020B0609020204030204" pitchFamily="49" charset="0"/>
                        </a:rPr>
                        <a:t>temp = </a:t>
                      </a:r>
                      <a:r>
                        <a:rPr lang="en-US" sz="1400" b="0" i="0" dirty="0" err="1"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400" b="0" i="0" dirty="0">
                          <a:effectLst/>
                          <a:latin typeface="Consolas" panose="020B0609020204030204" pitchFamily="49" charset="0"/>
                        </a:rPr>
                        <a:t>[[0, 1, 2, 3], [3, 2, 1, 0]] </a:t>
                      </a: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onsolas" panose="020B0609020204030204" pitchFamily="49" charset="0"/>
                        </a:rPr>
                        <a:t>print ("\</a:t>
                      </a:r>
                      <a:r>
                        <a:rPr lang="en-US" sz="1400" b="0" i="0" dirty="0" err="1">
                          <a:effectLst/>
                          <a:latin typeface="Consolas" panose="020B0609020204030204" pitchFamily="49" charset="0"/>
                        </a:rPr>
                        <a:t>nElements</a:t>
                      </a:r>
                      <a:r>
                        <a:rPr lang="en-US" sz="1400" b="0" i="0" dirty="0">
                          <a:effectLst/>
                          <a:latin typeface="Consolas" panose="020B0609020204030204" pitchFamily="49" charset="0"/>
                        </a:rPr>
                        <a:t> at indices (0, 3), (1, 2), (2, 1),"</a:t>
                      </a: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onsolas" panose="020B0609020204030204" pitchFamily="49" charset="0"/>
                        </a:rPr>
                        <a:t>                                    "(3, 0):\n", temp) </a:t>
                      </a: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US" sz="1400" b="0" i="0" dirty="0" err="1"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US" sz="1400" b="0" i="0" dirty="0">
                          <a:effectLst/>
                          <a:latin typeface="Consolas" panose="020B0609020204030204" pitchFamily="49" charset="0"/>
                        </a:rPr>
                        <a:t> array indexing example </a:t>
                      </a:r>
                    </a:p>
                    <a:p>
                      <a:pPr algn="l" rtl="0" fontAlgn="base"/>
                      <a:r>
                        <a:rPr lang="en-US" sz="1400" b="0" i="0" dirty="0" err="1">
                          <a:effectLst/>
                          <a:latin typeface="Consolas" panose="020B0609020204030204" pitchFamily="49" charset="0"/>
                        </a:rPr>
                        <a:t>cond</a:t>
                      </a:r>
                      <a:r>
                        <a:rPr lang="en-US" sz="1400" b="0" i="0" dirty="0"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400" b="0" i="0" dirty="0" err="1"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400" b="0" i="0" dirty="0">
                          <a:effectLst/>
                          <a:latin typeface="Consolas" panose="020B0609020204030204" pitchFamily="49" charset="0"/>
                        </a:rPr>
                        <a:t> &gt; 0 # </a:t>
                      </a:r>
                      <a:r>
                        <a:rPr lang="en-US" sz="1400" b="0" i="0" dirty="0" err="1">
                          <a:effectLst/>
                          <a:latin typeface="Consolas" panose="020B0609020204030204" pitchFamily="49" charset="0"/>
                        </a:rPr>
                        <a:t>cond</a:t>
                      </a:r>
                      <a:r>
                        <a:rPr lang="en-US" sz="1400" b="0" i="0" dirty="0">
                          <a:effectLst/>
                          <a:latin typeface="Consolas" panose="020B0609020204030204" pitchFamily="49" charset="0"/>
                        </a:rPr>
                        <a:t> is a </a:t>
                      </a:r>
                      <a:r>
                        <a:rPr lang="en-US" sz="1400" b="0" i="0" dirty="0" err="1"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US" sz="1400" b="0" i="0" dirty="0">
                          <a:effectLst/>
                          <a:latin typeface="Consolas" panose="020B0609020204030204" pitchFamily="49" charset="0"/>
                        </a:rPr>
                        <a:t> array </a:t>
                      </a: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onsolas" panose="020B0609020204030204" pitchFamily="49" charset="0"/>
                        </a:rPr>
                        <a:t>temp = </a:t>
                      </a:r>
                      <a:r>
                        <a:rPr lang="en-US" sz="1400" b="0" i="0" dirty="0" err="1"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400" b="0" i="0" dirty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400" b="0" i="0" dirty="0" err="1">
                          <a:effectLst/>
                          <a:latin typeface="Consolas" panose="020B0609020204030204" pitchFamily="49" charset="0"/>
                        </a:rPr>
                        <a:t>cond</a:t>
                      </a:r>
                      <a:r>
                        <a:rPr lang="en-US" sz="1400" b="0" i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onsolas" panose="020B0609020204030204" pitchFamily="49" charset="0"/>
                        </a:rPr>
                        <a:t>print ("\</a:t>
                      </a:r>
                      <a:r>
                        <a:rPr lang="en-US" sz="1400" b="0" i="0" dirty="0" err="1">
                          <a:effectLst/>
                          <a:latin typeface="Consolas" panose="020B0609020204030204" pitchFamily="49" charset="0"/>
                        </a:rPr>
                        <a:t>nElements</a:t>
                      </a:r>
                      <a:r>
                        <a:rPr lang="en-US" sz="1400" b="0" i="0" dirty="0">
                          <a:effectLst/>
                          <a:latin typeface="Consolas" panose="020B0609020204030204" pitchFamily="49" charset="0"/>
                        </a:rPr>
                        <a:t> greater than 0:\n", temp) 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9272945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0FB61C7-D4D3-4F1C-8293-66A989D4A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24211" y="1013763"/>
            <a:ext cx="3999001" cy="576262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ECEBE23C-135C-438E-8DC7-25DB1C6AAD19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5804941" y="2110861"/>
            <a:ext cx="6387059" cy="1567067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Array with first 2 rows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alternatecolumns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(0 and 2):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[[-1. 0.] [ 4. 6.]]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Elements at indices (0, 3), (1, 2), (2, 1),(3, 0):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[ 4. 6. 0. 3.]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 greater than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[ 2. 4. 4. 6. 2.6 7. 8. 3. 4. 2. 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9376" y="4719600"/>
            <a:ext cx="4585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www.tutorialspoint.com/numpy/numpy_indexing_and_slicing.htm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https://www.tutorialspoint.com/numpy/numpy_advanced_indexing.htm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0383" y="4719600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details about advance indexing, slicing: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11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Operations on Array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240" t="26165" r="55105" b="11659"/>
          <a:stretch/>
        </p:blipFill>
        <p:spPr>
          <a:xfrm>
            <a:off x="2020529" y="1548581"/>
            <a:ext cx="3849329" cy="48562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2903" t="26310" r="55343" b="29940"/>
          <a:stretch/>
        </p:blipFill>
        <p:spPr>
          <a:xfrm>
            <a:off x="6442254" y="1264555"/>
            <a:ext cx="4456804" cy="280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11392" t="36189" r="61239" b="28125"/>
          <a:stretch/>
        </p:blipFill>
        <p:spPr>
          <a:xfrm>
            <a:off x="6253316" y="4262284"/>
            <a:ext cx="4645741" cy="23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4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273" y="297187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 smtClean="0"/>
              <a:t>Broadcasting </a:t>
            </a:r>
            <a:br>
              <a:rPr lang="en-US" dirty="0" smtClean="0"/>
            </a:br>
            <a:r>
              <a:rPr lang="en-US" sz="1600" dirty="0"/>
              <a:t>The term </a:t>
            </a:r>
            <a:r>
              <a:rPr lang="en-US" sz="1600" b="1" dirty="0"/>
              <a:t>broadcasting</a:t>
            </a:r>
            <a:r>
              <a:rPr lang="en-US" sz="1600" dirty="0"/>
              <a:t> refers to the ability of </a:t>
            </a:r>
            <a:r>
              <a:rPr lang="en-US" sz="1600" dirty="0" err="1"/>
              <a:t>NumPy</a:t>
            </a:r>
            <a:r>
              <a:rPr lang="en-US" sz="1600" dirty="0"/>
              <a:t> to treat arrays of different shapes during arithmetic operations.</a:t>
            </a: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609" t="25893" r="12763" b="38195"/>
          <a:stretch/>
        </p:blipFill>
        <p:spPr>
          <a:xfrm>
            <a:off x="1460091" y="1578077"/>
            <a:ext cx="6946490" cy="49554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209" t="33434" r="56449" b="29305"/>
          <a:stretch/>
        </p:blipFill>
        <p:spPr>
          <a:xfrm>
            <a:off x="8406581" y="2042651"/>
            <a:ext cx="3259394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44647" y="157807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66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Linearalgebra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252" y="2133599"/>
            <a:ext cx="9233360" cy="43851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Import Library </a:t>
            </a:r>
            <a:r>
              <a:rPr lang="en-US" dirty="0" smtClean="0">
                <a:sym typeface="Wingdings" panose="05000000000000000000" pitchFamily="2" charset="2"/>
              </a:rPr>
              <a:t>   </a:t>
            </a:r>
            <a:r>
              <a:rPr lang="en-US" dirty="0" smtClean="0"/>
              <a:t>from </a:t>
            </a:r>
            <a:r>
              <a:rPr lang="en-US" dirty="0" err="1"/>
              <a:t>numpy</a:t>
            </a:r>
            <a:r>
              <a:rPr lang="en-US" dirty="0"/>
              <a:t> import </a:t>
            </a:r>
            <a:r>
              <a:rPr lang="en-US" dirty="0" err="1" smtClean="0"/>
              <a:t>linalg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smtClean="0"/>
              <a:t>la</a:t>
            </a:r>
          </a:p>
          <a:p>
            <a:pPr marL="0" indent="0">
              <a:buNone/>
            </a:pPr>
            <a:r>
              <a:rPr lang="en-US" b="1" dirty="0" smtClean="0"/>
              <a:t>Operations on Matrix and Vector</a:t>
            </a:r>
          </a:p>
          <a:p>
            <a:pPr marL="0" indent="0">
              <a:buNone/>
            </a:pPr>
            <a:r>
              <a:rPr lang="en-US" dirty="0" smtClean="0"/>
              <a:t>Matrix </a:t>
            </a:r>
            <a:r>
              <a:rPr lang="en-US" dirty="0"/>
              <a:t>determinant</a:t>
            </a:r>
          </a:p>
          <a:p>
            <a:pPr marL="0" indent="0">
              <a:buNone/>
            </a:pPr>
            <a:r>
              <a:rPr lang="en-US" dirty="0"/>
              <a:t>Matrix inverse</a:t>
            </a:r>
          </a:p>
          <a:p>
            <a:pPr marL="0" indent="0">
              <a:buNone/>
            </a:pPr>
            <a:r>
              <a:rPr lang="en-US" dirty="0"/>
              <a:t>Eigenvalues and Eigenvectors</a:t>
            </a:r>
          </a:p>
          <a:p>
            <a:pPr marL="0" indent="0">
              <a:buNone/>
            </a:pPr>
            <a:r>
              <a:rPr lang="en-US" dirty="0" smtClean="0"/>
              <a:t>Diagonal Matrix</a:t>
            </a:r>
          </a:p>
          <a:p>
            <a:pPr marL="0" indent="0">
              <a:buNone/>
            </a:pPr>
            <a:r>
              <a:rPr lang="en-US" dirty="0" smtClean="0"/>
              <a:t>Unit Matrix </a:t>
            </a:r>
          </a:p>
          <a:p>
            <a:pPr marL="0" indent="0">
              <a:buNone/>
            </a:pPr>
            <a:r>
              <a:rPr lang="en-US" dirty="0" smtClean="0"/>
              <a:t>Singular Matrix</a:t>
            </a:r>
          </a:p>
          <a:p>
            <a:pPr marL="0" indent="0">
              <a:buNone/>
            </a:pPr>
            <a:r>
              <a:rPr lang="en-US" dirty="0" smtClean="0"/>
              <a:t>Identity Matrix</a:t>
            </a:r>
          </a:p>
          <a:p>
            <a:pPr marL="0" indent="0">
              <a:buNone/>
            </a:pPr>
            <a:r>
              <a:rPr lang="en-US" dirty="0" smtClean="0"/>
              <a:t>Upper Triangular Matrix</a:t>
            </a:r>
          </a:p>
          <a:p>
            <a:pPr marL="0" indent="0">
              <a:buNone/>
            </a:pPr>
            <a:r>
              <a:rPr lang="en-US" dirty="0" smtClean="0"/>
              <a:t>Lower </a:t>
            </a:r>
            <a:r>
              <a:rPr lang="en-US" dirty="0"/>
              <a:t>Triangular </a:t>
            </a:r>
            <a:r>
              <a:rPr lang="en-US" dirty="0" smtClean="0"/>
              <a:t>Matrix</a:t>
            </a:r>
          </a:p>
          <a:p>
            <a:pPr marL="0" indent="0">
              <a:buNone/>
            </a:pPr>
            <a:r>
              <a:rPr lang="en-US" dirty="0" smtClean="0"/>
              <a:t>Sparse Matrix</a:t>
            </a:r>
          </a:p>
          <a:p>
            <a:pPr marL="0" indent="0">
              <a:buNone/>
            </a:pPr>
            <a:r>
              <a:rPr lang="en-US" dirty="0" smtClean="0"/>
              <a:t>Dense Matrix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9212" y="1837524"/>
            <a:ext cx="8915399" cy="1468800"/>
          </a:xfrm>
        </p:spPr>
        <p:txBody>
          <a:bodyPr/>
          <a:lstStyle/>
          <a:p>
            <a:r>
              <a:rPr lang="en-US" dirty="0" smtClean="0"/>
              <a:t>For Further Reading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207425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https://numpy.org/devdocs/user/quickstart.html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www.tutorialspoint.com/numpy/index.htm</a:t>
            </a:r>
            <a:endParaRPr lang="en-US" dirty="0" smtClean="0"/>
          </a:p>
          <a:p>
            <a:r>
              <a:rPr lang="en-US" dirty="0">
                <a:hlinkClick r:id="rId4"/>
              </a:rPr>
              <a:t>https</a:t>
            </a:r>
            <a:r>
              <a:rPr lang="en-US" dirty="0" smtClean="0">
                <a:hlinkClick r:id="rId4"/>
              </a:rPr>
              <a:t>://www.geeksforgeeks.org/numpy-in-python-set-1-introduction/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https://www.geeksforgeeks.org/numpy-python-set-2-advanced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https://www.geeksforgeeks.org/numpy-linear-algebra/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6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DA0836-BCCA-457E-9A18-7BF0ABAB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7AB838-1373-4B47-A94D-9EFF80C0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libraries are not installed in your system,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Open Python or Anaconda prompt. And </a:t>
            </a:r>
            <a:r>
              <a:rPr lang="en-US" dirty="0" smtClean="0"/>
              <a:t>write,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    </a:t>
            </a:r>
            <a:r>
              <a:rPr lang="en-US" dirty="0" smtClean="0">
                <a:solidFill>
                  <a:srgbClr val="FF0000"/>
                </a:solidFill>
              </a:rPr>
              <a:t>pip </a:t>
            </a:r>
            <a:r>
              <a:rPr lang="en-US" dirty="0">
                <a:solidFill>
                  <a:srgbClr val="FF0000"/>
                </a:solidFill>
              </a:rPr>
              <a:t>install </a:t>
            </a:r>
            <a:r>
              <a:rPr lang="en-US" dirty="0" err="1" smtClean="0">
                <a:solidFill>
                  <a:srgbClr val="FF0000"/>
                </a:solidFill>
              </a:rPr>
              <a:t>numpy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    </a:t>
            </a:r>
            <a:r>
              <a:rPr lang="en-US" dirty="0" smtClean="0">
                <a:solidFill>
                  <a:srgbClr val="FF0000"/>
                </a:solidFill>
              </a:rPr>
              <a:t>pip </a:t>
            </a:r>
            <a:r>
              <a:rPr lang="en-US" dirty="0">
                <a:solidFill>
                  <a:srgbClr val="FF0000"/>
                </a:solidFill>
              </a:rPr>
              <a:t>install pandas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1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Libraries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pandas</a:t>
            </a:r>
          </a:p>
          <a:p>
            <a:pPr marL="0" indent="0">
              <a:buNone/>
            </a:pPr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53948" y="2966565"/>
            <a:ext cx="35090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cxnSpLocks/>
            <a:stCxn id="4" idx="2"/>
          </p:cNvCxnSpPr>
          <p:nvPr/>
        </p:nvCxnSpPr>
        <p:spPr>
          <a:xfrm flipH="1">
            <a:off x="4411667" y="3335897"/>
            <a:ext cx="17732" cy="283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38556" y="3489292"/>
            <a:ext cx="203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an alias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8112" y="4537104"/>
            <a:ext cx="29285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38555" y="5135036"/>
            <a:ext cx="252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an alias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4494540" y="4906436"/>
            <a:ext cx="0" cy="322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19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470" y="1542557"/>
            <a:ext cx="8915399" cy="2365766"/>
          </a:xfrm>
        </p:spPr>
        <p:txBody>
          <a:bodyPr>
            <a:normAutofit/>
          </a:bodyPr>
          <a:lstStyle/>
          <a:p>
            <a:r>
              <a:rPr lang="en-US" sz="7200" dirty="0" smtClean="0"/>
              <a:t>NUMPY LIBRARY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90599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 </a:t>
            </a:r>
            <a:r>
              <a:rPr lang="en-US" dirty="0" err="1"/>
              <a:t>numpy</a:t>
            </a:r>
            <a:r>
              <a:rPr lang="en-US" dirty="0"/>
              <a:t> (with default value)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arange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b="1" dirty="0" err="1"/>
              <a:t>arange</a:t>
            </a:r>
            <a:r>
              <a:rPr lang="en-US" dirty="0"/>
              <a:t>() is one of the array creation routines based on numerical ranges. It creates an instance of </a:t>
            </a:r>
            <a:r>
              <a:rPr lang="en-US" dirty="0" err="1"/>
              <a:t>ndarray</a:t>
            </a:r>
            <a:r>
              <a:rPr lang="en-US" dirty="0"/>
              <a:t> with evenly spaced values and returns the reference to it.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np.arange</a:t>
            </a:r>
            <a:r>
              <a:rPr lang="en-US" dirty="0"/>
              <a:t>(10)</a:t>
            </a:r>
          </a:p>
          <a:p>
            <a:pPr marL="0" indent="0">
              <a:buNone/>
            </a:pPr>
            <a:r>
              <a:rPr lang="en-US" dirty="0"/>
              <a:t>print(a)</a:t>
            </a:r>
          </a:p>
          <a:p>
            <a:pPr marL="0" indent="0">
              <a:buNone/>
            </a:pPr>
            <a:r>
              <a:rPr lang="en-US" dirty="0"/>
              <a:t>Output: [0 1 2 3 4 5 6 7 8 9]</a:t>
            </a:r>
          </a:p>
        </p:txBody>
      </p:sp>
    </p:spTree>
    <p:extLst>
      <p:ext uri="{BB962C8B-B14F-4D97-AF65-F5344CB8AC3E}">
        <p14:creationId xmlns:p14="http://schemas.microsoft.com/office/powerpoint/2010/main" val="331268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4E266F-9C62-4190-B908-C333DA97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 </a:t>
            </a:r>
            <a:r>
              <a:rPr lang="en-US" dirty="0" err="1"/>
              <a:t>numpy</a:t>
            </a:r>
            <a:r>
              <a:rPr lang="en-US" dirty="0"/>
              <a:t> (with default value)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949DDDA-D1A9-483F-A935-DAB8EC682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Zeros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F20DCF-B3EC-414D-A5E6-2B3DAD7B18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np.zeros</a:t>
            </a:r>
            <a:r>
              <a:rPr lang="en-US" dirty="0"/>
              <a:t>(3)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Output: [0.  0.  0.]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np.zeros</a:t>
            </a:r>
            <a:r>
              <a:rPr lang="en-US" dirty="0"/>
              <a:t>(3, </a:t>
            </a:r>
            <a:r>
              <a:rPr lang="en-US" dirty="0" err="1"/>
              <a:t>dtype</a:t>
            </a:r>
            <a:r>
              <a:rPr lang="en-US" dirty="0"/>
              <a:t> = 'int’)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Output: [0 0 0]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E81091C-44DC-4118-A9C3-8D395B0FB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Ones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912CD73-5159-46A1-9916-709E0EF2E1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np.ones</a:t>
            </a:r>
            <a:r>
              <a:rPr lang="en-US" dirty="0"/>
              <a:t>(3)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Output: [1. 1. 1.]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np.ones</a:t>
            </a:r>
            <a:r>
              <a:rPr lang="en-US" dirty="0"/>
              <a:t>(3, </a:t>
            </a:r>
            <a:r>
              <a:rPr lang="en-US" dirty="0" err="1"/>
              <a:t>dtype</a:t>
            </a:r>
            <a:r>
              <a:rPr lang="en-US" dirty="0"/>
              <a:t> = 'int’)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Output: [1 1 1]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EDD80-BEB1-4A9F-A05D-9B108019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296" y="570626"/>
            <a:ext cx="8911687" cy="1280890"/>
          </a:xfrm>
        </p:spPr>
        <p:txBody>
          <a:bodyPr/>
          <a:lstStyle/>
          <a:p>
            <a:r>
              <a:rPr lang="en-US" dirty="0"/>
              <a:t>Array in </a:t>
            </a:r>
            <a:r>
              <a:rPr lang="en-US" dirty="0" err="1"/>
              <a:t>numpy</a:t>
            </a:r>
            <a:r>
              <a:rPr lang="en-US" dirty="0"/>
              <a:t> (with default value)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13079B-B8F0-4525-916C-B1A4BB9AB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6927" y="1959367"/>
            <a:ext cx="3014216" cy="576262"/>
          </a:xfrm>
        </p:spPr>
        <p:txBody>
          <a:bodyPr/>
          <a:lstStyle/>
          <a:p>
            <a:r>
              <a:rPr lang="en-US" dirty="0"/>
              <a:t>Empty (without initialization 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A6345D9-40FD-4B65-894C-7A095FAE87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np.empty</a:t>
            </a:r>
            <a:r>
              <a:rPr lang="en-US" dirty="0"/>
              <a:t>(3)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[ 6.91152562e310   </a:t>
            </a:r>
          </a:p>
          <a:p>
            <a:pPr marL="0" indent="0">
              <a:buNone/>
            </a:pPr>
            <a:r>
              <a:rPr lang="en-US" dirty="0"/>
              <a:t>                  1.94943047e-316   </a:t>
            </a:r>
          </a:p>
          <a:p>
            <a:pPr marL="0" indent="0">
              <a:buNone/>
            </a:pPr>
            <a:r>
              <a:rPr lang="en-US" dirty="0"/>
              <a:t>                  1.58101007e-322]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01EBF8F-43C0-4286-AEE2-23869EE10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65492" y="1748511"/>
            <a:ext cx="1692318" cy="576262"/>
          </a:xfrm>
        </p:spPr>
        <p:txBody>
          <a:bodyPr/>
          <a:lstStyle/>
          <a:p>
            <a:r>
              <a:rPr lang="en-US" dirty="0" err="1"/>
              <a:t>Linspace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A70C4B1-7434-4A6F-922F-C6B523C1A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88694" y="2531579"/>
            <a:ext cx="5183188" cy="3684588"/>
          </a:xfrm>
          <a:ln w="28575"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/>
              <a:t>arr</a:t>
            </a:r>
            <a:r>
              <a:rPr lang="fr-FR" dirty="0"/>
              <a:t> = </a:t>
            </a:r>
            <a:r>
              <a:rPr lang="fr-FR" dirty="0" err="1"/>
              <a:t>np.linspace</a:t>
            </a:r>
            <a:r>
              <a:rPr lang="fr-FR" dirty="0"/>
              <a:t>( 2,10,5 )</a:t>
            </a:r>
          </a:p>
          <a:p>
            <a:pPr marL="0" indent="0">
              <a:buNone/>
            </a:pP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arr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Output: </a:t>
            </a:r>
            <a:r>
              <a:rPr lang="en-US" dirty="0"/>
              <a:t>[  2.   4.   6.   8.  10.]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A13A090-1CBB-458D-97FF-EE2790F96853}"/>
              </a:ext>
            </a:extLst>
          </p:cNvPr>
          <p:cNvSpPr/>
          <p:nvPr/>
        </p:nvSpPr>
        <p:spPr>
          <a:xfrm>
            <a:off x="8118653" y="2572241"/>
            <a:ext cx="707295" cy="3971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D048F200-90FF-4DD5-A248-654D149F948E}"/>
              </a:ext>
            </a:extLst>
          </p:cNvPr>
          <p:cNvCxnSpPr/>
          <p:nvPr/>
        </p:nvCxnSpPr>
        <p:spPr>
          <a:xfrm flipV="1">
            <a:off x="8587409" y="2134505"/>
            <a:ext cx="0" cy="4377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E8AC7EC7-584F-4233-A5C6-08E0112B6187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8070660" y="2161328"/>
            <a:ext cx="125101" cy="3702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7207F668-939C-4686-ACF7-8B564F670550}"/>
              </a:ext>
            </a:extLst>
          </p:cNvPr>
          <p:cNvCxnSpPr>
            <a:cxnSpLocks/>
          </p:cNvCxnSpPr>
          <p:nvPr/>
        </p:nvCxnSpPr>
        <p:spPr>
          <a:xfrm flipV="1">
            <a:off x="8856406" y="2161328"/>
            <a:ext cx="369232" cy="4341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4796179-2A0B-4F18-93B9-675C9BD0C9D0}"/>
              </a:ext>
            </a:extLst>
          </p:cNvPr>
          <p:cNvSpPr txBox="1"/>
          <p:nvPr/>
        </p:nvSpPr>
        <p:spPr>
          <a:xfrm>
            <a:off x="7739303" y="1514997"/>
            <a:ext cx="662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</a:t>
            </a:r>
          </a:p>
          <a:p>
            <a:r>
              <a:rPr lang="en-US" dirty="0"/>
              <a:t>limit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EED88CB-0CD8-43DF-A599-BA2F43F4DBA5}"/>
              </a:ext>
            </a:extLst>
          </p:cNvPr>
          <p:cNvSpPr txBox="1"/>
          <p:nvPr/>
        </p:nvSpPr>
        <p:spPr>
          <a:xfrm>
            <a:off x="8358982" y="1476536"/>
            <a:ext cx="642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</a:t>
            </a:r>
          </a:p>
          <a:p>
            <a:r>
              <a:rPr lang="en-US" dirty="0"/>
              <a:t>limit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5E1EC7B-4A0C-4557-8764-CEE03A01DAA1}"/>
              </a:ext>
            </a:extLst>
          </p:cNvPr>
          <p:cNvSpPr txBox="1"/>
          <p:nvPr/>
        </p:nvSpPr>
        <p:spPr>
          <a:xfrm>
            <a:off x="8950026" y="1588461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No. of </a:t>
            </a:r>
          </a:p>
          <a:p>
            <a:r>
              <a:rPr lang="en-US" dirty="0"/>
              <a:t>Elements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E48AA28C-5F3F-4F4A-A4DC-02429E3BD1B2}"/>
              </a:ext>
            </a:extLst>
          </p:cNvPr>
          <p:cNvSpPr/>
          <p:nvPr/>
        </p:nvSpPr>
        <p:spPr>
          <a:xfrm>
            <a:off x="3578088" y="3776870"/>
            <a:ext cx="2146852" cy="1244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29555540-2913-42FD-A4D0-7F74C07B4636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651514" y="5021315"/>
            <a:ext cx="768625" cy="67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0321ECD-56ED-442E-9AEF-025BCA1D79DA}"/>
              </a:ext>
            </a:extLst>
          </p:cNvPr>
          <p:cNvSpPr txBox="1"/>
          <p:nvPr/>
        </p:nvSpPr>
        <p:spPr>
          <a:xfrm>
            <a:off x="3386431" y="5701378"/>
            <a:ext cx="6591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 may vary because </a:t>
            </a:r>
            <a:r>
              <a:rPr lang="en-US" dirty="0"/>
              <a:t>The elements in an array show </a:t>
            </a:r>
            <a:endParaRPr lang="en-US" dirty="0" smtClean="0"/>
          </a:p>
          <a:p>
            <a:r>
              <a:rPr lang="en-US" dirty="0" smtClean="0"/>
              <a:t>random </a:t>
            </a:r>
            <a:r>
              <a:rPr lang="en-US" dirty="0"/>
              <a:t>values as they are not initialized.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7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D5CB0D-DA37-4AFA-9E59-772ADAEF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 </a:t>
            </a:r>
            <a:r>
              <a:rPr lang="en-US" dirty="0" err="1"/>
              <a:t>numpy</a:t>
            </a:r>
            <a:r>
              <a:rPr lang="en-US" dirty="0"/>
              <a:t> (with listed elements)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C53FB347-ED76-4D28-8B21-94E100583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4360" y="1969475"/>
            <a:ext cx="3992732" cy="576262"/>
          </a:xfrm>
        </p:spPr>
        <p:txBody>
          <a:bodyPr/>
          <a:lstStyle/>
          <a:p>
            <a:r>
              <a:rPr lang="en-US" dirty="0"/>
              <a:t>One dimension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C34C5330-23BA-4765-9F9B-893129D05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3" y="2548966"/>
            <a:ext cx="3142848" cy="335406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([10,20,30])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list1 = [10,20,30]</a:t>
            </a:r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(list1)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[1 2 3]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D192AD35-294B-41CF-87D5-1EB3FFCF0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8279" y="1866440"/>
            <a:ext cx="3999001" cy="576262"/>
          </a:xfrm>
        </p:spPr>
        <p:txBody>
          <a:bodyPr/>
          <a:lstStyle/>
          <a:p>
            <a:r>
              <a:rPr lang="en-US" dirty="0"/>
              <a:t>N-dimension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B431FB9B-45DF-4115-B762-63765688F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92432" y="2495834"/>
            <a:ext cx="4338674" cy="335406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([[10,20,30],[1,2,3]])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list1 = [[10,20,30],[1,2,3]]</a:t>
            </a:r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(list1)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[[10 20 30]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[ 1  2  3]]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1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399A49-E10F-45B6-A044-FB416853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 </a:t>
            </a:r>
            <a:r>
              <a:rPr lang="en-US" dirty="0" err="1"/>
              <a:t>numpy</a:t>
            </a:r>
            <a:r>
              <a:rPr lang="en-US" dirty="0"/>
              <a:t> using random number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1924993-2A41-4FBA-9D51-F2645C39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np.random.randint</a:t>
            </a:r>
            <a:r>
              <a:rPr lang="en-US" dirty="0"/>
              <a:t> (min limit, max limit, size)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np.random.randint</a:t>
            </a:r>
            <a:r>
              <a:rPr lang="en-US" dirty="0"/>
              <a:t> (2,5,size=6)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[2 4 3 3 4 3]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51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1284</TotalTime>
  <Words>760</Words>
  <Application>Microsoft Office PowerPoint</Application>
  <PresentationFormat>Widescreen</PresentationFormat>
  <Paragraphs>209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Consolas</vt:lpstr>
      <vt:lpstr>Wingdings</vt:lpstr>
      <vt:lpstr>Wingdings 3</vt:lpstr>
      <vt:lpstr>Wisp</vt:lpstr>
      <vt:lpstr>Numpy Libraries in Python</vt:lpstr>
      <vt:lpstr>Installation</vt:lpstr>
      <vt:lpstr>Include Libraries in Python</vt:lpstr>
      <vt:lpstr>NUMPY LIBRARY</vt:lpstr>
      <vt:lpstr>Array in numpy (with default value) </vt:lpstr>
      <vt:lpstr>Array in numpy (with default value) </vt:lpstr>
      <vt:lpstr>Array in numpy (with default value) </vt:lpstr>
      <vt:lpstr>Array in numpy (with listed elements)</vt:lpstr>
      <vt:lpstr>Array in numpy using random number</vt:lpstr>
      <vt:lpstr>Functions of Array in numpy</vt:lpstr>
      <vt:lpstr>Example of Reshape</vt:lpstr>
      <vt:lpstr>Array manipulation </vt:lpstr>
      <vt:lpstr>Array Indexing, Slicing and Advance Slicing</vt:lpstr>
      <vt:lpstr>Basic Operations on Array</vt:lpstr>
      <vt:lpstr>Broadcasting  The term broadcasting refers to the ability of NumPy to treat arrays of different shapes during arithmetic operations.</vt:lpstr>
      <vt:lpstr>Numpy Linearalgebra </vt:lpstr>
      <vt:lpstr>For Further Reading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Libraries</dc:title>
  <dc:creator>Bahria</dc:creator>
  <cp:lastModifiedBy>sania_khan35</cp:lastModifiedBy>
  <cp:revision>60</cp:revision>
  <dcterms:created xsi:type="dcterms:W3CDTF">2019-10-04T06:30:48Z</dcterms:created>
  <dcterms:modified xsi:type="dcterms:W3CDTF">2019-10-06T09:56:05Z</dcterms:modified>
</cp:coreProperties>
</file>