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Proxima Nova"/>
      <p:regular r:id="rId17"/>
      <p:bold r:id="rId18"/>
      <p:italic r:id="rId19"/>
      <p:boldItalic r:id="rId20"/>
    </p:embeddedFont>
    <p:embeddedFont>
      <p:font typeface="Roboto"/>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461EC8-6EE1-476A-A738-D5383C46DA56}">
  <a:tblStyle styleId="{40461EC8-6EE1-476A-A738-D5383C46DA5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regular.fntdata"/><Relationship Id="rId16" Type="http://schemas.openxmlformats.org/officeDocument/2006/relationships/slide" Target="slides/slide10.xml"/><Relationship Id="rId19" Type="http://schemas.openxmlformats.org/officeDocument/2006/relationships/font" Target="fonts/ProximaNova-italic.fntdata"/><Relationship Id="rId18"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4f6c4863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f6c4863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44444"/>
              </a:solidFill>
              <a:highlight>
                <a:srgbClr val="FFFFFF"/>
              </a:highligh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a9b0f094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a9b0f094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44444"/>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4f6c4863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f6c4863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44444"/>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a9b0f094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a9b0f094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44444"/>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e5614dad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e5614dad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44444"/>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e5614dad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e5614dad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44444"/>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e5614dad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e5614dad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44444"/>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a9b0f094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3a9b0f094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44444"/>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035e1c8b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035e1c8b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44444"/>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a9b0f094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a9b0f094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444444"/>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orkyard">
  <p:cSld name="CUSTOM_7">
    <p:bg>
      <p:bgPr>
        <a:solidFill>
          <a:srgbClr val="9E9E9E">
            <a:alpha val="0"/>
          </a:srgbClr>
        </a:solidFill>
      </p:bgPr>
    </p:bg>
    <p:spTree>
      <p:nvGrpSpPr>
        <p:cNvPr id="53" name="Shape 53"/>
        <p:cNvGrpSpPr/>
        <p:nvPr/>
      </p:nvGrpSpPr>
      <p:grpSpPr>
        <a:xfrm>
          <a:off x="0" y="0"/>
          <a:ext cx="0" cy="0"/>
          <a:chOff x="0" y="0"/>
          <a:chExt cx="0" cy="0"/>
        </a:xfrm>
      </p:grpSpPr>
      <p:sp>
        <p:nvSpPr>
          <p:cNvPr id="54" name="Google Shape;54;p14"/>
          <p:cNvSpPr txBox="1"/>
          <p:nvPr>
            <p:ph idx="1" type="body"/>
          </p:nvPr>
        </p:nvSpPr>
        <p:spPr>
          <a:xfrm>
            <a:off x="308925" y="1153300"/>
            <a:ext cx="8520600" cy="34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 name="Google Shape;55;p14"/>
          <p:cNvSpPr txBox="1"/>
          <p:nvPr>
            <p:ph type="title"/>
          </p:nvPr>
        </p:nvSpPr>
        <p:spPr>
          <a:xfrm>
            <a:off x="319225" y="422200"/>
            <a:ext cx="8520600" cy="597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8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6" name="Google Shape;56;p14"/>
          <p:cNvSpPr/>
          <p:nvPr/>
        </p:nvSpPr>
        <p:spPr>
          <a:xfrm>
            <a:off x="0" y="0"/>
            <a:ext cx="9144000" cy="67200"/>
          </a:xfrm>
          <a:prstGeom prst="rect">
            <a:avLst/>
          </a:prstGeom>
          <a:solidFill>
            <a:srgbClr val="03D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 name="Google Shape;57;p14"/>
          <p:cNvPicPr preferRelativeResize="0"/>
          <p:nvPr/>
        </p:nvPicPr>
        <p:blipFill>
          <a:blip r:embed="rId2">
            <a:alphaModFix/>
          </a:blip>
          <a:stretch>
            <a:fillRect/>
          </a:stretch>
        </p:blipFill>
        <p:spPr>
          <a:xfrm>
            <a:off x="7406501" y="4795576"/>
            <a:ext cx="1555973" cy="171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59025" y="391300"/>
            <a:ext cx="6147600" cy="1029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800"/>
            </a:lvl1pPr>
            <a:lvl2pPr lvl="1" rtl="0">
              <a:spcBef>
                <a:spcPts val="0"/>
              </a:spcBef>
              <a:spcAft>
                <a:spcPts val="0"/>
              </a:spcAft>
              <a:buNone/>
              <a:defRPr sz="2800"/>
            </a:lvl2pPr>
            <a:lvl3pPr lvl="2" rtl="0">
              <a:spcBef>
                <a:spcPts val="0"/>
              </a:spcBef>
              <a:spcAft>
                <a:spcPts val="0"/>
              </a:spcAft>
              <a:buNone/>
              <a:defRPr sz="2800"/>
            </a:lvl3pPr>
            <a:lvl4pPr lvl="3" rtl="0">
              <a:spcBef>
                <a:spcPts val="0"/>
              </a:spcBef>
              <a:spcAft>
                <a:spcPts val="0"/>
              </a:spcAft>
              <a:buNone/>
              <a:defRPr sz="2800"/>
            </a:lvl4pPr>
            <a:lvl5pPr lvl="4" rtl="0">
              <a:spcBef>
                <a:spcPts val="0"/>
              </a:spcBef>
              <a:spcAft>
                <a:spcPts val="0"/>
              </a:spcAft>
              <a:buNone/>
              <a:defRPr sz="2800"/>
            </a:lvl5pPr>
            <a:lvl6pPr lvl="5" rtl="0">
              <a:spcBef>
                <a:spcPts val="0"/>
              </a:spcBef>
              <a:spcAft>
                <a:spcPts val="0"/>
              </a:spcAft>
              <a:buNone/>
              <a:defRPr sz="2800"/>
            </a:lvl6pPr>
            <a:lvl7pPr lvl="6" rtl="0">
              <a:spcBef>
                <a:spcPts val="0"/>
              </a:spcBef>
              <a:spcAft>
                <a:spcPts val="0"/>
              </a:spcAft>
              <a:buNone/>
              <a:defRPr sz="2800"/>
            </a:lvl7pPr>
            <a:lvl8pPr lvl="7" rtl="0">
              <a:spcBef>
                <a:spcPts val="0"/>
              </a:spcBef>
              <a:spcAft>
                <a:spcPts val="0"/>
              </a:spcAft>
              <a:buNone/>
              <a:defRPr sz="2800"/>
            </a:lvl8pPr>
            <a:lvl9pPr lvl="8" rtl="0">
              <a:spcBef>
                <a:spcPts val="0"/>
              </a:spcBef>
              <a:spcAft>
                <a:spcPts val="0"/>
              </a:spcAft>
              <a:buNone/>
              <a:defRPr sz="2800"/>
            </a:lvl9pPr>
          </a:lstStyle>
          <a:p/>
        </p:txBody>
      </p:sp>
      <p:sp>
        <p:nvSpPr>
          <p:cNvPr id="52" name="Google Shape;52;p13"/>
          <p:cNvSpPr txBox="1"/>
          <p:nvPr>
            <p:ph idx="1" type="body"/>
          </p:nvPr>
        </p:nvSpPr>
        <p:spPr>
          <a:xfrm>
            <a:off x="947350" y="1812325"/>
            <a:ext cx="4881000" cy="1822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calendly.com/douglas-workyard" TargetMode="External"/><Relationship Id="rId4" Type="http://schemas.openxmlformats.org/officeDocument/2006/relationships/hyperlink" Target="https://calendly.com/douglas-workyard" TargetMode="External"/><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hyperlink" Target="https://calendly.com/douglas-workyar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hyperlink" Target="https://www.workyard.com/review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www.workyard.com/alternatives/quickbooks-time-alternative" TargetMode="External"/><Relationship Id="rId4" Type="http://schemas.openxmlformats.org/officeDocument/2006/relationships/hyperlink" Target="https://www.workyard.com/alternatives/quickbooks-time-alternativ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 name="Shape 61"/>
        <p:cNvGrpSpPr/>
        <p:nvPr/>
      </p:nvGrpSpPr>
      <p:grpSpPr>
        <a:xfrm>
          <a:off x="0" y="0"/>
          <a:ext cx="0" cy="0"/>
          <a:chOff x="0" y="0"/>
          <a:chExt cx="0" cy="0"/>
        </a:xfrm>
      </p:grpSpPr>
      <p:sp>
        <p:nvSpPr>
          <p:cNvPr id="62" name="Google Shape;62;p15"/>
          <p:cNvSpPr txBox="1"/>
          <p:nvPr>
            <p:ph type="title"/>
          </p:nvPr>
        </p:nvSpPr>
        <p:spPr>
          <a:xfrm>
            <a:off x="416625" y="1284925"/>
            <a:ext cx="8520600" cy="59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latin typeface="Open Sans"/>
                <a:ea typeface="Open Sans"/>
                <a:cs typeface="Open Sans"/>
                <a:sym typeface="Open Sans"/>
              </a:rPr>
              <a:t>P</a:t>
            </a:r>
            <a:r>
              <a:rPr b="1" lang="en" sz="2400">
                <a:solidFill>
                  <a:schemeClr val="dk1"/>
                </a:solidFill>
                <a:latin typeface="Open Sans"/>
                <a:ea typeface="Open Sans"/>
                <a:cs typeface="Open Sans"/>
                <a:sym typeface="Open Sans"/>
              </a:rPr>
              <a:t>roposal for [CUSTOMER] </a:t>
            </a:r>
            <a:br>
              <a:rPr b="1" lang="en" sz="2400">
                <a:solidFill>
                  <a:schemeClr val="dk1"/>
                </a:solidFill>
                <a:latin typeface="Open Sans"/>
                <a:ea typeface="Open Sans"/>
                <a:cs typeface="Open Sans"/>
                <a:sym typeface="Open Sans"/>
              </a:rPr>
            </a:b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29 June 2022</a:t>
            </a:r>
            <a:endParaRPr sz="1200">
              <a:solidFill>
                <a:schemeClr val="dk1"/>
              </a:solidFill>
              <a:latin typeface="Open Sans"/>
              <a:ea typeface="Open Sans"/>
              <a:cs typeface="Open Sans"/>
              <a:sym typeface="Open Sans"/>
            </a:endParaRPr>
          </a:p>
        </p:txBody>
      </p:sp>
      <p:sp>
        <p:nvSpPr>
          <p:cNvPr id="63" name="Google Shape;63;p15"/>
          <p:cNvSpPr txBox="1"/>
          <p:nvPr/>
        </p:nvSpPr>
        <p:spPr>
          <a:xfrm>
            <a:off x="416625" y="3224700"/>
            <a:ext cx="4028400" cy="122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434343"/>
                </a:solidFill>
                <a:latin typeface="Open Sans"/>
                <a:ea typeface="Open Sans"/>
                <a:cs typeface="Open Sans"/>
                <a:sym typeface="Open Sans"/>
              </a:rPr>
              <a:t>[SALES REP]</a:t>
            </a:r>
            <a:endParaRPr b="1" sz="1100">
              <a:solidFill>
                <a:srgbClr val="434343"/>
              </a:solidFill>
              <a:latin typeface="Open Sans"/>
              <a:ea typeface="Open Sans"/>
              <a:cs typeface="Open Sans"/>
              <a:sym typeface="Open Sans"/>
            </a:endParaRPr>
          </a:p>
          <a:p>
            <a:pPr indent="0" lvl="0" marL="0" rtl="0" algn="l">
              <a:lnSpc>
                <a:spcPct val="115000"/>
              </a:lnSpc>
              <a:spcBef>
                <a:spcPts val="140"/>
              </a:spcBef>
              <a:spcAft>
                <a:spcPts val="0"/>
              </a:spcAft>
              <a:buClr>
                <a:schemeClr val="dk1"/>
              </a:buClr>
              <a:buSzPts val="1100"/>
              <a:buFont typeface="Arial"/>
              <a:buNone/>
            </a:pPr>
            <a:r>
              <a:rPr b="1" lang="en" sz="1100">
                <a:solidFill>
                  <a:srgbClr val="434343"/>
                </a:solidFill>
                <a:latin typeface="Open Sans"/>
                <a:ea typeface="Open Sans"/>
                <a:cs typeface="Open Sans"/>
                <a:sym typeface="Open Sans"/>
              </a:rPr>
              <a:t>Account Executive</a:t>
            </a:r>
            <a:endParaRPr b="1" sz="1100">
              <a:solidFill>
                <a:srgbClr val="434343"/>
              </a:solidFill>
              <a:latin typeface="Open Sans"/>
              <a:ea typeface="Open Sans"/>
              <a:cs typeface="Open Sans"/>
              <a:sym typeface="Open Sans"/>
            </a:endParaRPr>
          </a:p>
          <a:p>
            <a:pPr indent="0" lvl="0" marL="0" rtl="0" algn="l">
              <a:lnSpc>
                <a:spcPct val="115000"/>
              </a:lnSpc>
              <a:spcBef>
                <a:spcPts val="140"/>
              </a:spcBef>
              <a:spcAft>
                <a:spcPts val="0"/>
              </a:spcAft>
              <a:buClr>
                <a:schemeClr val="dk1"/>
              </a:buClr>
              <a:buSzPts val="1100"/>
              <a:buFont typeface="Arial"/>
              <a:buNone/>
            </a:pPr>
            <a:r>
              <a:rPr b="1" lang="en" sz="1100">
                <a:solidFill>
                  <a:srgbClr val="434343"/>
                </a:solidFill>
                <a:latin typeface="Open Sans"/>
                <a:ea typeface="Open Sans"/>
                <a:cs typeface="Open Sans"/>
                <a:sym typeface="Open Sans"/>
              </a:rPr>
              <a:t>[PHONE]</a:t>
            </a:r>
            <a:endParaRPr b="1" sz="1100">
              <a:solidFill>
                <a:srgbClr val="434343"/>
              </a:solidFill>
              <a:latin typeface="Open Sans"/>
              <a:ea typeface="Open Sans"/>
              <a:cs typeface="Open Sans"/>
              <a:sym typeface="Open Sans"/>
            </a:endParaRPr>
          </a:p>
          <a:p>
            <a:pPr indent="0" lvl="0" marL="0" rtl="0" algn="l">
              <a:lnSpc>
                <a:spcPct val="115000"/>
              </a:lnSpc>
              <a:spcBef>
                <a:spcPts val="140"/>
              </a:spcBef>
              <a:spcAft>
                <a:spcPts val="0"/>
              </a:spcAft>
              <a:buClr>
                <a:schemeClr val="dk1"/>
              </a:buClr>
              <a:buSzPts val="1100"/>
              <a:buFont typeface="Arial"/>
              <a:buNone/>
            </a:pPr>
            <a:r>
              <a:rPr b="1" lang="en" sz="1100" u="sng">
                <a:solidFill>
                  <a:srgbClr val="03DAC4"/>
                </a:solidFill>
                <a:latin typeface="Open Sans"/>
                <a:ea typeface="Open Sans"/>
                <a:cs typeface="Open Sans"/>
                <a:sym typeface="Open Sans"/>
              </a:rPr>
              <a:t>[EMAIL]</a:t>
            </a:r>
            <a:endParaRPr b="1" sz="1100" u="sng">
              <a:solidFill>
                <a:srgbClr val="03DAC4"/>
              </a:solidFill>
              <a:latin typeface="Open Sans"/>
              <a:ea typeface="Open Sans"/>
              <a:cs typeface="Open Sans"/>
              <a:sym typeface="Open Sans"/>
            </a:endParaRPr>
          </a:p>
          <a:p>
            <a:pPr indent="0" lvl="0" marL="0" rtl="0" algn="l">
              <a:lnSpc>
                <a:spcPct val="115000"/>
              </a:lnSpc>
              <a:spcBef>
                <a:spcPts val="140"/>
              </a:spcBef>
              <a:spcAft>
                <a:spcPts val="140"/>
              </a:spcAft>
              <a:buClr>
                <a:schemeClr val="dk1"/>
              </a:buClr>
              <a:buSzPts val="1100"/>
              <a:buFont typeface="Arial"/>
              <a:buNone/>
            </a:pPr>
            <a:r>
              <a:rPr b="1" lang="en" sz="1100">
                <a:solidFill>
                  <a:srgbClr val="434343"/>
                </a:solidFill>
                <a:uFill>
                  <a:noFill/>
                </a:uFill>
                <a:latin typeface="Open Sans"/>
                <a:ea typeface="Open Sans"/>
                <a:cs typeface="Open Sans"/>
                <a:sym typeface="Open Sans"/>
                <a:hlinkClick r:id="rId3">
                  <a:extLst>
                    <a:ext uri="{A12FA001-AC4F-418D-AE19-62706E023703}">
                      <ahyp:hlinkClr val="tx"/>
                    </a:ext>
                  </a:extLst>
                </a:hlinkClick>
              </a:rPr>
              <a:t>Book a call:</a:t>
            </a:r>
            <a:r>
              <a:rPr b="1" lang="en" sz="1100">
                <a:solidFill>
                  <a:srgbClr val="03DAC4"/>
                </a:solidFill>
                <a:uFill>
                  <a:noFill/>
                </a:uFill>
                <a:latin typeface="Open Sans"/>
                <a:ea typeface="Open Sans"/>
                <a:cs typeface="Open Sans"/>
                <a:sym typeface="Open Sans"/>
                <a:hlinkClick r:id="rId4">
                  <a:extLst>
                    <a:ext uri="{A12FA001-AC4F-418D-AE19-62706E023703}">
                      <ahyp:hlinkClr val="tx"/>
                    </a:ext>
                  </a:extLst>
                </a:hlinkClick>
              </a:rPr>
              <a:t> </a:t>
            </a:r>
            <a:r>
              <a:rPr b="1" lang="en" sz="1100" u="sng">
                <a:solidFill>
                  <a:srgbClr val="03DAC4"/>
                </a:solidFill>
                <a:latin typeface="Open Sans"/>
                <a:ea typeface="Open Sans"/>
                <a:cs typeface="Open Sans"/>
                <a:sym typeface="Open Sans"/>
              </a:rPr>
              <a:t>[CALENDLY LINK]</a:t>
            </a:r>
            <a:endParaRPr b="1" sz="1100" u="sng">
              <a:solidFill>
                <a:srgbClr val="03DAC4"/>
              </a:solidFill>
              <a:latin typeface="Open Sans"/>
              <a:ea typeface="Open Sans"/>
              <a:cs typeface="Open Sans"/>
              <a:sym typeface="Open Sans"/>
            </a:endParaRPr>
          </a:p>
        </p:txBody>
      </p:sp>
      <p:pic>
        <p:nvPicPr>
          <p:cNvPr id="64" name="Google Shape;64;p15"/>
          <p:cNvPicPr preferRelativeResize="0"/>
          <p:nvPr/>
        </p:nvPicPr>
        <p:blipFill>
          <a:blip r:embed="rId5">
            <a:alphaModFix/>
          </a:blip>
          <a:stretch>
            <a:fillRect/>
          </a:stretch>
        </p:blipFill>
        <p:spPr>
          <a:xfrm>
            <a:off x="474150" y="697000"/>
            <a:ext cx="2779126" cy="306650"/>
          </a:xfrm>
          <a:prstGeom prst="rect">
            <a:avLst/>
          </a:prstGeom>
          <a:noFill/>
          <a:ln>
            <a:noFill/>
          </a:ln>
        </p:spPr>
      </p:pic>
      <p:sp>
        <p:nvSpPr>
          <p:cNvPr id="65" name="Google Shape;65;p15"/>
          <p:cNvSpPr/>
          <p:nvPr/>
        </p:nvSpPr>
        <p:spPr>
          <a:xfrm>
            <a:off x="7099025" y="4445100"/>
            <a:ext cx="1955400" cy="59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nvSpPr>
        <p:spPr>
          <a:xfrm>
            <a:off x="58225" y="124425"/>
            <a:ext cx="6810900" cy="45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2400">
              <a:solidFill>
                <a:srgbClr val="666666"/>
              </a:solidFill>
              <a:latin typeface="Proxima Nova"/>
              <a:ea typeface="Proxima Nova"/>
              <a:cs typeface="Proxima Nova"/>
              <a:sym typeface="Proxima Nova"/>
            </a:endParaRPr>
          </a:p>
        </p:txBody>
      </p:sp>
      <p:sp>
        <p:nvSpPr>
          <p:cNvPr id="163" name="Google Shape;163;p24"/>
          <p:cNvSpPr txBox="1"/>
          <p:nvPr>
            <p:ph type="title"/>
          </p:nvPr>
        </p:nvSpPr>
        <p:spPr>
          <a:xfrm>
            <a:off x="319225" y="422200"/>
            <a:ext cx="8520600" cy="597300"/>
          </a:xfrm>
          <a:prstGeom prst="rect">
            <a:avLst/>
          </a:prstGeom>
        </p:spPr>
        <p:txBody>
          <a:bodyPr anchorCtr="0" anchor="t" bIns="91425" lIns="91425" spcFirstLastPara="1" rIns="91425" wrap="square" tIns="91425">
            <a:noAutofit/>
          </a:bodyPr>
          <a:lstStyle/>
          <a:p>
            <a:pPr indent="0" lvl="0" marL="0" rtl="0" algn="l">
              <a:lnSpc>
                <a:spcPct val="108750"/>
              </a:lnSpc>
              <a:spcBef>
                <a:spcPts val="0"/>
              </a:spcBef>
              <a:spcAft>
                <a:spcPts val="140"/>
              </a:spcAft>
              <a:buNone/>
            </a:pPr>
            <a:r>
              <a:rPr b="1" lang="en" sz="1600">
                <a:solidFill>
                  <a:srgbClr val="3B3F48"/>
                </a:solidFill>
                <a:latin typeface="Open Sans"/>
                <a:ea typeface="Open Sans"/>
                <a:cs typeface="Open Sans"/>
                <a:sym typeface="Open Sans"/>
              </a:rPr>
              <a:t>Want To Talk It Over?</a:t>
            </a:r>
            <a:endParaRPr b="1" sz="1600">
              <a:solidFill>
                <a:srgbClr val="147CD7"/>
              </a:solidFill>
              <a:latin typeface="Open Sans"/>
              <a:ea typeface="Open Sans"/>
              <a:cs typeface="Open Sans"/>
              <a:sym typeface="Open Sans"/>
            </a:endParaRPr>
          </a:p>
        </p:txBody>
      </p:sp>
      <p:cxnSp>
        <p:nvCxnSpPr>
          <p:cNvPr id="164" name="Google Shape;164;p24"/>
          <p:cNvCxnSpPr/>
          <p:nvPr/>
        </p:nvCxnSpPr>
        <p:spPr>
          <a:xfrm>
            <a:off x="403250" y="843307"/>
            <a:ext cx="2250600" cy="0"/>
          </a:xfrm>
          <a:prstGeom prst="straightConnector1">
            <a:avLst/>
          </a:prstGeom>
          <a:noFill/>
          <a:ln cap="flat" cmpd="sng" w="28575">
            <a:solidFill>
              <a:srgbClr val="03DAC4"/>
            </a:solidFill>
            <a:prstDash val="solid"/>
            <a:round/>
            <a:headEnd len="med" w="med" type="none"/>
            <a:tailEnd len="med" w="med" type="none"/>
          </a:ln>
        </p:spPr>
      </p:cxnSp>
      <p:pic>
        <p:nvPicPr>
          <p:cNvPr id="165" name="Google Shape;165;p24"/>
          <p:cNvPicPr preferRelativeResize="0"/>
          <p:nvPr/>
        </p:nvPicPr>
        <p:blipFill>
          <a:blip r:embed="rId3">
            <a:alphaModFix/>
          </a:blip>
          <a:stretch>
            <a:fillRect/>
          </a:stretch>
        </p:blipFill>
        <p:spPr>
          <a:xfrm>
            <a:off x="3793200" y="1460425"/>
            <a:ext cx="1572625" cy="1572625"/>
          </a:xfrm>
          <a:prstGeom prst="rect">
            <a:avLst/>
          </a:prstGeom>
          <a:noFill/>
          <a:ln>
            <a:noFill/>
          </a:ln>
        </p:spPr>
      </p:pic>
      <p:sp>
        <p:nvSpPr>
          <p:cNvPr id="166" name="Google Shape;166;p24"/>
          <p:cNvSpPr txBox="1"/>
          <p:nvPr/>
        </p:nvSpPr>
        <p:spPr>
          <a:xfrm>
            <a:off x="7525" y="3129675"/>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Book a call with Doug</a:t>
            </a:r>
            <a:endParaRPr b="1">
              <a:latin typeface="Open Sans"/>
              <a:ea typeface="Open Sans"/>
              <a:cs typeface="Open Sans"/>
              <a:sym typeface="Open Sans"/>
            </a:endParaRPr>
          </a:p>
        </p:txBody>
      </p:sp>
      <p:sp>
        <p:nvSpPr>
          <p:cNvPr id="167" name="Google Shape;167;p24"/>
          <p:cNvSpPr txBox="1"/>
          <p:nvPr/>
        </p:nvSpPr>
        <p:spPr>
          <a:xfrm>
            <a:off x="3087050" y="352987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40"/>
              </a:spcAft>
              <a:buNone/>
            </a:pPr>
            <a:r>
              <a:rPr b="1" lang="en" sz="1100" u="sng">
                <a:solidFill>
                  <a:schemeClr val="accent5"/>
                </a:solidFill>
                <a:latin typeface="Open Sans"/>
                <a:ea typeface="Open Sans"/>
                <a:cs typeface="Open Sans"/>
                <a:sym typeface="Open Sans"/>
                <a:hlinkClick r:id="rId4">
                  <a:extLst>
                    <a:ext uri="{A12FA001-AC4F-418D-AE19-62706E023703}">
                      <ahyp:hlinkClr val="tx"/>
                    </a:ext>
                  </a:extLst>
                </a:hlinkClick>
              </a:rPr>
              <a:t>https://calendly.com/douglas-workyard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nvSpPr>
        <p:spPr>
          <a:xfrm>
            <a:off x="58225" y="124425"/>
            <a:ext cx="6810900" cy="45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2400">
              <a:solidFill>
                <a:srgbClr val="666666"/>
              </a:solidFill>
              <a:latin typeface="Proxima Nova"/>
              <a:ea typeface="Proxima Nova"/>
              <a:cs typeface="Proxima Nova"/>
              <a:sym typeface="Proxima Nova"/>
            </a:endParaRPr>
          </a:p>
        </p:txBody>
      </p:sp>
      <p:sp>
        <p:nvSpPr>
          <p:cNvPr id="71" name="Google Shape;71;p16"/>
          <p:cNvSpPr txBox="1"/>
          <p:nvPr>
            <p:ph type="title"/>
          </p:nvPr>
        </p:nvSpPr>
        <p:spPr>
          <a:xfrm>
            <a:off x="319225" y="422200"/>
            <a:ext cx="8520600" cy="597300"/>
          </a:xfrm>
          <a:prstGeom prst="rect">
            <a:avLst/>
          </a:prstGeom>
        </p:spPr>
        <p:txBody>
          <a:bodyPr anchorCtr="0" anchor="t" bIns="91425" lIns="91425" spcFirstLastPara="1" rIns="91425" wrap="square" tIns="91425">
            <a:noAutofit/>
          </a:bodyPr>
          <a:lstStyle/>
          <a:p>
            <a:pPr indent="0" lvl="0" marL="0" rtl="0" algn="l">
              <a:lnSpc>
                <a:spcPct val="108750"/>
              </a:lnSpc>
              <a:spcBef>
                <a:spcPts val="0"/>
              </a:spcBef>
              <a:spcAft>
                <a:spcPts val="140"/>
              </a:spcAft>
              <a:buNone/>
            </a:pPr>
            <a:r>
              <a:rPr b="1" lang="en" sz="1600">
                <a:solidFill>
                  <a:srgbClr val="3B3F48"/>
                </a:solidFill>
                <a:latin typeface="Open Sans"/>
                <a:ea typeface="Open Sans"/>
                <a:cs typeface="Open Sans"/>
                <a:sym typeface="Open Sans"/>
              </a:rPr>
              <a:t>Workyard</a:t>
            </a:r>
            <a:r>
              <a:rPr b="1" lang="en" sz="1600">
                <a:solidFill>
                  <a:srgbClr val="3B3F48"/>
                </a:solidFill>
                <a:latin typeface="Open Sans"/>
                <a:ea typeface="Open Sans"/>
                <a:cs typeface="Open Sans"/>
                <a:sym typeface="Open Sans"/>
              </a:rPr>
              <a:t>: A powerful workforce management solution for </a:t>
            </a:r>
            <a:r>
              <a:rPr b="1" lang="en" sz="1600">
                <a:solidFill>
                  <a:srgbClr val="147CD7"/>
                </a:solidFill>
                <a:latin typeface="Open Sans"/>
                <a:ea typeface="Open Sans"/>
                <a:cs typeface="Open Sans"/>
                <a:sym typeface="Open Sans"/>
              </a:rPr>
              <a:t>[CUSTOMER]</a:t>
            </a:r>
            <a:endParaRPr b="1" sz="1600">
              <a:solidFill>
                <a:srgbClr val="147CD7"/>
              </a:solidFill>
              <a:latin typeface="Open Sans"/>
              <a:ea typeface="Open Sans"/>
              <a:cs typeface="Open Sans"/>
              <a:sym typeface="Open Sans"/>
            </a:endParaRPr>
          </a:p>
        </p:txBody>
      </p:sp>
      <p:sp>
        <p:nvSpPr>
          <p:cNvPr id="72" name="Google Shape;72;p16"/>
          <p:cNvSpPr txBox="1"/>
          <p:nvPr>
            <p:ph idx="1" type="body"/>
          </p:nvPr>
        </p:nvSpPr>
        <p:spPr>
          <a:xfrm>
            <a:off x="308925" y="1153300"/>
            <a:ext cx="8520600" cy="340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696F7B"/>
                </a:solidFill>
                <a:latin typeface="Open Sans"/>
                <a:ea typeface="Open Sans"/>
                <a:cs typeface="Open Sans"/>
                <a:sym typeface="Open Sans"/>
              </a:rPr>
              <a:t>It's 2022, but </a:t>
            </a:r>
            <a:r>
              <a:rPr lang="en" sz="1400">
                <a:solidFill>
                  <a:srgbClr val="4A86E8"/>
                </a:solidFill>
                <a:highlight>
                  <a:schemeClr val="accent6"/>
                </a:highlight>
                <a:latin typeface="Open Sans"/>
                <a:ea typeface="Open Sans"/>
                <a:cs typeface="Open Sans"/>
                <a:sym typeface="Open Sans"/>
              </a:rPr>
              <a:t>[solar companies]</a:t>
            </a:r>
            <a:r>
              <a:rPr lang="en" sz="1400">
                <a:solidFill>
                  <a:srgbClr val="696F7B"/>
                </a:solidFill>
                <a:latin typeface="Open Sans"/>
                <a:ea typeface="Open Sans"/>
                <a:cs typeface="Open Sans"/>
                <a:sym typeface="Open Sans"/>
              </a:rPr>
              <a:t> are still struggling to find the tools to help improve the productivity of their teams. We believe they deserve a better way.</a:t>
            </a:r>
            <a:endParaRPr sz="1400">
              <a:solidFill>
                <a:srgbClr val="696F7B"/>
              </a:solidFill>
              <a:latin typeface="Open Sans"/>
              <a:ea typeface="Open Sans"/>
              <a:cs typeface="Open Sans"/>
              <a:sym typeface="Open Sans"/>
            </a:endParaRPr>
          </a:p>
          <a:p>
            <a:pPr indent="0" lvl="0" marL="0" rtl="0" algn="l">
              <a:lnSpc>
                <a:spcPct val="115000"/>
              </a:lnSpc>
              <a:spcBef>
                <a:spcPts val="0"/>
              </a:spcBef>
              <a:spcAft>
                <a:spcPts val="0"/>
              </a:spcAft>
              <a:buNone/>
            </a:pPr>
            <a:r>
              <a:rPr lang="en" sz="1400">
                <a:solidFill>
                  <a:srgbClr val="696F7B"/>
                </a:solidFill>
                <a:latin typeface="Open Sans"/>
                <a:ea typeface="Open Sans"/>
                <a:cs typeface="Open Sans"/>
                <a:sym typeface="Open Sans"/>
              </a:rPr>
              <a:t>‍</a:t>
            </a:r>
            <a:endParaRPr sz="1400">
              <a:solidFill>
                <a:srgbClr val="696F7B"/>
              </a:solidFill>
              <a:latin typeface="Open Sans"/>
              <a:ea typeface="Open Sans"/>
              <a:cs typeface="Open Sans"/>
              <a:sym typeface="Open Sans"/>
            </a:endParaRPr>
          </a:p>
          <a:p>
            <a:pPr indent="0" lvl="0" marL="0" rtl="0" algn="l">
              <a:lnSpc>
                <a:spcPct val="115000"/>
              </a:lnSpc>
              <a:spcBef>
                <a:spcPts val="0"/>
              </a:spcBef>
              <a:spcAft>
                <a:spcPts val="0"/>
              </a:spcAft>
              <a:buNone/>
            </a:pPr>
            <a:r>
              <a:rPr lang="en" sz="1400">
                <a:solidFill>
                  <a:srgbClr val="696F7B"/>
                </a:solidFill>
                <a:latin typeface="Open Sans"/>
                <a:ea typeface="Open Sans"/>
                <a:cs typeface="Open Sans"/>
                <a:sym typeface="Open Sans"/>
              </a:rPr>
              <a:t>Workyard is a game-changing workforce management platform that helps </a:t>
            </a:r>
            <a:r>
              <a:rPr lang="en" sz="1400">
                <a:solidFill>
                  <a:srgbClr val="4A86E8"/>
                </a:solidFill>
                <a:highlight>
                  <a:schemeClr val="accent6"/>
                </a:highlight>
                <a:latin typeface="Open Sans"/>
                <a:ea typeface="Open Sans"/>
                <a:cs typeface="Open Sans"/>
                <a:sym typeface="Open Sans"/>
              </a:rPr>
              <a:t>[solar companies]</a:t>
            </a:r>
            <a:r>
              <a:rPr lang="en" sz="1400">
                <a:solidFill>
                  <a:srgbClr val="696F7B"/>
                </a:solidFill>
                <a:latin typeface="Open Sans"/>
                <a:ea typeface="Open Sans"/>
                <a:cs typeface="Open Sans"/>
                <a:sym typeface="Open Sans"/>
              </a:rPr>
              <a:t> improve profits by helping them better manage their work and track their costs in real time.</a:t>
            </a:r>
            <a:endParaRPr sz="1400">
              <a:solidFill>
                <a:srgbClr val="696F7B"/>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400">
              <a:solidFill>
                <a:srgbClr val="696F7B"/>
              </a:solidFill>
              <a:latin typeface="Open Sans"/>
              <a:ea typeface="Open Sans"/>
              <a:cs typeface="Open Sans"/>
              <a:sym typeface="Open Sans"/>
            </a:endParaRPr>
          </a:p>
          <a:p>
            <a:pPr indent="0" lvl="0" marL="0" rtl="0" algn="l">
              <a:lnSpc>
                <a:spcPct val="115000"/>
              </a:lnSpc>
              <a:spcBef>
                <a:spcPts val="0"/>
              </a:spcBef>
              <a:spcAft>
                <a:spcPts val="0"/>
              </a:spcAft>
              <a:buNone/>
            </a:pPr>
            <a:r>
              <a:rPr lang="en" sz="1400">
                <a:solidFill>
                  <a:srgbClr val="696F7B"/>
                </a:solidFill>
                <a:latin typeface="Open Sans"/>
                <a:ea typeface="Open Sans"/>
                <a:cs typeface="Open Sans"/>
                <a:sym typeface="Open Sans"/>
              </a:rPr>
              <a:t>Thank you for this opportunity to submit a proposal to</a:t>
            </a:r>
            <a:r>
              <a:rPr lang="en" sz="1400">
                <a:solidFill>
                  <a:srgbClr val="696F7B"/>
                </a:solidFill>
                <a:latin typeface="Open Sans"/>
                <a:ea typeface="Open Sans"/>
                <a:cs typeface="Open Sans"/>
                <a:sym typeface="Open Sans"/>
              </a:rPr>
              <a:t> </a:t>
            </a:r>
            <a:r>
              <a:rPr lang="en" sz="1400">
                <a:solidFill>
                  <a:srgbClr val="147CD7"/>
                </a:solidFill>
                <a:latin typeface="Open Sans"/>
                <a:ea typeface="Open Sans"/>
                <a:cs typeface="Open Sans"/>
                <a:sym typeface="Open Sans"/>
              </a:rPr>
              <a:t>[CUSTOMER].</a:t>
            </a:r>
            <a:endParaRPr sz="1400">
              <a:solidFill>
                <a:srgbClr val="696F7B"/>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400">
              <a:solidFill>
                <a:srgbClr val="3B3F48"/>
              </a:solidFill>
              <a:latin typeface="Open Sans"/>
              <a:ea typeface="Open Sans"/>
              <a:cs typeface="Open Sans"/>
              <a:sym typeface="Open Sans"/>
            </a:endParaRPr>
          </a:p>
          <a:p>
            <a:pPr indent="0" lvl="0" marL="0" rtl="0" algn="l">
              <a:lnSpc>
                <a:spcPct val="115000"/>
              </a:lnSpc>
              <a:spcBef>
                <a:spcPts val="140"/>
              </a:spcBef>
              <a:spcAft>
                <a:spcPts val="0"/>
              </a:spcAft>
              <a:buNone/>
            </a:pPr>
            <a:r>
              <a:t/>
            </a:r>
            <a:endParaRPr sz="1400">
              <a:solidFill>
                <a:srgbClr val="3B3F48"/>
              </a:solidFill>
              <a:latin typeface="Open Sans"/>
              <a:ea typeface="Open Sans"/>
              <a:cs typeface="Open Sans"/>
              <a:sym typeface="Open Sans"/>
            </a:endParaRPr>
          </a:p>
          <a:p>
            <a:pPr indent="0" lvl="0" marL="0" rtl="0" algn="l">
              <a:lnSpc>
                <a:spcPct val="115000"/>
              </a:lnSpc>
              <a:spcBef>
                <a:spcPts val="140"/>
              </a:spcBef>
              <a:spcAft>
                <a:spcPts val="0"/>
              </a:spcAft>
              <a:buNone/>
            </a:pPr>
            <a:r>
              <a:t/>
            </a:r>
            <a:endParaRPr sz="1400">
              <a:solidFill>
                <a:srgbClr val="3B3F48"/>
              </a:solidFill>
              <a:latin typeface="Open Sans"/>
              <a:ea typeface="Open Sans"/>
              <a:cs typeface="Open Sans"/>
              <a:sym typeface="Open Sans"/>
            </a:endParaRPr>
          </a:p>
          <a:p>
            <a:pPr indent="0" lvl="0" marL="0" rtl="0" algn="l">
              <a:lnSpc>
                <a:spcPct val="115000"/>
              </a:lnSpc>
              <a:spcBef>
                <a:spcPts val="140"/>
              </a:spcBef>
              <a:spcAft>
                <a:spcPts val="0"/>
              </a:spcAft>
              <a:buNone/>
            </a:pPr>
            <a:r>
              <a:t/>
            </a:r>
            <a:endParaRPr sz="1400">
              <a:solidFill>
                <a:srgbClr val="3B3F48"/>
              </a:solidFill>
              <a:latin typeface="Open Sans"/>
              <a:ea typeface="Open Sans"/>
              <a:cs typeface="Open Sans"/>
              <a:sym typeface="Open Sans"/>
            </a:endParaRPr>
          </a:p>
          <a:p>
            <a:pPr indent="0" lvl="0" marL="0" rtl="0" algn="l">
              <a:lnSpc>
                <a:spcPct val="115000"/>
              </a:lnSpc>
              <a:spcBef>
                <a:spcPts val="140"/>
              </a:spcBef>
              <a:spcAft>
                <a:spcPts val="0"/>
              </a:spcAft>
              <a:buNone/>
            </a:pPr>
            <a:r>
              <a:t/>
            </a:r>
            <a:endParaRPr sz="1400">
              <a:solidFill>
                <a:srgbClr val="3B3F48"/>
              </a:solidFill>
              <a:latin typeface="Open Sans"/>
              <a:ea typeface="Open Sans"/>
              <a:cs typeface="Open Sans"/>
              <a:sym typeface="Open Sans"/>
            </a:endParaRPr>
          </a:p>
          <a:p>
            <a:pPr indent="0" lvl="0" marL="0" rtl="0" algn="l">
              <a:lnSpc>
                <a:spcPct val="115000"/>
              </a:lnSpc>
              <a:spcBef>
                <a:spcPts val="140"/>
              </a:spcBef>
              <a:spcAft>
                <a:spcPts val="0"/>
              </a:spcAft>
              <a:buNone/>
            </a:pPr>
            <a:r>
              <a:t/>
            </a:r>
            <a:endParaRPr sz="1400">
              <a:solidFill>
                <a:srgbClr val="147CD7"/>
              </a:solidFill>
              <a:latin typeface="Open Sans"/>
              <a:ea typeface="Open Sans"/>
              <a:cs typeface="Open Sans"/>
              <a:sym typeface="Open Sans"/>
            </a:endParaRPr>
          </a:p>
          <a:p>
            <a:pPr indent="0" lvl="0" marL="0" rtl="0" algn="l">
              <a:lnSpc>
                <a:spcPct val="115000"/>
              </a:lnSpc>
              <a:spcBef>
                <a:spcPts val="140"/>
              </a:spcBef>
              <a:spcAft>
                <a:spcPts val="0"/>
              </a:spcAft>
              <a:buNone/>
            </a:pPr>
            <a:r>
              <a:t/>
            </a:r>
            <a:endParaRPr sz="1400">
              <a:solidFill>
                <a:srgbClr val="3B3F48"/>
              </a:solidFill>
              <a:latin typeface="Open Sans"/>
              <a:ea typeface="Open Sans"/>
              <a:cs typeface="Open Sans"/>
              <a:sym typeface="Open Sans"/>
            </a:endParaRPr>
          </a:p>
          <a:p>
            <a:pPr indent="0" lvl="0" marL="0" rtl="0" algn="l">
              <a:lnSpc>
                <a:spcPct val="115000"/>
              </a:lnSpc>
              <a:spcBef>
                <a:spcPts val="140"/>
              </a:spcBef>
              <a:spcAft>
                <a:spcPts val="140"/>
              </a:spcAft>
              <a:buNone/>
            </a:pPr>
            <a:r>
              <a:t/>
            </a:r>
            <a:endParaRPr sz="1400">
              <a:solidFill>
                <a:srgbClr val="3B3F48"/>
              </a:solidFill>
              <a:latin typeface="Open Sans"/>
              <a:ea typeface="Open Sans"/>
              <a:cs typeface="Open Sans"/>
              <a:sym typeface="Open Sans"/>
            </a:endParaRPr>
          </a:p>
        </p:txBody>
      </p:sp>
      <p:cxnSp>
        <p:nvCxnSpPr>
          <p:cNvPr id="73" name="Google Shape;73;p16"/>
          <p:cNvCxnSpPr/>
          <p:nvPr/>
        </p:nvCxnSpPr>
        <p:spPr>
          <a:xfrm>
            <a:off x="403250" y="843307"/>
            <a:ext cx="8325000" cy="0"/>
          </a:xfrm>
          <a:prstGeom prst="straightConnector1">
            <a:avLst/>
          </a:prstGeom>
          <a:noFill/>
          <a:ln cap="flat" cmpd="sng" w="28575">
            <a:solidFill>
              <a:srgbClr val="03DAC4"/>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58225" y="124425"/>
            <a:ext cx="6810900" cy="45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2400">
              <a:solidFill>
                <a:srgbClr val="666666"/>
              </a:solidFill>
              <a:latin typeface="Proxima Nova"/>
              <a:ea typeface="Proxima Nova"/>
              <a:cs typeface="Proxima Nova"/>
              <a:sym typeface="Proxima Nova"/>
            </a:endParaRPr>
          </a:p>
        </p:txBody>
      </p:sp>
      <p:sp>
        <p:nvSpPr>
          <p:cNvPr id="79" name="Google Shape;79;p17"/>
          <p:cNvSpPr txBox="1"/>
          <p:nvPr>
            <p:ph type="title"/>
          </p:nvPr>
        </p:nvSpPr>
        <p:spPr>
          <a:xfrm>
            <a:off x="319225" y="422200"/>
            <a:ext cx="8520600" cy="597300"/>
          </a:xfrm>
          <a:prstGeom prst="rect">
            <a:avLst/>
          </a:prstGeom>
        </p:spPr>
        <p:txBody>
          <a:bodyPr anchorCtr="0" anchor="t" bIns="91425" lIns="91425" spcFirstLastPara="1" rIns="91425" wrap="square" tIns="91425">
            <a:noAutofit/>
          </a:bodyPr>
          <a:lstStyle/>
          <a:p>
            <a:pPr indent="0" lvl="0" marL="0" rtl="0" algn="l">
              <a:lnSpc>
                <a:spcPct val="108750"/>
              </a:lnSpc>
              <a:spcBef>
                <a:spcPts val="0"/>
              </a:spcBef>
              <a:spcAft>
                <a:spcPts val="140"/>
              </a:spcAft>
              <a:buNone/>
            </a:pPr>
            <a:r>
              <a:rPr b="1" lang="en" sz="1600">
                <a:solidFill>
                  <a:srgbClr val="3B3F48"/>
                </a:solidFill>
                <a:latin typeface="Open Sans"/>
                <a:ea typeface="Open Sans"/>
                <a:cs typeface="Open Sans"/>
                <a:sym typeface="Open Sans"/>
              </a:rPr>
              <a:t>Key Issue #</a:t>
            </a:r>
            <a:endParaRPr b="1" sz="1600">
              <a:solidFill>
                <a:srgbClr val="147CD7"/>
              </a:solidFill>
              <a:latin typeface="Open Sans"/>
              <a:ea typeface="Open Sans"/>
              <a:cs typeface="Open Sans"/>
              <a:sym typeface="Open Sans"/>
            </a:endParaRPr>
          </a:p>
        </p:txBody>
      </p:sp>
      <p:cxnSp>
        <p:nvCxnSpPr>
          <p:cNvPr id="80" name="Google Shape;80;p17"/>
          <p:cNvCxnSpPr/>
          <p:nvPr/>
        </p:nvCxnSpPr>
        <p:spPr>
          <a:xfrm>
            <a:off x="403250" y="843307"/>
            <a:ext cx="2214600" cy="0"/>
          </a:xfrm>
          <a:prstGeom prst="straightConnector1">
            <a:avLst/>
          </a:prstGeom>
          <a:noFill/>
          <a:ln cap="flat" cmpd="sng" w="28575">
            <a:solidFill>
              <a:srgbClr val="03DAC4"/>
            </a:solidFill>
            <a:prstDash val="solid"/>
            <a:round/>
            <a:headEnd len="med" w="med" type="none"/>
            <a:tailEnd len="med" w="med" type="none"/>
          </a:ln>
        </p:spPr>
      </p:cxnSp>
      <p:sp>
        <p:nvSpPr>
          <p:cNvPr id="81" name="Google Shape;81;p17"/>
          <p:cNvSpPr txBox="1"/>
          <p:nvPr/>
        </p:nvSpPr>
        <p:spPr>
          <a:xfrm>
            <a:off x="319225" y="976238"/>
            <a:ext cx="85206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Inaccurate time tracking of hourly workers is costing you money.</a:t>
            </a:r>
            <a:endParaRPr b="1">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For a team of </a:t>
            </a:r>
            <a:r>
              <a:rPr lang="en" sz="1200">
                <a:solidFill>
                  <a:srgbClr val="147CD7"/>
                </a:solidFill>
                <a:latin typeface="Open Sans"/>
                <a:ea typeface="Open Sans"/>
                <a:cs typeface="Open Sans"/>
                <a:sym typeface="Open Sans"/>
              </a:rPr>
              <a:t>340 workers</a:t>
            </a:r>
            <a:r>
              <a:rPr lang="en" sz="1200">
                <a:latin typeface="Open Sans"/>
                <a:ea typeface="Open Sans"/>
                <a:cs typeface="Open Sans"/>
                <a:sym typeface="Open Sans"/>
              </a:rPr>
              <a:t> earning an average of </a:t>
            </a:r>
            <a:r>
              <a:rPr lang="en" sz="1200">
                <a:solidFill>
                  <a:srgbClr val="147CD7"/>
                </a:solidFill>
                <a:latin typeface="Open Sans"/>
                <a:ea typeface="Open Sans"/>
                <a:cs typeface="Open Sans"/>
                <a:sym typeface="Open Sans"/>
              </a:rPr>
              <a:t>$25 p/h</a:t>
            </a:r>
            <a:r>
              <a:rPr lang="en" sz="1200">
                <a:latin typeface="Open Sans"/>
                <a:ea typeface="Open Sans"/>
                <a:cs typeface="Open Sans"/>
                <a:sym typeface="Open Sans"/>
              </a:rPr>
              <a:t>, if their timecards are off by an average of </a:t>
            </a:r>
            <a:r>
              <a:rPr lang="en" sz="1200">
                <a:solidFill>
                  <a:srgbClr val="147CD7"/>
                </a:solidFill>
                <a:latin typeface="Open Sans"/>
                <a:ea typeface="Open Sans"/>
                <a:cs typeface="Open Sans"/>
                <a:sym typeface="Open Sans"/>
              </a:rPr>
              <a:t>10 minutes</a:t>
            </a:r>
            <a:r>
              <a:rPr lang="en" sz="1200">
                <a:latin typeface="Open Sans"/>
                <a:ea typeface="Open Sans"/>
                <a:cs typeface="Open Sans"/>
                <a:sym typeface="Open Sans"/>
              </a:rPr>
              <a:t> per day, that’s costing you </a:t>
            </a:r>
            <a:r>
              <a:rPr b="1" lang="en" sz="1200">
                <a:highlight>
                  <a:schemeClr val="accent6"/>
                </a:highlight>
                <a:latin typeface="Open Sans"/>
                <a:ea typeface="Open Sans"/>
                <a:cs typeface="Open Sans"/>
                <a:sym typeface="Open Sans"/>
              </a:rPr>
              <a:t>$1417</a:t>
            </a:r>
            <a:r>
              <a:rPr lang="en" sz="1200">
                <a:highlight>
                  <a:schemeClr val="accent6"/>
                </a:highlight>
                <a:latin typeface="Open Sans"/>
                <a:ea typeface="Open Sans"/>
                <a:cs typeface="Open Sans"/>
                <a:sym typeface="Open Sans"/>
              </a:rPr>
              <a:t> per day</a:t>
            </a:r>
            <a:r>
              <a:rPr lang="en" sz="1200">
                <a:latin typeface="Open Sans"/>
                <a:ea typeface="Open Sans"/>
                <a:cs typeface="Open Sans"/>
                <a:sym typeface="Open Sans"/>
              </a:rPr>
              <a:t>!</a:t>
            </a:r>
            <a:endParaRPr sz="1200">
              <a:latin typeface="Open Sans"/>
              <a:ea typeface="Open Sans"/>
              <a:cs typeface="Open Sans"/>
              <a:sym typeface="Open Sans"/>
            </a:endParaRPr>
          </a:p>
        </p:txBody>
      </p:sp>
      <p:sp>
        <p:nvSpPr>
          <p:cNvPr id="82" name="Google Shape;82;p17"/>
          <p:cNvSpPr/>
          <p:nvPr/>
        </p:nvSpPr>
        <p:spPr>
          <a:xfrm>
            <a:off x="10948500" y="1478275"/>
            <a:ext cx="3353100" cy="256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Time Card View Detail View with GPS on the web app</a:t>
            </a:r>
            <a:endParaRPr/>
          </a:p>
        </p:txBody>
      </p:sp>
      <p:sp>
        <p:nvSpPr>
          <p:cNvPr id="83" name="Google Shape;83;p17"/>
          <p:cNvSpPr txBox="1"/>
          <p:nvPr/>
        </p:nvSpPr>
        <p:spPr>
          <a:xfrm>
            <a:off x="5784250" y="2637575"/>
            <a:ext cx="31626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30D992"/>
                </a:highlight>
                <a:latin typeface="Open Sans"/>
                <a:ea typeface="Open Sans"/>
                <a:cs typeface="Open Sans"/>
                <a:sym typeface="Open Sans"/>
              </a:rPr>
              <a:t> Solution: </a:t>
            </a:r>
            <a:r>
              <a:rPr b="1" lang="en">
                <a:latin typeface="Open Sans"/>
                <a:ea typeface="Open Sans"/>
                <a:cs typeface="Open Sans"/>
                <a:sym typeface="Open Sans"/>
              </a:rPr>
              <a:t> Workyard’s GPS time clock ensures </a:t>
            </a:r>
            <a:r>
              <a:rPr b="1" lang="en">
                <a:latin typeface="Open Sans"/>
                <a:ea typeface="Open Sans"/>
                <a:cs typeface="Open Sans"/>
                <a:sym typeface="Open Sans"/>
              </a:rPr>
              <a:t>you have complete transparency </a:t>
            </a:r>
            <a:r>
              <a:rPr b="1" lang="en">
                <a:latin typeface="Open Sans"/>
                <a:ea typeface="Open Sans"/>
                <a:cs typeface="Open Sans"/>
                <a:sym typeface="Open Sans"/>
              </a:rPr>
              <a:t>across your whole team and your payroll is accurate, every time.</a:t>
            </a:r>
            <a:endParaRPr b="1">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p:txBody>
      </p:sp>
      <p:pic>
        <p:nvPicPr>
          <p:cNvPr id="84" name="Google Shape;84;p17"/>
          <p:cNvPicPr preferRelativeResize="0"/>
          <p:nvPr/>
        </p:nvPicPr>
        <p:blipFill>
          <a:blip r:embed="rId3">
            <a:alphaModFix/>
          </a:blip>
          <a:stretch>
            <a:fillRect/>
          </a:stretch>
        </p:blipFill>
        <p:spPr>
          <a:xfrm>
            <a:off x="403250" y="2094388"/>
            <a:ext cx="5115133" cy="28772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nvSpPr>
        <p:spPr>
          <a:xfrm>
            <a:off x="58225" y="124425"/>
            <a:ext cx="6810900" cy="45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2400">
              <a:solidFill>
                <a:srgbClr val="666666"/>
              </a:solidFill>
              <a:latin typeface="Proxima Nova"/>
              <a:ea typeface="Proxima Nova"/>
              <a:cs typeface="Proxima Nova"/>
              <a:sym typeface="Proxima Nova"/>
            </a:endParaRPr>
          </a:p>
        </p:txBody>
      </p:sp>
      <p:sp>
        <p:nvSpPr>
          <p:cNvPr id="90" name="Google Shape;90;p18"/>
          <p:cNvSpPr txBox="1"/>
          <p:nvPr>
            <p:ph type="title"/>
          </p:nvPr>
        </p:nvSpPr>
        <p:spPr>
          <a:xfrm>
            <a:off x="319225" y="422200"/>
            <a:ext cx="8520600" cy="597300"/>
          </a:xfrm>
          <a:prstGeom prst="rect">
            <a:avLst/>
          </a:prstGeom>
        </p:spPr>
        <p:txBody>
          <a:bodyPr anchorCtr="0" anchor="t" bIns="91425" lIns="91425" spcFirstLastPara="1" rIns="91425" wrap="square" tIns="91425">
            <a:noAutofit/>
          </a:bodyPr>
          <a:lstStyle/>
          <a:p>
            <a:pPr indent="0" lvl="0" marL="0" rtl="0" algn="l">
              <a:lnSpc>
                <a:spcPct val="108750"/>
              </a:lnSpc>
              <a:spcBef>
                <a:spcPts val="0"/>
              </a:spcBef>
              <a:spcAft>
                <a:spcPts val="140"/>
              </a:spcAft>
              <a:buNone/>
            </a:pPr>
            <a:r>
              <a:rPr b="1" lang="en" sz="1600">
                <a:solidFill>
                  <a:srgbClr val="3B3F48"/>
                </a:solidFill>
                <a:latin typeface="Open Sans"/>
                <a:ea typeface="Open Sans"/>
                <a:cs typeface="Open Sans"/>
                <a:sym typeface="Open Sans"/>
              </a:rPr>
              <a:t>Key Issue #</a:t>
            </a:r>
            <a:endParaRPr b="1" sz="1600">
              <a:solidFill>
                <a:srgbClr val="147CD7"/>
              </a:solidFill>
              <a:latin typeface="Open Sans"/>
              <a:ea typeface="Open Sans"/>
              <a:cs typeface="Open Sans"/>
              <a:sym typeface="Open Sans"/>
            </a:endParaRPr>
          </a:p>
        </p:txBody>
      </p:sp>
      <p:cxnSp>
        <p:nvCxnSpPr>
          <p:cNvPr id="91" name="Google Shape;91;p18"/>
          <p:cNvCxnSpPr/>
          <p:nvPr/>
        </p:nvCxnSpPr>
        <p:spPr>
          <a:xfrm>
            <a:off x="403250" y="843307"/>
            <a:ext cx="2214600" cy="0"/>
          </a:xfrm>
          <a:prstGeom prst="straightConnector1">
            <a:avLst/>
          </a:prstGeom>
          <a:noFill/>
          <a:ln cap="flat" cmpd="sng" w="28575">
            <a:solidFill>
              <a:srgbClr val="03DAC4"/>
            </a:solidFill>
            <a:prstDash val="solid"/>
            <a:round/>
            <a:headEnd len="med" w="med" type="none"/>
            <a:tailEnd len="med" w="med" type="none"/>
          </a:ln>
        </p:spPr>
      </p:cxnSp>
      <p:sp>
        <p:nvSpPr>
          <p:cNvPr id="92" name="Google Shape;92;p18"/>
          <p:cNvSpPr txBox="1"/>
          <p:nvPr/>
        </p:nvSpPr>
        <p:spPr>
          <a:xfrm>
            <a:off x="319225" y="1019488"/>
            <a:ext cx="8520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Making it easy for your supers to </a:t>
            </a:r>
            <a:r>
              <a:rPr b="1" lang="en" u="sng">
                <a:latin typeface="Open Sans"/>
                <a:ea typeface="Open Sans"/>
                <a:cs typeface="Open Sans"/>
                <a:sym typeface="Open Sans"/>
              </a:rPr>
              <a:t>accurately</a:t>
            </a:r>
            <a:r>
              <a:rPr b="1" lang="en">
                <a:latin typeface="Open Sans"/>
                <a:ea typeface="Open Sans"/>
                <a:cs typeface="Open Sans"/>
                <a:sym typeface="Open Sans"/>
              </a:rPr>
              <a:t> record time in the field</a:t>
            </a:r>
            <a:r>
              <a:rPr b="1" lang="en">
                <a:latin typeface="Open Sans"/>
                <a:ea typeface="Open Sans"/>
                <a:cs typeface="Open Sans"/>
                <a:sym typeface="Open Sans"/>
              </a:rPr>
              <a:t>.</a:t>
            </a:r>
            <a:endParaRPr b="1">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p:txBody>
      </p:sp>
      <p:sp>
        <p:nvSpPr>
          <p:cNvPr id="93" name="Google Shape;93;p18"/>
          <p:cNvSpPr/>
          <p:nvPr/>
        </p:nvSpPr>
        <p:spPr>
          <a:xfrm>
            <a:off x="10948500" y="1478275"/>
            <a:ext cx="3353100" cy="256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Time Card View Detail View with GPS on the web app</a:t>
            </a:r>
            <a:endParaRPr/>
          </a:p>
        </p:txBody>
      </p:sp>
      <p:sp>
        <p:nvSpPr>
          <p:cNvPr id="94" name="Google Shape;94;p18"/>
          <p:cNvSpPr txBox="1"/>
          <p:nvPr/>
        </p:nvSpPr>
        <p:spPr>
          <a:xfrm>
            <a:off x="6579850" y="2143788"/>
            <a:ext cx="22146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30D992"/>
                </a:highlight>
                <a:latin typeface="Open Sans"/>
                <a:ea typeface="Open Sans"/>
                <a:cs typeface="Open Sans"/>
                <a:sym typeface="Open Sans"/>
              </a:rPr>
              <a:t> Solution: </a:t>
            </a:r>
            <a:r>
              <a:rPr b="1" lang="en">
                <a:latin typeface="Open Sans"/>
                <a:ea typeface="Open Sans"/>
                <a:cs typeface="Open Sans"/>
                <a:sym typeface="Open Sans"/>
              </a:rPr>
              <a:t> Workyard’s mobile bulk time entry allows supers to enter time for their whole team including jobs and cost codes with a couple of taps.</a:t>
            </a:r>
            <a:endParaRPr b="1">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p:txBody>
      </p:sp>
      <p:pic>
        <p:nvPicPr>
          <p:cNvPr id="95" name="Google Shape;95;p18"/>
          <p:cNvPicPr preferRelativeResize="0"/>
          <p:nvPr/>
        </p:nvPicPr>
        <p:blipFill rotWithShape="1">
          <a:blip r:embed="rId3">
            <a:alphaModFix/>
          </a:blip>
          <a:srcRect b="0" l="1339" r="-1340" t="0"/>
          <a:stretch/>
        </p:blipFill>
        <p:spPr>
          <a:xfrm>
            <a:off x="474538" y="1604500"/>
            <a:ext cx="5978285" cy="2956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nvSpPr>
        <p:spPr>
          <a:xfrm>
            <a:off x="58225" y="124425"/>
            <a:ext cx="6810900" cy="45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2400">
              <a:solidFill>
                <a:srgbClr val="666666"/>
              </a:solidFill>
              <a:latin typeface="Proxima Nova"/>
              <a:ea typeface="Proxima Nova"/>
              <a:cs typeface="Proxima Nova"/>
              <a:sym typeface="Proxima Nova"/>
            </a:endParaRPr>
          </a:p>
        </p:txBody>
      </p:sp>
      <p:sp>
        <p:nvSpPr>
          <p:cNvPr id="101" name="Google Shape;101;p19"/>
          <p:cNvSpPr txBox="1"/>
          <p:nvPr>
            <p:ph type="title"/>
          </p:nvPr>
        </p:nvSpPr>
        <p:spPr>
          <a:xfrm>
            <a:off x="319225" y="422200"/>
            <a:ext cx="8520600" cy="597300"/>
          </a:xfrm>
          <a:prstGeom prst="rect">
            <a:avLst/>
          </a:prstGeom>
        </p:spPr>
        <p:txBody>
          <a:bodyPr anchorCtr="0" anchor="t" bIns="91425" lIns="91425" spcFirstLastPara="1" rIns="91425" wrap="square" tIns="91425">
            <a:noAutofit/>
          </a:bodyPr>
          <a:lstStyle/>
          <a:p>
            <a:pPr indent="0" lvl="0" marL="0" rtl="0" algn="l">
              <a:lnSpc>
                <a:spcPct val="108750"/>
              </a:lnSpc>
              <a:spcBef>
                <a:spcPts val="0"/>
              </a:spcBef>
              <a:spcAft>
                <a:spcPts val="140"/>
              </a:spcAft>
              <a:buNone/>
            </a:pPr>
            <a:r>
              <a:rPr b="1" lang="en" sz="1600">
                <a:solidFill>
                  <a:srgbClr val="3B3F48"/>
                </a:solidFill>
                <a:latin typeface="Open Sans"/>
                <a:ea typeface="Open Sans"/>
                <a:cs typeface="Open Sans"/>
                <a:sym typeface="Open Sans"/>
              </a:rPr>
              <a:t>Key Issue #</a:t>
            </a:r>
            <a:endParaRPr b="1" sz="1600">
              <a:solidFill>
                <a:srgbClr val="147CD7"/>
              </a:solidFill>
              <a:latin typeface="Open Sans"/>
              <a:ea typeface="Open Sans"/>
              <a:cs typeface="Open Sans"/>
              <a:sym typeface="Open Sans"/>
            </a:endParaRPr>
          </a:p>
        </p:txBody>
      </p:sp>
      <p:cxnSp>
        <p:nvCxnSpPr>
          <p:cNvPr id="102" name="Google Shape;102;p19"/>
          <p:cNvCxnSpPr/>
          <p:nvPr/>
        </p:nvCxnSpPr>
        <p:spPr>
          <a:xfrm>
            <a:off x="403250" y="843307"/>
            <a:ext cx="2214600" cy="0"/>
          </a:xfrm>
          <a:prstGeom prst="straightConnector1">
            <a:avLst/>
          </a:prstGeom>
          <a:noFill/>
          <a:ln cap="flat" cmpd="sng" w="28575">
            <a:solidFill>
              <a:srgbClr val="03DAC4"/>
            </a:solidFill>
            <a:prstDash val="solid"/>
            <a:round/>
            <a:headEnd len="med" w="med" type="none"/>
            <a:tailEnd len="med" w="med" type="none"/>
          </a:ln>
        </p:spPr>
      </p:cxnSp>
      <p:sp>
        <p:nvSpPr>
          <p:cNvPr id="103" name="Google Shape;103;p19"/>
          <p:cNvSpPr txBox="1"/>
          <p:nvPr/>
        </p:nvSpPr>
        <p:spPr>
          <a:xfrm>
            <a:off x="319225" y="1019488"/>
            <a:ext cx="85206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Tracking exactly how many labor hours and dollars you are spending on each job</a:t>
            </a:r>
            <a:endParaRPr b="1">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You want this information always up-to-date and accurate, not when it’s too late and the project is over.</a:t>
            </a:r>
            <a:endParaRPr b="1">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p:txBody>
      </p:sp>
      <p:sp>
        <p:nvSpPr>
          <p:cNvPr id="104" name="Google Shape;104;p19"/>
          <p:cNvSpPr/>
          <p:nvPr/>
        </p:nvSpPr>
        <p:spPr>
          <a:xfrm>
            <a:off x="10948500" y="1478275"/>
            <a:ext cx="3353100" cy="256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Time Card View Detail View with GPS on the web app</a:t>
            </a:r>
            <a:endParaRPr/>
          </a:p>
        </p:txBody>
      </p:sp>
      <p:sp>
        <p:nvSpPr>
          <p:cNvPr id="105" name="Google Shape;105;p19"/>
          <p:cNvSpPr txBox="1"/>
          <p:nvPr/>
        </p:nvSpPr>
        <p:spPr>
          <a:xfrm>
            <a:off x="6527425" y="2264375"/>
            <a:ext cx="2419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30D992"/>
                </a:highlight>
                <a:latin typeface="Open Sans"/>
                <a:ea typeface="Open Sans"/>
                <a:cs typeface="Open Sans"/>
                <a:sym typeface="Open Sans"/>
              </a:rPr>
              <a:t> Solution: </a:t>
            </a:r>
            <a:r>
              <a:rPr b="1" lang="en">
                <a:latin typeface="Open Sans"/>
                <a:ea typeface="Open Sans"/>
                <a:cs typeface="Open Sans"/>
                <a:sym typeface="Open Sans"/>
              </a:rPr>
              <a:t> </a:t>
            </a:r>
            <a:r>
              <a:rPr b="1" lang="en">
                <a:solidFill>
                  <a:schemeClr val="dk1"/>
                </a:solidFill>
                <a:latin typeface="Open Sans"/>
                <a:ea typeface="Open Sans"/>
                <a:cs typeface="Open Sans"/>
                <a:sym typeface="Open Sans"/>
              </a:rPr>
              <a:t>Labor cost tracking thats updated with every time card submitted. Flexible reporting that allows you to break down hours and costs by employee, job and cost code. </a:t>
            </a:r>
            <a:endParaRPr sz="1200">
              <a:latin typeface="Open Sans"/>
              <a:ea typeface="Open Sans"/>
              <a:cs typeface="Open Sans"/>
              <a:sym typeface="Open Sans"/>
            </a:endParaRPr>
          </a:p>
        </p:txBody>
      </p:sp>
      <p:pic>
        <p:nvPicPr>
          <p:cNvPr id="106" name="Google Shape;106;p19"/>
          <p:cNvPicPr preferRelativeResize="0"/>
          <p:nvPr/>
        </p:nvPicPr>
        <p:blipFill>
          <a:blip r:embed="rId3">
            <a:alphaModFix/>
          </a:blip>
          <a:stretch>
            <a:fillRect/>
          </a:stretch>
        </p:blipFill>
        <p:spPr>
          <a:xfrm>
            <a:off x="403250" y="2080788"/>
            <a:ext cx="5479449" cy="28675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nvSpPr>
        <p:spPr>
          <a:xfrm>
            <a:off x="58225" y="124425"/>
            <a:ext cx="6810900" cy="45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2400">
              <a:solidFill>
                <a:srgbClr val="666666"/>
              </a:solidFill>
              <a:latin typeface="Proxima Nova"/>
              <a:ea typeface="Proxima Nova"/>
              <a:cs typeface="Proxima Nova"/>
              <a:sym typeface="Proxima Nova"/>
            </a:endParaRPr>
          </a:p>
        </p:txBody>
      </p:sp>
      <p:sp>
        <p:nvSpPr>
          <p:cNvPr id="112" name="Google Shape;112;p20"/>
          <p:cNvSpPr txBox="1"/>
          <p:nvPr>
            <p:ph type="title"/>
          </p:nvPr>
        </p:nvSpPr>
        <p:spPr>
          <a:xfrm>
            <a:off x="319225" y="422200"/>
            <a:ext cx="8520600" cy="597300"/>
          </a:xfrm>
          <a:prstGeom prst="rect">
            <a:avLst/>
          </a:prstGeom>
        </p:spPr>
        <p:txBody>
          <a:bodyPr anchorCtr="0" anchor="t" bIns="91425" lIns="91425" spcFirstLastPara="1" rIns="91425" wrap="square" tIns="91425">
            <a:noAutofit/>
          </a:bodyPr>
          <a:lstStyle/>
          <a:p>
            <a:pPr indent="0" lvl="0" marL="0" rtl="0" algn="l">
              <a:lnSpc>
                <a:spcPct val="108750"/>
              </a:lnSpc>
              <a:spcBef>
                <a:spcPts val="0"/>
              </a:spcBef>
              <a:spcAft>
                <a:spcPts val="140"/>
              </a:spcAft>
              <a:buNone/>
            </a:pPr>
            <a:r>
              <a:rPr b="1" lang="en" sz="1600">
                <a:solidFill>
                  <a:srgbClr val="3B3F48"/>
                </a:solidFill>
                <a:latin typeface="Open Sans"/>
                <a:ea typeface="Open Sans"/>
                <a:cs typeface="Open Sans"/>
                <a:sym typeface="Open Sans"/>
              </a:rPr>
              <a:t>Customer Testimonials</a:t>
            </a:r>
            <a:endParaRPr b="1" sz="1600">
              <a:solidFill>
                <a:srgbClr val="147CD7"/>
              </a:solidFill>
              <a:latin typeface="Open Sans"/>
              <a:ea typeface="Open Sans"/>
              <a:cs typeface="Open Sans"/>
              <a:sym typeface="Open Sans"/>
            </a:endParaRPr>
          </a:p>
        </p:txBody>
      </p:sp>
      <p:cxnSp>
        <p:nvCxnSpPr>
          <p:cNvPr id="113" name="Google Shape;113;p20"/>
          <p:cNvCxnSpPr/>
          <p:nvPr/>
        </p:nvCxnSpPr>
        <p:spPr>
          <a:xfrm>
            <a:off x="403250" y="843307"/>
            <a:ext cx="2554800" cy="0"/>
          </a:xfrm>
          <a:prstGeom prst="straightConnector1">
            <a:avLst/>
          </a:prstGeom>
          <a:noFill/>
          <a:ln cap="flat" cmpd="sng" w="28575">
            <a:solidFill>
              <a:srgbClr val="03DAC4"/>
            </a:solidFill>
            <a:prstDash val="solid"/>
            <a:round/>
            <a:headEnd len="med" w="med" type="none"/>
            <a:tailEnd len="med" w="med" type="none"/>
          </a:ln>
        </p:spPr>
      </p:cxnSp>
      <p:pic>
        <p:nvPicPr>
          <p:cNvPr id="114" name="Google Shape;114;p20"/>
          <p:cNvPicPr preferRelativeResize="0"/>
          <p:nvPr/>
        </p:nvPicPr>
        <p:blipFill>
          <a:blip r:embed="rId3">
            <a:alphaModFix/>
          </a:blip>
          <a:stretch>
            <a:fillRect/>
          </a:stretch>
        </p:blipFill>
        <p:spPr>
          <a:xfrm>
            <a:off x="253500" y="1109175"/>
            <a:ext cx="2917525" cy="2949750"/>
          </a:xfrm>
          <a:prstGeom prst="rect">
            <a:avLst/>
          </a:prstGeom>
          <a:noFill/>
          <a:ln>
            <a:noFill/>
          </a:ln>
        </p:spPr>
      </p:pic>
      <p:pic>
        <p:nvPicPr>
          <p:cNvPr id="115" name="Google Shape;115;p20"/>
          <p:cNvPicPr preferRelativeResize="0"/>
          <p:nvPr/>
        </p:nvPicPr>
        <p:blipFill>
          <a:blip r:embed="rId4">
            <a:alphaModFix/>
          </a:blip>
          <a:stretch>
            <a:fillRect/>
          </a:stretch>
        </p:blipFill>
        <p:spPr>
          <a:xfrm>
            <a:off x="3209698" y="1170489"/>
            <a:ext cx="2917525" cy="2888434"/>
          </a:xfrm>
          <a:prstGeom prst="rect">
            <a:avLst/>
          </a:prstGeom>
          <a:noFill/>
          <a:ln>
            <a:noFill/>
          </a:ln>
        </p:spPr>
      </p:pic>
      <p:pic>
        <p:nvPicPr>
          <p:cNvPr id="116" name="Google Shape;116;p20"/>
          <p:cNvPicPr preferRelativeResize="0"/>
          <p:nvPr/>
        </p:nvPicPr>
        <p:blipFill>
          <a:blip r:embed="rId5">
            <a:alphaModFix/>
          </a:blip>
          <a:stretch>
            <a:fillRect/>
          </a:stretch>
        </p:blipFill>
        <p:spPr>
          <a:xfrm>
            <a:off x="6154125" y="1135375"/>
            <a:ext cx="2857584" cy="2949750"/>
          </a:xfrm>
          <a:prstGeom prst="rect">
            <a:avLst/>
          </a:prstGeom>
          <a:noFill/>
          <a:ln>
            <a:noFill/>
          </a:ln>
        </p:spPr>
      </p:pic>
      <p:sp>
        <p:nvSpPr>
          <p:cNvPr id="117" name="Google Shape;117;p20"/>
          <p:cNvSpPr txBox="1"/>
          <p:nvPr/>
        </p:nvSpPr>
        <p:spPr>
          <a:xfrm>
            <a:off x="353300" y="4247925"/>
            <a:ext cx="47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6"/>
              </a:rPr>
              <a:t>Read more reviews on our website</a:t>
            </a:r>
            <a:endParaRPr u="sng">
              <a:solidFill>
                <a:srgbClr val="147CD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nvSpPr>
        <p:spPr>
          <a:xfrm>
            <a:off x="58225" y="124425"/>
            <a:ext cx="6810900" cy="45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2400">
              <a:solidFill>
                <a:srgbClr val="666666"/>
              </a:solidFill>
              <a:latin typeface="Proxima Nova"/>
              <a:ea typeface="Proxima Nova"/>
              <a:cs typeface="Proxima Nova"/>
              <a:sym typeface="Proxima Nova"/>
            </a:endParaRPr>
          </a:p>
        </p:txBody>
      </p:sp>
      <p:sp>
        <p:nvSpPr>
          <p:cNvPr id="123" name="Google Shape;123;p21"/>
          <p:cNvSpPr txBox="1"/>
          <p:nvPr>
            <p:ph type="title"/>
          </p:nvPr>
        </p:nvSpPr>
        <p:spPr>
          <a:xfrm>
            <a:off x="319225" y="422200"/>
            <a:ext cx="8520600" cy="597300"/>
          </a:xfrm>
          <a:prstGeom prst="rect">
            <a:avLst/>
          </a:prstGeom>
        </p:spPr>
        <p:txBody>
          <a:bodyPr anchorCtr="0" anchor="t" bIns="91425" lIns="91425" spcFirstLastPara="1" rIns="91425" wrap="square" tIns="91425">
            <a:noAutofit/>
          </a:bodyPr>
          <a:lstStyle/>
          <a:p>
            <a:pPr indent="0" lvl="0" marL="0" rtl="0" algn="l">
              <a:lnSpc>
                <a:spcPct val="108750"/>
              </a:lnSpc>
              <a:spcBef>
                <a:spcPts val="0"/>
              </a:spcBef>
              <a:spcAft>
                <a:spcPts val="140"/>
              </a:spcAft>
              <a:buNone/>
            </a:pPr>
            <a:r>
              <a:rPr b="1" lang="en" sz="1600">
                <a:solidFill>
                  <a:srgbClr val="3B3F48"/>
                </a:solidFill>
                <a:latin typeface="Open Sans"/>
                <a:ea typeface="Open Sans"/>
                <a:cs typeface="Open Sans"/>
                <a:sym typeface="Open Sans"/>
              </a:rPr>
              <a:t>Easy Rollout Combined With Concierge Level Service</a:t>
            </a:r>
            <a:endParaRPr b="1" sz="1600">
              <a:solidFill>
                <a:srgbClr val="147CD7"/>
              </a:solidFill>
              <a:latin typeface="Open Sans"/>
              <a:ea typeface="Open Sans"/>
              <a:cs typeface="Open Sans"/>
              <a:sym typeface="Open Sans"/>
            </a:endParaRPr>
          </a:p>
        </p:txBody>
      </p:sp>
      <p:cxnSp>
        <p:nvCxnSpPr>
          <p:cNvPr id="124" name="Google Shape;124;p21"/>
          <p:cNvCxnSpPr/>
          <p:nvPr/>
        </p:nvCxnSpPr>
        <p:spPr>
          <a:xfrm>
            <a:off x="435475" y="843300"/>
            <a:ext cx="5197500" cy="0"/>
          </a:xfrm>
          <a:prstGeom prst="straightConnector1">
            <a:avLst/>
          </a:prstGeom>
          <a:noFill/>
          <a:ln cap="flat" cmpd="sng" w="28575">
            <a:solidFill>
              <a:srgbClr val="03DAC4"/>
            </a:solidFill>
            <a:prstDash val="solid"/>
            <a:round/>
            <a:headEnd len="med" w="med" type="none"/>
            <a:tailEnd len="med" w="med" type="none"/>
          </a:ln>
        </p:spPr>
      </p:cxnSp>
      <p:sp>
        <p:nvSpPr>
          <p:cNvPr id="125" name="Google Shape;125;p21"/>
          <p:cNvSpPr txBox="1"/>
          <p:nvPr/>
        </p:nvSpPr>
        <p:spPr>
          <a:xfrm>
            <a:off x="985409" y="2476400"/>
            <a:ext cx="3203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Open Sans"/>
                <a:ea typeface="Open Sans"/>
                <a:cs typeface="Open Sans"/>
                <a:sym typeface="Open Sans"/>
              </a:rPr>
              <a:t>A couple taps for your workers to start clocking in and out every day.</a:t>
            </a:r>
            <a:endParaRPr sz="1200">
              <a:solidFill>
                <a:schemeClr val="dk1"/>
              </a:solidFill>
              <a:latin typeface="Open Sans"/>
              <a:ea typeface="Open Sans"/>
              <a:cs typeface="Open Sans"/>
              <a:sym typeface="Open Sans"/>
            </a:endParaRPr>
          </a:p>
        </p:txBody>
      </p:sp>
      <p:sp>
        <p:nvSpPr>
          <p:cNvPr id="126" name="Google Shape;126;p21"/>
          <p:cNvSpPr/>
          <p:nvPr/>
        </p:nvSpPr>
        <p:spPr>
          <a:xfrm>
            <a:off x="512084" y="1755900"/>
            <a:ext cx="369300" cy="369300"/>
          </a:xfrm>
          <a:prstGeom prst="ellipse">
            <a:avLst/>
          </a:prstGeom>
          <a:solidFill>
            <a:srgbClr val="03DAC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1</a:t>
            </a:r>
            <a:endParaRPr b="1">
              <a:latin typeface="Open Sans"/>
              <a:ea typeface="Open Sans"/>
              <a:cs typeface="Open Sans"/>
              <a:sym typeface="Open Sans"/>
            </a:endParaRPr>
          </a:p>
        </p:txBody>
      </p:sp>
      <p:sp>
        <p:nvSpPr>
          <p:cNvPr id="127" name="Google Shape;127;p21"/>
          <p:cNvSpPr/>
          <p:nvPr/>
        </p:nvSpPr>
        <p:spPr>
          <a:xfrm>
            <a:off x="512084" y="2572625"/>
            <a:ext cx="369300" cy="369300"/>
          </a:xfrm>
          <a:prstGeom prst="ellipse">
            <a:avLst/>
          </a:prstGeom>
          <a:solidFill>
            <a:srgbClr val="03DAC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2</a:t>
            </a:r>
            <a:endParaRPr b="1">
              <a:latin typeface="Open Sans"/>
              <a:ea typeface="Open Sans"/>
              <a:cs typeface="Open Sans"/>
              <a:sym typeface="Open Sans"/>
            </a:endParaRPr>
          </a:p>
        </p:txBody>
      </p:sp>
      <p:sp>
        <p:nvSpPr>
          <p:cNvPr id="128" name="Google Shape;128;p21"/>
          <p:cNvSpPr/>
          <p:nvPr/>
        </p:nvSpPr>
        <p:spPr>
          <a:xfrm>
            <a:off x="512946" y="3320650"/>
            <a:ext cx="369300" cy="369300"/>
          </a:xfrm>
          <a:prstGeom prst="ellipse">
            <a:avLst/>
          </a:prstGeom>
          <a:solidFill>
            <a:srgbClr val="03DAC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3</a:t>
            </a:r>
            <a:endParaRPr b="1">
              <a:latin typeface="Open Sans"/>
              <a:ea typeface="Open Sans"/>
              <a:cs typeface="Open Sans"/>
              <a:sym typeface="Open Sans"/>
            </a:endParaRPr>
          </a:p>
        </p:txBody>
      </p:sp>
      <p:sp>
        <p:nvSpPr>
          <p:cNvPr id="129" name="Google Shape;129;p21"/>
          <p:cNvSpPr txBox="1"/>
          <p:nvPr/>
        </p:nvSpPr>
        <p:spPr>
          <a:xfrm>
            <a:off x="955275" y="1734100"/>
            <a:ext cx="3484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Open Sans"/>
                <a:ea typeface="Open Sans"/>
                <a:cs typeface="Open Sans"/>
                <a:sym typeface="Open Sans"/>
              </a:rPr>
              <a:t>Invite team members with minimal data input (name + phone number or email)</a:t>
            </a:r>
            <a:endParaRPr sz="1200"/>
          </a:p>
        </p:txBody>
      </p:sp>
      <p:cxnSp>
        <p:nvCxnSpPr>
          <p:cNvPr id="130" name="Google Shape;130;p21"/>
          <p:cNvCxnSpPr>
            <a:stCxn id="126" idx="4"/>
            <a:endCxn id="127" idx="0"/>
          </p:cNvCxnSpPr>
          <p:nvPr/>
        </p:nvCxnSpPr>
        <p:spPr>
          <a:xfrm>
            <a:off x="696734" y="2125200"/>
            <a:ext cx="0" cy="4473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21"/>
          <p:cNvCxnSpPr>
            <a:stCxn id="127" idx="4"/>
            <a:endCxn id="128" idx="0"/>
          </p:cNvCxnSpPr>
          <p:nvPr/>
        </p:nvCxnSpPr>
        <p:spPr>
          <a:xfrm>
            <a:off x="696734" y="2941925"/>
            <a:ext cx="900" cy="378600"/>
          </a:xfrm>
          <a:prstGeom prst="straightConnector1">
            <a:avLst/>
          </a:prstGeom>
          <a:noFill/>
          <a:ln cap="flat" cmpd="sng" w="9525">
            <a:solidFill>
              <a:schemeClr val="dk2"/>
            </a:solidFill>
            <a:prstDash val="solid"/>
            <a:round/>
            <a:headEnd len="med" w="med" type="none"/>
            <a:tailEnd len="med" w="med" type="none"/>
          </a:ln>
        </p:spPr>
      </p:cxnSp>
      <p:sp>
        <p:nvSpPr>
          <p:cNvPr id="132" name="Google Shape;132;p21"/>
          <p:cNvSpPr txBox="1"/>
          <p:nvPr/>
        </p:nvSpPr>
        <p:spPr>
          <a:xfrm>
            <a:off x="955284" y="3170500"/>
            <a:ext cx="3203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Open Sans"/>
                <a:ea typeface="Open Sans"/>
                <a:cs typeface="Open Sans"/>
                <a:sym typeface="Open Sans"/>
              </a:rPr>
              <a:t>Connect your payroll / accounting system. Automatically import projects, cost codes and team member details. </a:t>
            </a:r>
            <a:endParaRPr sz="1200">
              <a:solidFill>
                <a:schemeClr val="dk1"/>
              </a:solidFill>
              <a:latin typeface="Open Sans"/>
              <a:ea typeface="Open Sans"/>
              <a:cs typeface="Open Sans"/>
              <a:sym typeface="Open Sans"/>
            </a:endParaRPr>
          </a:p>
        </p:txBody>
      </p:sp>
      <p:cxnSp>
        <p:nvCxnSpPr>
          <p:cNvPr id="133" name="Google Shape;133;p21"/>
          <p:cNvCxnSpPr/>
          <p:nvPr/>
        </p:nvCxnSpPr>
        <p:spPr>
          <a:xfrm rot="10800000">
            <a:off x="4699200" y="1599050"/>
            <a:ext cx="0" cy="3148500"/>
          </a:xfrm>
          <a:prstGeom prst="straightConnector1">
            <a:avLst/>
          </a:prstGeom>
          <a:noFill/>
          <a:ln cap="flat" cmpd="sng" w="28575">
            <a:solidFill>
              <a:schemeClr val="lt2"/>
            </a:solidFill>
            <a:prstDash val="solid"/>
            <a:round/>
            <a:headEnd len="med" w="med" type="none"/>
            <a:tailEnd len="med" w="med" type="none"/>
          </a:ln>
        </p:spPr>
      </p:cxnSp>
      <p:sp>
        <p:nvSpPr>
          <p:cNvPr id="134" name="Google Shape;134;p21"/>
          <p:cNvSpPr txBox="1"/>
          <p:nvPr/>
        </p:nvSpPr>
        <p:spPr>
          <a:xfrm>
            <a:off x="466900" y="1152200"/>
            <a:ext cx="431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Easy Rollout</a:t>
            </a:r>
            <a:endParaRPr b="1">
              <a:latin typeface="Open Sans"/>
              <a:ea typeface="Open Sans"/>
              <a:cs typeface="Open Sans"/>
              <a:sym typeface="Open Sans"/>
            </a:endParaRPr>
          </a:p>
        </p:txBody>
      </p:sp>
      <p:sp>
        <p:nvSpPr>
          <p:cNvPr id="135" name="Google Shape;135;p21"/>
          <p:cNvSpPr txBox="1"/>
          <p:nvPr/>
        </p:nvSpPr>
        <p:spPr>
          <a:xfrm>
            <a:off x="4652225" y="1109175"/>
            <a:ext cx="431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Concierge Level Service</a:t>
            </a:r>
            <a:endParaRPr b="1">
              <a:latin typeface="Open Sans"/>
              <a:ea typeface="Open Sans"/>
              <a:cs typeface="Open Sans"/>
              <a:sym typeface="Open Sans"/>
            </a:endParaRPr>
          </a:p>
        </p:txBody>
      </p:sp>
      <p:sp>
        <p:nvSpPr>
          <p:cNvPr id="136" name="Google Shape;136;p21"/>
          <p:cNvSpPr txBox="1"/>
          <p:nvPr/>
        </p:nvSpPr>
        <p:spPr>
          <a:xfrm>
            <a:off x="5100900" y="1865000"/>
            <a:ext cx="3484800" cy="2801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You’ll have a dedicated account manager to help you along the way. </a:t>
            </a:r>
            <a:endParaRPr>
              <a:solidFill>
                <a:schemeClr val="dk1"/>
              </a:solidFill>
              <a:latin typeface="Open Sans"/>
              <a:ea typeface="Open Sans"/>
              <a:cs typeface="Open Sans"/>
              <a:sym typeface="Open Sans"/>
            </a:endParaRPr>
          </a:p>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a:p>
            <a:pPr indent="0" lvl="0" marL="0" rtl="0" algn="ctr">
              <a:spcBef>
                <a:spcPts val="0"/>
              </a:spcBef>
              <a:spcAft>
                <a:spcPts val="0"/>
              </a:spcAft>
              <a:buNone/>
            </a:pPr>
            <a:r>
              <a:rPr lang="en">
                <a:solidFill>
                  <a:schemeClr val="dk1"/>
                </a:solidFill>
                <a:latin typeface="Open Sans"/>
                <a:ea typeface="Open Sans"/>
                <a:cs typeface="Open Sans"/>
                <a:sym typeface="Open Sans"/>
              </a:rPr>
              <a:t>Your account manager: </a:t>
            </a:r>
            <a:endParaRPr>
              <a:solidFill>
                <a:schemeClr val="dk1"/>
              </a:solidFill>
              <a:latin typeface="Open Sans"/>
              <a:ea typeface="Open Sans"/>
              <a:cs typeface="Open Sans"/>
              <a:sym typeface="Open Sans"/>
            </a:endParaRPr>
          </a:p>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accent5"/>
              </a:buClr>
              <a:buSzPts val="1400"/>
              <a:buChar char="✓"/>
            </a:pPr>
            <a:r>
              <a:rPr lang="en" sz="1200">
                <a:solidFill>
                  <a:schemeClr val="dk1"/>
                </a:solidFill>
                <a:highlight>
                  <a:srgbClr val="FFFFFF"/>
                </a:highlight>
                <a:latin typeface="Roboto"/>
                <a:ea typeface="Roboto"/>
                <a:cs typeface="Roboto"/>
                <a:sym typeface="Roboto"/>
              </a:rPr>
              <a:t>Is </a:t>
            </a:r>
            <a:r>
              <a:rPr lang="en" sz="1200">
                <a:solidFill>
                  <a:schemeClr val="dk1"/>
                </a:solidFill>
                <a:latin typeface="Open Sans"/>
                <a:ea typeface="Open Sans"/>
                <a:cs typeface="Open Sans"/>
                <a:sym typeface="Open Sans"/>
              </a:rPr>
              <a:t>based in the United States </a:t>
            </a:r>
            <a:r>
              <a:rPr lang="en" sz="1200">
                <a:solidFill>
                  <a:schemeClr val="dk1"/>
                </a:solidFill>
                <a:highlight>
                  <a:srgbClr val="FFFFFF"/>
                </a:highlight>
                <a:latin typeface="Roboto"/>
                <a:ea typeface="Roboto"/>
                <a:cs typeface="Roboto"/>
                <a:sym typeface="Roboto"/>
              </a:rPr>
              <a:t>and is </a:t>
            </a:r>
            <a:r>
              <a:rPr lang="en" sz="1200">
                <a:solidFill>
                  <a:schemeClr val="dk1"/>
                </a:solidFill>
                <a:latin typeface="Open Sans"/>
                <a:ea typeface="Open Sans"/>
                <a:cs typeface="Open Sans"/>
                <a:sym typeface="Open Sans"/>
              </a:rPr>
              <a:t>always a direct phone call away. No waiting for an offshore call center to respond.</a:t>
            </a:r>
            <a:endParaRPr sz="12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200">
              <a:solidFill>
                <a:schemeClr val="dk1"/>
              </a:solidFill>
              <a:latin typeface="Open Sans"/>
              <a:ea typeface="Open Sans"/>
              <a:cs typeface="Open Sans"/>
              <a:sym typeface="Open Sans"/>
            </a:endParaRPr>
          </a:p>
          <a:p>
            <a:pPr indent="-317500" lvl="0" marL="457200" rtl="0" algn="l">
              <a:spcBef>
                <a:spcPts val="0"/>
              </a:spcBef>
              <a:spcAft>
                <a:spcPts val="0"/>
              </a:spcAft>
              <a:buClr>
                <a:schemeClr val="accent5"/>
              </a:buClr>
              <a:buSzPts val="1400"/>
              <a:buFont typeface="Open Sans"/>
              <a:buChar char="✓"/>
            </a:pPr>
            <a:r>
              <a:rPr lang="en" sz="1200">
                <a:solidFill>
                  <a:schemeClr val="dk1"/>
                </a:solidFill>
                <a:latin typeface="Open Sans"/>
                <a:ea typeface="Open Sans"/>
                <a:cs typeface="Open Sans"/>
                <a:sym typeface="Open Sans"/>
              </a:rPr>
              <a:t>Has deep product expertise and can help fine tune your setup to work for your business.</a:t>
            </a:r>
            <a:endParaRPr sz="1200">
              <a:solidFill>
                <a:schemeClr val="dk1"/>
              </a:solidFill>
              <a:latin typeface="Open Sans"/>
              <a:ea typeface="Open Sans"/>
              <a:cs typeface="Open Sans"/>
              <a:sym typeface="Open Sans"/>
            </a:endParaRPr>
          </a:p>
        </p:txBody>
      </p:sp>
      <p:sp>
        <p:nvSpPr>
          <p:cNvPr id="137" name="Google Shape;137;p21"/>
          <p:cNvSpPr/>
          <p:nvPr/>
        </p:nvSpPr>
        <p:spPr>
          <a:xfrm>
            <a:off x="512084" y="4117500"/>
            <a:ext cx="369300" cy="369300"/>
          </a:xfrm>
          <a:prstGeom prst="ellipse">
            <a:avLst/>
          </a:prstGeom>
          <a:solidFill>
            <a:srgbClr val="03DAC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4</a:t>
            </a:r>
            <a:endParaRPr b="1">
              <a:latin typeface="Open Sans"/>
              <a:ea typeface="Open Sans"/>
              <a:cs typeface="Open Sans"/>
              <a:sym typeface="Open Sans"/>
            </a:endParaRPr>
          </a:p>
        </p:txBody>
      </p:sp>
      <p:cxnSp>
        <p:nvCxnSpPr>
          <p:cNvPr id="138" name="Google Shape;138;p21"/>
          <p:cNvCxnSpPr>
            <a:stCxn id="128" idx="4"/>
            <a:endCxn id="137" idx="0"/>
          </p:cNvCxnSpPr>
          <p:nvPr/>
        </p:nvCxnSpPr>
        <p:spPr>
          <a:xfrm flipH="1">
            <a:off x="696696" y="3689950"/>
            <a:ext cx="900" cy="427500"/>
          </a:xfrm>
          <a:prstGeom prst="straightConnector1">
            <a:avLst/>
          </a:prstGeom>
          <a:noFill/>
          <a:ln cap="flat" cmpd="sng" w="9525">
            <a:solidFill>
              <a:schemeClr val="dk2"/>
            </a:solidFill>
            <a:prstDash val="solid"/>
            <a:round/>
            <a:headEnd len="med" w="med" type="none"/>
            <a:tailEnd len="med" w="med" type="none"/>
          </a:ln>
        </p:spPr>
      </p:cxnSp>
      <p:sp>
        <p:nvSpPr>
          <p:cNvPr id="139" name="Google Shape;139;p21"/>
          <p:cNvSpPr txBox="1"/>
          <p:nvPr/>
        </p:nvSpPr>
        <p:spPr>
          <a:xfrm>
            <a:off x="955272" y="4125600"/>
            <a:ext cx="3203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Open Sans"/>
                <a:ea typeface="Open Sans"/>
                <a:cs typeface="Open Sans"/>
                <a:sym typeface="Open Sans"/>
              </a:rPr>
              <a:t>Start realizing the </a:t>
            </a:r>
            <a:r>
              <a:rPr b="1" lang="en" sz="1200">
                <a:solidFill>
                  <a:schemeClr val="dk1"/>
                </a:solidFill>
                <a:latin typeface="Open Sans"/>
                <a:ea typeface="Open Sans"/>
                <a:cs typeface="Open Sans"/>
                <a:sym typeface="Open Sans"/>
              </a:rPr>
              <a:t>benefits</a:t>
            </a:r>
            <a:r>
              <a:rPr b="1" lang="en" sz="1200">
                <a:solidFill>
                  <a:schemeClr val="dk1"/>
                </a:solidFill>
                <a:latin typeface="Open Sans"/>
                <a:ea typeface="Open Sans"/>
                <a:cs typeface="Open Sans"/>
                <a:sym typeface="Open Sans"/>
              </a:rPr>
              <a:t> in days!</a:t>
            </a:r>
            <a:endParaRPr b="1" sz="1200">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nvSpPr>
        <p:spPr>
          <a:xfrm>
            <a:off x="58225" y="124425"/>
            <a:ext cx="6810900" cy="45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2400">
              <a:solidFill>
                <a:srgbClr val="666666"/>
              </a:solidFill>
              <a:latin typeface="Proxima Nova"/>
              <a:ea typeface="Proxima Nova"/>
              <a:cs typeface="Proxima Nova"/>
              <a:sym typeface="Proxima Nova"/>
            </a:endParaRPr>
          </a:p>
        </p:txBody>
      </p:sp>
      <p:sp>
        <p:nvSpPr>
          <p:cNvPr id="145" name="Google Shape;145;p22"/>
          <p:cNvSpPr txBox="1"/>
          <p:nvPr>
            <p:ph type="title"/>
          </p:nvPr>
        </p:nvSpPr>
        <p:spPr>
          <a:xfrm>
            <a:off x="319225" y="422200"/>
            <a:ext cx="8520600" cy="597300"/>
          </a:xfrm>
          <a:prstGeom prst="rect">
            <a:avLst/>
          </a:prstGeom>
        </p:spPr>
        <p:txBody>
          <a:bodyPr anchorCtr="0" anchor="t" bIns="91425" lIns="91425" spcFirstLastPara="1" rIns="91425" wrap="square" tIns="91425">
            <a:noAutofit/>
          </a:bodyPr>
          <a:lstStyle/>
          <a:p>
            <a:pPr indent="0" lvl="0" marL="0" rtl="0" algn="l">
              <a:lnSpc>
                <a:spcPct val="108750"/>
              </a:lnSpc>
              <a:spcBef>
                <a:spcPts val="0"/>
              </a:spcBef>
              <a:spcAft>
                <a:spcPts val="140"/>
              </a:spcAft>
              <a:buNone/>
            </a:pPr>
            <a:r>
              <a:rPr b="1" lang="en" sz="1600">
                <a:solidFill>
                  <a:srgbClr val="3B3F48"/>
                </a:solidFill>
                <a:latin typeface="Open Sans"/>
                <a:ea typeface="Open Sans"/>
                <a:cs typeface="Open Sans"/>
                <a:sym typeface="Open Sans"/>
              </a:rPr>
              <a:t>Workyard vs Quickbooks Time: Top 6 Key Differentiators</a:t>
            </a:r>
            <a:endParaRPr b="1" sz="1600">
              <a:solidFill>
                <a:srgbClr val="147CD7"/>
              </a:solidFill>
              <a:latin typeface="Open Sans"/>
              <a:ea typeface="Open Sans"/>
              <a:cs typeface="Open Sans"/>
              <a:sym typeface="Open Sans"/>
            </a:endParaRPr>
          </a:p>
        </p:txBody>
      </p:sp>
      <p:cxnSp>
        <p:nvCxnSpPr>
          <p:cNvPr id="146" name="Google Shape;146;p22"/>
          <p:cNvCxnSpPr/>
          <p:nvPr/>
        </p:nvCxnSpPr>
        <p:spPr>
          <a:xfrm>
            <a:off x="435475" y="843300"/>
            <a:ext cx="5815200" cy="0"/>
          </a:xfrm>
          <a:prstGeom prst="straightConnector1">
            <a:avLst/>
          </a:prstGeom>
          <a:noFill/>
          <a:ln cap="flat" cmpd="sng" w="28575">
            <a:solidFill>
              <a:srgbClr val="03DAC4"/>
            </a:solidFill>
            <a:prstDash val="solid"/>
            <a:round/>
            <a:headEnd len="med" w="med" type="none"/>
            <a:tailEnd len="med" w="med" type="none"/>
          </a:ln>
        </p:spPr>
      </p:cxnSp>
      <p:sp>
        <p:nvSpPr>
          <p:cNvPr id="147" name="Google Shape;147;p22"/>
          <p:cNvSpPr txBox="1"/>
          <p:nvPr/>
        </p:nvSpPr>
        <p:spPr>
          <a:xfrm>
            <a:off x="384075" y="4066600"/>
            <a:ext cx="83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Detailed Comparison: </a:t>
            </a:r>
            <a:r>
              <a:rPr lang="en" u="sng">
                <a:solidFill>
                  <a:schemeClr val="hlink"/>
                </a:solidFill>
                <a:hlinkClick r:id="rId3"/>
              </a:rPr>
              <a:t>https</a:t>
            </a:r>
            <a:r>
              <a:rPr lang="en" u="sng">
                <a:solidFill>
                  <a:schemeClr val="hlink"/>
                </a:solidFill>
                <a:hlinkClick r:id="rId4"/>
              </a:rPr>
              <a:t>://www.workyard.com/alternatives/quickbooks-time-alternative</a:t>
            </a:r>
            <a:endParaRPr/>
          </a:p>
        </p:txBody>
      </p:sp>
      <p:sp>
        <p:nvSpPr>
          <p:cNvPr id="148" name="Google Shape;148;p22"/>
          <p:cNvSpPr txBox="1"/>
          <p:nvPr/>
        </p:nvSpPr>
        <p:spPr>
          <a:xfrm>
            <a:off x="435475" y="1314975"/>
            <a:ext cx="8209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highlight>
                  <a:srgbClr val="FFFFFF"/>
                </a:highlight>
                <a:latin typeface="Open Sans"/>
                <a:ea typeface="Open Sans"/>
                <a:cs typeface="Open Sans"/>
                <a:sym typeface="Open Sans"/>
              </a:rPr>
              <a:t>1️⃣</a:t>
            </a:r>
            <a:r>
              <a:rPr lang="en">
                <a:solidFill>
                  <a:schemeClr val="dk1"/>
                </a:solidFill>
                <a:highlight>
                  <a:srgbClr val="FFFFFF"/>
                </a:highlight>
                <a:latin typeface="Open Sans"/>
                <a:ea typeface="Open Sans"/>
                <a:cs typeface="Open Sans"/>
                <a:sym typeface="Open Sans"/>
              </a:rPr>
              <a:t> 100% focused on contractors &amp; field services = A product that fits your business.</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highlight>
                  <a:srgbClr val="FFFFFF"/>
                </a:highlight>
                <a:latin typeface="Open Sans"/>
                <a:ea typeface="Open Sans"/>
                <a:cs typeface="Open Sans"/>
                <a:sym typeface="Open Sans"/>
              </a:rPr>
              <a:t>2️⃣ IJW - It Just Works! Easy adoption for workers combined with a glitch-free app.</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highlight>
                  <a:srgbClr val="FFFFFF"/>
                </a:highlight>
                <a:latin typeface="Open Sans"/>
                <a:ea typeface="Open Sans"/>
                <a:cs typeface="Open Sans"/>
                <a:sym typeface="Open Sans"/>
              </a:rPr>
              <a:t>3️⃣ </a:t>
            </a:r>
            <a:r>
              <a:rPr lang="en">
                <a:solidFill>
                  <a:schemeClr val="dk1"/>
                </a:solidFill>
                <a:latin typeface="Open Sans"/>
                <a:ea typeface="Open Sans"/>
                <a:cs typeface="Open Sans"/>
                <a:sym typeface="Open Sans"/>
              </a:rPr>
              <a:t>GPS Accuracy.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a:solidFill>
                  <a:schemeClr val="dk1"/>
                </a:solidFill>
                <a:highlight>
                  <a:srgbClr val="FFFFFF"/>
                </a:highlight>
                <a:latin typeface="Open Sans"/>
                <a:ea typeface="Open Sans"/>
                <a:cs typeface="Open Sans"/>
                <a:sym typeface="Open Sans"/>
              </a:rPr>
              <a:t>4️⃣ </a:t>
            </a:r>
            <a:r>
              <a:rPr lang="en">
                <a:solidFill>
                  <a:schemeClr val="dk1"/>
                </a:solidFill>
                <a:latin typeface="Open Sans"/>
                <a:ea typeface="Open Sans"/>
                <a:cs typeface="Open Sans"/>
                <a:sym typeface="Open Sans"/>
              </a:rPr>
              <a:t>Better scheduling with checklists and attachments.</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highlight>
                  <a:srgbClr val="FFFFFF"/>
                </a:highlight>
                <a:latin typeface="Open Sans"/>
                <a:ea typeface="Open Sans"/>
                <a:cs typeface="Open Sans"/>
                <a:sym typeface="Open Sans"/>
              </a:rPr>
              <a:t>5️⃣ </a:t>
            </a:r>
            <a:r>
              <a:rPr lang="en">
                <a:solidFill>
                  <a:schemeClr val="dk1"/>
                </a:solidFill>
                <a:latin typeface="Open Sans"/>
                <a:ea typeface="Open Sans"/>
                <a:cs typeface="Open Sans"/>
                <a:sym typeface="Open Sans"/>
              </a:rPr>
              <a:t>Flexibility to integrate with any system.</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a:solidFill>
                  <a:schemeClr val="dk1"/>
                </a:solidFill>
                <a:highlight>
                  <a:srgbClr val="FFFFFF"/>
                </a:highlight>
                <a:latin typeface="Open Sans"/>
                <a:ea typeface="Open Sans"/>
                <a:cs typeface="Open Sans"/>
                <a:sym typeface="Open Sans"/>
              </a:rPr>
              <a:t>6️⃣ </a:t>
            </a:r>
            <a:r>
              <a:rPr lang="en">
                <a:solidFill>
                  <a:schemeClr val="dk1"/>
                </a:solidFill>
                <a:latin typeface="Open Sans"/>
                <a:ea typeface="Open Sans"/>
                <a:cs typeface="Open Sans"/>
                <a:sym typeface="Open Sans"/>
              </a:rPr>
              <a:t>Concierge level customer service.</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nvSpPr>
        <p:spPr>
          <a:xfrm>
            <a:off x="58225" y="124425"/>
            <a:ext cx="6810900" cy="45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2400">
              <a:solidFill>
                <a:srgbClr val="666666"/>
              </a:solidFill>
              <a:latin typeface="Proxima Nova"/>
              <a:ea typeface="Proxima Nova"/>
              <a:cs typeface="Proxima Nova"/>
              <a:sym typeface="Proxima Nova"/>
            </a:endParaRPr>
          </a:p>
        </p:txBody>
      </p:sp>
      <p:sp>
        <p:nvSpPr>
          <p:cNvPr id="154" name="Google Shape;154;p23"/>
          <p:cNvSpPr txBox="1"/>
          <p:nvPr>
            <p:ph type="title"/>
          </p:nvPr>
        </p:nvSpPr>
        <p:spPr>
          <a:xfrm>
            <a:off x="319225" y="422200"/>
            <a:ext cx="8520600" cy="597300"/>
          </a:xfrm>
          <a:prstGeom prst="rect">
            <a:avLst/>
          </a:prstGeom>
        </p:spPr>
        <p:txBody>
          <a:bodyPr anchorCtr="0" anchor="t" bIns="91425" lIns="91425" spcFirstLastPara="1" rIns="91425" wrap="square" tIns="91425">
            <a:noAutofit/>
          </a:bodyPr>
          <a:lstStyle/>
          <a:p>
            <a:pPr indent="0" lvl="0" marL="0" rtl="0" algn="l">
              <a:lnSpc>
                <a:spcPct val="108750"/>
              </a:lnSpc>
              <a:spcBef>
                <a:spcPts val="0"/>
              </a:spcBef>
              <a:spcAft>
                <a:spcPts val="140"/>
              </a:spcAft>
              <a:buNone/>
            </a:pPr>
            <a:r>
              <a:rPr b="1" lang="en" sz="1600">
                <a:solidFill>
                  <a:srgbClr val="3B3F48"/>
                </a:solidFill>
                <a:latin typeface="Open Sans"/>
                <a:ea typeface="Open Sans"/>
                <a:cs typeface="Open Sans"/>
                <a:sym typeface="Open Sans"/>
              </a:rPr>
              <a:t>Personalized Pricing Proposal Based On Needs</a:t>
            </a:r>
            <a:endParaRPr b="1" sz="1600">
              <a:solidFill>
                <a:srgbClr val="147CD7"/>
              </a:solidFill>
              <a:latin typeface="Open Sans"/>
              <a:ea typeface="Open Sans"/>
              <a:cs typeface="Open Sans"/>
              <a:sym typeface="Open Sans"/>
            </a:endParaRPr>
          </a:p>
        </p:txBody>
      </p:sp>
      <p:cxnSp>
        <p:nvCxnSpPr>
          <p:cNvPr id="155" name="Google Shape;155;p23"/>
          <p:cNvCxnSpPr/>
          <p:nvPr/>
        </p:nvCxnSpPr>
        <p:spPr>
          <a:xfrm flipH="1" rot="10800000">
            <a:off x="403250" y="821707"/>
            <a:ext cx="4731900" cy="21600"/>
          </a:xfrm>
          <a:prstGeom prst="straightConnector1">
            <a:avLst/>
          </a:prstGeom>
          <a:noFill/>
          <a:ln cap="flat" cmpd="sng" w="28575">
            <a:solidFill>
              <a:srgbClr val="03DAC4"/>
            </a:solidFill>
            <a:prstDash val="solid"/>
            <a:round/>
            <a:headEnd len="med" w="med" type="none"/>
            <a:tailEnd len="med" w="med" type="none"/>
          </a:ln>
        </p:spPr>
      </p:cxnSp>
      <p:graphicFrame>
        <p:nvGraphicFramePr>
          <p:cNvPr id="156" name="Google Shape;156;p23"/>
          <p:cNvGraphicFramePr/>
          <p:nvPr/>
        </p:nvGraphicFramePr>
        <p:xfrm>
          <a:off x="919625" y="1259250"/>
          <a:ext cx="3000000" cy="3000000"/>
        </p:xfrm>
        <a:graphic>
          <a:graphicData uri="http://schemas.openxmlformats.org/drawingml/2006/table">
            <a:tbl>
              <a:tblPr>
                <a:noFill/>
                <a:tableStyleId>{40461EC8-6EE1-476A-A738-D5383C46DA56}</a:tableStyleId>
              </a:tblPr>
              <a:tblGrid>
                <a:gridCol w="3520925"/>
                <a:gridCol w="3718075"/>
              </a:tblGrid>
              <a:tr h="437300">
                <a:tc>
                  <a:txBody>
                    <a:bodyPr/>
                    <a:lstStyle/>
                    <a:p>
                      <a:pPr indent="0" lvl="0" marL="0" rtl="0" algn="l">
                        <a:spcBef>
                          <a:spcPts val="0"/>
                        </a:spcBef>
                        <a:spcAft>
                          <a:spcPts val="0"/>
                        </a:spcAft>
                        <a:buNone/>
                      </a:pPr>
                      <a:r>
                        <a:rPr b="1" lang="en">
                          <a:solidFill>
                            <a:schemeClr val="dk1"/>
                          </a:solidFill>
                        </a:rPr>
                        <a:t>Per User Price (Paid Annually)</a:t>
                      </a:r>
                      <a:endParaRPr b="1">
                        <a:solidFill>
                          <a:schemeClr val="dk1"/>
                        </a:solidFill>
                      </a:endParaRPr>
                    </a:p>
                  </a:txBody>
                  <a:tcPr marT="91425" marB="91425" marR="91425" marL="91425">
                    <a:solidFill>
                      <a:srgbClr val="03DAC4">
                        <a:alpha val="42860"/>
                      </a:srgbClr>
                    </a:solidFill>
                  </a:tcPr>
                </a:tc>
                <a:tc>
                  <a:txBody>
                    <a:bodyPr/>
                    <a:lstStyle/>
                    <a:p>
                      <a:pPr indent="0" lvl="0" marL="0" rtl="0" algn="l">
                        <a:spcBef>
                          <a:spcPts val="0"/>
                        </a:spcBef>
                        <a:spcAft>
                          <a:spcPts val="0"/>
                        </a:spcAft>
                        <a:buNone/>
                      </a:pPr>
                      <a:r>
                        <a:rPr lang="en"/>
                        <a:t>$10 user / month</a:t>
                      </a:r>
                      <a:endParaRPr/>
                    </a:p>
                  </a:txBody>
                  <a:tcPr marT="91425" marB="91425" marR="91425" marL="91425"/>
                </a:tc>
              </a:tr>
              <a:tr h="381000">
                <a:tc>
                  <a:txBody>
                    <a:bodyPr/>
                    <a:lstStyle/>
                    <a:p>
                      <a:pPr indent="0" lvl="0" marL="0" rtl="0" algn="l">
                        <a:spcBef>
                          <a:spcPts val="0"/>
                        </a:spcBef>
                        <a:spcAft>
                          <a:spcPts val="0"/>
                        </a:spcAft>
                        <a:buNone/>
                      </a:pPr>
                      <a:r>
                        <a:rPr b="1" lang="en">
                          <a:solidFill>
                            <a:schemeClr val="dk1"/>
                          </a:solidFill>
                        </a:rPr>
                        <a:t>Number of Users Required</a:t>
                      </a:r>
                      <a:endParaRPr b="1">
                        <a:solidFill>
                          <a:schemeClr val="dk1"/>
                        </a:solidFill>
                      </a:endParaRPr>
                    </a:p>
                  </a:txBody>
                  <a:tcPr marT="91425" marB="91425" marR="91425" marL="91425">
                    <a:solidFill>
                      <a:srgbClr val="03DAC4">
                        <a:alpha val="42860"/>
                      </a:srgbClr>
                    </a:solidFill>
                  </a:tcPr>
                </a:tc>
                <a:tc>
                  <a:txBody>
                    <a:bodyPr/>
                    <a:lstStyle/>
                    <a:p>
                      <a:pPr indent="0" lvl="0" marL="0" rtl="0" algn="l">
                        <a:spcBef>
                          <a:spcPts val="0"/>
                        </a:spcBef>
                        <a:spcAft>
                          <a:spcPts val="0"/>
                        </a:spcAft>
                        <a:buNone/>
                      </a:pPr>
                      <a:r>
                        <a:rPr lang="en"/>
                        <a:t>340</a:t>
                      </a:r>
                      <a:endParaRPr/>
                    </a:p>
                  </a:txBody>
                  <a:tcPr marT="91425" marB="91425" marR="91425" marL="91425"/>
                </a:tc>
              </a:tr>
              <a:tr h="381000">
                <a:tc>
                  <a:txBody>
                    <a:bodyPr/>
                    <a:lstStyle/>
                    <a:p>
                      <a:pPr indent="0" lvl="0" marL="0" rtl="0" algn="l">
                        <a:spcBef>
                          <a:spcPts val="0"/>
                        </a:spcBef>
                        <a:spcAft>
                          <a:spcPts val="0"/>
                        </a:spcAft>
                        <a:buNone/>
                      </a:pPr>
                      <a:r>
                        <a:rPr b="1" lang="en">
                          <a:solidFill>
                            <a:schemeClr val="dk1"/>
                          </a:solidFill>
                        </a:rPr>
                        <a:t>Annual Contract Price</a:t>
                      </a:r>
                      <a:endParaRPr b="1">
                        <a:solidFill>
                          <a:schemeClr val="dk1"/>
                        </a:solidFill>
                      </a:endParaRPr>
                    </a:p>
                  </a:txBody>
                  <a:tcPr marT="91425" marB="91425" marR="91425" marL="91425">
                    <a:solidFill>
                      <a:srgbClr val="03DAC4">
                        <a:alpha val="42860"/>
                      </a:srgbClr>
                    </a:solidFill>
                  </a:tcPr>
                </a:tc>
                <a:tc>
                  <a:txBody>
                    <a:bodyPr/>
                    <a:lstStyle/>
                    <a:p>
                      <a:pPr indent="0" lvl="0" marL="0" rtl="0" algn="l">
                        <a:spcBef>
                          <a:spcPts val="0"/>
                        </a:spcBef>
                        <a:spcAft>
                          <a:spcPts val="0"/>
                        </a:spcAft>
                        <a:buNone/>
                      </a:pPr>
                      <a:r>
                        <a:rPr b="1" lang="en"/>
                        <a:t>$33,240</a:t>
                      </a:r>
                      <a:endParaRPr b="1"/>
                    </a:p>
                  </a:txBody>
                  <a:tcPr marT="91425" marB="91425" marR="91425" marL="91425"/>
                </a:tc>
              </a:tr>
              <a:tr h="381000">
                <a:tc>
                  <a:txBody>
                    <a:bodyPr/>
                    <a:lstStyle/>
                    <a:p>
                      <a:pPr indent="0" lvl="0" marL="0" rtl="0" algn="l">
                        <a:spcBef>
                          <a:spcPts val="0"/>
                        </a:spcBef>
                        <a:spcAft>
                          <a:spcPts val="0"/>
                        </a:spcAft>
                        <a:buNone/>
                      </a:pPr>
                      <a:r>
                        <a:rPr b="1" lang="en">
                          <a:solidFill>
                            <a:schemeClr val="dk1"/>
                          </a:solidFill>
                        </a:rPr>
                        <a:t>Projected ROI Timeframe</a:t>
                      </a:r>
                      <a:endParaRPr b="1">
                        <a:solidFill>
                          <a:schemeClr val="dk1"/>
                        </a:solidFill>
                      </a:endParaRPr>
                    </a:p>
                  </a:txBody>
                  <a:tcPr marT="91425" marB="91425" marR="91425" marL="91425">
                    <a:solidFill>
                      <a:srgbClr val="03DAC4">
                        <a:alpha val="42860"/>
                      </a:srgbClr>
                    </a:solidFill>
                  </a:tcPr>
                </a:tc>
                <a:tc>
                  <a:txBody>
                    <a:bodyPr/>
                    <a:lstStyle/>
                    <a:p>
                      <a:pPr indent="0" lvl="0" marL="0" rtl="0" algn="l">
                        <a:spcBef>
                          <a:spcPts val="0"/>
                        </a:spcBef>
                        <a:spcAft>
                          <a:spcPts val="0"/>
                        </a:spcAft>
                        <a:buNone/>
                      </a:pPr>
                      <a:r>
                        <a:rPr b="1" lang="en"/>
                        <a:t>30 days</a:t>
                      </a:r>
                      <a:endParaRPr b="1"/>
                    </a:p>
                  </a:txBody>
                  <a:tcPr marT="91425" marB="91425" marR="91425" marL="91425"/>
                </a:tc>
              </a:tr>
            </a:tbl>
          </a:graphicData>
        </a:graphic>
      </p:graphicFrame>
      <p:sp>
        <p:nvSpPr>
          <p:cNvPr id="157" name="Google Shape;157;p23"/>
          <p:cNvSpPr txBox="1"/>
          <p:nvPr/>
        </p:nvSpPr>
        <p:spPr>
          <a:xfrm>
            <a:off x="838075" y="3787775"/>
            <a:ext cx="7641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Note: </a:t>
            </a:r>
            <a:r>
              <a:rPr lang="en" sz="1000"/>
              <a:t>Our plans are flexible so that if you need to temporarily add more users for a period of time, you can without having to add them to your annual plan. They’ll simply be charged at the monthly per user price listed on our website for the days they are active. You can also opt to increase the number of users in your annual plan at a later date if need be.</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Workyard">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