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342" r:id="rId16"/>
    <p:sldId id="270" r:id="rId17"/>
    <p:sldId id="343" r:id="rId18"/>
    <p:sldId id="271" r:id="rId19"/>
    <p:sldId id="344" r:id="rId20"/>
    <p:sldId id="272" r:id="rId21"/>
    <p:sldId id="273" r:id="rId22"/>
    <p:sldId id="274" r:id="rId23"/>
    <p:sldId id="275" r:id="rId24"/>
    <p:sldId id="276" r:id="rId25"/>
    <p:sldId id="277"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77" autoAdjust="0"/>
    <p:restoredTop sz="94660"/>
  </p:normalViewPr>
  <p:slideViewPr>
    <p:cSldViewPr snapToGrid="0">
      <p:cViewPr varScale="1">
        <p:scale>
          <a:sx n="77" d="100"/>
          <a:sy n="77" d="100"/>
        </p:scale>
        <p:origin x="126" y="2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FC846-369F-551C-F63A-8E5EC3BA17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1B3A808-FE41-AFB7-B54A-09EEB9FC15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F46C1C-8ADE-785B-277B-F6D3DD347E73}"/>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5" name="Footer Placeholder 4">
            <a:extLst>
              <a:ext uri="{FF2B5EF4-FFF2-40B4-BE49-F238E27FC236}">
                <a16:creationId xmlns:a16="http://schemas.microsoft.com/office/drawing/2014/main" id="{5C2E1EB5-69B4-DABB-3C9E-86FD4971134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44E827-1887-51F4-1B4E-35BA4D356F83}"/>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320812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1BF9-6046-8A5E-4E22-010ACCC39AB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172F528-A78F-5069-BE16-9D46E6CC008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448543-77FF-DA9E-BBE6-F5724D8AB265}"/>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5" name="Footer Placeholder 4">
            <a:extLst>
              <a:ext uri="{FF2B5EF4-FFF2-40B4-BE49-F238E27FC236}">
                <a16:creationId xmlns:a16="http://schemas.microsoft.com/office/drawing/2014/main" id="{CBFA1CBD-7705-6ACA-81FF-1FCB5DA7C5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0D7FF0A-C88B-09F9-7D81-4960A111798D}"/>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322023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59F74-3E47-AE53-906A-494C5BBFE3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1E787E-3F23-482E-A74E-E303E8D6F1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0F7C2B-920A-5893-454D-D49E6F8F337F}"/>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5" name="Footer Placeholder 4">
            <a:extLst>
              <a:ext uri="{FF2B5EF4-FFF2-40B4-BE49-F238E27FC236}">
                <a16:creationId xmlns:a16="http://schemas.microsoft.com/office/drawing/2014/main" id="{43E34167-FFBC-A8CC-6EE6-DF699A548B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8B9A059-8698-88D7-32E4-E7F95ABC32A4}"/>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3887839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51152" y="260114"/>
            <a:ext cx="7489697" cy="498598"/>
          </a:xfrm>
          <a:prstGeom prst="rect">
            <a:avLst/>
          </a:prstGeom>
        </p:spPr>
        <p:txBody>
          <a:bodyPr wrap="square" lIns="0" tIns="0" rIns="0" bIns="0">
            <a:spAutoFit/>
          </a:bodyPr>
          <a:lstStyle>
            <a:lvl1pPr>
              <a:defRPr sz="36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9/9/2024</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Calibri"/>
                <a:cs typeface="Calibri"/>
              </a:defRPr>
            </a:lvl1pPr>
          </a:lstStyle>
          <a:p>
            <a:pPr marL="38100">
              <a:spcBef>
                <a:spcPts val="40"/>
              </a:spcBef>
            </a:pPr>
            <a:fld id="{81D60167-4931-47E6-BA6A-407CBD079E47}" type="slidenum">
              <a:rPr lang="en-US" smtClean="0"/>
              <a:pPr marL="38100">
                <a:spcBef>
                  <a:spcPts val="40"/>
                </a:spcBef>
              </a:pPr>
              <a:t>‹#›</a:t>
            </a:fld>
            <a:endParaRPr lang="en-US" dirty="0"/>
          </a:p>
        </p:txBody>
      </p:sp>
    </p:spTree>
    <p:extLst>
      <p:ext uri="{BB962C8B-B14F-4D97-AF65-F5344CB8AC3E}">
        <p14:creationId xmlns:p14="http://schemas.microsoft.com/office/powerpoint/2010/main" val="3790027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1E878-9706-B077-FBD2-CA7F7CE352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19ADB0-5B57-CCD2-8BC7-F3AB84EBEB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291F0-4D18-3F0C-6C7D-371949742220}"/>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5" name="Footer Placeholder 4">
            <a:extLst>
              <a:ext uri="{FF2B5EF4-FFF2-40B4-BE49-F238E27FC236}">
                <a16:creationId xmlns:a16="http://schemas.microsoft.com/office/drawing/2014/main" id="{945871E6-66F8-798B-EBF8-6B23DB26ABC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0CB9A5C-A150-F95C-7C07-A73783CB31EE}"/>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237688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111C3-8F9B-8E9A-0229-EBE83A2215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5AA038-C2FD-5371-05FF-25A8A7C470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26E510-0507-049D-0430-D11C3730FDD3}"/>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5" name="Footer Placeholder 4">
            <a:extLst>
              <a:ext uri="{FF2B5EF4-FFF2-40B4-BE49-F238E27FC236}">
                <a16:creationId xmlns:a16="http://schemas.microsoft.com/office/drawing/2014/main" id="{E2832634-398D-9601-984E-79AFC24FCA3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238AF4-896C-2159-3765-11774DCF6393}"/>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3617570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E9794-BBE6-D2F8-6115-A48CFB08D3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1815DD-AF6E-9397-DD04-C2BE242CAB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4F59B8C-9F79-35E4-68A8-303465F50AF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0DF78CA-8A4E-92BF-474F-5CAFFC395C4A}"/>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6" name="Footer Placeholder 5">
            <a:extLst>
              <a:ext uri="{FF2B5EF4-FFF2-40B4-BE49-F238E27FC236}">
                <a16:creationId xmlns:a16="http://schemas.microsoft.com/office/drawing/2014/main" id="{03A27676-0BEA-BFC8-F0FE-A7A92668C3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00FF596-10AA-E1BA-25BF-95CFDA5D6688}"/>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1457050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44FF1-4257-208D-C52B-A762F861CF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A0F71-BD45-1C28-18D4-8D33E01406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488E73-31A4-ECC0-2137-DE7CC9406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DF3F4F-81BF-25AD-DED2-18867F73C1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CB92C-AA15-33DE-534D-6F998DED5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7B7896-0997-7AD9-31AD-54ED26E70986}"/>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8" name="Footer Placeholder 7">
            <a:extLst>
              <a:ext uri="{FF2B5EF4-FFF2-40B4-BE49-F238E27FC236}">
                <a16:creationId xmlns:a16="http://schemas.microsoft.com/office/drawing/2014/main" id="{918C1454-5AD9-FAC7-9AC8-4FAC61A8A5D5}"/>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BE3ADABB-035A-C0ED-C4BA-8CFF782DC4FA}"/>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263120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50ADD-DB9E-1A43-41F5-120B074F38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66EFA3-06DF-51DE-D621-AC01768A0526}"/>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4" name="Footer Placeholder 3">
            <a:extLst>
              <a:ext uri="{FF2B5EF4-FFF2-40B4-BE49-F238E27FC236}">
                <a16:creationId xmlns:a16="http://schemas.microsoft.com/office/drawing/2014/main" id="{AE23B352-78B7-0210-932A-51E8952B91B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9014B5D-B3B4-CB48-D2A6-B667580EE2D3}"/>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49964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611CE9-F19F-2707-17BA-19305BA64770}"/>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3" name="Footer Placeholder 2">
            <a:extLst>
              <a:ext uri="{FF2B5EF4-FFF2-40B4-BE49-F238E27FC236}">
                <a16:creationId xmlns:a16="http://schemas.microsoft.com/office/drawing/2014/main" id="{5F3355CD-9863-6CA3-7B0D-08A14A86A81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7BF9694-36D6-797E-8A99-B55C0C484BF2}"/>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599963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7F08-D4BC-CFEA-0252-7ABAA89B1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8BA139-DBFD-F171-EADC-BFD9EAE0CD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C75205-CE7A-85EB-A0C2-D69E3F8AD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19C9C5-FF2C-75FF-DB5E-9A9259E29DD5}"/>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6" name="Footer Placeholder 5">
            <a:extLst>
              <a:ext uri="{FF2B5EF4-FFF2-40B4-BE49-F238E27FC236}">
                <a16:creationId xmlns:a16="http://schemas.microsoft.com/office/drawing/2014/main" id="{BC2BF64D-EC70-11DA-AA65-28BC59E6DEA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275D59-66D5-4D63-1389-8F56A5231036}"/>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2120209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DEA82-FCC7-BB0B-B72E-B585EC2EB2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8AD47B-D188-5CAB-6C1C-4D94B4669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60B3DE4-5D06-69AF-FD19-2F2904C9D0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06217-1799-5EBE-698A-F1885817B2ED}"/>
              </a:ext>
            </a:extLst>
          </p:cNvPr>
          <p:cNvSpPr>
            <a:spLocks noGrp="1"/>
          </p:cNvSpPr>
          <p:nvPr>
            <p:ph type="dt" sz="half" idx="10"/>
          </p:nvPr>
        </p:nvSpPr>
        <p:spPr/>
        <p:txBody>
          <a:bodyPr/>
          <a:lstStyle/>
          <a:p>
            <a:fld id="{BCA83762-658E-4931-BCF0-AD407DA9BC4B}" type="datetimeFigureOut">
              <a:rPr lang="en-US" smtClean="0"/>
              <a:t>9/9/2024</a:t>
            </a:fld>
            <a:endParaRPr lang="en-US" dirty="0"/>
          </a:p>
        </p:txBody>
      </p:sp>
      <p:sp>
        <p:nvSpPr>
          <p:cNvPr id="6" name="Footer Placeholder 5">
            <a:extLst>
              <a:ext uri="{FF2B5EF4-FFF2-40B4-BE49-F238E27FC236}">
                <a16:creationId xmlns:a16="http://schemas.microsoft.com/office/drawing/2014/main" id="{599CC502-092C-ACD0-6663-D105C337FC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F4F0AB-0AFE-9F1F-0624-E9E0AB0E9213}"/>
              </a:ext>
            </a:extLst>
          </p:cNvPr>
          <p:cNvSpPr>
            <a:spLocks noGrp="1"/>
          </p:cNvSpPr>
          <p:nvPr>
            <p:ph type="sldNum" sz="quarter" idx="12"/>
          </p:nvPr>
        </p:nvSpPr>
        <p:spPr/>
        <p:txBody>
          <a:bodyPr/>
          <a:lstStyle/>
          <a:p>
            <a:fld id="{395C238A-2550-4CC6-A15F-0C396927E093}" type="slidenum">
              <a:rPr lang="en-US" smtClean="0"/>
              <a:t>‹#›</a:t>
            </a:fld>
            <a:endParaRPr lang="en-US" dirty="0"/>
          </a:p>
        </p:txBody>
      </p:sp>
    </p:spTree>
    <p:extLst>
      <p:ext uri="{BB962C8B-B14F-4D97-AF65-F5344CB8AC3E}">
        <p14:creationId xmlns:p14="http://schemas.microsoft.com/office/powerpoint/2010/main" val="36226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B21CC3-6103-C830-1B78-F1343BAEC9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111805-FC66-5D6F-21AF-5B61A807B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0F4176-07CB-45EB-1653-1453CC8630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83762-658E-4931-BCF0-AD407DA9BC4B}" type="datetimeFigureOut">
              <a:rPr lang="en-US" smtClean="0"/>
              <a:t>9/9/2024</a:t>
            </a:fld>
            <a:endParaRPr lang="en-US" dirty="0"/>
          </a:p>
        </p:txBody>
      </p:sp>
      <p:sp>
        <p:nvSpPr>
          <p:cNvPr id="5" name="Footer Placeholder 4">
            <a:extLst>
              <a:ext uri="{FF2B5EF4-FFF2-40B4-BE49-F238E27FC236}">
                <a16:creationId xmlns:a16="http://schemas.microsoft.com/office/drawing/2014/main" id="{9BD4C5DF-FD59-795F-BBA9-D235B1E23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02F0CBD3-EA4C-DDCB-9242-5502AED3E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5C238A-2550-4CC6-A15F-0C396927E093}" type="slidenum">
              <a:rPr lang="en-US" smtClean="0"/>
              <a:t>‹#›</a:t>
            </a:fld>
            <a:endParaRPr lang="en-US" dirty="0"/>
          </a:p>
        </p:txBody>
      </p:sp>
    </p:spTree>
    <p:extLst>
      <p:ext uri="{BB962C8B-B14F-4D97-AF65-F5344CB8AC3E}">
        <p14:creationId xmlns:p14="http://schemas.microsoft.com/office/powerpoint/2010/main" val="13127061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Named_entity" TargetMode="External"/><Relationship Id="rId2" Type="http://schemas.openxmlformats.org/officeDocument/2006/relationships/hyperlink" Target="https://en.wikipedia.org/wiki/Information_extraction" TargetMode="External"/><Relationship Id="rId1" Type="http://schemas.openxmlformats.org/officeDocument/2006/relationships/slideLayout" Target="../slideLayouts/slideLayout2.xml"/><Relationship Id="rId5" Type="http://schemas.openxmlformats.org/officeDocument/2006/relationships/hyperlink" Target="https://en.wikipedia.org/wiki/Medical_classification" TargetMode="External"/><Relationship Id="rId4" Type="http://schemas.openxmlformats.org/officeDocument/2006/relationships/hyperlink" Target="https://en.wikipedia.org/wiki/Unstructured_data"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Phrase_structure_grammar" TargetMode="External"/><Relationship Id="rId2" Type="http://schemas.openxmlformats.org/officeDocument/2006/relationships/hyperlink" Target="https://en.wikipedia.org/wiki/Grammar" TargetMode="External"/><Relationship Id="rId1" Type="http://schemas.openxmlformats.org/officeDocument/2006/relationships/slideLayout" Target="../slideLayouts/slideLayout2.xml"/><Relationship Id="rId4" Type="http://schemas.openxmlformats.org/officeDocument/2006/relationships/hyperlink" Target="https://en.wikipedia.org/wiki/Lucien_Tesni%C3%A8re"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en.wikipedia.org/wiki/Entity_linking#cite_note-1" TargetMode="External"/><Relationship Id="rId2" Type="http://schemas.openxmlformats.org/officeDocument/2006/relationships/hyperlink" Target="https://en.wikipedia.org/wiki/Natural_Language_Processing" TargetMode="External"/><Relationship Id="rId1" Type="http://schemas.openxmlformats.org/officeDocument/2006/relationships/slideLayout" Target="../slideLayouts/slideLayout6.xml"/><Relationship Id="rId4" Type="http://schemas.openxmlformats.org/officeDocument/2006/relationships/hyperlink" Target="https://en.wikipedia.org/wiki/Entity_linking#cite_note-khalid2008-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E0190-2115-6F35-A60F-2081DD1069F4}"/>
              </a:ext>
            </a:extLst>
          </p:cNvPr>
          <p:cNvSpPr>
            <a:spLocks noGrp="1"/>
          </p:cNvSpPr>
          <p:nvPr>
            <p:ph type="ctrTitle"/>
          </p:nvPr>
        </p:nvSpPr>
        <p:spPr/>
        <p:txBody>
          <a:bodyPr/>
          <a:lstStyle/>
          <a:p>
            <a:r>
              <a:rPr lang="en-US" dirty="0"/>
              <a:t>CSC 441- Natural language processing</a:t>
            </a:r>
          </a:p>
        </p:txBody>
      </p:sp>
      <p:sp>
        <p:nvSpPr>
          <p:cNvPr id="3" name="Subtitle 2">
            <a:extLst>
              <a:ext uri="{FF2B5EF4-FFF2-40B4-BE49-F238E27FC236}">
                <a16:creationId xmlns:a16="http://schemas.microsoft.com/office/drawing/2014/main" id="{C447B43C-B61E-DD7E-7B36-1E8F911507BB}"/>
              </a:ext>
            </a:extLst>
          </p:cNvPr>
          <p:cNvSpPr>
            <a:spLocks noGrp="1"/>
          </p:cNvSpPr>
          <p:nvPr>
            <p:ph type="subTitle" idx="1"/>
          </p:nvPr>
        </p:nvSpPr>
        <p:spPr/>
        <p:txBody>
          <a:bodyPr/>
          <a:lstStyle/>
          <a:p>
            <a:r>
              <a:rPr lang="en-US" dirty="0"/>
              <a:t>Senior Associate professor Faiz  ul  haque Zeya.</a:t>
            </a:r>
          </a:p>
          <a:p>
            <a:endParaRPr lang="en-US" dirty="0"/>
          </a:p>
        </p:txBody>
      </p:sp>
    </p:spTree>
    <p:extLst>
      <p:ext uri="{BB962C8B-B14F-4D97-AF65-F5344CB8AC3E}">
        <p14:creationId xmlns:p14="http://schemas.microsoft.com/office/powerpoint/2010/main" val="2564975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5450" y="120650"/>
            <a:ext cx="3733800" cy="596900"/>
          </a:xfrm>
          <a:custGeom>
            <a:avLst/>
            <a:gdLst/>
            <a:ahLst/>
            <a:cxnLst/>
            <a:rect l="l" t="t" r="r" b="b"/>
            <a:pathLst>
              <a:path w="3733800" h="596900">
                <a:moveTo>
                  <a:pt x="3733800" y="0"/>
                </a:moveTo>
                <a:lnTo>
                  <a:pt x="0" y="0"/>
                </a:lnTo>
                <a:lnTo>
                  <a:pt x="0" y="596900"/>
                </a:lnTo>
                <a:lnTo>
                  <a:pt x="3733800" y="596900"/>
                </a:lnTo>
                <a:lnTo>
                  <a:pt x="3733800" y="0"/>
                </a:lnTo>
                <a:close/>
              </a:path>
            </a:pathLst>
          </a:custGeom>
          <a:solidFill>
            <a:srgbClr val="0062AC"/>
          </a:solidFill>
        </p:spPr>
        <p:txBody>
          <a:bodyPr wrap="square" lIns="0" tIns="0" rIns="0" bIns="0" rtlCol="0"/>
          <a:lstStyle/>
          <a:p>
            <a:endParaRPr/>
          </a:p>
        </p:txBody>
      </p:sp>
      <p:sp>
        <p:nvSpPr>
          <p:cNvPr id="3" name="object 3"/>
          <p:cNvSpPr/>
          <p:nvPr/>
        </p:nvSpPr>
        <p:spPr>
          <a:xfrm>
            <a:off x="4235450" y="120650"/>
            <a:ext cx="3733800" cy="596900"/>
          </a:xfrm>
          <a:custGeom>
            <a:avLst/>
            <a:gdLst/>
            <a:ahLst/>
            <a:cxnLst/>
            <a:rect l="l" t="t" r="r" b="b"/>
            <a:pathLst>
              <a:path w="3733800" h="596900">
                <a:moveTo>
                  <a:pt x="0" y="0"/>
                </a:moveTo>
                <a:lnTo>
                  <a:pt x="3733800" y="0"/>
                </a:lnTo>
                <a:lnTo>
                  <a:pt x="3733800" y="596900"/>
                </a:lnTo>
                <a:lnTo>
                  <a:pt x="0" y="596900"/>
                </a:lnTo>
                <a:lnTo>
                  <a:pt x="0" y="0"/>
                </a:lnTo>
                <a:close/>
              </a:path>
            </a:pathLst>
          </a:custGeom>
          <a:ln w="63500">
            <a:solidFill>
              <a:srgbClr val="0062AC"/>
            </a:solidFill>
          </a:ln>
        </p:spPr>
        <p:txBody>
          <a:bodyPr wrap="square" lIns="0" tIns="0" rIns="0" bIns="0" rtlCol="0"/>
          <a:lstStyle/>
          <a:p>
            <a:endParaRPr/>
          </a:p>
        </p:txBody>
      </p:sp>
      <p:sp>
        <p:nvSpPr>
          <p:cNvPr id="4" name="object 4"/>
          <p:cNvSpPr txBox="1">
            <a:spLocks noGrp="1"/>
          </p:cNvSpPr>
          <p:nvPr>
            <p:ph type="title"/>
          </p:nvPr>
        </p:nvSpPr>
        <p:spPr>
          <a:xfrm>
            <a:off x="4685540" y="44146"/>
            <a:ext cx="2818765" cy="574040"/>
          </a:xfrm>
          <a:prstGeom prst="rect">
            <a:avLst/>
          </a:prstGeom>
        </p:spPr>
        <p:txBody>
          <a:bodyPr vert="horz" wrap="square" lIns="0" tIns="12700" rIns="0" bIns="0" rtlCol="0" anchor="ctr">
            <a:spAutoFit/>
          </a:bodyPr>
          <a:lstStyle/>
          <a:p>
            <a:pPr marL="12700">
              <a:lnSpc>
                <a:spcPct val="100000"/>
              </a:lnSpc>
              <a:spcBef>
                <a:spcPts val="100"/>
              </a:spcBef>
            </a:pPr>
            <a:r>
              <a:rPr sz="3600" spc="-10" dirty="0">
                <a:solidFill>
                  <a:srgbClr val="FFFFFF"/>
                </a:solidFill>
              </a:rPr>
              <a:t>Summarization</a:t>
            </a:r>
            <a:endParaRPr sz="3600"/>
          </a:p>
        </p:txBody>
      </p:sp>
      <p:sp>
        <p:nvSpPr>
          <p:cNvPr id="5" name="object 5"/>
          <p:cNvSpPr/>
          <p:nvPr/>
        </p:nvSpPr>
        <p:spPr>
          <a:xfrm>
            <a:off x="7424337" y="884138"/>
            <a:ext cx="3129363" cy="342050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359650" y="806450"/>
            <a:ext cx="3213100" cy="3543300"/>
          </a:xfrm>
          <a:custGeom>
            <a:avLst/>
            <a:gdLst/>
            <a:ahLst/>
            <a:cxnLst/>
            <a:rect l="l" t="t" r="r" b="b"/>
            <a:pathLst>
              <a:path w="3213100" h="3543300">
                <a:moveTo>
                  <a:pt x="0" y="0"/>
                </a:moveTo>
                <a:lnTo>
                  <a:pt x="3213100" y="0"/>
                </a:lnTo>
                <a:lnTo>
                  <a:pt x="3213100" y="3543300"/>
                </a:lnTo>
                <a:lnTo>
                  <a:pt x="0" y="3543300"/>
                </a:lnTo>
                <a:lnTo>
                  <a:pt x="0" y="0"/>
                </a:lnTo>
                <a:close/>
              </a:path>
            </a:pathLst>
          </a:custGeom>
          <a:ln w="38100">
            <a:solidFill>
              <a:srgbClr val="0062AC"/>
            </a:solidFill>
          </a:ln>
        </p:spPr>
        <p:txBody>
          <a:bodyPr wrap="square" lIns="0" tIns="0" rIns="0" bIns="0" rtlCol="0"/>
          <a:lstStyle/>
          <a:p>
            <a:endParaRPr/>
          </a:p>
        </p:txBody>
      </p:sp>
      <p:sp>
        <p:nvSpPr>
          <p:cNvPr id="7" name="object 7"/>
          <p:cNvSpPr/>
          <p:nvPr/>
        </p:nvSpPr>
        <p:spPr>
          <a:xfrm>
            <a:off x="1723622" y="983464"/>
            <a:ext cx="3231370" cy="30349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57350" y="869950"/>
            <a:ext cx="3390900" cy="3187700"/>
          </a:xfrm>
          <a:custGeom>
            <a:avLst/>
            <a:gdLst/>
            <a:ahLst/>
            <a:cxnLst/>
            <a:rect l="l" t="t" r="r" b="b"/>
            <a:pathLst>
              <a:path w="3390900" h="3187700">
                <a:moveTo>
                  <a:pt x="0" y="0"/>
                </a:moveTo>
                <a:lnTo>
                  <a:pt x="3390899" y="0"/>
                </a:lnTo>
                <a:lnTo>
                  <a:pt x="3390899" y="3187700"/>
                </a:lnTo>
                <a:lnTo>
                  <a:pt x="0" y="3187700"/>
                </a:lnTo>
                <a:lnTo>
                  <a:pt x="0" y="0"/>
                </a:lnTo>
                <a:close/>
              </a:path>
            </a:pathLst>
          </a:custGeom>
          <a:ln w="38100">
            <a:solidFill>
              <a:srgbClr val="0062AC"/>
            </a:solidFill>
          </a:ln>
        </p:spPr>
        <p:txBody>
          <a:bodyPr wrap="square" lIns="0" tIns="0" rIns="0" bIns="0" rtlCol="0"/>
          <a:lstStyle/>
          <a:p>
            <a:endParaRPr/>
          </a:p>
        </p:txBody>
      </p:sp>
      <p:sp>
        <p:nvSpPr>
          <p:cNvPr id="9" name="object 9"/>
          <p:cNvSpPr/>
          <p:nvPr/>
        </p:nvSpPr>
        <p:spPr>
          <a:xfrm>
            <a:off x="4699000" y="1320800"/>
            <a:ext cx="3390900" cy="33528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679950" y="1301750"/>
            <a:ext cx="3429000" cy="3390900"/>
          </a:xfrm>
          <a:custGeom>
            <a:avLst/>
            <a:gdLst/>
            <a:ahLst/>
            <a:cxnLst/>
            <a:rect l="l" t="t" r="r" b="b"/>
            <a:pathLst>
              <a:path w="3429000" h="3390900">
                <a:moveTo>
                  <a:pt x="0" y="0"/>
                </a:moveTo>
                <a:lnTo>
                  <a:pt x="3428999" y="0"/>
                </a:lnTo>
                <a:lnTo>
                  <a:pt x="3428999" y="3390900"/>
                </a:lnTo>
                <a:lnTo>
                  <a:pt x="0" y="3390900"/>
                </a:lnTo>
                <a:lnTo>
                  <a:pt x="0" y="0"/>
                </a:lnTo>
                <a:close/>
              </a:path>
            </a:pathLst>
          </a:custGeom>
          <a:ln w="38100">
            <a:solidFill>
              <a:srgbClr val="0062AC"/>
            </a:solidFill>
          </a:ln>
        </p:spPr>
        <p:txBody>
          <a:bodyPr wrap="square" lIns="0" tIns="0" rIns="0" bIns="0" rtlCol="0"/>
          <a:lstStyle/>
          <a:p>
            <a:endParaRPr/>
          </a:p>
        </p:txBody>
      </p:sp>
      <p:sp>
        <p:nvSpPr>
          <p:cNvPr id="11" name="object 11"/>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10</a:t>
            </a:fld>
            <a:endParaRPr sz="12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235450" y="120650"/>
            <a:ext cx="3733800" cy="596900"/>
          </a:xfrm>
          <a:custGeom>
            <a:avLst/>
            <a:gdLst/>
            <a:ahLst/>
            <a:cxnLst/>
            <a:rect l="l" t="t" r="r" b="b"/>
            <a:pathLst>
              <a:path w="3733800" h="596900">
                <a:moveTo>
                  <a:pt x="3733800" y="0"/>
                </a:moveTo>
                <a:lnTo>
                  <a:pt x="0" y="0"/>
                </a:lnTo>
                <a:lnTo>
                  <a:pt x="0" y="596900"/>
                </a:lnTo>
                <a:lnTo>
                  <a:pt x="3733800" y="596900"/>
                </a:lnTo>
                <a:lnTo>
                  <a:pt x="3733800" y="0"/>
                </a:lnTo>
                <a:close/>
              </a:path>
            </a:pathLst>
          </a:custGeom>
          <a:solidFill>
            <a:srgbClr val="0062AC"/>
          </a:solidFill>
        </p:spPr>
        <p:txBody>
          <a:bodyPr wrap="square" lIns="0" tIns="0" rIns="0" bIns="0" rtlCol="0"/>
          <a:lstStyle/>
          <a:p>
            <a:endParaRPr/>
          </a:p>
        </p:txBody>
      </p:sp>
      <p:sp>
        <p:nvSpPr>
          <p:cNvPr id="3" name="object 3"/>
          <p:cNvSpPr/>
          <p:nvPr/>
        </p:nvSpPr>
        <p:spPr>
          <a:xfrm>
            <a:off x="4235450" y="120650"/>
            <a:ext cx="3733800" cy="596900"/>
          </a:xfrm>
          <a:custGeom>
            <a:avLst/>
            <a:gdLst/>
            <a:ahLst/>
            <a:cxnLst/>
            <a:rect l="l" t="t" r="r" b="b"/>
            <a:pathLst>
              <a:path w="3733800" h="596900">
                <a:moveTo>
                  <a:pt x="0" y="0"/>
                </a:moveTo>
                <a:lnTo>
                  <a:pt x="3733800" y="0"/>
                </a:lnTo>
                <a:lnTo>
                  <a:pt x="3733800" y="596900"/>
                </a:lnTo>
                <a:lnTo>
                  <a:pt x="0" y="596900"/>
                </a:lnTo>
                <a:lnTo>
                  <a:pt x="0" y="0"/>
                </a:lnTo>
                <a:close/>
              </a:path>
            </a:pathLst>
          </a:custGeom>
          <a:ln w="63500">
            <a:solidFill>
              <a:srgbClr val="0062AC"/>
            </a:solidFill>
          </a:ln>
        </p:spPr>
        <p:txBody>
          <a:bodyPr wrap="square" lIns="0" tIns="0" rIns="0" bIns="0" rtlCol="0"/>
          <a:lstStyle/>
          <a:p>
            <a:endParaRPr/>
          </a:p>
        </p:txBody>
      </p:sp>
      <p:sp>
        <p:nvSpPr>
          <p:cNvPr id="4" name="object 4"/>
          <p:cNvSpPr txBox="1">
            <a:spLocks noGrp="1"/>
          </p:cNvSpPr>
          <p:nvPr>
            <p:ph type="title"/>
          </p:nvPr>
        </p:nvSpPr>
        <p:spPr>
          <a:xfrm>
            <a:off x="4685540" y="44146"/>
            <a:ext cx="2818765" cy="574040"/>
          </a:xfrm>
          <a:prstGeom prst="rect">
            <a:avLst/>
          </a:prstGeom>
        </p:spPr>
        <p:txBody>
          <a:bodyPr vert="horz" wrap="square" lIns="0" tIns="12700" rIns="0" bIns="0" rtlCol="0" anchor="ctr">
            <a:spAutoFit/>
          </a:bodyPr>
          <a:lstStyle/>
          <a:p>
            <a:pPr marL="12700">
              <a:lnSpc>
                <a:spcPct val="100000"/>
              </a:lnSpc>
              <a:spcBef>
                <a:spcPts val="100"/>
              </a:spcBef>
            </a:pPr>
            <a:r>
              <a:rPr sz="3600" spc="-10" dirty="0">
                <a:solidFill>
                  <a:srgbClr val="FFFFFF"/>
                </a:solidFill>
              </a:rPr>
              <a:t>Summarization</a:t>
            </a:r>
            <a:endParaRPr sz="3600"/>
          </a:p>
        </p:txBody>
      </p:sp>
      <p:sp>
        <p:nvSpPr>
          <p:cNvPr id="5" name="object 5"/>
          <p:cNvSpPr/>
          <p:nvPr/>
        </p:nvSpPr>
        <p:spPr>
          <a:xfrm>
            <a:off x="7424337" y="884138"/>
            <a:ext cx="3129363" cy="342050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7359650" y="806450"/>
            <a:ext cx="3213100" cy="3543300"/>
          </a:xfrm>
          <a:custGeom>
            <a:avLst/>
            <a:gdLst/>
            <a:ahLst/>
            <a:cxnLst/>
            <a:rect l="l" t="t" r="r" b="b"/>
            <a:pathLst>
              <a:path w="3213100" h="3543300">
                <a:moveTo>
                  <a:pt x="0" y="0"/>
                </a:moveTo>
                <a:lnTo>
                  <a:pt x="3213100" y="0"/>
                </a:lnTo>
                <a:lnTo>
                  <a:pt x="3213100" y="3543300"/>
                </a:lnTo>
                <a:lnTo>
                  <a:pt x="0" y="3543300"/>
                </a:lnTo>
                <a:lnTo>
                  <a:pt x="0" y="0"/>
                </a:lnTo>
                <a:close/>
              </a:path>
            </a:pathLst>
          </a:custGeom>
          <a:ln w="38100">
            <a:solidFill>
              <a:srgbClr val="0062AC"/>
            </a:solidFill>
          </a:ln>
        </p:spPr>
        <p:txBody>
          <a:bodyPr wrap="square" lIns="0" tIns="0" rIns="0" bIns="0" rtlCol="0"/>
          <a:lstStyle/>
          <a:p>
            <a:endParaRPr/>
          </a:p>
        </p:txBody>
      </p:sp>
      <p:sp>
        <p:nvSpPr>
          <p:cNvPr id="7" name="object 7"/>
          <p:cNvSpPr/>
          <p:nvPr/>
        </p:nvSpPr>
        <p:spPr>
          <a:xfrm>
            <a:off x="1723622" y="983464"/>
            <a:ext cx="3231370" cy="3034903"/>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657350" y="869950"/>
            <a:ext cx="3390900" cy="3187700"/>
          </a:xfrm>
          <a:custGeom>
            <a:avLst/>
            <a:gdLst/>
            <a:ahLst/>
            <a:cxnLst/>
            <a:rect l="l" t="t" r="r" b="b"/>
            <a:pathLst>
              <a:path w="3390900" h="3187700">
                <a:moveTo>
                  <a:pt x="0" y="0"/>
                </a:moveTo>
                <a:lnTo>
                  <a:pt x="3390899" y="0"/>
                </a:lnTo>
                <a:lnTo>
                  <a:pt x="3390899" y="3187700"/>
                </a:lnTo>
                <a:lnTo>
                  <a:pt x="0" y="3187700"/>
                </a:lnTo>
                <a:lnTo>
                  <a:pt x="0" y="0"/>
                </a:lnTo>
                <a:close/>
              </a:path>
            </a:pathLst>
          </a:custGeom>
          <a:ln w="38100">
            <a:solidFill>
              <a:srgbClr val="0062AC"/>
            </a:solidFill>
          </a:ln>
        </p:spPr>
        <p:txBody>
          <a:bodyPr wrap="square" lIns="0" tIns="0" rIns="0" bIns="0" rtlCol="0"/>
          <a:lstStyle/>
          <a:p>
            <a:endParaRPr/>
          </a:p>
        </p:txBody>
      </p:sp>
      <p:sp>
        <p:nvSpPr>
          <p:cNvPr id="9" name="object 9"/>
          <p:cNvSpPr/>
          <p:nvPr/>
        </p:nvSpPr>
        <p:spPr>
          <a:xfrm>
            <a:off x="4699000" y="1320800"/>
            <a:ext cx="3390900" cy="3352800"/>
          </a:xfrm>
          <a:prstGeom prst="rect">
            <a:avLst/>
          </a:prstGeom>
          <a:blipFill>
            <a:blip r:embed="rId4" cstate="print"/>
            <a:stretch>
              <a:fillRect/>
            </a:stretch>
          </a:blipFill>
        </p:spPr>
        <p:txBody>
          <a:bodyPr wrap="square" lIns="0" tIns="0" rIns="0" bIns="0" rtlCol="0"/>
          <a:lstStyle/>
          <a:p>
            <a:endParaRPr/>
          </a:p>
        </p:txBody>
      </p:sp>
      <p:sp>
        <p:nvSpPr>
          <p:cNvPr id="10" name="object 10"/>
          <p:cNvSpPr/>
          <p:nvPr/>
        </p:nvSpPr>
        <p:spPr>
          <a:xfrm>
            <a:off x="4679950" y="1301750"/>
            <a:ext cx="3429000" cy="3390900"/>
          </a:xfrm>
          <a:custGeom>
            <a:avLst/>
            <a:gdLst/>
            <a:ahLst/>
            <a:cxnLst/>
            <a:rect l="l" t="t" r="r" b="b"/>
            <a:pathLst>
              <a:path w="3429000" h="3390900">
                <a:moveTo>
                  <a:pt x="0" y="0"/>
                </a:moveTo>
                <a:lnTo>
                  <a:pt x="3428999" y="0"/>
                </a:lnTo>
                <a:lnTo>
                  <a:pt x="3428999" y="3390900"/>
                </a:lnTo>
                <a:lnTo>
                  <a:pt x="0" y="3390900"/>
                </a:lnTo>
                <a:lnTo>
                  <a:pt x="0" y="0"/>
                </a:lnTo>
                <a:close/>
              </a:path>
            </a:pathLst>
          </a:custGeom>
          <a:ln w="38100">
            <a:solidFill>
              <a:srgbClr val="0062AC"/>
            </a:solidFill>
          </a:ln>
        </p:spPr>
        <p:txBody>
          <a:bodyPr wrap="square" lIns="0" tIns="0" rIns="0" bIns="0" rtlCol="0"/>
          <a:lstStyle/>
          <a:p>
            <a:endParaRPr/>
          </a:p>
        </p:txBody>
      </p:sp>
      <p:sp>
        <p:nvSpPr>
          <p:cNvPr id="11" name="object 11"/>
          <p:cNvSpPr/>
          <p:nvPr/>
        </p:nvSpPr>
        <p:spPr>
          <a:xfrm>
            <a:off x="3340149" y="4043583"/>
            <a:ext cx="1046480" cy="1158875"/>
          </a:xfrm>
          <a:custGeom>
            <a:avLst/>
            <a:gdLst/>
            <a:ahLst/>
            <a:cxnLst/>
            <a:rect l="l" t="t" r="r" b="b"/>
            <a:pathLst>
              <a:path w="1046480" h="1158875">
                <a:moveTo>
                  <a:pt x="38002" y="0"/>
                </a:moveTo>
                <a:lnTo>
                  <a:pt x="0" y="2735"/>
                </a:lnTo>
                <a:lnTo>
                  <a:pt x="2733" y="40685"/>
                </a:lnTo>
                <a:lnTo>
                  <a:pt x="11060" y="80914"/>
                </a:lnTo>
                <a:lnTo>
                  <a:pt x="24546" y="120271"/>
                </a:lnTo>
                <a:lnTo>
                  <a:pt x="43668" y="160174"/>
                </a:lnTo>
                <a:lnTo>
                  <a:pt x="92576" y="231289"/>
                </a:lnTo>
                <a:lnTo>
                  <a:pt x="155851" y="294887"/>
                </a:lnTo>
                <a:lnTo>
                  <a:pt x="230515" y="348491"/>
                </a:lnTo>
                <a:lnTo>
                  <a:pt x="313879" y="389809"/>
                </a:lnTo>
                <a:lnTo>
                  <a:pt x="403284" y="416427"/>
                </a:lnTo>
                <a:lnTo>
                  <a:pt x="493307" y="425654"/>
                </a:lnTo>
                <a:lnTo>
                  <a:pt x="536290" y="429812"/>
                </a:lnTo>
                <a:lnTo>
                  <a:pt x="577414" y="441497"/>
                </a:lnTo>
                <a:lnTo>
                  <a:pt x="619582" y="461135"/>
                </a:lnTo>
                <a:lnTo>
                  <a:pt x="659789" y="487307"/>
                </a:lnTo>
                <a:lnTo>
                  <a:pt x="699072" y="520018"/>
                </a:lnTo>
                <a:lnTo>
                  <a:pt x="736986" y="558791"/>
                </a:lnTo>
                <a:lnTo>
                  <a:pt x="773095" y="603105"/>
                </a:lnTo>
                <a:lnTo>
                  <a:pt x="806980" y="652418"/>
                </a:lnTo>
                <a:lnTo>
                  <a:pt x="866802" y="764388"/>
                </a:lnTo>
                <a:lnTo>
                  <a:pt x="912703" y="889002"/>
                </a:lnTo>
                <a:lnTo>
                  <a:pt x="929511" y="954250"/>
                </a:lnTo>
                <a:lnTo>
                  <a:pt x="931918" y="971020"/>
                </a:lnTo>
                <a:lnTo>
                  <a:pt x="856866" y="978905"/>
                </a:lnTo>
                <a:lnTo>
                  <a:pt x="971497" y="1158411"/>
                </a:lnTo>
                <a:lnTo>
                  <a:pt x="1046323" y="959002"/>
                </a:lnTo>
                <a:lnTo>
                  <a:pt x="969732" y="967049"/>
                </a:lnTo>
                <a:lnTo>
                  <a:pt x="966393" y="944692"/>
                </a:lnTo>
                <a:lnTo>
                  <a:pt x="948437" y="875784"/>
                </a:lnTo>
                <a:lnTo>
                  <a:pt x="900390" y="746403"/>
                </a:lnTo>
                <a:lnTo>
                  <a:pt x="838358" y="630806"/>
                </a:lnTo>
                <a:lnTo>
                  <a:pt x="802598" y="578998"/>
                </a:lnTo>
                <a:lnTo>
                  <a:pt x="764178" y="532102"/>
                </a:lnTo>
                <a:lnTo>
                  <a:pt x="723375" y="490675"/>
                </a:lnTo>
                <a:lnTo>
                  <a:pt x="680454" y="455298"/>
                </a:lnTo>
                <a:lnTo>
                  <a:pt x="635666" y="426598"/>
                </a:lnTo>
                <a:lnTo>
                  <a:pt x="590260" y="405538"/>
                </a:lnTo>
                <a:lnTo>
                  <a:pt x="542815" y="392165"/>
                </a:lnTo>
                <a:lnTo>
                  <a:pt x="497192" y="387752"/>
                </a:lnTo>
                <a:lnTo>
                  <a:pt x="410151" y="378832"/>
                </a:lnTo>
                <a:lnTo>
                  <a:pt x="327395" y="354084"/>
                </a:lnTo>
                <a:lnTo>
                  <a:pt x="249782" y="315520"/>
                </a:lnTo>
                <a:lnTo>
                  <a:pt x="180234" y="265492"/>
                </a:lnTo>
                <a:lnTo>
                  <a:pt x="121635" y="206482"/>
                </a:lnTo>
                <a:lnTo>
                  <a:pt x="76447" y="140605"/>
                </a:lnTo>
                <a:lnTo>
                  <a:pt x="48336" y="73030"/>
                </a:lnTo>
                <a:lnTo>
                  <a:pt x="40733" y="37950"/>
                </a:lnTo>
                <a:lnTo>
                  <a:pt x="38002" y="0"/>
                </a:lnTo>
                <a:close/>
              </a:path>
            </a:pathLst>
          </a:custGeom>
          <a:solidFill>
            <a:srgbClr val="0062AC"/>
          </a:solidFill>
        </p:spPr>
        <p:txBody>
          <a:bodyPr wrap="square" lIns="0" tIns="0" rIns="0" bIns="0" rtlCol="0"/>
          <a:lstStyle/>
          <a:p>
            <a:endParaRPr/>
          </a:p>
        </p:txBody>
      </p:sp>
      <p:sp>
        <p:nvSpPr>
          <p:cNvPr id="12" name="object 12"/>
          <p:cNvSpPr/>
          <p:nvPr/>
        </p:nvSpPr>
        <p:spPr>
          <a:xfrm>
            <a:off x="8150527" y="4333141"/>
            <a:ext cx="836294" cy="870585"/>
          </a:xfrm>
          <a:custGeom>
            <a:avLst/>
            <a:gdLst/>
            <a:ahLst/>
            <a:cxnLst/>
            <a:rect l="l" t="t" r="r" b="b"/>
            <a:pathLst>
              <a:path w="836295" h="870585">
                <a:moveTo>
                  <a:pt x="798760" y="0"/>
                </a:moveTo>
                <a:lnTo>
                  <a:pt x="770376" y="70509"/>
                </a:lnTo>
                <a:lnTo>
                  <a:pt x="736549" y="103794"/>
                </a:lnTo>
                <a:lnTo>
                  <a:pt x="691484" y="134424"/>
                </a:lnTo>
                <a:lnTo>
                  <a:pt x="636367" y="161183"/>
                </a:lnTo>
                <a:lnTo>
                  <a:pt x="575726" y="181355"/>
                </a:lnTo>
                <a:lnTo>
                  <a:pt x="510745" y="194320"/>
                </a:lnTo>
                <a:lnTo>
                  <a:pt x="443749" y="198793"/>
                </a:lnTo>
                <a:lnTo>
                  <a:pt x="406914" y="202736"/>
                </a:lnTo>
                <a:lnTo>
                  <a:pt x="368842" y="214617"/>
                </a:lnTo>
                <a:lnTo>
                  <a:pt x="332000" y="233564"/>
                </a:lnTo>
                <a:lnTo>
                  <a:pt x="297246" y="258400"/>
                </a:lnTo>
                <a:lnTo>
                  <a:pt x="263315" y="289417"/>
                </a:lnTo>
                <a:lnTo>
                  <a:pt x="231166" y="325636"/>
                </a:lnTo>
                <a:lnTo>
                  <a:pt x="200960" y="366556"/>
                </a:lnTo>
                <a:lnTo>
                  <a:pt x="172891" y="411702"/>
                </a:lnTo>
                <a:lnTo>
                  <a:pt x="124287" y="512254"/>
                </a:lnTo>
                <a:lnTo>
                  <a:pt x="86354" y="625645"/>
                </a:lnTo>
                <a:lnTo>
                  <a:pt x="76803" y="679122"/>
                </a:lnTo>
                <a:lnTo>
                  <a:pt x="0" y="670236"/>
                </a:lnTo>
                <a:lnTo>
                  <a:pt x="72724" y="870421"/>
                </a:lnTo>
                <a:lnTo>
                  <a:pt x="189237" y="692132"/>
                </a:lnTo>
                <a:lnTo>
                  <a:pt x="114719" y="683510"/>
                </a:lnTo>
                <a:lnTo>
                  <a:pt x="123236" y="635471"/>
                </a:lnTo>
                <a:lnTo>
                  <a:pt x="158606" y="528802"/>
                </a:lnTo>
                <a:lnTo>
                  <a:pt x="205268" y="431783"/>
                </a:lnTo>
                <a:lnTo>
                  <a:pt x="231649" y="389138"/>
                </a:lnTo>
                <a:lnTo>
                  <a:pt x="259713" y="350869"/>
                </a:lnTo>
                <a:lnTo>
                  <a:pt x="289106" y="317460"/>
                </a:lnTo>
                <a:lnTo>
                  <a:pt x="319444" y="289365"/>
                </a:lnTo>
                <a:lnTo>
                  <a:pt x="351548" y="266349"/>
                </a:lnTo>
                <a:lnTo>
                  <a:pt x="414127" y="240280"/>
                </a:lnTo>
                <a:lnTo>
                  <a:pt x="518283" y="231667"/>
                </a:lnTo>
                <a:lnTo>
                  <a:pt x="587839" y="217478"/>
                </a:lnTo>
                <a:lnTo>
                  <a:pt x="653008" y="195458"/>
                </a:lnTo>
                <a:lnTo>
                  <a:pt x="710197" y="167692"/>
                </a:lnTo>
                <a:lnTo>
                  <a:pt x="760338" y="133692"/>
                </a:lnTo>
                <a:lnTo>
                  <a:pt x="798767" y="96024"/>
                </a:lnTo>
                <a:lnTo>
                  <a:pt x="826429" y="51884"/>
                </a:lnTo>
                <a:lnTo>
                  <a:pt x="836049" y="7816"/>
                </a:lnTo>
                <a:lnTo>
                  <a:pt x="798760" y="0"/>
                </a:lnTo>
                <a:close/>
              </a:path>
            </a:pathLst>
          </a:custGeom>
          <a:solidFill>
            <a:srgbClr val="0062AC"/>
          </a:solidFill>
        </p:spPr>
        <p:txBody>
          <a:bodyPr wrap="square" lIns="0" tIns="0" rIns="0" bIns="0" rtlCol="0"/>
          <a:lstStyle/>
          <a:p>
            <a:endParaRPr/>
          </a:p>
        </p:txBody>
      </p:sp>
      <p:sp>
        <p:nvSpPr>
          <p:cNvPr id="13" name="object 13"/>
          <p:cNvSpPr/>
          <p:nvPr/>
        </p:nvSpPr>
        <p:spPr>
          <a:xfrm>
            <a:off x="6308462" y="4679430"/>
            <a:ext cx="190500" cy="528955"/>
          </a:xfrm>
          <a:custGeom>
            <a:avLst/>
            <a:gdLst/>
            <a:ahLst/>
            <a:cxnLst/>
            <a:rect l="l" t="t" r="r" b="b"/>
            <a:pathLst>
              <a:path w="190500" h="528954">
                <a:moveTo>
                  <a:pt x="105031" y="0"/>
                </a:moveTo>
                <a:lnTo>
                  <a:pt x="66944" y="1041"/>
                </a:lnTo>
                <a:lnTo>
                  <a:pt x="76172" y="338695"/>
                </a:lnTo>
                <a:lnTo>
                  <a:pt x="0" y="340776"/>
                </a:lnTo>
                <a:lnTo>
                  <a:pt x="100418" y="528603"/>
                </a:lnTo>
                <a:lnTo>
                  <a:pt x="190430" y="335573"/>
                </a:lnTo>
                <a:lnTo>
                  <a:pt x="114258" y="337654"/>
                </a:lnTo>
                <a:lnTo>
                  <a:pt x="105031" y="0"/>
                </a:lnTo>
                <a:close/>
              </a:path>
            </a:pathLst>
          </a:custGeom>
          <a:solidFill>
            <a:srgbClr val="0062AC"/>
          </a:solidFill>
        </p:spPr>
        <p:txBody>
          <a:bodyPr wrap="square" lIns="0" tIns="0" rIns="0" bIns="0" rtlCol="0"/>
          <a:lstStyle/>
          <a:p>
            <a:endParaRPr/>
          </a:p>
        </p:txBody>
      </p:sp>
      <p:sp>
        <p:nvSpPr>
          <p:cNvPr id="14" name="object 14"/>
          <p:cNvSpPr txBox="1"/>
          <p:nvPr/>
        </p:nvSpPr>
        <p:spPr>
          <a:xfrm>
            <a:off x="3244850" y="5200651"/>
            <a:ext cx="6350000" cy="746295"/>
          </a:xfrm>
          <a:prstGeom prst="rect">
            <a:avLst/>
          </a:prstGeom>
          <a:ln w="38100">
            <a:solidFill>
              <a:srgbClr val="0062AC"/>
            </a:solidFill>
          </a:ln>
        </p:spPr>
        <p:txBody>
          <a:bodyPr vert="horz" wrap="square" lIns="0" tIns="12065" rIns="0" bIns="0" rtlCol="0">
            <a:spAutoFit/>
          </a:bodyPr>
          <a:lstStyle/>
          <a:p>
            <a:pPr marL="536575" marR="136525" indent="-406400">
              <a:lnSpc>
                <a:spcPct val="100699"/>
              </a:lnSpc>
              <a:spcBef>
                <a:spcPts val="95"/>
              </a:spcBef>
            </a:pPr>
            <a:r>
              <a:rPr sz="2400" spc="20" dirty="0">
                <a:solidFill>
                  <a:srgbClr val="0062AC"/>
                </a:solidFill>
                <a:latin typeface="Calibri"/>
                <a:cs typeface="Calibri"/>
              </a:rPr>
              <a:t>The </a:t>
            </a:r>
            <a:r>
              <a:rPr sz="2400" spc="25" dirty="0">
                <a:solidFill>
                  <a:srgbClr val="0062AC"/>
                </a:solidFill>
                <a:latin typeface="Calibri"/>
                <a:cs typeface="Calibri"/>
              </a:rPr>
              <a:t>Apple </a:t>
            </a:r>
            <a:r>
              <a:rPr sz="2400" spc="-45" dirty="0">
                <a:solidFill>
                  <a:srgbClr val="0062AC"/>
                </a:solidFill>
                <a:latin typeface="Calibri"/>
                <a:cs typeface="Calibri"/>
              </a:rPr>
              <a:t>Watch </a:t>
            </a:r>
            <a:r>
              <a:rPr sz="2400" spc="-10" dirty="0">
                <a:solidFill>
                  <a:srgbClr val="0062AC"/>
                </a:solidFill>
                <a:latin typeface="Calibri"/>
                <a:cs typeface="Calibri"/>
              </a:rPr>
              <a:t>has </a:t>
            </a:r>
            <a:r>
              <a:rPr sz="2400" spc="-15" dirty="0">
                <a:solidFill>
                  <a:srgbClr val="0062AC"/>
                </a:solidFill>
                <a:latin typeface="Calibri"/>
                <a:cs typeface="Calibri"/>
              </a:rPr>
              <a:t>drawbacks. </a:t>
            </a:r>
            <a:r>
              <a:rPr sz="2400" spc="5" dirty="0">
                <a:solidFill>
                  <a:srgbClr val="0062AC"/>
                </a:solidFill>
                <a:latin typeface="Calibri"/>
                <a:cs typeface="Calibri"/>
              </a:rPr>
              <a:t>There </a:t>
            </a:r>
            <a:r>
              <a:rPr sz="2400" spc="-35" dirty="0">
                <a:solidFill>
                  <a:srgbClr val="0062AC"/>
                </a:solidFill>
                <a:latin typeface="Calibri"/>
                <a:cs typeface="Calibri"/>
              </a:rPr>
              <a:t>are </a:t>
            </a:r>
            <a:r>
              <a:rPr sz="2400" spc="10" dirty="0">
                <a:solidFill>
                  <a:srgbClr val="0062AC"/>
                </a:solidFill>
                <a:latin typeface="Calibri"/>
                <a:cs typeface="Calibri"/>
              </a:rPr>
              <a:t>other  </a:t>
            </a:r>
            <a:r>
              <a:rPr sz="2400" spc="-20" dirty="0">
                <a:solidFill>
                  <a:srgbClr val="0062AC"/>
                </a:solidFill>
                <a:latin typeface="Calibri"/>
                <a:cs typeface="Calibri"/>
              </a:rPr>
              <a:t>smartwatches </a:t>
            </a:r>
            <a:r>
              <a:rPr sz="2400" spc="-5" dirty="0">
                <a:solidFill>
                  <a:srgbClr val="0062AC"/>
                </a:solidFill>
                <a:latin typeface="Calibri"/>
                <a:cs typeface="Calibri"/>
              </a:rPr>
              <a:t>that </a:t>
            </a:r>
            <a:r>
              <a:rPr sz="2400" spc="-30" dirty="0">
                <a:solidFill>
                  <a:srgbClr val="0062AC"/>
                </a:solidFill>
                <a:latin typeface="Calibri"/>
                <a:cs typeface="Calibri"/>
              </a:rPr>
              <a:t>offer </a:t>
            </a:r>
            <a:r>
              <a:rPr sz="2400" spc="-10" dirty="0">
                <a:solidFill>
                  <a:srgbClr val="0062AC"/>
                </a:solidFill>
                <a:latin typeface="Calibri"/>
                <a:cs typeface="Calibri"/>
              </a:rPr>
              <a:t>more</a:t>
            </a:r>
            <a:r>
              <a:rPr sz="2400" spc="195" dirty="0">
                <a:solidFill>
                  <a:srgbClr val="0062AC"/>
                </a:solidFill>
                <a:latin typeface="Calibri"/>
                <a:cs typeface="Calibri"/>
              </a:rPr>
              <a:t> </a:t>
            </a:r>
            <a:r>
              <a:rPr sz="2400" spc="5" dirty="0">
                <a:solidFill>
                  <a:srgbClr val="0062AC"/>
                </a:solidFill>
                <a:latin typeface="Calibri"/>
                <a:cs typeface="Calibri"/>
              </a:rPr>
              <a:t>capabilities.</a:t>
            </a:r>
            <a:endParaRPr sz="2400">
              <a:latin typeface="Calibri"/>
              <a:cs typeface="Calibri"/>
            </a:endParaRPr>
          </a:p>
        </p:txBody>
      </p:sp>
      <p:sp>
        <p:nvSpPr>
          <p:cNvPr id="15" name="object 15"/>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11</a:t>
            </a:fld>
            <a:endParaRPr sz="12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12</a:t>
            </a:fld>
            <a:endParaRPr sz="1200">
              <a:latin typeface="Calibri"/>
              <a:cs typeface="Calibri"/>
            </a:endParaRPr>
          </a:p>
        </p:txBody>
      </p:sp>
      <p:sp>
        <p:nvSpPr>
          <p:cNvPr id="2" name="object 2"/>
          <p:cNvSpPr txBox="1"/>
          <p:nvPr/>
        </p:nvSpPr>
        <p:spPr>
          <a:xfrm>
            <a:off x="4483100" y="279401"/>
            <a:ext cx="3213100" cy="474489"/>
          </a:xfrm>
          <a:prstGeom prst="rect">
            <a:avLst/>
          </a:prstGeom>
          <a:solidFill>
            <a:srgbClr val="0062AC"/>
          </a:solidFill>
        </p:spPr>
        <p:txBody>
          <a:bodyPr vert="horz" wrap="square" lIns="0" tIns="0" rIns="0" bIns="0" rtlCol="0">
            <a:spAutoFit/>
          </a:bodyPr>
          <a:lstStyle/>
          <a:p>
            <a:pPr marL="346075">
              <a:lnSpc>
                <a:spcPts val="3715"/>
              </a:lnSpc>
            </a:pPr>
            <a:r>
              <a:rPr sz="3200" spc="-15" dirty="0">
                <a:solidFill>
                  <a:srgbClr val="FFFFFF"/>
                </a:solidFill>
                <a:latin typeface="Calibri"/>
                <a:cs typeface="Calibri"/>
              </a:rPr>
              <a:t>Dialog</a:t>
            </a:r>
            <a:r>
              <a:rPr sz="3200" spc="55" dirty="0">
                <a:solidFill>
                  <a:srgbClr val="FFFFFF"/>
                </a:solidFill>
                <a:latin typeface="Calibri"/>
                <a:cs typeface="Calibri"/>
              </a:rPr>
              <a:t> </a:t>
            </a:r>
            <a:r>
              <a:rPr sz="3200" spc="10" dirty="0">
                <a:solidFill>
                  <a:srgbClr val="FFFFFF"/>
                </a:solidFill>
                <a:latin typeface="Calibri"/>
                <a:cs typeface="Calibri"/>
              </a:rPr>
              <a:t>Systems</a:t>
            </a:r>
            <a:endParaRPr sz="3200">
              <a:latin typeface="Calibri"/>
              <a:cs typeface="Calibri"/>
            </a:endParaRPr>
          </a:p>
        </p:txBody>
      </p:sp>
      <p:sp>
        <p:nvSpPr>
          <p:cNvPr id="3" name="object 3"/>
          <p:cNvSpPr txBox="1"/>
          <p:nvPr/>
        </p:nvSpPr>
        <p:spPr>
          <a:xfrm>
            <a:off x="2000098" y="1738739"/>
            <a:ext cx="8103870" cy="1127760"/>
          </a:xfrm>
          <a:prstGeom prst="rect">
            <a:avLst/>
          </a:prstGeom>
        </p:spPr>
        <p:txBody>
          <a:bodyPr vert="horz" wrap="square" lIns="0" tIns="10160" rIns="0" bIns="0" rtlCol="0">
            <a:spAutoFit/>
          </a:bodyPr>
          <a:lstStyle/>
          <a:p>
            <a:pPr marL="12700" marR="5080">
              <a:lnSpc>
                <a:spcPct val="100699"/>
              </a:lnSpc>
              <a:spcBef>
                <a:spcPts val="80"/>
              </a:spcBef>
            </a:pPr>
            <a:r>
              <a:rPr sz="2400" b="1" spc="15" dirty="0">
                <a:latin typeface="Calibri"/>
                <a:cs typeface="Calibri"/>
              </a:rPr>
              <a:t>user</a:t>
            </a:r>
            <a:r>
              <a:rPr sz="2400" spc="15" dirty="0">
                <a:latin typeface="Calibri"/>
                <a:cs typeface="Calibri"/>
              </a:rPr>
              <a:t>: Schedule </a:t>
            </a:r>
            <a:r>
              <a:rPr sz="2400" dirty="0">
                <a:latin typeface="Calibri"/>
                <a:cs typeface="Calibri"/>
              </a:rPr>
              <a:t>a </a:t>
            </a:r>
            <a:r>
              <a:rPr sz="2400" spc="5" dirty="0">
                <a:latin typeface="Calibri"/>
                <a:cs typeface="Calibri"/>
              </a:rPr>
              <a:t>meeting with </a:t>
            </a:r>
            <a:r>
              <a:rPr sz="2400" spc="-5" dirty="0">
                <a:latin typeface="Calibri"/>
                <a:cs typeface="Calibri"/>
              </a:rPr>
              <a:t>Matt </a:t>
            </a:r>
            <a:r>
              <a:rPr sz="2400" spc="-10" dirty="0">
                <a:latin typeface="Calibri"/>
                <a:cs typeface="Calibri"/>
              </a:rPr>
              <a:t>and </a:t>
            </a:r>
            <a:r>
              <a:rPr sz="2400" spc="5" dirty="0">
                <a:latin typeface="Calibri"/>
                <a:cs typeface="Calibri"/>
              </a:rPr>
              <a:t>David </a:t>
            </a:r>
            <a:r>
              <a:rPr sz="2400" spc="15" dirty="0">
                <a:latin typeface="Calibri"/>
                <a:cs typeface="Calibri"/>
              </a:rPr>
              <a:t>on </a:t>
            </a:r>
            <a:r>
              <a:rPr sz="2400" spc="-25" dirty="0">
                <a:latin typeface="Calibri"/>
                <a:cs typeface="Calibri"/>
              </a:rPr>
              <a:t>Thursday.  </a:t>
            </a:r>
            <a:r>
              <a:rPr sz="2400" b="1" spc="5" dirty="0">
                <a:latin typeface="Calibri"/>
                <a:cs typeface="Calibri"/>
              </a:rPr>
              <a:t>computer</a:t>
            </a:r>
            <a:r>
              <a:rPr sz="2400" spc="5" dirty="0">
                <a:latin typeface="Calibri"/>
                <a:cs typeface="Calibri"/>
              </a:rPr>
              <a:t>: </a:t>
            </a:r>
            <a:r>
              <a:rPr sz="2400" dirty="0">
                <a:latin typeface="Calibri"/>
                <a:cs typeface="Calibri"/>
              </a:rPr>
              <a:t>Thursday </a:t>
            </a:r>
            <a:r>
              <a:rPr sz="2400" spc="5" dirty="0">
                <a:latin typeface="Calibri"/>
                <a:cs typeface="Calibri"/>
              </a:rPr>
              <a:t>won’t </a:t>
            </a:r>
            <a:r>
              <a:rPr sz="2400" spc="-10" dirty="0">
                <a:latin typeface="Calibri"/>
                <a:cs typeface="Calibri"/>
              </a:rPr>
              <a:t>work </a:t>
            </a:r>
            <a:r>
              <a:rPr sz="2400" spc="-5" dirty="0">
                <a:latin typeface="Calibri"/>
                <a:cs typeface="Calibri"/>
              </a:rPr>
              <a:t>for </a:t>
            </a:r>
            <a:r>
              <a:rPr sz="2400" spc="10" dirty="0">
                <a:latin typeface="Calibri"/>
                <a:cs typeface="Calibri"/>
              </a:rPr>
              <a:t>David. How about </a:t>
            </a:r>
            <a:r>
              <a:rPr sz="2400" spc="-5" dirty="0">
                <a:latin typeface="Calibri"/>
                <a:cs typeface="Calibri"/>
              </a:rPr>
              <a:t>Friday?  </a:t>
            </a:r>
            <a:r>
              <a:rPr sz="2400" b="1" spc="15" dirty="0">
                <a:latin typeface="Calibri"/>
                <a:cs typeface="Calibri"/>
              </a:rPr>
              <a:t>user</a:t>
            </a:r>
            <a:r>
              <a:rPr sz="2400" spc="15" dirty="0">
                <a:latin typeface="Calibri"/>
                <a:cs typeface="Calibri"/>
              </a:rPr>
              <a:t>:</a:t>
            </a:r>
            <a:r>
              <a:rPr sz="2400" spc="-85" dirty="0">
                <a:latin typeface="Calibri"/>
                <a:cs typeface="Calibri"/>
              </a:rPr>
              <a:t> </a:t>
            </a:r>
            <a:r>
              <a:rPr sz="2400" spc="-70" dirty="0">
                <a:latin typeface="Calibri"/>
                <a:cs typeface="Calibri"/>
              </a:rPr>
              <a:t>I’d</a:t>
            </a:r>
            <a:r>
              <a:rPr sz="2400" dirty="0">
                <a:latin typeface="Calibri"/>
                <a:cs typeface="Calibri"/>
              </a:rPr>
              <a:t> </a:t>
            </a:r>
            <a:r>
              <a:rPr sz="2400" spc="-25" dirty="0">
                <a:latin typeface="Calibri"/>
                <a:cs typeface="Calibri"/>
              </a:rPr>
              <a:t>prefer</a:t>
            </a:r>
            <a:r>
              <a:rPr sz="2400" spc="20" dirty="0">
                <a:latin typeface="Calibri"/>
                <a:cs typeface="Calibri"/>
              </a:rPr>
              <a:t> </a:t>
            </a:r>
            <a:r>
              <a:rPr sz="2400" spc="15" dirty="0">
                <a:latin typeface="Calibri"/>
                <a:cs typeface="Calibri"/>
              </a:rPr>
              <a:t>Monday</a:t>
            </a:r>
            <a:r>
              <a:rPr sz="2400" spc="-125" dirty="0">
                <a:latin typeface="Calibri"/>
                <a:cs typeface="Calibri"/>
              </a:rPr>
              <a:t> </a:t>
            </a:r>
            <a:r>
              <a:rPr sz="2400" spc="10" dirty="0">
                <a:latin typeface="Calibri"/>
                <a:cs typeface="Calibri"/>
              </a:rPr>
              <a:t>then,</a:t>
            </a:r>
            <a:r>
              <a:rPr sz="2400" spc="-45" dirty="0">
                <a:latin typeface="Calibri"/>
                <a:cs typeface="Calibri"/>
              </a:rPr>
              <a:t> </a:t>
            </a:r>
            <a:r>
              <a:rPr sz="2400" spc="20" dirty="0">
                <a:latin typeface="Calibri"/>
                <a:cs typeface="Calibri"/>
              </a:rPr>
              <a:t>but</a:t>
            </a:r>
            <a:r>
              <a:rPr sz="2400" spc="-145" dirty="0">
                <a:latin typeface="Calibri"/>
                <a:cs typeface="Calibri"/>
              </a:rPr>
              <a:t> </a:t>
            </a:r>
            <a:r>
              <a:rPr sz="2400" spc="-5" dirty="0">
                <a:latin typeface="Calibri"/>
                <a:cs typeface="Calibri"/>
              </a:rPr>
              <a:t>Friday</a:t>
            </a:r>
            <a:r>
              <a:rPr sz="2400" spc="-30" dirty="0">
                <a:latin typeface="Calibri"/>
                <a:cs typeface="Calibri"/>
              </a:rPr>
              <a:t> </a:t>
            </a:r>
            <a:r>
              <a:rPr sz="2400" spc="15" dirty="0">
                <a:latin typeface="Calibri"/>
                <a:cs typeface="Calibri"/>
              </a:rPr>
              <a:t>would</a:t>
            </a:r>
            <a:r>
              <a:rPr sz="2400" spc="-100" dirty="0">
                <a:latin typeface="Calibri"/>
                <a:cs typeface="Calibri"/>
              </a:rPr>
              <a:t> </a:t>
            </a:r>
            <a:r>
              <a:rPr sz="2400" spc="15" dirty="0">
                <a:latin typeface="Calibri"/>
                <a:cs typeface="Calibri"/>
              </a:rPr>
              <a:t>be</a:t>
            </a:r>
            <a:r>
              <a:rPr sz="2400" spc="-40" dirty="0">
                <a:latin typeface="Calibri"/>
                <a:cs typeface="Calibri"/>
              </a:rPr>
              <a:t> </a:t>
            </a:r>
            <a:r>
              <a:rPr sz="2400" spc="15" dirty="0">
                <a:latin typeface="Calibri"/>
                <a:cs typeface="Calibri"/>
              </a:rPr>
              <a:t>ok</a:t>
            </a:r>
            <a:r>
              <a:rPr sz="2400" spc="-30" dirty="0">
                <a:latin typeface="Calibri"/>
                <a:cs typeface="Calibri"/>
              </a:rPr>
              <a:t> </a:t>
            </a:r>
            <a:r>
              <a:rPr sz="2400" spc="20" dirty="0">
                <a:latin typeface="Calibri"/>
                <a:cs typeface="Calibri"/>
              </a:rPr>
              <a:t>if</a:t>
            </a:r>
            <a:r>
              <a:rPr sz="2400" spc="-75" dirty="0">
                <a:latin typeface="Calibri"/>
                <a:cs typeface="Calibri"/>
              </a:rPr>
              <a:t> </a:t>
            </a:r>
            <a:r>
              <a:rPr sz="2400" spc="-35" dirty="0">
                <a:latin typeface="Calibri"/>
                <a:cs typeface="Calibri"/>
              </a:rPr>
              <a:t>necessary.</a:t>
            </a:r>
            <a:endParaRPr sz="24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13</a:t>
            </a:fld>
            <a:endParaRPr sz="1200">
              <a:latin typeface="Calibri"/>
              <a:cs typeface="Calibri"/>
            </a:endParaRPr>
          </a:p>
        </p:txBody>
      </p:sp>
      <p:sp>
        <p:nvSpPr>
          <p:cNvPr id="2" name="object 2"/>
          <p:cNvSpPr txBox="1">
            <a:spLocks noGrp="1"/>
          </p:cNvSpPr>
          <p:nvPr>
            <p:ph type="title"/>
          </p:nvPr>
        </p:nvSpPr>
        <p:spPr>
          <a:xfrm>
            <a:off x="1917700" y="324875"/>
            <a:ext cx="3149600" cy="378950"/>
          </a:xfrm>
          <a:prstGeom prst="rect">
            <a:avLst/>
          </a:prstGeom>
          <a:solidFill>
            <a:srgbClr val="0062AC"/>
          </a:solidFill>
        </p:spPr>
        <p:txBody>
          <a:bodyPr vert="horz" wrap="square" lIns="0" tIns="9525" rIns="0" bIns="0" rtlCol="0" anchor="ctr">
            <a:spAutoFit/>
          </a:bodyPr>
          <a:lstStyle/>
          <a:p>
            <a:pPr marL="153670">
              <a:lnSpc>
                <a:spcPct val="100000"/>
              </a:lnSpc>
              <a:spcBef>
                <a:spcPts val="75"/>
              </a:spcBef>
            </a:pPr>
            <a:r>
              <a:rPr sz="2400" spc="-35" dirty="0">
                <a:solidFill>
                  <a:srgbClr val="FFFFFF"/>
                </a:solidFill>
              </a:rPr>
              <a:t>Part-of-Speech</a:t>
            </a:r>
            <a:r>
              <a:rPr sz="2400" spc="254" dirty="0">
                <a:solidFill>
                  <a:srgbClr val="FFFFFF"/>
                </a:solidFill>
              </a:rPr>
              <a:t> </a:t>
            </a:r>
            <a:r>
              <a:rPr sz="2400" spc="-30" dirty="0">
                <a:solidFill>
                  <a:srgbClr val="FFFFFF"/>
                </a:solidFill>
              </a:rPr>
              <a:t>Tagging</a:t>
            </a:r>
            <a:endParaRPr sz="2400"/>
          </a:p>
        </p:txBody>
      </p:sp>
      <p:sp>
        <p:nvSpPr>
          <p:cNvPr id="3" name="object 3"/>
          <p:cNvSpPr txBox="1"/>
          <p:nvPr/>
        </p:nvSpPr>
        <p:spPr>
          <a:xfrm>
            <a:off x="2220085" y="1499298"/>
            <a:ext cx="723265" cy="391160"/>
          </a:xfrm>
          <a:prstGeom prst="rect">
            <a:avLst/>
          </a:prstGeom>
        </p:spPr>
        <p:txBody>
          <a:bodyPr vert="horz" wrap="square" lIns="0" tIns="12700" rIns="0" bIns="0" rtlCol="0">
            <a:spAutoFit/>
          </a:bodyPr>
          <a:lstStyle/>
          <a:p>
            <a:pPr marL="12700">
              <a:spcBef>
                <a:spcPts val="100"/>
              </a:spcBef>
            </a:pPr>
            <a:r>
              <a:rPr sz="2400" spc="-5" dirty="0">
                <a:latin typeface="Calibri"/>
                <a:cs typeface="Calibri"/>
              </a:rPr>
              <a:t>S</a:t>
            </a:r>
            <a:r>
              <a:rPr sz="2400" spc="30" dirty="0">
                <a:latin typeface="Calibri"/>
                <a:cs typeface="Calibri"/>
              </a:rPr>
              <a:t>o</a:t>
            </a:r>
            <a:r>
              <a:rPr sz="2400" spc="-20" dirty="0">
                <a:latin typeface="Calibri"/>
                <a:cs typeface="Calibri"/>
              </a:rPr>
              <a:t>m</a:t>
            </a:r>
            <a:r>
              <a:rPr sz="2400" dirty="0">
                <a:latin typeface="Calibri"/>
                <a:cs typeface="Calibri"/>
              </a:rPr>
              <a:t>e</a:t>
            </a:r>
            <a:endParaRPr sz="2400">
              <a:latin typeface="Calibri"/>
              <a:cs typeface="Calibri"/>
            </a:endParaRPr>
          </a:p>
        </p:txBody>
      </p:sp>
      <p:sp>
        <p:nvSpPr>
          <p:cNvPr id="4" name="object 4"/>
          <p:cNvSpPr txBox="1"/>
          <p:nvPr/>
        </p:nvSpPr>
        <p:spPr>
          <a:xfrm>
            <a:off x="7668407" y="1499298"/>
            <a:ext cx="2502535" cy="391160"/>
          </a:xfrm>
          <a:prstGeom prst="rect">
            <a:avLst/>
          </a:prstGeom>
        </p:spPr>
        <p:txBody>
          <a:bodyPr vert="horz" wrap="square" lIns="0" tIns="12700" rIns="0" bIns="0" rtlCol="0">
            <a:spAutoFit/>
          </a:bodyPr>
          <a:lstStyle/>
          <a:p>
            <a:pPr marL="12700">
              <a:spcBef>
                <a:spcPts val="100"/>
              </a:spcBef>
              <a:tabLst>
                <a:tab pos="609600" algn="l"/>
                <a:tab pos="1498600" algn="l"/>
              </a:tabLst>
            </a:pPr>
            <a:r>
              <a:rPr sz="2400" spc="-100" dirty="0">
                <a:latin typeface="Calibri"/>
                <a:cs typeface="Calibri"/>
              </a:rPr>
              <a:t>’</a:t>
            </a:r>
            <a:r>
              <a:rPr sz="2400" dirty="0">
                <a:latin typeface="Calibri"/>
                <a:cs typeface="Calibri"/>
              </a:rPr>
              <a:t>s	</a:t>
            </a:r>
            <a:r>
              <a:rPr sz="2400" spc="-35" dirty="0">
                <a:latin typeface="Calibri"/>
                <a:cs typeface="Calibri"/>
              </a:rPr>
              <a:t>f</a:t>
            </a:r>
            <a:r>
              <a:rPr sz="2400" spc="45" dirty="0">
                <a:latin typeface="Calibri"/>
                <a:cs typeface="Calibri"/>
              </a:rPr>
              <a:t>i</a:t>
            </a:r>
            <a:r>
              <a:rPr sz="2400" spc="-40" dirty="0">
                <a:latin typeface="Calibri"/>
                <a:cs typeface="Calibri"/>
              </a:rPr>
              <a:t>rs</a:t>
            </a:r>
            <a:r>
              <a:rPr sz="2400" dirty="0">
                <a:latin typeface="Calibri"/>
                <a:cs typeface="Calibri"/>
              </a:rPr>
              <a:t>t	</a:t>
            </a:r>
            <a:r>
              <a:rPr sz="2400" spc="35" dirty="0">
                <a:latin typeface="Calibri"/>
                <a:cs typeface="Calibri"/>
              </a:rPr>
              <a:t>p</a:t>
            </a:r>
            <a:r>
              <a:rPr sz="2400" spc="-40" dirty="0">
                <a:latin typeface="Calibri"/>
                <a:cs typeface="Calibri"/>
              </a:rPr>
              <a:t>r</a:t>
            </a:r>
            <a:r>
              <a:rPr sz="2400" spc="30" dirty="0">
                <a:latin typeface="Calibri"/>
                <a:cs typeface="Calibri"/>
              </a:rPr>
              <a:t>o</a:t>
            </a:r>
            <a:r>
              <a:rPr sz="2400" spc="35" dirty="0">
                <a:latin typeface="Calibri"/>
                <a:cs typeface="Calibri"/>
              </a:rPr>
              <a:t>du</a:t>
            </a:r>
            <a:r>
              <a:rPr sz="2400" spc="-20" dirty="0">
                <a:latin typeface="Calibri"/>
                <a:cs typeface="Calibri"/>
              </a:rPr>
              <a:t>c</a:t>
            </a:r>
            <a:r>
              <a:rPr sz="2400" dirty="0">
                <a:latin typeface="Calibri"/>
                <a:cs typeface="Calibri"/>
              </a:rPr>
              <a:t>t</a:t>
            </a:r>
            <a:endParaRPr sz="2400">
              <a:latin typeface="Calibri"/>
              <a:cs typeface="Calibri"/>
            </a:endParaRPr>
          </a:p>
        </p:txBody>
      </p:sp>
      <p:sp>
        <p:nvSpPr>
          <p:cNvPr id="5" name="object 5"/>
          <p:cNvSpPr txBox="1"/>
          <p:nvPr/>
        </p:nvSpPr>
        <p:spPr>
          <a:xfrm>
            <a:off x="2220085" y="2413698"/>
            <a:ext cx="808355" cy="391160"/>
          </a:xfrm>
          <a:prstGeom prst="rect">
            <a:avLst/>
          </a:prstGeom>
        </p:spPr>
        <p:txBody>
          <a:bodyPr vert="horz" wrap="square" lIns="0" tIns="12700" rIns="0" bIns="0" rtlCol="0">
            <a:spAutoFit/>
          </a:bodyPr>
          <a:lstStyle/>
          <a:p>
            <a:pPr marL="12700">
              <a:spcBef>
                <a:spcPts val="100"/>
              </a:spcBef>
            </a:pPr>
            <a:r>
              <a:rPr sz="2400" spc="-20" dirty="0">
                <a:latin typeface="Calibri"/>
                <a:cs typeface="Calibri"/>
              </a:rPr>
              <a:t>w</a:t>
            </a:r>
            <a:r>
              <a:rPr sz="2400" spc="30" dirty="0">
                <a:latin typeface="Calibri"/>
                <a:cs typeface="Calibri"/>
              </a:rPr>
              <a:t>o</a:t>
            </a:r>
            <a:r>
              <a:rPr sz="2400" spc="35" dirty="0">
                <a:latin typeface="Calibri"/>
                <a:cs typeface="Calibri"/>
              </a:rPr>
              <a:t>u</a:t>
            </a:r>
            <a:r>
              <a:rPr sz="2400" spc="45" dirty="0">
                <a:latin typeface="Calibri"/>
                <a:cs typeface="Calibri"/>
              </a:rPr>
              <a:t>l</a:t>
            </a:r>
            <a:r>
              <a:rPr sz="2400" dirty="0">
                <a:latin typeface="Calibri"/>
                <a:cs typeface="Calibri"/>
              </a:rPr>
              <a:t>d</a:t>
            </a:r>
            <a:endParaRPr sz="2400">
              <a:latin typeface="Calibri"/>
              <a:cs typeface="Calibri"/>
            </a:endParaRPr>
          </a:p>
        </p:txBody>
      </p:sp>
      <p:sp>
        <p:nvSpPr>
          <p:cNvPr id="6" name="object 6"/>
          <p:cNvSpPr txBox="1"/>
          <p:nvPr/>
        </p:nvSpPr>
        <p:spPr>
          <a:xfrm>
            <a:off x="3324946" y="1499298"/>
            <a:ext cx="2949575" cy="1305560"/>
          </a:xfrm>
          <a:prstGeom prst="rect">
            <a:avLst/>
          </a:prstGeom>
        </p:spPr>
        <p:txBody>
          <a:bodyPr vert="horz" wrap="square" lIns="0" tIns="12700" rIns="0" bIns="0" rtlCol="0">
            <a:spAutoFit/>
          </a:bodyPr>
          <a:lstStyle/>
          <a:p>
            <a:pPr marL="12700">
              <a:spcBef>
                <a:spcPts val="100"/>
              </a:spcBef>
              <a:tabLst>
                <a:tab pos="1815464" algn="l"/>
                <a:tab pos="2463800" algn="l"/>
              </a:tabLst>
            </a:pPr>
            <a:r>
              <a:rPr sz="2400" spc="35" dirty="0">
                <a:latin typeface="Calibri"/>
                <a:cs typeface="Calibri"/>
              </a:rPr>
              <a:t>qu</a:t>
            </a:r>
            <a:r>
              <a:rPr sz="2400" spc="5" dirty="0">
                <a:latin typeface="Calibri"/>
                <a:cs typeface="Calibri"/>
              </a:rPr>
              <a:t>e</a:t>
            </a:r>
            <a:r>
              <a:rPr sz="2400" spc="-40" dirty="0">
                <a:latin typeface="Calibri"/>
                <a:cs typeface="Calibri"/>
              </a:rPr>
              <a:t>s</a:t>
            </a:r>
            <a:r>
              <a:rPr sz="2400" spc="-5" dirty="0">
                <a:latin typeface="Calibri"/>
                <a:cs typeface="Calibri"/>
              </a:rPr>
              <a:t>t</a:t>
            </a:r>
            <a:r>
              <a:rPr sz="2400" spc="45" dirty="0">
                <a:latin typeface="Calibri"/>
                <a:cs typeface="Calibri"/>
              </a:rPr>
              <a:t>i</a:t>
            </a:r>
            <a:r>
              <a:rPr sz="2400" spc="30" dirty="0">
                <a:latin typeface="Calibri"/>
                <a:cs typeface="Calibri"/>
              </a:rPr>
              <a:t>o</a:t>
            </a:r>
            <a:r>
              <a:rPr sz="2400" spc="35" dirty="0">
                <a:latin typeface="Calibri"/>
                <a:cs typeface="Calibri"/>
              </a:rPr>
              <a:t>n</a:t>
            </a:r>
            <a:r>
              <a:rPr sz="2400" spc="5" dirty="0">
                <a:latin typeface="Calibri"/>
                <a:cs typeface="Calibri"/>
              </a:rPr>
              <a:t>e</a:t>
            </a:r>
            <a:r>
              <a:rPr sz="2400" dirty="0">
                <a:latin typeface="Calibri"/>
                <a:cs typeface="Calibri"/>
              </a:rPr>
              <a:t>d	</a:t>
            </a:r>
            <a:r>
              <a:rPr sz="2400" spc="45" dirty="0">
                <a:latin typeface="Calibri"/>
                <a:cs typeface="Calibri"/>
              </a:rPr>
              <a:t>i</a:t>
            </a:r>
            <a:r>
              <a:rPr sz="2400" dirty="0">
                <a:latin typeface="Calibri"/>
                <a:cs typeface="Calibri"/>
              </a:rPr>
              <a:t>f	</a:t>
            </a:r>
            <a:r>
              <a:rPr sz="2400" spc="30" dirty="0">
                <a:latin typeface="Calibri"/>
                <a:cs typeface="Calibri"/>
              </a:rPr>
              <a:t>T</a:t>
            </a:r>
            <a:r>
              <a:rPr sz="2400" spc="45" dirty="0">
                <a:latin typeface="Calibri"/>
                <a:cs typeface="Calibri"/>
              </a:rPr>
              <a:t>i</a:t>
            </a:r>
            <a:r>
              <a:rPr sz="2400" dirty="0">
                <a:latin typeface="Calibri"/>
                <a:cs typeface="Calibri"/>
              </a:rPr>
              <a:t>m</a:t>
            </a:r>
            <a:endParaRPr sz="2400">
              <a:latin typeface="Calibri"/>
              <a:cs typeface="Calibri"/>
            </a:endParaRPr>
          </a:p>
          <a:p>
            <a:pPr>
              <a:spcBef>
                <a:spcPts val="45"/>
              </a:spcBef>
            </a:pPr>
            <a:endParaRPr sz="3500">
              <a:latin typeface="Calibri"/>
              <a:cs typeface="Calibri"/>
            </a:endParaRPr>
          </a:p>
          <a:p>
            <a:pPr marL="88265">
              <a:tabLst>
                <a:tab pos="812800" algn="l"/>
                <a:tab pos="1358900" algn="l"/>
              </a:tabLst>
            </a:pPr>
            <a:r>
              <a:rPr sz="2400" spc="15" dirty="0">
                <a:latin typeface="Calibri"/>
                <a:cs typeface="Calibri"/>
              </a:rPr>
              <a:t>be	</a:t>
            </a:r>
            <a:r>
              <a:rPr sz="2400" dirty="0">
                <a:latin typeface="Calibri"/>
                <a:cs typeface="Calibri"/>
              </a:rPr>
              <a:t>a	</a:t>
            </a:r>
            <a:r>
              <a:rPr sz="2400" spc="-20" dirty="0">
                <a:latin typeface="Calibri"/>
                <a:cs typeface="Calibri"/>
              </a:rPr>
              <a:t>breakaway</a:t>
            </a:r>
            <a:endParaRPr sz="2400">
              <a:latin typeface="Calibri"/>
              <a:cs typeface="Calibri"/>
            </a:endParaRPr>
          </a:p>
        </p:txBody>
      </p:sp>
      <p:sp>
        <p:nvSpPr>
          <p:cNvPr id="7" name="object 7"/>
          <p:cNvSpPr txBox="1"/>
          <p:nvPr/>
        </p:nvSpPr>
        <p:spPr>
          <a:xfrm>
            <a:off x="6411377" y="1499298"/>
            <a:ext cx="1135380" cy="1305560"/>
          </a:xfrm>
          <a:prstGeom prst="rect">
            <a:avLst/>
          </a:prstGeom>
        </p:spPr>
        <p:txBody>
          <a:bodyPr vert="horz" wrap="square" lIns="0" tIns="12700" rIns="0" bIns="0" rtlCol="0">
            <a:spAutoFit/>
          </a:bodyPr>
          <a:lstStyle/>
          <a:p>
            <a:pPr marR="10795" algn="ctr">
              <a:spcBef>
                <a:spcPts val="100"/>
              </a:spcBef>
            </a:pPr>
            <a:r>
              <a:rPr sz="2400" spc="15" dirty="0">
                <a:latin typeface="Calibri"/>
                <a:cs typeface="Calibri"/>
              </a:rPr>
              <a:t>Cook</a:t>
            </a:r>
            <a:endParaRPr sz="2400">
              <a:latin typeface="Calibri"/>
              <a:cs typeface="Calibri"/>
            </a:endParaRPr>
          </a:p>
          <a:p>
            <a:pPr>
              <a:spcBef>
                <a:spcPts val="45"/>
              </a:spcBef>
            </a:pPr>
            <a:endParaRPr sz="3500">
              <a:latin typeface="Calibri"/>
              <a:cs typeface="Calibri"/>
            </a:endParaRPr>
          </a:p>
          <a:p>
            <a:pPr algn="ctr">
              <a:tabLst>
                <a:tab pos="749300" algn="l"/>
              </a:tabLst>
            </a:pPr>
            <a:r>
              <a:rPr sz="2400" spc="35" dirty="0">
                <a:latin typeface="Calibri"/>
                <a:cs typeface="Calibri"/>
              </a:rPr>
              <a:t>h</a:t>
            </a:r>
            <a:r>
              <a:rPr sz="2400" spc="45" dirty="0">
                <a:latin typeface="Calibri"/>
                <a:cs typeface="Calibri"/>
              </a:rPr>
              <a:t>i</a:t>
            </a:r>
            <a:r>
              <a:rPr sz="2400" dirty="0">
                <a:latin typeface="Calibri"/>
                <a:cs typeface="Calibri"/>
              </a:rPr>
              <a:t>t	</a:t>
            </a:r>
            <a:r>
              <a:rPr sz="2400" spc="-35" dirty="0">
                <a:latin typeface="Calibri"/>
                <a:cs typeface="Calibri"/>
              </a:rPr>
              <a:t>f</a:t>
            </a:r>
            <a:r>
              <a:rPr sz="2400" spc="30" dirty="0">
                <a:latin typeface="Calibri"/>
                <a:cs typeface="Calibri"/>
              </a:rPr>
              <a:t>o</a:t>
            </a:r>
            <a:r>
              <a:rPr sz="2400" dirty="0">
                <a:latin typeface="Calibri"/>
                <a:cs typeface="Calibri"/>
              </a:rPr>
              <a:t>r</a:t>
            </a:r>
            <a:endParaRPr sz="2400">
              <a:latin typeface="Calibri"/>
              <a:cs typeface="Calibri"/>
            </a:endParaRPr>
          </a:p>
        </p:txBody>
      </p:sp>
      <p:sp>
        <p:nvSpPr>
          <p:cNvPr id="8" name="object 8"/>
          <p:cNvSpPr txBox="1"/>
          <p:nvPr/>
        </p:nvSpPr>
        <p:spPr>
          <a:xfrm>
            <a:off x="7922698" y="2413698"/>
            <a:ext cx="1372870" cy="391160"/>
          </a:xfrm>
          <a:prstGeom prst="rect">
            <a:avLst/>
          </a:prstGeom>
        </p:spPr>
        <p:txBody>
          <a:bodyPr vert="horz" wrap="square" lIns="0" tIns="12700" rIns="0" bIns="0" rtlCol="0">
            <a:spAutoFit/>
          </a:bodyPr>
          <a:lstStyle/>
          <a:p>
            <a:pPr marL="12700">
              <a:spcBef>
                <a:spcPts val="100"/>
              </a:spcBef>
              <a:tabLst>
                <a:tab pos="1282700" algn="l"/>
              </a:tabLst>
            </a:pPr>
            <a:r>
              <a:rPr sz="2400" spc="10" dirty="0">
                <a:latin typeface="Calibri"/>
                <a:cs typeface="Calibri"/>
              </a:rPr>
              <a:t>A</a:t>
            </a:r>
            <a:r>
              <a:rPr sz="2400" spc="35" dirty="0">
                <a:latin typeface="Calibri"/>
                <a:cs typeface="Calibri"/>
              </a:rPr>
              <a:t>pp</a:t>
            </a:r>
            <a:r>
              <a:rPr sz="2400" spc="45" dirty="0">
                <a:latin typeface="Calibri"/>
                <a:cs typeface="Calibri"/>
              </a:rPr>
              <a:t>l</a:t>
            </a:r>
            <a:r>
              <a:rPr sz="2400" dirty="0">
                <a:latin typeface="Calibri"/>
                <a:cs typeface="Calibri"/>
              </a:rPr>
              <a:t>e	.</a:t>
            </a:r>
            <a:endParaRPr sz="24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2"/>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14</a:t>
            </a:fld>
            <a:endParaRPr sz="1200">
              <a:latin typeface="Calibri"/>
              <a:cs typeface="Calibri"/>
            </a:endParaRPr>
          </a:p>
        </p:txBody>
      </p:sp>
      <p:sp>
        <p:nvSpPr>
          <p:cNvPr id="2" name="object 2"/>
          <p:cNvSpPr txBox="1"/>
          <p:nvPr/>
        </p:nvSpPr>
        <p:spPr>
          <a:xfrm>
            <a:off x="8002056" y="1881468"/>
            <a:ext cx="748665" cy="330200"/>
          </a:xfrm>
          <a:prstGeom prst="rect">
            <a:avLst/>
          </a:prstGeom>
        </p:spPr>
        <p:txBody>
          <a:bodyPr vert="horz" wrap="square" lIns="0" tIns="12700" rIns="0" bIns="0" rtlCol="0">
            <a:spAutoFit/>
          </a:bodyPr>
          <a:lstStyle/>
          <a:p>
            <a:pPr marL="12700">
              <a:spcBef>
                <a:spcPts val="100"/>
              </a:spcBef>
            </a:pPr>
            <a:r>
              <a:rPr sz="2000" spc="45" dirty="0">
                <a:solidFill>
                  <a:srgbClr val="C50C0C"/>
                </a:solidFill>
                <a:latin typeface="Calibri"/>
                <a:cs typeface="Calibri"/>
              </a:rPr>
              <a:t>p</a:t>
            </a:r>
            <a:r>
              <a:rPr sz="2000" dirty="0">
                <a:solidFill>
                  <a:srgbClr val="C50C0C"/>
                </a:solidFill>
                <a:latin typeface="Calibri"/>
                <a:cs typeface="Calibri"/>
              </a:rPr>
              <a:t>r</a:t>
            </a:r>
            <a:r>
              <a:rPr sz="2000" spc="45" dirty="0">
                <a:solidFill>
                  <a:srgbClr val="C50C0C"/>
                </a:solidFill>
                <a:latin typeface="Calibri"/>
                <a:cs typeface="Calibri"/>
              </a:rPr>
              <a:t>op</a:t>
            </a:r>
            <a:r>
              <a:rPr sz="2000" dirty="0">
                <a:solidFill>
                  <a:srgbClr val="C50C0C"/>
                </a:solidFill>
                <a:latin typeface="Calibri"/>
                <a:cs typeface="Calibri"/>
              </a:rPr>
              <a:t>er</a:t>
            </a:r>
            <a:endParaRPr sz="2000">
              <a:latin typeface="Calibri"/>
              <a:cs typeface="Calibri"/>
            </a:endParaRPr>
          </a:p>
        </p:txBody>
      </p:sp>
      <p:sp>
        <p:nvSpPr>
          <p:cNvPr id="3" name="object 3"/>
          <p:cNvSpPr txBox="1">
            <a:spLocks noGrp="1"/>
          </p:cNvSpPr>
          <p:nvPr>
            <p:ph type="title"/>
          </p:nvPr>
        </p:nvSpPr>
        <p:spPr>
          <a:xfrm>
            <a:off x="1917700" y="324875"/>
            <a:ext cx="3149600" cy="378950"/>
          </a:xfrm>
          <a:prstGeom prst="rect">
            <a:avLst/>
          </a:prstGeom>
          <a:solidFill>
            <a:srgbClr val="0062AC"/>
          </a:solidFill>
        </p:spPr>
        <p:txBody>
          <a:bodyPr vert="horz" wrap="square" lIns="0" tIns="9525" rIns="0" bIns="0" rtlCol="0" anchor="ctr">
            <a:spAutoFit/>
          </a:bodyPr>
          <a:lstStyle/>
          <a:p>
            <a:pPr marL="153670">
              <a:lnSpc>
                <a:spcPct val="100000"/>
              </a:lnSpc>
              <a:spcBef>
                <a:spcPts val="75"/>
              </a:spcBef>
            </a:pPr>
            <a:r>
              <a:rPr sz="2400" spc="-35" dirty="0">
                <a:solidFill>
                  <a:srgbClr val="FFFFFF"/>
                </a:solidFill>
              </a:rPr>
              <a:t>Part-of-Speech</a:t>
            </a:r>
            <a:r>
              <a:rPr sz="2400" spc="254" dirty="0">
                <a:solidFill>
                  <a:srgbClr val="FFFFFF"/>
                </a:solidFill>
              </a:rPr>
              <a:t> </a:t>
            </a:r>
            <a:r>
              <a:rPr sz="2400" spc="-30" dirty="0">
                <a:solidFill>
                  <a:srgbClr val="FFFFFF"/>
                </a:solidFill>
              </a:rPr>
              <a:t>Tagging</a:t>
            </a:r>
            <a:endParaRPr sz="2400"/>
          </a:p>
        </p:txBody>
      </p:sp>
      <p:sp>
        <p:nvSpPr>
          <p:cNvPr id="4" name="object 4"/>
          <p:cNvSpPr txBox="1"/>
          <p:nvPr/>
        </p:nvSpPr>
        <p:spPr>
          <a:xfrm>
            <a:off x="3324946" y="967069"/>
            <a:ext cx="3051175" cy="923925"/>
          </a:xfrm>
          <a:prstGeom prst="rect">
            <a:avLst/>
          </a:prstGeom>
        </p:spPr>
        <p:txBody>
          <a:bodyPr vert="horz" wrap="square" lIns="0" tIns="48260" rIns="0" bIns="0" rtlCol="0">
            <a:spAutoFit/>
          </a:bodyPr>
          <a:lstStyle/>
          <a:p>
            <a:pPr marL="12700" marR="5080" indent="2301875">
              <a:lnSpc>
                <a:spcPct val="88300"/>
              </a:lnSpc>
              <a:spcBef>
                <a:spcPts val="380"/>
              </a:spcBef>
              <a:tabLst>
                <a:tab pos="1472565" algn="l"/>
                <a:tab pos="1815464" algn="l"/>
                <a:tab pos="2234565" algn="l"/>
                <a:tab pos="2463800" algn="l"/>
              </a:tabLst>
            </a:pPr>
            <a:r>
              <a:rPr sz="2000" spc="45" dirty="0">
                <a:solidFill>
                  <a:srgbClr val="C50C0C"/>
                </a:solidFill>
                <a:latin typeface="Calibri"/>
                <a:cs typeface="Calibri"/>
              </a:rPr>
              <a:t>p</a:t>
            </a:r>
            <a:r>
              <a:rPr sz="2000" dirty="0">
                <a:solidFill>
                  <a:srgbClr val="C50C0C"/>
                </a:solidFill>
                <a:latin typeface="Calibri"/>
                <a:cs typeface="Calibri"/>
              </a:rPr>
              <a:t>r</a:t>
            </a:r>
            <a:r>
              <a:rPr sz="2000" spc="45" dirty="0">
                <a:solidFill>
                  <a:srgbClr val="C50C0C"/>
                </a:solidFill>
                <a:latin typeface="Calibri"/>
                <a:cs typeface="Calibri"/>
              </a:rPr>
              <a:t>op</a:t>
            </a:r>
            <a:r>
              <a:rPr sz="2000" dirty="0">
                <a:solidFill>
                  <a:srgbClr val="C50C0C"/>
                </a:solidFill>
                <a:latin typeface="Calibri"/>
                <a:cs typeface="Calibri"/>
              </a:rPr>
              <a:t>er  </a:t>
            </a:r>
            <a:r>
              <a:rPr sz="2000" spc="-5" dirty="0">
                <a:solidFill>
                  <a:srgbClr val="C50C0C"/>
                </a:solidFill>
                <a:latin typeface="Calibri"/>
                <a:cs typeface="Calibri"/>
              </a:rPr>
              <a:t>verb</a:t>
            </a:r>
            <a:r>
              <a:rPr sz="2000" spc="-105" dirty="0">
                <a:solidFill>
                  <a:srgbClr val="C50C0C"/>
                </a:solidFill>
                <a:latin typeface="Calibri"/>
                <a:cs typeface="Calibri"/>
              </a:rPr>
              <a:t> </a:t>
            </a:r>
            <a:r>
              <a:rPr sz="2000" spc="20" dirty="0">
                <a:solidFill>
                  <a:srgbClr val="C50C0C"/>
                </a:solidFill>
                <a:latin typeface="Calibri"/>
                <a:cs typeface="Calibri"/>
              </a:rPr>
              <a:t>(past)	</a:t>
            </a:r>
            <a:r>
              <a:rPr sz="2000" spc="15" dirty="0">
                <a:solidFill>
                  <a:srgbClr val="C50C0C"/>
                </a:solidFill>
                <a:latin typeface="Calibri"/>
                <a:cs typeface="Calibri"/>
              </a:rPr>
              <a:t>prep.	</a:t>
            </a:r>
            <a:r>
              <a:rPr sz="2000" spc="45" dirty="0">
                <a:solidFill>
                  <a:srgbClr val="C50C0C"/>
                </a:solidFill>
                <a:latin typeface="Calibri"/>
                <a:cs typeface="Calibri"/>
              </a:rPr>
              <a:t>noun  </a:t>
            </a:r>
            <a:r>
              <a:rPr sz="2400" spc="10" dirty="0">
                <a:latin typeface="Calibri"/>
                <a:cs typeface="Calibri"/>
              </a:rPr>
              <a:t>questioned		</a:t>
            </a:r>
            <a:r>
              <a:rPr sz="2400" spc="20" dirty="0">
                <a:latin typeface="Calibri"/>
                <a:cs typeface="Calibri"/>
              </a:rPr>
              <a:t>if		</a:t>
            </a:r>
            <a:r>
              <a:rPr sz="2400" spc="25" dirty="0">
                <a:latin typeface="Calibri"/>
                <a:cs typeface="Calibri"/>
              </a:rPr>
              <a:t>Tim</a:t>
            </a:r>
            <a:endParaRPr sz="2400">
              <a:latin typeface="Calibri"/>
              <a:cs typeface="Calibri"/>
            </a:endParaRPr>
          </a:p>
        </p:txBody>
      </p:sp>
      <p:sp>
        <p:nvSpPr>
          <p:cNvPr id="5" name="object 5"/>
          <p:cNvSpPr txBox="1"/>
          <p:nvPr/>
        </p:nvSpPr>
        <p:spPr>
          <a:xfrm>
            <a:off x="6617352" y="967069"/>
            <a:ext cx="748665" cy="923925"/>
          </a:xfrm>
          <a:prstGeom prst="rect">
            <a:avLst/>
          </a:prstGeom>
        </p:spPr>
        <p:txBody>
          <a:bodyPr vert="horz" wrap="square" lIns="0" tIns="48260" rIns="0" bIns="0" rtlCol="0">
            <a:spAutoFit/>
          </a:bodyPr>
          <a:lstStyle/>
          <a:p>
            <a:pPr marL="12700" marR="5080" algn="ctr">
              <a:lnSpc>
                <a:spcPct val="88300"/>
              </a:lnSpc>
              <a:spcBef>
                <a:spcPts val="380"/>
              </a:spcBef>
            </a:pPr>
            <a:r>
              <a:rPr sz="2000" spc="45" dirty="0">
                <a:solidFill>
                  <a:srgbClr val="C50C0C"/>
                </a:solidFill>
                <a:latin typeface="Calibri"/>
                <a:cs typeface="Calibri"/>
              </a:rPr>
              <a:t>p</a:t>
            </a:r>
            <a:r>
              <a:rPr sz="2000" dirty="0">
                <a:solidFill>
                  <a:srgbClr val="C50C0C"/>
                </a:solidFill>
                <a:latin typeface="Calibri"/>
                <a:cs typeface="Calibri"/>
              </a:rPr>
              <a:t>r</a:t>
            </a:r>
            <a:r>
              <a:rPr sz="2000" spc="45" dirty="0">
                <a:solidFill>
                  <a:srgbClr val="C50C0C"/>
                </a:solidFill>
                <a:latin typeface="Calibri"/>
                <a:cs typeface="Calibri"/>
              </a:rPr>
              <a:t>op</a:t>
            </a:r>
            <a:r>
              <a:rPr sz="2000" dirty="0">
                <a:solidFill>
                  <a:srgbClr val="C50C0C"/>
                </a:solidFill>
                <a:latin typeface="Calibri"/>
                <a:cs typeface="Calibri"/>
              </a:rPr>
              <a:t>er  </a:t>
            </a:r>
            <a:r>
              <a:rPr sz="2000" spc="45" dirty="0">
                <a:solidFill>
                  <a:srgbClr val="C50C0C"/>
                </a:solidFill>
                <a:latin typeface="Calibri"/>
                <a:cs typeface="Calibri"/>
              </a:rPr>
              <a:t>noun  </a:t>
            </a:r>
            <a:r>
              <a:rPr sz="2400" spc="15" dirty="0">
                <a:latin typeface="Calibri"/>
                <a:cs typeface="Calibri"/>
              </a:rPr>
              <a:t>Cook</a:t>
            </a:r>
            <a:endParaRPr sz="2400">
              <a:latin typeface="Calibri"/>
              <a:cs typeface="Calibri"/>
            </a:endParaRPr>
          </a:p>
        </p:txBody>
      </p:sp>
      <p:sp>
        <p:nvSpPr>
          <p:cNvPr id="6" name="object 6"/>
          <p:cNvSpPr txBox="1"/>
          <p:nvPr/>
        </p:nvSpPr>
        <p:spPr>
          <a:xfrm>
            <a:off x="7502064" y="1207198"/>
            <a:ext cx="1272540" cy="683260"/>
          </a:xfrm>
          <a:prstGeom prst="rect">
            <a:avLst/>
          </a:prstGeom>
        </p:spPr>
        <p:txBody>
          <a:bodyPr vert="horz" wrap="square" lIns="0" tIns="12700" rIns="0" bIns="0" rtlCol="0">
            <a:spAutoFit/>
          </a:bodyPr>
          <a:lstStyle/>
          <a:p>
            <a:pPr marR="31750" algn="r">
              <a:lnSpc>
                <a:spcPts val="2350"/>
              </a:lnSpc>
              <a:spcBef>
                <a:spcPts val="100"/>
              </a:spcBef>
              <a:tabLst>
                <a:tab pos="824865" algn="l"/>
              </a:tabLst>
            </a:pPr>
            <a:r>
              <a:rPr sz="2000" spc="45" dirty="0">
                <a:solidFill>
                  <a:srgbClr val="C50C0C"/>
                </a:solidFill>
                <a:latin typeface="Calibri"/>
                <a:cs typeface="Calibri"/>
              </a:rPr>
              <a:t>po</a:t>
            </a:r>
            <a:r>
              <a:rPr sz="2000" spc="15" dirty="0">
                <a:solidFill>
                  <a:srgbClr val="C50C0C"/>
                </a:solidFill>
                <a:latin typeface="Calibri"/>
                <a:cs typeface="Calibri"/>
              </a:rPr>
              <a:t>ss</a:t>
            </a:r>
            <a:r>
              <a:rPr sz="2000" dirty="0">
                <a:solidFill>
                  <a:srgbClr val="C50C0C"/>
                </a:solidFill>
                <a:latin typeface="Calibri"/>
                <a:cs typeface="Calibri"/>
              </a:rPr>
              <a:t>.	</a:t>
            </a:r>
            <a:r>
              <a:rPr sz="2000" spc="40" dirty="0">
                <a:solidFill>
                  <a:srgbClr val="C50C0C"/>
                </a:solidFill>
                <a:latin typeface="Calibri"/>
                <a:cs typeface="Calibri"/>
              </a:rPr>
              <a:t>a</a:t>
            </a:r>
            <a:r>
              <a:rPr sz="2000" spc="45" dirty="0">
                <a:solidFill>
                  <a:srgbClr val="C50C0C"/>
                </a:solidFill>
                <a:latin typeface="Calibri"/>
                <a:cs typeface="Calibri"/>
              </a:rPr>
              <a:t>d</a:t>
            </a:r>
            <a:r>
              <a:rPr sz="2000" spc="20" dirty="0">
                <a:solidFill>
                  <a:srgbClr val="C50C0C"/>
                </a:solidFill>
                <a:latin typeface="Calibri"/>
                <a:cs typeface="Calibri"/>
              </a:rPr>
              <a:t>j</a:t>
            </a:r>
            <a:r>
              <a:rPr sz="2000" dirty="0">
                <a:solidFill>
                  <a:srgbClr val="C50C0C"/>
                </a:solidFill>
                <a:latin typeface="Calibri"/>
                <a:cs typeface="Calibri"/>
              </a:rPr>
              <a:t>.</a:t>
            </a:r>
            <a:endParaRPr sz="2000">
              <a:latin typeface="Calibri"/>
              <a:cs typeface="Calibri"/>
            </a:endParaRPr>
          </a:p>
          <a:p>
            <a:pPr marR="5080" algn="r">
              <a:lnSpc>
                <a:spcPts val="2830"/>
              </a:lnSpc>
              <a:tabLst>
                <a:tab pos="596900" algn="l"/>
              </a:tabLst>
            </a:pPr>
            <a:r>
              <a:rPr sz="2400" spc="-100" dirty="0">
                <a:latin typeface="Calibri"/>
                <a:cs typeface="Calibri"/>
              </a:rPr>
              <a:t>’</a:t>
            </a:r>
            <a:r>
              <a:rPr sz="2400" dirty="0">
                <a:latin typeface="Calibri"/>
                <a:cs typeface="Calibri"/>
              </a:rPr>
              <a:t>s	</a:t>
            </a:r>
            <a:r>
              <a:rPr sz="2400" spc="-35" dirty="0">
                <a:latin typeface="Calibri"/>
                <a:cs typeface="Calibri"/>
              </a:rPr>
              <a:t>f</a:t>
            </a:r>
            <a:r>
              <a:rPr sz="2400" spc="45" dirty="0">
                <a:latin typeface="Calibri"/>
                <a:cs typeface="Calibri"/>
              </a:rPr>
              <a:t>i</a:t>
            </a:r>
            <a:r>
              <a:rPr sz="2400" spc="-40" dirty="0">
                <a:latin typeface="Calibri"/>
                <a:cs typeface="Calibri"/>
              </a:rPr>
              <a:t>rs</a:t>
            </a:r>
            <a:r>
              <a:rPr sz="2400" dirty="0">
                <a:latin typeface="Calibri"/>
                <a:cs typeface="Calibri"/>
              </a:rPr>
              <a:t>t</a:t>
            </a:r>
            <a:endParaRPr sz="2400">
              <a:latin typeface="Calibri"/>
              <a:cs typeface="Calibri"/>
            </a:endParaRPr>
          </a:p>
        </p:txBody>
      </p:sp>
      <p:sp>
        <p:nvSpPr>
          <p:cNvPr id="7" name="object 7"/>
          <p:cNvSpPr txBox="1"/>
          <p:nvPr/>
        </p:nvSpPr>
        <p:spPr>
          <a:xfrm>
            <a:off x="2016885" y="1207198"/>
            <a:ext cx="1218565" cy="1597660"/>
          </a:xfrm>
          <a:prstGeom prst="rect">
            <a:avLst/>
          </a:prstGeom>
        </p:spPr>
        <p:txBody>
          <a:bodyPr vert="horz" wrap="square" lIns="0" tIns="12700" rIns="0" bIns="0" rtlCol="0">
            <a:spAutoFit/>
          </a:bodyPr>
          <a:lstStyle/>
          <a:p>
            <a:pPr marL="12700">
              <a:lnSpc>
                <a:spcPts val="2350"/>
              </a:lnSpc>
              <a:spcBef>
                <a:spcPts val="100"/>
              </a:spcBef>
            </a:pPr>
            <a:r>
              <a:rPr sz="2000" spc="45" dirty="0">
                <a:solidFill>
                  <a:srgbClr val="C50C0C"/>
                </a:solidFill>
                <a:latin typeface="Calibri"/>
                <a:cs typeface="Calibri"/>
              </a:rPr>
              <a:t>d</a:t>
            </a:r>
            <a:r>
              <a:rPr sz="2000" dirty="0">
                <a:solidFill>
                  <a:srgbClr val="C50C0C"/>
                </a:solidFill>
                <a:latin typeface="Calibri"/>
                <a:cs typeface="Calibri"/>
              </a:rPr>
              <a:t>e</a:t>
            </a:r>
            <a:r>
              <a:rPr sz="2000" spc="30" dirty="0">
                <a:solidFill>
                  <a:srgbClr val="C50C0C"/>
                </a:solidFill>
                <a:latin typeface="Calibri"/>
                <a:cs typeface="Calibri"/>
              </a:rPr>
              <a:t>t</a:t>
            </a:r>
            <a:r>
              <a:rPr sz="2000" dirty="0">
                <a:solidFill>
                  <a:srgbClr val="C50C0C"/>
                </a:solidFill>
                <a:latin typeface="Calibri"/>
                <a:cs typeface="Calibri"/>
              </a:rPr>
              <a:t>erm</a:t>
            </a:r>
            <a:r>
              <a:rPr sz="2000" spc="40" dirty="0">
                <a:solidFill>
                  <a:srgbClr val="C50C0C"/>
                </a:solidFill>
                <a:latin typeface="Calibri"/>
                <a:cs typeface="Calibri"/>
              </a:rPr>
              <a:t>i</a:t>
            </a:r>
            <a:r>
              <a:rPr sz="2000" spc="45" dirty="0">
                <a:solidFill>
                  <a:srgbClr val="C50C0C"/>
                </a:solidFill>
                <a:latin typeface="Calibri"/>
                <a:cs typeface="Calibri"/>
              </a:rPr>
              <a:t>n</a:t>
            </a:r>
            <a:r>
              <a:rPr sz="2000" dirty="0">
                <a:solidFill>
                  <a:srgbClr val="C50C0C"/>
                </a:solidFill>
                <a:latin typeface="Calibri"/>
                <a:cs typeface="Calibri"/>
              </a:rPr>
              <a:t>er</a:t>
            </a:r>
            <a:endParaRPr sz="2000">
              <a:latin typeface="Calibri"/>
              <a:cs typeface="Calibri"/>
            </a:endParaRPr>
          </a:p>
          <a:p>
            <a:pPr marL="215900">
              <a:lnSpc>
                <a:spcPts val="2830"/>
              </a:lnSpc>
            </a:pPr>
            <a:r>
              <a:rPr sz="2400" dirty="0">
                <a:latin typeface="Calibri"/>
                <a:cs typeface="Calibri"/>
              </a:rPr>
              <a:t>Some</a:t>
            </a:r>
            <a:endParaRPr sz="2400">
              <a:latin typeface="Calibri"/>
              <a:cs typeface="Calibri"/>
            </a:endParaRPr>
          </a:p>
          <a:p>
            <a:pPr marL="241300">
              <a:lnSpc>
                <a:spcPts val="2350"/>
              </a:lnSpc>
              <a:spcBef>
                <a:spcPts val="2020"/>
              </a:spcBef>
            </a:pPr>
            <a:r>
              <a:rPr sz="2000" spc="25" dirty="0">
                <a:solidFill>
                  <a:srgbClr val="C50C0C"/>
                </a:solidFill>
                <a:latin typeface="Calibri"/>
                <a:cs typeface="Calibri"/>
              </a:rPr>
              <a:t>modal</a:t>
            </a:r>
            <a:endParaRPr sz="2000">
              <a:latin typeface="Calibri"/>
              <a:cs typeface="Calibri"/>
            </a:endParaRPr>
          </a:p>
          <a:p>
            <a:pPr marL="215900">
              <a:lnSpc>
                <a:spcPts val="2830"/>
              </a:lnSpc>
            </a:pPr>
            <a:r>
              <a:rPr sz="2400" spc="15" dirty="0">
                <a:latin typeface="Calibri"/>
                <a:cs typeface="Calibri"/>
              </a:rPr>
              <a:t>would</a:t>
            </a:r>
            <a:endParaRPr sz="2400">
              <a:latin typeface="Calibri"/>
              <a:cs typeface="Calibri"/>
            </a:endParaRPr>
          </a:p>
        </p:txBody>
      </p:sp>
      <p:sp>
        <p:nvSpPr>
          <p:cNvPr id="8" name="object 8"/>
          <p:cNvSpPr txBox="1"/>
          <p:nvPr/>
        </p:nvSpPr>
        <p:spPr>
          <a:xfrm>
            <a:off x="3299716" y="2121598"/>
            <a:ext cx="2729230" cy="683260"/>
          </a:xfrm>
          <a:prstGeom prst="rect">
            <a:avLst/>
          </a:prstGeom>
        </p:spPr>
        <p:txBody>
          <a:bodyPr vert="horz" wrap="square" lIns="0" tIns="12700" rIns="0" bIns="0" rtlCol="0">
            <a:spAutoFit/>
          </a:bodyPr>
          <a:lstStyle/>
          <a:p>
            <a:pPr marL="12700">
              <a:lnSpc>
                <a:spcPts val="2350"/>
              </a:lnSpc>
              <a:spcBef>
                <a:spcPts val="100"/>
              </a:spcBef>
              <a:tabLst>
                <a:tab pos="711200" algn="l"/>
                <a:tab pos="1625600" algn="l"/>
              </a:tabLst>
            </a:pPr>
            <a:r>
              <a:rPr sz="2000" spc="-5" dirty="0">
                <a:solidFill>
                  <a:srgbClr val="C50C0C"/>
                </a:solidFill>
                <a:latin typeface="Calibri"/>
                <a:cs typeface="Calibri"/>
              </a:rPr>
              <a:t>verb	</a:t>
            </a:r>
            <a:r>
              <a:rPr sz="2000" spc="15" dirty="0">
                <a:solidFill>
                  <a:srgbClr val="C50C0C"/>
                </a:solidFill>
                <a:latin typeface="Calibri"/>
                <a:cs typeface="Calibri"/>
              </a:rPr>
              <a:t>det.	</a:t>
            </a:r>
            <a:r>
              <a:rPr sz="2000" spc="10" dirty="0">
                <a:solidFill>
                  <a:srgbClr val="C50C0C"/>
                </a:solidFill>
                <a:latin typeface="Calibri"/>
                <a:cs typeface="Calibri"/>
              </a:rPr>
              <a:t>adjective</a:t>
            </a:r>
            <a:endParaRPr sz="2000">
              <a:latin typeface="Calibri"/>
              <a:cs typeface="Calibri"/>
            </a:endParaRPr>
          </a:p>
          <a:p>
            <a:pPr marL="113664">
              <a:lnSpc>
                <a:spcPts val="2830"/>
              </a:lnSpc>
              <a:tabLst>
                <a:tab pos="837565" algn="l"/>
                <a:tab pos="1384300" algn="l"/>
              </a:tabLst>
            </a:pPr>
            <a:r>
              <a:rPr sz="2400" spc="35" dirty="0">
                <a:latin typeface="Calibri"/>
                <a:cs typeface="Calibri"/>
              </a:rPr>
              <a:t>b</a:t>
            </a:r>
            <a:r>
              <a:rPr sz="2400" dirty="0">
                <a:latin typeface="Calibri"/>
                <a:cs typeface="Calibri"/>
              </a:rPr>
              <a:t>e	a	</a:t>
            </a:r>
            <a:r>
              <a:rPr sz="2400" spc="35" dirty="0">
                <a:latin typeface="Calibri"/>
                <a:cs typeface="Calibri"/>
              </a:rPr>
              <a:t>b</a:t>
            </a:r>
            <a:r>
              <a:rPr sz="2400" spc="-40" dirty="0">
                <a:latin typeface="Calibri"/>
                <a:cs typeface="Calibri"/>
              </a:rPr>
              <a:t>r</a:t>
            </a:r>
            <a:r>
              <a:rPr sz="2400" spc="5" dirty="0">
                <a:latin typeface="Calibri"/>
                <a:cs typeface="Calibri"/>
              </a:rPr>
              <a:t>e</a:t>
            </a:r>
            <a:r>
              <a:rPr sz="2400" spc="-50" dirty="0">
                <a:latin typeface="Calibri"/>
                <a:cs typeface="Calibri"/>
              </a:rPr>
              <a:t>a</a:t>
            </a:r>
            <a:r>
              <a:rPr sz="2400" spc="5" dirty="0">
                <a:latin typeface="Calibri"/>
                <a:cs typeface="Calibri"/>
              </a:rPr>
              <a:t>k</a:t>
            </a:r>
            <a:r>
              <a:rPr sz="2400" spc="-50" dirty="0">
                <a:latin typeface="Calibri"/>
                <a:cs typeface="Calibri"/>
              </a:rPr>
              <a:t>a</a:t>
            </a:r>
            <a:r>
              <a:rPr sz="2400" spc="-20" dirty="0">
                <a:latin typeface="Calibri"/>
                <a:cs typeface="Calibri"/>
              </a:rPr>
              <a:t>w</a:t>
            </a:r>
            <a:r>
              <a:rPr sz="2400" spc="-50" dirty="0">
                <a:latin typeface="Calibri"/>
                <a:cs typeface="Calibri"/>
              </a:rPr>
              <a:t>a</a:t>
            </a:r>
            <a:r>
              <a:rPr sz="2400" dirty="0">
                <a:latin typeface="Calibri"/>
                <a:cs typeface="Calibri"/>
              </a:rPr>
              <a:t>y</a:t>
            </a:r>
            <a:endParaRPr sz="2400">
              <a:latin typeface="Calibri"/>
              <a:cs typeface="Calibri"/>
            </a:endParaRPr>
          </a:p>
        </p:txBody>
      </p:sp>
      <p:sp>
        <p:nvSpPr>
          <p:cNvPr id="9" name="object 9"/>
          <p:cNvSpPr txBox="1"/>
          <p:nvPr/>
        </p:nvSpPr>
        <p:spPr>
          <a:xfrm>
            <a:off x="6360609" y="2121598"/>
            <a:ext cx="1346835" cy="683260"/>
          </a:xfrm>
          <a:prstGeom prst="rect">
            <a:avLst/>
          </a:prstGeom>
        </p:spPr>
        <p:txBody>
          <a:bodyPr vert="horz" wrap="square" lIns="0" tIns="12700" rIns="0" bIns="0" rtlCol="0">
            <a:spAutoFit/>
          </a:bodyPr>
          <a:lstStyle/>
          <a:p>
            <a:pPr marL="12700">
              <a:lnSpc>
                <a:spcPts val="2350"/>
              </a:lnSpc>
              <a:spcBef>
                <a:spcPts val="100"/>
              </a:spcBef>
              <a:tabLst>
                <a:tab pos="774065" algn="l"/>
              </a:tabLst>
            </a:pPr>
            <a:r>
              <a:rPr sz="2000" spc="45" dirty="0">
                <a:solidFill>
                  <a:srgbClr val="C50C0C"/>
                </a:solidFill>
                <a:latin typeface="Calibri"/>
                <a:cs typeface="Calibri"/>
              </a:rPr>
              <a:t>nou</a:t>
            </a:r>
            <a:r>
              <a:rPr sz="2000" dirty="0">
                <a:solidFill>
                  <a:srgbClr val="C50C0C"/>
                </a:solidFill>
                <a:latin typeface="Calibri"/>
                <a:cs typeface="Calibri"/>
              </a:rPr>
              <a:t>n	</a:t>
            </a:r>
            <a:r>
              <a:rPr sz="2000" spc="45" dirty="0">
                <a:solidFill>
                  <a:srgbClr val="C50C0C"/>
                </a:solidFill>
                <a:latin typeface="Calibri"/>
                <a:cs typeface="Calibri"/>
              </a:rPr>
              <a:t>p</a:t>
            </a:r>
            <a:r>
              <a:rPr sz="2000" dirty="0">
                <a:solidFill>
                  <a:srgbClr val="C50C0C"/>
                </a:solidFill>
                <a:latin typeface="Calibri"/>
                <a:cs typeface="Calibri"/>
              </a:rPr>
              <a:t>re</a:t>
            </a:r>
            <a:r>
              <a:rPr sz="2000" spc="45" dirty="0">
                <a:solidFill>
                  <a:srgbClr val="C50C0C"/>
                </a:solidFill>
                <a:latin typeface="Calibri"/>
                <a:cs typeface="Calibri"/>
              </a:rPr>
              <a:t>p</a:t>
            </a:r>
            <a:r>
              <a:rPr sz="2000" dirty="0">
                <a:solidFill>
                  <a:srgbClr val="C50C0C"/>
                </a:solidFill>
                <a:latin typeface="Calibri"/>
                <a:cs typeface="Calibri"/>
              </a:rPr>
              <a:t>.</a:t>
            </a:r>
            <a:endParaRPr sz="2000">
              <a:latin typeface="Calibri"/>
              <a:cs typeface="Calibri"/>
            </a:endParaRPr>
          </a:p>
          <a:p>
            <a:pPr marL="62865">
              <a:lnSpc>
                <a:spcPts val="2830"/>
              </a:lnSpc>
              <a:tabLst>
                <a:tab pos="812800" algn="l"/>
              </a:tabLst>
            </a:pPr>
            <a:r>
              <a:rPr sz="2400" spc="25" dirty="0">
                <a:latin typeface="Calibri"/>
                <a:cs typeface="Calibri"/>
              </a:rPr>
              <a:t>hit	</a:t>
            </a:r>
            <a:r>
              <a:rPr sz="2400" spc="-5" dirty="0">
                <a:latin typeface="Calibri"/>
                <a:cs typeface="Calibri"/>
              </a:rPr>
              <a:t>for</a:t>
            </a:r>
            <a:endParaRPr sz="2400">
              <a:latin typeface="Calibri"/>
              <a:cs typeface="Calibri"/>
            </a:endParaRPr>
          </a:p>
        </p:txBody>
      </p:sp>
      <p:sp>
        <p:nvSpPr>
          <p:cNvPr id="10" name="object 10"/>
          <p:cNvSpPr txBox="1"/>
          <p:nvPr/>
        </p:nvSpPr>
        <p:spPr>
          <a:xfrm>
            <a:off x="7922699" y="2121598"/>
            <a:ext cx="761365" cy="683260"/>
          </a:xfrm>
          <a:prstGeom prst="rect">
            <a:avLst/>
          </a:prstGeom>
        </p:spPr>
        <p:txBody>
          <a:bodyPr vert="horz" wrap="square" lIns="0" tIns="12700" rIns="0" bIns="0" rtlCol="0">
            <a:spAutoFit/>
          </a:bodyPr>
          <a:lstStyle/>
          <a:p>
            <a:pPr marL="151765">
              <a:lnSpc>
                <a:spcPts val="2350"/>
              </a:lnSpc>
              <a:spcBef>
                <a:spcPts val="100"/>
              </a:spcBef>
            </a:pPr>
            <a:r>
              <a:rPr sz="2000" spc="30" dirty="0">
                <a:solidFill>
                  <a:srgbClr val="C50C0C"/>
                </a:solidFill>
                <a:latin typeface="Calibri"/>
                <a:cs typeface="Calibri"/>
              </a:rPr>
              <a:t>noun</a:t>
            </a:r>
            <a:endParaRPr sz="2000">
              <a:latin typeface="Calibri"/>
              <a:cs typeface="Calibri"/>
            </a:endParaRPr>
          </a:p>
          <a:p>
            <a:pPr marL="12700">
              <a:lnSpc>
                <a:spcPts val="2830"/>
              </a:lnSpc>
            </a:pPr>
            <a:r>
              <a:rPr sz="2400" spc="10" dirty="0">
                <a:latin typeface="Calibri"/>
                <a:cs typeface="Calibri"/>
              </a:rPr>
              <a:t>A</a:t>
            </a:r>
            <a:r>
              <a:rPr sz="2400" spc="35" dirty="0">
                <a:latin typeface="Calibri"/>
                <a:cs typeface="Calibri"/>
              </a:rPr>
              <a:t>pp</a:t>
            </a:r>
            <a:r>
              <a:rPr sz="2400" spc="45" dirty="0">
                <a:latin typeface="Calibri"/>
                <a:cs typeface="Calibri"/>
              </a:rPr>
              <a:t>l</a:t>
            </a:r>
            <a:r>
              <a:rPr sz="2400" dirty="0">
                <a:latin typeface="Calibri"/>
                <a:cs typeface="Calibri"/>
              </a:rPr>
              <a:t>e</a:t>
            </a:r>
            <a:endParaRPr sz="2400">
              <a:latin typeface="Calibri"/>
              <a:cs typeface="Calibri"/>
            </a:endParaRPr>
          </a:p>
        </p:txBody>
      </p:sp>
      <p:sp>
        <p:nvSpPr>
          <p:cNvPr id="11" name="object 11"/>
          <p:cNvSpPr txBox="1"/>
          <p:nvPr/>
        </p:nvSpPr>
        <p:spPr>
          <a:xfrm>
            <a:off x="8951085" y="1207198"/>
            <a:ext cx="1219835" cy="1597660"/>
          </a:xfrm>
          <a:prstGeom prst="rect">
            <a:avLst/>
          </a:prstGeom>
        </p:spPr>
        <p:txBody>
          <a:bodyPr vert="horz" wrap="square" lIns="0" tIns="12700" rIns="0" bIns="0" rtlCol="0">
            <a:spAutoFit/>
          </a:bodyPr>
          <a:lstStyle/>
          <a:p>
            <a:pPr marL="250825" algn="ctr">
              <a:lnSpc>
                <a:spcPts val="2350"/>
              </a:lnSpc>
              <a:spcBef>
                <a:spcPts val="100"/>
              </a:spcBef>
            </a:pPr>
            <a:r>
              <a:rPr sz="2000" spc="45" dirty="0">
                <a:solidFill>
                  <a:srgbClr val="C50C0C"/>
                </a:solidFill>
                <a:latin typeface="Calibri"/>
                <a:cs typeface="Calibri"/>
              </a:rPr>
              <a:t>noun</a:t>
            </a:r>
            <a:endParaRPr sz="2000">
              <a:latin typeface="Calibri"/>
              <a:cs typeface="Calibri"/>
            </a:endParaRPr>
          </a:p>
          <a:p>
            <a:pPr marL="203200" algn="ctr">
              <a:lnSpc>
                <a:spcPts val="2830"/>
              </a:lnSpc>
            </a:pPr>
            <a:r>
              <a:rPr sz="2400" spc="35" dirty="0">
                <a:latin typeface="Calibri"/>
                <a:cs typeface="Calibri"/>
              </a:rPr>
              <a:t>p</a:t>
            </a:r>
            <a:r>
              <a:rPr sz="2400" spc="-40" dirty="0">
                <a:latin typeface="Calibri"/>
                <a:cs typeface="Calibri"/>
              </a:rPr>
              <a:t>r</a:t>
            </a:r>
            <a:r>
              <a:rPr sz="2400" spc="30" dirty="0">
                <a:latin typeface="Calibri"/>
                <a:cs typeface="Calibri"/>
              </a:rPr>
              <a:t>o</a:t>
            </a:r>
            <a:r>
              <a:rPr sz="2400" spc="35" dirty="0">
                <a:latin typeface="Calibri"/>
                <a:cs typeface="Calibri"/>
              </a:rPr>
              <a:t>du</a:t>
            </a:r>
            <a:r>
              <a:rPr sz="2400" spc="-20" dirty="0">
                <a:latin typeface="Calibri"/>
                <a:cs typeface="Calibri"/>
              </a:rPr>
              <a:t>c</a:t>
            </a:r>
            <a:r>
              <a:rPr sz="2400" dirty="0">
                <a:latin typeface="Calibri"/>
                <a:cs typeface="Calibri"/>
              </a:rPr>
              <a:t>t</a:t>
            </a:r>
            <a:endParaRPr sz="2400">
              <a:latin typeface="Calibri"/>
              <a:cs typeface="Calibri"/>
            </a:endParaRPr>
          </a:p>
          <a:p>
            <a:pPr marR="601345" algn="ctr">
              <a:lnSpc>
                <a:spcPts val="2350"/>
              </a:lnSpc>
              <a:spcBef>
                <a:spcPts val="2020"/>
              </a:spcBef>
            </a:pPr>
            <a:r>
              <a:rPr sz="2000" spc="45" dirty="0">
                <a:solidFill>
                  <a:srgbClr val="C50C0C"/>
                </a:solidFill>
                <a:latin typeface="Calibri"/>
                <a:cs typeface="Calibri"/>
              </a:rPr>
              <a:t>pun</a:t>
            </a:r>
            <a:r>
              <a:rPr sz="2000" spc="-50" dirty="0">
                <a:solidFill>
                  <a:srgbClr val="C50C0C"/>
                </a:solidFill>
                <a:latin typeface="Calibri"/>
                <a:cs typeface="Calibri"/>
              </a:rPr>
              <a:t>c</a:t>
            </a:r>
            <a:r>
              <a:rPr sz="2000" dirty="0">
                <a:solidFill>
                  <a:srgbClr val="C50C0C"/>
                </a:solidFill>
                <a:latin typeface="Calibri"/>
                <a:cs typeface="Calibri"/>
              </a:rPr>
              <a:t>.</a:t>
            </a:r>
            <a:endParaRPr sz="2000">
              <a:latin typeface="Calibri"/>
              <a:cs typeface="Calibri"/>
            </a:endParaRPr>
          </a:p>
          <a:p>
            <a:pPr marR="626110" algn="ctr">
              <a:lnSpc>
                <a:spcPts val="2830"/>
              </a:lnSpc>
            </a:pPr>
            <a:r>
              <a:rPr sz="2400" dirty="0">
                <a:latin typeface="Calibri"/>
                <a:cs typeface="Calibri"/>
              </a:rPr>
              <a:t>.</a:t>
            </a:r>
            <a:endParaRPr sz="24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05F8-855C-4E6D-B90F-5DCC8D6308AE}"/>
              </a:ext>
            </a:extLst>
          </p:cNvPr>
          <p:cNvSpPr>
            <a:spLocks noGrp="1"/>
          </p:cNvSpPr>
          <p:nvPr>
            <p:ph type="title"/>
          </p:nvPr>
        </p:nvSpPr>
        <p:spPr>
          <a:xfrm>
            <a:off x="1981200" y="179210"/>
            <a:ext cx="7924800" cy="1846659"/>
          </a:xfrm>
        </p:spPr>
        <p:txBody>
          <a:bodyPr/>
          <a:lstStyle/>
          <a:p>
            <a:r>
              <a:rPr lang="en-US" b="1" i="0" dirty="0">
                <a:solidFill>
                  <a:srgbClr val="202122"/>
                </a:solidFill>
                <a:effectLst/>
                <a:latin typeface="Arial" panose="020B0604020202020204" pitchFamily="34" charset="0"/>
              </a:rPr>
              <a:t>Named-entity recognition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NER</a:t>
            </a:r>
            <a:r>
              <a:rPr lang="en-US" b="0" i="0" dirty="0">
                <a:solidFill>
                  <a:srgbClr val="202122"/>
                </a:solidFill>
                <a:effectLst/>
                <a:latin typeface="Arial" panose="020B0604020202020204" pitchFamily="34" charset="0"/>
              </a:rPr>
              <a:t>)</a:t>
            </a:r>
            <a:endParaRPr lang="en-US" dirty="0"/>
          </a:p>
        </p:txBody>
      </p:sp>
      <p:sp>
        <p:nvSpPr>
          <p:cNvPr id="3" name="Text Placeholder 2">
            <a:extLst>
              <a:ext uri="{FF2B5EF4-FFF2-40B4-BE49-F238E27FC236}">
                <a16:creationId xmlns:a16="http://schemas.microsoft.com/office/drawing/2014/main" id="{4704DD84-A9D5-4EA1-849F-1A51F14870A9}"/>
              </a:ext>
            </a:extLst>
          </p:cNvPr>
          <p:cNvSpPr>
            <a:spLocks noGrp="1"/>
          </p:cNvSpPr>
          <p:nvPr>
            <p:ph type="body" idx="1"/>
          </p:nvPr>
        </p:nvSpPr>
        <p:spPr>
          <a:xfrm>
            <a:off x="1981200" y="1828802"/>
            <a:ext cx="8001000" cy="3809999"/>
          </a:xfrm>
        </p:spPr>
        <p:txBody>
          <a:bodyPr/>
          <a:lstStyle/>
          <a:p>
            <a:r>
              <a:rPr lang="en-US" b="1" i="0" dirty="0">
                <a:solidFill>
                  <a:srgbClr val="202122"/>
                </a:solidFill>
                <a:effectLst/>
                <a:latin typeface="Arial" panose="020B0604020202020204" pitchFamily="34" charset="0"/>
              </a:rPr>
              <a:t>Named-entity recognition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NER</a:t>
            </a:r>
            <a:r>
              <a:rPr lang="en-US" b="0" i="0" dirty="0">
                <a:solidFill>
                  <a:srgbClr val="202122"/>
                </a:solidFill>
                <a:effectLst/>
                <a:latin typeface="Arial" panose="020B0604020202020204" pitchFamily="34" charset="0"/>
              </a:rPr>
              <a:t>) (also known as </a:t>
            </a:r>
            <a:r>
              <a:rPr lang="en-US" b="1" i="0" dirty="0">
                <a:solidFill>
                  <a:srgbClr val="202122"/>
                </a:solidFill>
                <a:effectLst/>
                <a:latin typeface="Arial" panose="020B0604020202020204" pitchFamily="34" charset="0"/>
              </a:rPr>
              <a:t>(named)</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entity identification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entity chunking</a:t>
            </a:r>
            <a:r>
              <a:rPr lang="en-US" b="0" i="0" dirty="0">
                <a:solidFill>
                  <a:srgbClr val="202122"/>
                </a:solidFill>
                <a:effectLst/>
                <a:latin typeface="Arial" panose="020B0604020202020204" pitchFamily="34" charset="0"/>
              </a:rPr>
              <a:t>, and </a:t>
            </a:r>
            <a:r>
              <a:rPr lang="en-US" b="1" i="0" dirty="0">
                <a:solidFill>
                  <a:srgbClr val="202122"/>
                </a:solidFill>
                <a:effectLst/>
                <a:latin typeface="Arial" panose="020B0604020202020204" pitchFamily="34" charset="0"/>
              </a:rPr>
              <a:t>entity extraction</a:t>
            </a:r>
            <a:r>
              <a:rPr lang="en-US" b="0" i="0" dirty="0">
                <a:solidFill>
                  <a:srgbClr val="202122"/>
                </a:solidFill>
                <a:effectLst/>
                <a:latin typeface="Arial" panose="020B0604020202020204" pitchFamily="34" charset="0"/>
              </a:rPr>
              <a:t>) is a subtask of </a:t>
            </a:r>
            <a:r>
              <a:rPr lang="en-US" b="0" i="0" u="none" strike="noStrike" dirty="0">
                <a:solidFill>
                  <a:srgbClr val="0645AD"/>
                </a:solidFill>
                <a:effectLst/>
                <a:latin typeface="Arial" panose="020B0604020202020204" pitchFamily="34" charset="0"/>
                <a:hlinkClick r:id="rId2" tooltip="Information extraction"/>
              </a:rPr>
              <a:t>information extraction</a:t>
            </a:r>
            <a:r>
              <a:rPr lang="en-US" b="0" i="0" dirty="0">
                <a:solidFill>
                  <a:srgbClr val="202122"/>
                </a:solidFill>
                <a:effectLst/>
                <a:latin typeface="Arial" panose="020B0604020202020204" pitchFamily="34" charset="0"/>
              </a:rPr>
              <a:t> that seeks to locate and classify </a:t>
            </a:r>
            <a:r>
              <a:rPr lang="en-US" b="0" i="0" u="none" strike="noStrike" dirty="0">
                <a:solidFill>
                  <a:srgbClr val="0645AD"/>
                </a:solidFill>
                <a:effectLst/>
                <a:latin typeface="Arial" panose="020B0604020202020204" pitchFamily="34" charset="0"/>
                <a:hlinkClick r:id="rId3" tooltip="Named entity"/>
              </a:rPr>
              <a:t>named entities</a:t>
            </a:r>
            <a:r>
              <a:rPr lang="en-US" b="0" i="0" dirty="0">
                <a:solidFill>
                  <a:srgbClr val="202122"/>
                </a:solidFill>
                <a:effectLst/>
                <a:latin typeface="Arial" panose="020B0604020202020204" pitchFamily="34" charset="0"/>
              </a:rPr>
              <a:t> mentioned in </a:t>
            </a:r>
            <a:r>
              <a:rPr lang="en-US" b="0" i="0" u="none" strike="noStrike" dirty="0">
                <a:solidFill>
                  <a:srgbClr val="0645AD"/>
                </a:solidFill>
                <a:effectLst/>
                <a:latin typeface="Arial" panose="020B0604020202020204" pitchFamily="34" charset="0"/>
                <a:hlinkClick r:id="rId4" tooltip="Unstructured data"/>
              </a:rPr>
              <a:t>unstructured text</a:t>
            </a:r>
            <a:r>
              <a:rPr lang="en-US" b="0" i="0" dirty="0">
                <a:solidFill>
                  <a:srgbClr val="202122"/>
                </a:solidFill>
                <a:effectLst/>
                <a:latin typeface="Arial" panose="020B0604020202020204" pitchFamily="34" charset="0"/>
              </a:rPr>
              <a:t> into pre-defined categories such as person names, organizations, locations, </a:t>
            </a:r>
            <a:r>
              <a:rPr lang="en-US" b="0" i="0" u="none" strike="noStrike" dirty="0">
                <a:solidFill>
                  <a:srgbClr val="0645AD"/>
                </a:solidFill>
                <a:effectLst/>
                <a:latin typeface="Arial" panose="020B0604020202020204" pitchFamily="34" charset="0"/>
                <a:hlinkClick r:id="rId5" tooltip="Medical classification"/>
              </a:rPr>
              <a:t>medical codes</a:t>
            </a:r>
            <a:r>
              <a:rPr lang="en-US" b="0" i="0" dirty="0">
                <a:solidFill>
                  <a:srgbClr val="202122"/>
                </a:solidFill>
                <a:effectLst/>
                <a:latin typeface="Arial" panose="020B0604020202020204" pitchFamily="34" charset="0"/>
              </a:rPr>
              <a:t>, time expressions, quantities, monetary values, percentages, </a:t>
            </a:r>
            <a:r>
              <a:rPr lang="en-US" b="0" i="0" dirty="0" err="1">
                <a:solidFill>
                  <a:srgbClr val="202122"/>
                </a:solidFill>
                <a:effectLst/>
                <a:latin typeface="Arial" panose="020B0604020202020204" pitchFamily="34" charset="0"/>
              </a:rPr>
              <a:t>etc</a:t>
            </a:r>
            <a:endParaRPr lang="en-US" dirty="0"/>
          </a:p>
        </p:txBody>
      </p:sp>
    </p:spTree>
    <p:extLst>
      <p:ext uri="{BB962C8B-B14F-4D97-AF65-F5344CB8AC3E}">
        <p14:creationId xmlns:p14="http://schemas.microsoft.com/office/powerpoint/2010/main" val="12138424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627156" y="967068"/>
            <a:ext cx="748665" cy="330200"/>
          </a:xfrm>
          <a:prstGeom prst="rect">
            <a:avLst/>
          </a:prstGeom>
        </p:spPr>
        <p:txBody>
          <a:bodyPr vert="horz" wrap="square" lIns="0" tIns="12700" rIns="0" bIns="0" rtlCol="0">
            <a:spAutoFit/>
          </a:bodyPr>
          <a:lstStyle/>
          <a:p>
            <a:pPr marL="12700">
              <a:spcBef>
                <a:spcPts val="100"/>
              </a:spcBef>
            </a:pPr>
            <a:r>
              <a:rPr sz="2000" spc="45" dirty="0">
                <a:solidFill>
                  <a:srgbClr val="C50C0C"/>
                </a:solidFill>
                <a:latin typeface="Calibri"/>
                <a:cs typeface="Calibri"/>
              </a:rPr>
              <a:t>p</a:t>
            </a:r>
            <a:r>
              <a:rPr sz="2000" dirty="0">
                <a:solidFill>
                  <a:srgbClr val="C50C0C"/>
                </a:solidFill>
                <a:latin typeface="Calibri"/>
                <a:cs typeface="Calibri"/>
              </a:rPr>
              <a:t>r</a:t>
            </a:r>
            <a:r>
              <a:rPr sz="2000" spc="45" dirty="0">
                <a:solidFill>
                  <a:srgbClr val="C50C0C"/>
                </a:solidFill>
                <a:latin typeface="Calibri"/>
                <a:cs typeface="Calibri"/>
              </a:rPr>
              <a:t>op</a:t>
            </a:r>
            <a:r>
              <a:rPr sz="2000" dirty="0">
                <a:solidFill>
                  <a:srgbClr val="C50C0C"/>
                </a:solidFill>
                <a:latin typeface="Calibri"/>
                <a:cs typeface="Calibri"/>
              </a:rPr>
              <a:t>er</a:t>
            </a:r>
            <a:endParaRPr sz="2000">
              <a:latin typeface="Calibri"/>
              <a:cs typeface="Calibri"/>
            </a:endParaRPr>
          </a:p>
        </p:txBody>
      </p:sp>
      <p:sp>
        <p:nvSpPr>
          <p:cNvPr id="3" name="object 3"/>
          <p:cNvSpPr txBox="1"/>
          <p:nvPr/>
        </p:nvSpPr>
        <p:spPr>
          <a:xfrm>
            <a:off x="8002056" y="1881468"/>
            <a:ext cx="748665" cy="330200"/>
          </a:xfrm>
          <a:prstGeom prst="rect">
            <a:avLst/>
          </a:prstGeom>
        </p:spPr>
        <p:txBody>
          <a:bodyPr vert="horz" wrap="square" lIns="0" tIns="12700" rIns="0" bIns="0" rtlCol="0">
            <a:spAutoFit/>
          </a:bodyPr>
          <a:lstStyle/>
          <a:p>
            <a:pPr marL="12700">
              <a:spcBef>
                <a:spcPts val="100"/>
              </a:spcBef>
            </a:pPr>
            <a:r>
              <a:rPr sz="2000" spc="45" dirty="0">
                <a:solidFill>
                  <a:srgbClr val="C50C0C"/>
                </a:solidFill>
                <a:latin typeface="Calibri"/>
                <a:cs typeface="Calibri"/>
              </a:rPr>
              <a:t>p</a:t>
            </a:r>
            <a:r>
              <a:rPr sz="2000" dirty="0">
                <a:solidFill>
                  <a:srgbClr val="C50C0C"/>
                </a:solidFill>
                <a:latin typeface="Calibri"/>
                <a:cs typeface="Calibri"/>
              </a:rPr>
              <a:t>r</a:t>
            </a:r>
            <a:r>
              <a:rPr sz="2000" spc="45" dirty="0">
                <a:solidFill>
                  <a:srgbClr val="C50C0C"/>
                </a:solidFill>
                <a:latin typeface="Calibri"/>
                <a:cs typeface="Calibri"/>
              </a:rPr>
              <a:t>op</a:t>
            </a:r>
            <a:r>
              <a:rPr sz="2000" dirty="0">
                <a:solidFill>
                  <a:srgbClr val="C50C0C"/>
                </a:solidFill>
                <a:latin typeface="Calibri"/>
                <a:cs typeface="Calibri"/>
              </a:rPr>
              <a:t>er</a:t>
            </a:r>
            <a:endParaRPr sz="2000">
              <a:latin typeface="Calibri"/>
              <a:cs typeface="Calibri"/>
            </a:endParaRPr>
          </a:p>
        </p:txBody>
      </p:sp>
      <p:sp>
        <p:nvSpPr>
          <p:cNvPr id="4" name="object 4"/>
          <p:cNvSpPr txBox="1">
            <a:spLocks noGrp="1"/>
          </p:cNvSpPr>
          <p:nvPr>
            <p:ph type="title"/>
          </p:nvPr>
        </p:nvSpPr>
        <p:spPr>
          <a:xfrm>
            <a:off x="1917700" y="324875"/>
            <a:ext cx="3149600" cy="378950"/>
          </a:xfrm>
          <a:prstGeom prst="rect">
            <a:avLst/>
          </a:prstGeom>
          <a:solidFill>
            <a:srgbClr val="0062AC"/>
          </a:solidFill>
        </p:spPr>
        <p:txBody>
          <a:bodyPr vert="horz" wrap="square" lIns="0" tIns="9525" rIns="0" bIns="0" rtlCol="0" anchor="ctr">
            <a:spAutoFit/>
          </a:bodyPr>
          <a:lstStyle/>
          <a:p>
            <a:pPr marL="153670">
              <a:lnSpc>
                <a:spcPct val="100000"/>
              </a:lnSpc>
              <a:spcBef>
                <a:spcPts val="75"/>
              </a:spcBef>
            </a:pPr>
            <a:r>
              <a:rPr sz="2400" spc="-35" dirty="0">
                <a:solidFill>
                  <a:srgbClr val="FFFFFF"/>
                </a:solidFill>
              </a:rPr>
              <a:t>Part-of-Speech</a:t>
            </a:r>
            <a:r>
              <a:rPr sz="2400" spc="254" dirty="0">
                <a:solidFill>
                  <a:srgbClr val="FFFFFF"/>
                </a:solidFill>
              </a:rPr>
              <a:t> </a:t>
            </a:r>
            <a:r>
              <a:rPr sz="2400" spc="-30" dirty="0">
                <a:solidFill>
                  <a:srgbClr val="FFFFFF"/>
                </a:solidFill>
              </a:rPr>
              <a:t>Tagging</a:t>
            </a:r>
            <a:endParaRPr sz="2400"/>
          </a:p>
        </p:txBody>
      </p:sp>
      <p:sp>
        <p:nvSpPr>
          <p:cNvPr id="5" name="object 5"/>
          <p:cNvSpPr txBox="1"/>
          <p:nvPr/>
        </p:nvSpPr>
        <p:spPr>
          <a:xfrm>
            <a:off x="2016885" y="1207198"/>
            <a:ext cx="1218565" cy="683260"/>
          </a:xfrm>
          <a:prstGeom prst="rect">
            <a:avLst/>
          </a:prstGeom>
        </p:spPr>
        <p:txBody>
          <a:bodyPr vert="horz" wrap="square" lIns="0" tIns="12700" rIns="0" bIns="0" rtlCol="0">
            <a:spAutoFit/>
          </a:bodyPr>
          <a:lstStyle/>
          <a:p>
            <a:pPr marL="12700">
              <a:lnSpc>
                <a:spcPts val="2350"/>
              </a:lnSpc>
              <a:spcBef>
                <a:spcPts val="100"/>
              </a:spcBef>
            </a:pPr>
            <a:r>
              <a:rPr sz="2000" spc="45" dirty="0">
                <a:solidFill>
                  <a:srgbClr val="C50C0C"/>
                </a:solidFill>
                <a:latin typeface="Calibri"/>
                <a:cs typeface="Calibri"/>
              </a:rPr>
              <a:t>d</a:t>
            </a:r>
            <a:r>
              <a:rPr sz="2000" dirty="0">
                <a:solidFill>
                  <a:srgbClr val="C50C0C"/>
                </a:solidFill>
                <a:latin typeface="Calibri"/>
                <a:cs typeface="Calibri"/>
              </a:rPr>
              <a:t>e</a:t>
            </a:r>
            <a:r>
              <a:rPr sz="2000" spc="30" dirty="0">
                <a:solidFill>
                  <a:srgbClr val="C50C0C"/>
                </a:solidFill>
                <a:latin typeface="Calibri"/>
                <a:cs typeface="Calibri"/>
              </a:rPr>
              <a:t>t</a:t>
            </a:r>
            <a:r>
              <a:rPr sz="2000" dirty="0">
                <a:solidFill>
                  <a:srgbClr val="C50C0C"/>
                </a:solidFill>
                <a:latin typeface="Calibri"/>
                <a:cs typeface="Calibri"/>
              </a:rPr>
              <a:t>erm</a:t>
            </a:r>
            <a:r>
              <a:rPr sz="2000" spc="40" dirty="0">
                <a:solidFill>
                  <a:srgbClr val="C50C0C"/>
                </a:solidFill>
                <a:latin typeface="Calibri"/>
                <a:cs typeface="Calibri"/>
              </a:rPr>
              <a:t>i</a:t>
            </a:r>
            <a:r>
              <a:rPr sz="2000" spc="45" dirty="0">
                <a:solidFill>
                  <a:srgbClr val="C50C0C"/>
                </a:solidFill>
                <a:latin typeface="Calibri"/>
                <a:cs typeface="Calibri"/>
              </a:rPr>
              <a:t>n</a:t>
            </a:r>
            <a:r>
              <a:rPr sz="2000" dirty="0">
                <a:solidFill>
                  <a:srgbClr val="C50C0C"/>
                </a:solidFill>
                <a:latin typeface="Calibri"/>
                <a:cs typeface="Calibri"/>
              </a:rPr>
              <a:t>er</a:t>
            </a:r>
            <a:endParaRPr sz="2000">
              <a:latin typeface="Calibri"/>
              <a:cs typeface="Calibri"/>
            </a:endParaRPr>
          </a:p>
          <a:p>
            <a:pPr marL="215900">
              <a:lnSpc>
                <a:spcPts val="2830"/>
              </a:lnSpc>
            </a:pPr>
            <a:r>
              <a:rPr sz="2400" dirty="0">
                <a:latin typeface="Calibri"/>
                <a:cs typeface="Calibri"/>
              </a:rPr>
              <a:t>Some</a:t>
            </a:r>
            <a:endParaRPr sz="2400">
              <a:latin typeface="Calibri"/>
              <a:cs typeface="Calibri"/>
            </a:endParaRPr>
          </a:p>
        </p:txBody>
      </p:sp>
      <p:sp>
        <p:nvSpPr>
          <p:cNvPr id="6" name="object 6"/>
          <p:cNvSpPr txBox="1"/>
          <p:nvPr/>
        </p:nvSpPr>
        <p:spPr>
          <a:xfrm>
            <a:off x="3324946" y="1207198"/>
            <a:ext cx="2958465" cy="683260"/>
          </a:xfrm>
          <a:prstGeom prst="rect">
            <a:avLst/>
          </a:prstGeom>
        </p:spPr>
        <p:txBody>
          <a:bodyPr vert="horz" wrap="square" lIns="0" tIns="12700" rIns="0" bIns="0" rtlCol="0">
            <a:spAutoFit/>
          </a:bodyPr>
          <a:lstStyle/>
          <a:p>
            <a:pPr marL="164465">
              <a:lnSpc>
                <a:spcPts val="2350"/>
              </a:lnSpc>
              <a:spcBef>
                <a:spcPts val="100"/>
              </a:spcBef>
              <a:tabLst>
                <a:tab pos="1624330" algn="l"/>
                <a:tab pos="2386330" algn="l"/>
              </a:tabLst>
            </a:pPr>
            <a:r>
              <a:rPr sz="2000" spc="-5" dirty="0">
                <a:solidFill>
                  <a:srgbClr val="C50C0C"/>
                </a:solidFill>
                <a:latin typeface="Calibri"/>
                <a:cs typeface="Calibri"/>
              </a:rPr>
              <a:t>v</a:t>
            </a:r>
            <a:r>
              <a:rPr sz="2000" dirty="0">
                <a:solidFill>
                  <a:srgbClr val="C50C0C"/>
                </a:solidFill>
                <a:latin typeface="Calibri"/>
                <a:cs typeface="Calibri"/>
              </a:rPr>
              <a:t>erb</a:t>
            </a:r>
            <a:r>
              <a:rPr sz="2000" spc="-105" dirty="0">
                <a:solidFill>
                  <a:srgbClr val="C50C0C"/>
                </a:solidFill>
                <a:latin typeface="Calibri"/>
                <a:cs typeface="Calibri"/>
              </a:rPr>
              <a:t> </a:t>
            </a:r>
            <a:r>
              <a:rPr sz="2000" spc="-10" dirty="0">
                <a:solidFill>
                  <a:srgbClr val="C50C0C"/>
                </a:solidFill>
                <a:latin typeface="Calibri"/>
                <a:cs typeface="Calibri"/>
              </a:rPr>
              <a:t>(</a:t>
            </a:r>
            <a:r>
              <a:rPr sz="2000" spc="45" dirty="0">
                <a:solidFill>
                  <a:srgbClr val="C50C0C"/>
                </a:solidFill>
                <a:latin typeface="Calibri"/>
                <a:cs typeface="Calibri"/>
              </a:rPr>
              <a:t>p</a:t>
            </a:r>
            <a:r>
              <a:rPr sz="2000" spc="40" dirty="0">
                <a:solidFill>
                  <a:srgbClr val="C50C0C"/>
                </a:solidFill>
                <a:latin typeface="Calibri"/>
                <a:cs typeface="Calibri"/>
              </a:rPr>
              <a:t>a</a:t>
            </a:r>
            <a:r>
              <a:rPr sz="2000" spc="15" dirty="0">
                <a:solidFill>
                  <a:srgbClr val="C50C0C"/>
                </a:solidFill>
                <a:latin typeface="Calibri"/>
                <a:cs typeface="Calibri"/>
              </a:rPr>
              <a:t>s</a:t>
            </a:r>
            <a:r>
              <a:rPr sz="2000" spc="30" dirty="0">
                <a:solidFill>
                  <a:srgbClr val="C50C0C"/>
                </a:solidFill>
                <a:latin typeface="Calibri"/>
                <a:cs typeface="Calibri"/>
              </a:rPr>
              <a:t>t</a:t>
            </a:r>
            <a:r>
              <a:rPr sz="2000" dirty="0">
                <a:solidFill>
                  <a:srgbClr val="C50C0C"/>
                </a:solidFill>
                <a:latin typeface="Calibri"/>
                <a:cs typeface="Calibri"/>
              </a:rPr>
              <a:t>)	</a:t>
            </a:r>
            <a:r>
              <a:rPr sz="2000" spc="45" dirty="0">
                <a:solidFill>
                  <a:srgbClr val="C50C0C"/>
                </a:solidFill>
                <a:latin typeface="Calibri"/>
                <a:cs typeface="Calibri"/>
              </a:rPr>
              <a:t>p</a:t>
            </a:r>
            <a:r>
              <a:rPr sz="2000" dirty="0">
                <a:solidFill>
                  <a:srgbClr val="C50C0C"/>
                </a:solidFill>
                <a:latin typeface="Calibri"/>
                <a:cs typeface="Calibri"/>
              </a:rPr>
              <a:t>re</a:t>
            </a:r>
            <a:r>
              <a:rPr sz="2000" spc="45" dirty="0">
                <a:solidFill>
                  <a:srgbClr val="C50C0C"/>
                </a:solidFill>
                <a:latin typeface="Calibri"/>
                <a:cs typeface="Calibri"/>
              </a:rPr>
              <a:t>p</a:t>
            </a:r>
            <a:r>
              <a:rPr sz="2000" dirty="0">
                <a:solidFill>
                  <a:srgbClr val="C50C0C"/>
                </a:solidFill>
                <a:latin typeface="Calibri"/>
                <a:cs typeface="Calibri"/>
              </a:rPr>
              <a:t>.	</a:t>
            </a:r>
            <a:r>
              <a:rPr sz="2000" spc="45" dirty="0">
                <a:solidFill>
                  <a:srgbClr val="C50C0C"/>
                </a:solidFill>
                <a:latin typeface="Calibri"/>
                <a:cs typeface="Calibri"/>
              </a:rPr>
              <a:t>noun</a:t>
            </a:r>
            <a:endParaRPr sz="2000">
              <a:latin typeface="Calibri"/>
              <a:cs typeface="Calibri"/>
            </a:endParaRPr>
          </a:p>
          <a:p>
            <a:pPr marL="12700">
              <a:lnSpc>
                <a:spcPts val="2830"/>
              </a:lnSpc>
            </a:pPr>
            <a:r>
              <a:rPr sz="2400" spc="10" dirty="0">
                <a:latin typeface="Calibri"/>
                <a:cs typeface="Calibri"/>
              </a:rPr>
              <a:t>questioned</a:t>
            </a:r>
            <a:endParaRPr sz="2400">
              <a:latin typeface="Calibri"/>
              <a:cs typeface="Calibri"/>
            </a:endParaRPr>
          </a:p>
        </p:txBody>
      </p:sp>
      <p:sp>
        <p:nvSpPr>
          <p:cNvPr id="7" name="object 7"/>
          <p:cNvSpPr txBox="1"/>
          <p:nvPr/>
        </p:nvSpPr>
        <p:spPr>
          <a:xfrm>
            <a:off x="5128387" y="1499298"/>
            <a:ext cx="1146175" cy="391160"/>
          </a:xfrm>
          <a:prstGeom prst="rect">
            <a:avLst/>
          </a:prstGeom>
        </p:spPr>
        <p:txBody>
          <a:bodyPr vert="horz" wrap="square" lIns="0" tIns="12700" rIns="0" bIns="0" rtlCol="0">
            <a:spAutoFit/>
          </a:bodyPr>
          <a:lstStyle/>
          <a:p>
            <a:pPr marL="12700">
              <a:spcBef>
                <a:spcPts val="100"/>
              </a:spcBef>
              <a:tabLst>
                <a:tab pos="660400" algn="l"/>
              </a:tabLst>
            </a:pPr>
            <a:r>
              <a:rPr sz="2400" spc="45" dirty="0">
                <a:latin typeface="Calibri"/>
                <a:cs typeface="Calibri"/>
              </a:rPr>
              <a:t>i</a:t>
            </a:r>
            <a:r>
              <a:rPr sz="2400" dirty="0">
                <a:latin typeface="Calibri"/>
                <a:cs typeface="Calibri"/>
              </a:rPr>
              <a:t>f	</a:t>
            </a:r>
            <a:r>
              <a:rPr sz="2400" spc="30" dirty="0">
                <a:latin typeface="Calibri"/>
                <a:cs typeface="Calibri"/>
              </a:rPr>
              <a:t>T</a:t>
            </a:r>
            <a:r>
              <a:rPr sz="2400" spc="45" dirty="0">
                <a:latin typeface="Calibri"/>
                <a:cs typeface="Calibri"/>
              </a:rPr>
              <a:t>i</a:t>
            </a:r>
            <a:r>
              <a:rPr sz="2400" dirty="0">
                <a:latin typeface="Calibri"/>
                <a:cs typeface="Calibri"/>
              </a:rPr>
              <a:t>m</a:t>
            </a:r>
            <a:endParaRPr sz="2400">
              <a:latin typeface="Calibri"/>
              <a:cs typeface="Calibri"/>
            </a:endParaRPr>
          </a:p>
        </p:txBody>
      </p:sp>
      <p:sp>
        <p:nvSpPr>
          <p:cNvPr id="8" name="object 8"/>
          <p:cNvSpPr txBox="1"/>
          <p:nvPr/>
        </p:nvSpPr>
        <p:spPr>
          <a:xfrm>
            <a:off x="6617352" y="967069"/>
            <a:ext cx="748665" cy="923925"/>
          </a:xfrm>
          <a:prstGeom prst="rect">
            <a:avLst/>
          </a:prstGeom>
        </p:spPr>
        <p:txBody>
          <a:bodyPr vert="horz" wrap="square" lIns="0" tIns="48260" rIns="0" bIns="0" rtlCol="0">
            <a:spAutoFit/>
          </a:bodyPr>
          <a:lstStyle/>
          <a:p>
            <a:pPr marL="12700" marR="5080" algn="ctr">
              <a:lnSpc>
                <a:spcPct val="88300"/>
              </a:lnSpc>
              <a:spcBef>
                <a:spcPts val="380"/>
              </a:spcBef>
            </a:pPr>
            <a:r>
              <a:rPr sz="2000" spc="45" dirty="0">
                <a:solidFill>
                  <a:srgbClr val="C50C0C"/>
                </a:solidFill>
                <a:latin typeface="Calibri"/>
                <a:cs typeface="Calibri"/>
              </a:rPr>
              <a:t>p</a:t>
            </a:r>
            <a:r>
              <a:rPr sz="2000" dirty="0">
                <a:solidFill>
                  <a:srgbClr val="C50C0C"/>
                </a:solidFill>
                <a:latin typeface="Calibri"/>
                <a:cs typeface="Calibri"/>
              </a:rPr>
              <a:t>r</a:t>
            </a:r>
            <a:r>
              <a:rPr sz="2000" spc="45" dirty="0">
                <a:solidFill>
                  <a:srgbClr val="C50C0C"/>
                </a:solidFill>
                <a:latin typeface="Calibri"/>
                <a:cs typeface="Calibri"/>
              </a:rPr>
              <a:t>op</a:t>
            </a:r>
            <a:r>
              <a:rPr sz="2000" dirty="0">
                <a:solidFill>
                  <a:srgbClr val="C50C0C"/>
                </a:solidFill>
                <a:latin typeface="Calibri"/>
                <a:cs typeface="Calibri"/>
              </a:rPr>
              <a:t>er  </a:t>
            </a:r>
            <a:r>
              <a:rPr sz="2000" spc="45" dirty="0">
                <a:solidFill>
                  <a:srgbClr val="C50C0C"/>
                </a:solidFill>
                <a:latin typeface="Calibri"/>
                <a:cs typeface="Calibri"/>
              </a:rPr>
              <a:t>noun  </a:t>
            </a:r>
            <a:r>
              <a:rPr sz="2400" spc="15" dirty="0">
                <a:latin typeface="Calibri"/>
                <a:cs typeface="Calibri"/>
              </a:rPr>
              <a:t>Cook</a:t>
            </a:r>
            <a:endParaRPr sz="2400">
              <a:latin typeface="Calibri"/>
              <a:cs typeface="Calibri"/>
            </a:endParaRPr>
          </a:p>
        </p:txBody>
      </p:sp>
      <p:sp>
        <p:nvSpPr>
          <p:cNvPr id="9" name="object 9"/>
          <p:cNvSpPr txBox="1"/>
          <p:nvPr/>
        </p:nvSpPr>
        <p:spPr>
          <a:xfrm>
            <a:off x="7502065" y="1207198"/>
            <a:ext cx="2668905" cy="683260"/>
          </a:xfrm>
          <a:prstGeom prst="rect">
            <a:avLst/>
          </a:prstGeom>
        </p:spPr>
        <p:txBody>
          <a:bodyPr vert="horz" wrap="square" lIns="0" tIns="12700" rIns="0" bIns="0" rtlCol="0">
            <a:spAutoFit/>
          </a:bodyPr>
          <a:lstStyle/>
          <a:p>
            <a:pPr marL="12700">
              <a:lnSpc>
                <a:spcPts val="2350"/>
              </a:lnSpc>
              <a:spcBef>
                <a:spcPts val="100"/>
              </a:spcBef>
              <a:tabLst>
                <a:tab pos="837565" algn="l"/>
                <a:tab pos="1904364" algn="l"/>
              </a:tabLst>
            </a:pPr>
            <a:r>
              <a:rPr sz="2000" spc="20" dirty="0">
                <a:solidFill>
                  <a:srgbClr val="C50C0C"/>
                </a:solidFill>
                <a:latin typeface="Calibri"/>
                <a:cs typeface="Calibri"/>
              </a:rPr>
              <a:t>poss.	</a:t>
            </a:r>
            <a:r>
              <a:rPr sz="2000" spc="25" dirty="0">
                <a:solidFill>
                  <a:srgbClr val="C50C0C"/>
                </a:solidFill>
                <a:latin typeface="Calibri"/>
                <a:cs typeface="Calibri"/>
              </a:rPr>
              <a:t>adj.	</a:t>
            </a:r>
            <a:r>
              <a:rPr sz="2000" spc="45" dirty="0">
                <a:solidFill>
                  <a:srgbClr val="C50C0C"/>
                </a:solidFill>
                <a:latin typeface="Calibri"/>
                <a:cs typeface="Calibri"/>
              </a:rPr>
              <a:t>noun</a:t>
            </a:r>
            <a:endParaRPr sz="2000">
              <a:latin typeface="Calibri"/>
              <a:cs typeface="Calibri"/>
            </a:endParaRPr>
          </a:p>
          <a:p>
            <a:pPr marL="178435">
              <a:lnSpc>
                <a:spcPts val="2830"/>
              </a:lnSpc>
              <a:tabLst>
                <a:tab pos="775970" algn="l"/>
                <a:tab pos="1664970" algn="l"/>
              </a:tabLst>
            </a:pPr>
            <a:r>
              <a:rPr sz="2400" spc="-100" dirty="0">
                <a:latin typeface="Calibri"/>
                <a:cs typeface="Calibri"/>
              </a:rPr>
              <a:t>’</a:t>
            </a:r>
            <a:r>
              <a:rPr sz="2400" dirty="0">
                <a:latin typeface="Calibri"/>
                <a:cs typeface="Calibri"/>
              </a:rPr>
              <a:t>s	</a:t>
            </a:r>
            <a:r>
              <a:rPr sz="2400" spc="-35" dirty="0">
                <a:latin typeface="Calibri"/>
                <a:cs typeface="Calibri"/>
              </a:rPr>
              <a:t>f</a:t>
            </a:r>
            <a:r>
              <a:rPr sz="2400" spc="45" dirty="0">
                <a:latin typeface="Calibri"/>
                <a:cs typeface="Calibri"/>
              </a:rPr>
              <a:t>i</a:t>
            </a:r>
            <a:r>
              <a:rPr sz="2400" spc="-40" dirty="0">
                <a:latin typeface="Calibri"/>
                <a:cs typeface="Calibri"/>
              </a:rPr>
              <a:t>rs</a:t>
            </a:r>
            <a:r>
              <a:rPr sz="2400" dirty="0">
                <a:latin typeface="Calibri"/>
                <a:cs typeface="Calibri"/>
              </a:rPr>
              <a:t>t	</a:t>
            </a:r>
            <a:r>
              <a:rPr sz="2400" spc="35" dirty="0">
                <a:latin typeface="Calibri"/>
                <a:cs typeface="Calibri"/>
              </a:rPr>
              <a:t>p</a:t>
            </a:r>
            <a:r>
              <a:rPr sz="2400" spc="-40" dirty="0">
                <a:latin typeface="Calibri"/>
                <a:cs typeface="Calibri"/>
              </a:rPr>
              <a:t>r</a:t>
            </a:r>
            <a:r>
              <a:rPr sz="2400" spc="30" dirty="0">
                <a:latin typeface="Calibri"/>
                <a:cs typeface="Calibri"/>
              </a:rPr>
              <a:t>o</a:t>
            </a:r>
            <a:r>
              <a:rPr sz="2400" spc="35" dirty="0">
                <a:latin typeface="Calibri"/>
                <a:cs typeface="Calibri"/>
              </a:rPr>
              <a:t>du</a:t>
            </a:r>
            <a:r>
              <a:rPr sz="2400" spc="-20" dirty="0">
                <a:latin typeface="Calibri"/>
                <a:cs typeface="Calibri"/>
              </a:rPr>
              <a:t>c</a:t>
            </a:r>
            <a:r>
              <a:rPr sz="2400" dirty="0">
                <a:latin typeface="Calibri"/>
                <a:cs typeface="Calibri"/>
              </a:rPr>
              <a:t>t</a:t>
            </a:r>
            <a:endParaRPr sz="2400">
              <a:latin typeface="Calibri"/>
              <a:cs typeface="Calibri"/>
            </a:endParaRPr>
          </a:p>
        </p:txBody>
      </p:sp>
      <p:graphicFrame>
        <p:nvGraphicFramePr>
          <p:cNvPr id="10" name="object 10"/>
          <p:cNvGraphicFramePr>
            <a:graphicFrameLocks noGrp="1"/>
          </p:cNvGraphicFramePr>
          <p:nvPr/>
        </p:nvGraphicFramePr>
        <p:xfrm>
          <a:off x="2201034" y="2146452"/>
          <a:ext cx="7377428" cy="666600"/>
        </p:xfrm>
        <a:graphic>
          <a:graphicData uri="http://schemas.openxmlformats.org/drawingml/2006/table">
            <a:tbl>
              <a:tblPr firstRow="1" bandRow="1">
                <a:tableStyleId>{2D5ABB26-0587-4C30-8999-92F81FD0307C}</a:tableStyleId>
              </a:tblPr>
              <a:tblGrid>
                <a:gridCol w="962660">
                  <a:extLst>
                    <a:ext uri="{9D8B030D-6E8A-4147-A177-3AD203B41FA5}">
                      <a16:colId xmlns:a16="http://schemas.microsoft.com/office/drawing/2014/main" val="20000"/>
                    </a:ext>
                  </a:extLst>
                </a:gridCol>
                <a:gridCol w="729615">
                  <a:extLst>
                    <a:ext uri="{9D8B030D-6E8A-4147-A177-3AD203B41FA5}">
                      <a16:colId xmlns:a16="http://schemas.microsoft.com/office/drawing/2014/main" val="20001"/>
                    </a:ext>
                  </a:extLst>
                </a:gridCol>
                <a:gridCol w="663575">
                  <a:extLst>
                    <a:ext uri="{9D8B030D-6E8A-4147-A177-3AD203B41FA5}">
                      <a16:colId xmlns:a16="http://schemas.microsoft.com/office/drawing/2014/main" val="20002"/>
                    </a:ext>
                  </a:extLst>
                </a:gridCol>
                <a:gridCol w="1637029">
                  <a:extLst>
                    <a:ext uri="{9D8B030D-6E8A-4147-A177-3AD203B41FA5}">
                      <a16:colId xmlns:a16="http://schemas.microsoft.com/office/drawing/2014/main" val="20003"/>
                    </a:ext>
                  </a:extLst>
                </a:gridCol>
                <a:gridCol w="835660">
                  <a:extLst>
                    <a:ext uri="{9D8B030D-6E8A-4147-A177-3AD203B41FA5}">
                      <a16:colId xmlns:a16="http://schemas.microsoft.com/office/drawing/2014/main" val="20004"/>
                    </a:ext>
                  </a:extLst>
                </a:gridCol>
                <a:gridCol w="784225">
                  <a:extLst>
                    <a:ext uri="{9D8B030D-6E8A-4147-A177-3AD203B41FA5}">
                      <a16:colId xmlns:a16="http://schemas.microsoft.com/office/drawing/2014/main" val="20005"/>
                    </a:ext>
                  </a:extLst>
                </a:gridCol>
                <a:gridCol w="1002030">
                  <a:extLst>
                    <a:ext uri="{9D8B030D-6E8A-4147-A177-3AD203B41FA5}">
                      <a16:colId xmlns:a16="http://schemas.microsoft.com/office/drawing/2014/main" val="20006"/>
                    </a:ext>
                  </a:extLst>
                </a:gridCol>
                <a:gridCol w="762634">
                  <a:extLst>
                    <a:ext uri="{9D8B030D-6E8A-4147-A177-3AD203B41FA5}">
                      <a16:colId xmlns:a16="http://schemas.microsoft.com/office/drawing/2014/main" val="20007"/>
                    </a:ext>
                  </a:extLst>
                </a:gridCol>
              </a:tblGrid>
              <a:tr h="302294">
                <a:tc>
                  <a:txBody>
                    <a:bodyPr/>
                    <a:lstStyle/>
                    <a:p>
                      <a:pPr marL="57150">
                        <a:lnSpc>
                          <a:spcPts val="2280"/>
                        </a:lnSpc>
                      </a:pPr>
                      <a:r>
                        <a:rPr sz="2000" spc="25" dirty="0">
                          <a:solidFill>
                            <a:srgbClr val="C50C0C"/>
                          </a:solidFill>
                          <a:latin typeface="Calibri"/>
                          <a:cs typeface="Calibri"/>
                        </a:rPr>
                        <a:t>modal</a:t>
                      </a:r>
                      <a:endParaRPr sz="2000">
                        <a:latin typeface="Calibri"/>
                        <a:cs typeface="Calibri"/>
                      </a:endParaRPr>
                    </a:p>
                  </a:txBody>
                  <a:tcPr marL="0" marR="0" marT="0" marB="0"/>
                </a:tc>
                <a:tc>
                  <a:txBody>
                    <a:bodyPr/>
                    <a:lstStyle/>
                    <a:p>
                      <a:pPr marL="31115" algn="ctr">
                        <a:lnSpc>
                          <a:spcPts val="2280"/>
                        </a:lnSpc>
                      </a:pPr>
                      <a:r>
                        <a:rPr sz="2000" spc="-5" dirty="0">
                          <a:solidFill>
                            <a:srgbClr val="C50C0C"/>
                          </a:solidFill>
                          <a:latin typeface="Calibri"/>
                          <a:cs typeface="Calibri"/>
                        </a:rPr>
                        <a:t>verb</a:t>
                      </a:r>
                      <a:endParaRPr sz="2000">
                        <a:latin typeface="Calibri"/>
                        <a:cs typeface="Calibri"/>
                      </a:endParaRPr>
                    </a:p>
                  </a:txBody>
                  <a:tcPr marL="0" marR="0" marT="0" marB="0"/>
                </a:tc>
                <a:tc>
                  <a:txBody>
                    <a:bodyPr/>
                    <a:lstStyle/>
                    <a:p>
                      <a:pPr marR="1270" algn="ctr">
                        <a:lnSpc>
                          <a:spcPts val="2280"/>
                        </a:lnSpc>
                      </a:pPr>
                      <a:r>
                        <a:rPr sz="2000" spc="15" dirty="0">
                          <a:solidFill>
                            <a:srgbClr val="C50C0C"/>
                          </a:solidFill>
                          <a:latin typeface="Calibri"/>
                          <a:cs typeface="Calibri"/>
                        </a:rPr>
                        <a:t>det.</a:t>
                      </a:r>
                      <a:endParaRPr sz="2000">
                        <a:latin typeface="Calibri"/>
                        <a:cs typeface="Calibri"/>
                      </a:endParaRPr>
                    </a:p>
                  </a:txBody>
                  <a:tcPr marL="0" marR="0" marT="0" marB="0"/>
                </a:tc>
                <a:tc>
                  <a:txBody>
                    <a:bodyPr/>
                    <a:lstStyle/>
                    <a:p>
                      <a:pPr marL="367665">
                        <a:lnSpc>
                          <a:spcPts val="2280"/>
                        </a:lnSpc>
                      </a:pPr>
                      <a:r>
                        <a:rPr sz="2000" spc="10" dirty="0">
                          <a:solidFill>
                            <a:srgbClr val="C50C0C"/>
                          </a:solidFill>
                          <a:latin typeface="Calibri"/>
                          <a:cs typeface="Calibri"/>
                        </a:rPr>
                        <a:t>adjective</a:t>
                      </a:r>
                      <a:endParaRPr sz="2000">
                        <a:latin typeface="Calibri"/>
                        <a:cs typeface="Calibri"/>
                      </a:endParaRPr>
                    </a:p>
                  </a:txBody>
                  <a:tcPr marL="0" marR="0" marT="0" marB="0"/>
                </a:tc>
                <a:tc>
                  <a:txBody>
                    <a:bodyPr/>
                    <a:lstStyle/>
                    <a:p>
                      <a:pPr marL="178435">
                        <a:lnSpc>
                          <a:spcPts val="2280"/>
                        </a:lnSpc>
                      </a:pPr>
                      <a:r>
                        <a:rPr sz="2000" spc="30" dirty="0">
                          <a:solidFill>
                            <a:srgbClr val="C50C0C"/>
                          </a:solidFill>
                          <a:latin typeface="Calibri"/>
                          <a:cs typeface="Calibri"/>
                        </a:rPr>
                        <a:t>noun</a:t>
                      </a:r>
                      <a:endParaRPr sz="2000">
                        <a:latin typeface="Calibri"/>
                        <a:cs typeface="Calibri"/>
                      </a:endParaRPr>
                    </a:p>
                  </a:txBody>
                  <a:tcPr marL="0" marR="0" marT="0" marB="0"/>
                </a:tc>
                <a:tc>
                  <a:txBody>
                    <a:bodyPr/>
                    <a:lstStyle/>
                    <a:p>
                      <a:pPr marL="104139">
                        <a:lnSpc>
                          <a:spcPts val="2280"/>
                        </a:lnSpc>
                      </a:pPr>
                      <a:r>
                        <a:rPr sz="2000" spc="15" dirty="0">
                          <a:solidFill>
                            <a:srgbClr val="C50C0C"/>
                          </a:solidFill>
                          <a:latin typeface="Calibri"/>
                          <a:cs typeface="Calibri"/>
                        </a:rPr>
                        <a:t>prep.</a:t>
                      </a:r>
                      <a:endParaRPr sz="2000">
                        <a:latin typeface="Calibri"/>
                        <a:cs typeface="Calibri"/>
                      </a:endParaRPr>
                    </a:p>
                  </a:txBody>
                  <a:tcPr marL="0" marR="0" marT="0" marB="0"/>
                </a:tc>
                <a:tc>
                  <a:txBody>
                    <a:bodyPr/>
                    <a:lstStyle/>
                    <a:p>
                      <a:pPr marL="259715">
                        <a:lnSpc>
                          <a:spcPts val="2280"/>
                        </a:lnSpc>
                      </a:pPr>
                      <a:r>
                        <a:rPr sz="2000" spc="30" dirty="0">
                          <a:solidFill>
                            <a:srgbClr val="C50C0C"/>
                          </a:solidFill>
                          <a:latin typeface="Calibri"/>
                          <a:cs typeface="Calibri"/>
                        </a:rPr>
                        <a:t>noun</a:t>
                      </a:r>
                      <a:endParaRPr sz="2000">
                        <a:latin typeface="Calibri"/>
                        <a:cs typeface="Calibri"/>
                      </a:endParaRPr>
                    </a:p>
                  </a:txBody>
                  <a:tcPr marL="0" marR="0" marT="0" marB="0"/>
                </a:tc>
                <a:tc>
                  <a:txBody>
                    <a:bodyPr/>
                    <a:lstStyle/>
                    <a:p>
                      <a:pPr marL="114300" algn="ctr">
                        <a:lnSpc>
                          <a:spcPts val="2280"/>
                        </a:lnSpc>
                      </a:pPr>
                      <a:r>
                        <a:rPr sz="2000" spc="15" dirty="0">
                          <a:solidFill>
                            <a:srgbClr val="C50C0C"/>
                          </a:solidFill>
                          <a:latin typeface="Calibri"/>
                          <a:cs typeface="Calibri"/>
                        </a:rPr>
                        <a:t>punc.</a:t>
                      </a:r>
                      <a:endParaRPr sz="2000">
                        <a:latin typeface="Calibri"/>
                        <a:cs typeface="Calibri"/>
                      </a:endParaRPr>
                    </a:p>
                  </a:txBody>
                  <a:tcPr marL="0" marR="0" marT="0" marB="0"/>
                </a:tc>
                <a:extLst>
                  <a:ext uri="{0D108BD9-81ED-4DB2-BD59-A6C34878D82A}">
                    <a16:rowId xmlns:a16="http://schemas.microsoft.com/office/drawing/2014/main" val="10000"/>
                  </a:ext>
                </a:extLst>
              </a:tr>
              <a:tr h="364306">
                <a:tc>
                  <a:txBody>
                    <a:bodyPr/>
                    <a:lstStyle/>
                    <a:p>
                      <a:pPr marL="31750">
                        <a:lnSpc>
                          <a:spcPts val="2705"/>
                        </a:lnSpc>
                      </a:pPr>
                      <a:r>
                        <a:rPr sz="2400" spc="15" dirty="0">
                          <a:latin typeface="Calibri"/>
                          <a:cs typeface="Calibri"/>
                        </a:rPr>
                        <a:t>would</a:t>
                      </a:r>
                      <a:endParaRPr sz="2400">
                        <a:latin typeface="Calibri"/>
                        <a:cs typeface="Calibri"/>
                      </a:endParaRPr>
                    </a:p>
                  </a:txBody>
                  <a:tcPr marL="0" marR="0" marT="0" marB="0"/>
                </a:tc>
                <a:tc>
                  <a:txBody>
                    <a:bodyPr/>
                    <a:lstStyle/>
                    <a:p>
                      <a:pPr marL="86360" algn="ctr">
                        <a:lnSpc>
                          <a:spcPts val="2705"/>
                        </a:lnSpc>
                      </a:pPr>
                      <a:r>
                        <a:rPr sz="2400" spc="15" dirty="0">
                          <a:latin typeface="Calibri"/>
                          <a:cs typeface="Calibri"/>
                        </a:rPr>
                        <a:t>be</a:t>
                      </a:r>
                      <a:endParaRPr sz="2400">
                        <a:latin typeface="Calibri"/>
                        <a:cs typeface="Calibri"/>
                      </a:endParaRPr>
                    </a:p>
                  </a:txBody>
                  <a:tcPr marL="0" marR="0" marT="0" marB="0"/>
                </a:tc>
                <a:tc>
                  <a:txBody>
                    <a:bodyPr/>
                    <a:lstStyle/>
                    <a:p>
                      <a:pPr marR="21590" algn="ctr">
                        <a:lnSpc>
                          <a:spcPts val="2705"/>
                        </a:lnSpc>
                      </a:pPr>
                      <a:r>
                        <a:rPr sz="2400" dirty="0">
                          <a:latin typeface="Calibri"/>
                          <a:cs typeface="Calibri"/>
                        </a:rPr>
                        <a:t>a</a:t>
                      </a:r>
                      <a:endParaRPr sz="2400">
                        <a:latin typeface="Calibri"/>
                        <a:cs typeface="Calibri"/>
                      </a:endParaRPr>
                    </a:p>
                  </a:txBody>
                  <a:tcPr marL="0" marR="0" marT="0" marB="0"/>
                </a:tc>
                <a:tc>
                  <a:txBody>
                    <a:bodyPr/>
                    <a:lstStyle/>
                    <a:p>
                      <a:pPr marL="126364">
                        <a:lnSpc>
                          <a:spcPts val="2705"/>
                        </a:lnSpc>
                      </a:pPr>
                      <a:r>
                        <a:rPr sz="2400" spc="-20" dirty="0">
                          <a:latin typeface="Calibri"/>
                          <a:cs typeface="Calibri"/>
                        </a:rPr>
                        <a:t>breakaway</a:t>
                      </a:r>
                      <a:endParaRPr sz="2400">
                        <a:latin typeface="Calibri"/>
                        <a:cs typeface="Calibri"/>
                      </a:endParaRPr>
                    </a:p>
                  </a:txBody>
                  <a:tcPr marL="0" marR="0" marT="0" marB="0"/>
                </a:tc>
                <a:tc>
                  <a:txBody>
                    <a:bodyPr/>
                    <a:lstStyle/>
                    <a:p>
                      <a:pPr marL="229235">
                        <a:lnSpc>
                          <a:spcPts val="2705"/>
                        </a:lnSpc>
                      </a:pPr>
                      <a:r>
                        <a:rPr sz="2400" spc="25" dirty="0">
                          <a:latin typeface="Calibri"/>
                          <a:cs typeface="Calibri"/>
                        </a:rPr>
                        <a:t>hit</a:t>
                      </a:r>
                      <a:endParaRPr sz="2400">
                        <a:latin typeface="Calibri"/>
                        <a:cs typeface="Calibri"/>
                      </a:endParaRPr>
                    </a:p>
                  </a:txBody>
                  <a:tcPr marL="0" marR="0" marT="0" marB="0"/>
                </a:tc>
                <a:tc>
                  <a:txBody>
                    <a:bodyPr/>
                    <a:lstStyle/>
                    <a:p>
                      <a:pPr marL="142875">
                        <a:lnSpc>
                          <a:spcPts val="2705"/>
                        </a:lnSpc>
                      </a:pPr>
                      <a:r>
                        <a:rPr sz="2400" spc="-5" dirty="0">
                          <a:latin typeface="Calibri"/>
                          <a:cs typeface="Calibri"/>
                        </a:rPr>
                        <a:t>for</a:t>
                      </a:r>
                      <a:endParaRPr sz="2400">
                        <a:latin typeface="Calibri"/>
                        <a:cs typeface="Calibri"/>
                      </a:endParaRPr>
                    </a:p>
                  </a:txBody>
                  <a:tcPr marL="0" marR="0" marT="0" marB="0"/>
                </a:tc>
                <a:tc>
                  <a:txBody>
                    <a:bodyPr/>
                    <a:lstStyle/>
                    <a:p>
                      <a:pPr marL="120014">
                        <a:lnSpc>
                          <a:spcPts val="2705"/>
                        </a:lnSpc>
                      </a:pPr>
                      <a:r>
                        <a:rPr sz="2400" spc="25" dirty="0">
                          <a:latin typeface="Calibri"/>
                          <a:cs typeface="Calibri"/>
                        </a:rPr>
                        <a:t>Apple</a:t>
                      </a:r>
                      <a:endParaRPr sz="2400">
                        <a:latin typeface="Calibri"/>
                        <a:cs typeface="Calibri"/>
                      </a:endParaRPr>
                    </a:p>
                  </a:txBody>
                  <a:tcPr marL="0" marR="0" marT="0" marB="0"/>
                </a:tc>
                <a:tc>
                  <a:txBody>
                    <a:bodyPr/>
                    <a:lstStyle/>
                    <a:p>
                      <a:pPr marL="89535" algn="ctr">
                        <a:lnSpc>
                          <a:spcPts val="2705"/>
                        </a:lnSpc>
                      </a:pPr>
                      <a:r>
                        <a:rPr sz="2400" dirty="0">
                          <a:latin typeface="Calibri"/>
                          <a:cs typeface="Calibri"/>
                        </a:rPr>
                        <a:t>.</a:t>
                      </a:r>
                      <a:endParaRPr sz="240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sp>
        <p:nvSpPr>
          <p:cNvPr id="11" name="object 11"/>
          <p:cNvSpPr txBox="1"/>
          <p:nvPr/>
        </p:nvSpPr>
        <p:spPr>
          <a:xfrm>
            <a:off x="1917700" y="3492500"/>
            <a:ext cx="3517900" cy="380232"/>
          </a:xfrm>
          <a:prstGeom prst="rect">
            <a:avLst/>
          </a:prstGeom>
          <a:solidFill>
            <a:srgbClr val="0062AC"/>
          </a:solidFill>
        </p:spPr>
        <p:txBody>
          <a:bodyPr vert="horz" wrap="square" lIns="0" tIns="10795" rIns="0" bIns="0" rtlCol="0">
            <a:spAutoFit/>
          </a:bodyPr>
          <a:lstStyle/>
          <a:p>
            <a:pPr marL="123825">
              <a:spcBef>
                <a:spcPts val="85"/>
              </a:spcBef>
            </a:pPr>
            <a:r>
              <a:rPr sz="2400" spc="-25" dirty="0">
                <a:solidFill>
                  <a:srgbClr val="FFFFFF"/>
                </a:solidFill>
                <a:latin typeface="Calibri"/>
                <a:cs typeface="Calibri"/>
              </a:rPr>
              <a:t>Named </a:t>
            </a:r>
            <a:r>
              <a:rPr sz="2400" spc="15" dirty="0">
                <a:solidFill>
                  <a:srgbClr val="FFFFFF"/>
                </a:solidFill>
                <a:latin typeface="Calibri"/>
                <a:cs typeface="Calibri"/>
              </a:rPr>
              <a:t>Entity</a:t>
            </a:r>
            <a:r>
              <a:rPr sz="2400" spc="-40" dirty="0">
                <a:solidFill>
                  <a:srgbClr val="FFFFFF"/>
                </a:solidFill>
                <a:latin typeface="Calibri"/>
                <a:cs typeface="Calibri"/>
              </a:rPr>
              <a:t> </a:t>
            </a:r>
            <a:r>
              <a:rPr sz="2400" spc="10" dirty="0">
                <a:solidFill>
                  <a:srgbClr val="FFFFFF"/>
                </a:solidFill>
                <a:latin typeface="Calibri"/>
                <a:cs typeface="Calibri"/>
              </a:rPr>
              <a:t>Recognition</a:t>
            </a:r>
            <a:endParaRPr sz="2400">
              <a:latin typeface="Calibri"/>
              <a:cs typeface="Calibri"/>
            </a:endParaRPr>
          </a:p>
        </p:txBody>
      </p:sp>
      <p:sp>
        <p:nvSpPr>
          <p:cNvPr id="12" name="object 12"/>
          <p:cNvSpPr/>
          <p:nvPr/>
        </p:nvSpPr>
        <p:spPr>
          <a:xfrm>
            <a:off x="3867150" y="4616450"/>
            <a:ext cx="1028700" cy="228600"/>
          </a:xfrm>
          <a:custGeom>
            <a:avLst/>
            <a:gdLst/>
            <a:ahLst/>
            <a:cxnLst/>
            <a:rect l="l" t="t" r="r" b="b"/>
            <a:pathLst>
              <a:path w="1028700" h="228600">
                <a:moveTo>
                  <a:pt x="1028700" y="0"/>
                </a:moveTo>
                <a:lnTo>
                  <a:pt x="1020984" y="44490"/>
                </a:lnTo>
                <a:lnTo>
                  <a:pt x="999944" y="80822"/>
                </a:lnTo>
                <a:lnTo>
                  <a:pt x="968736" y="105317"/>
                </a:lnTo>
                <a:lnTo>
                  <a:pt x="930521" y="114300"/>
                </a:lnTo>
                <a:lnTo>
                  <a:pt x="612528" y="114300"/>
                </a:lnTo>
                <a:lnTo>
                  <a:pt x="574313" y="123282"/>
                </a:lnTo>
                <a:lnTo>
                  <a:pt x="543105" y="147777"/>
                </a:lnTo>
                <a:lnTo>
                  <a:pt x="522065" y="184109"/>
                </a:lnTo>
                <a:lnTo>
                  <a:pt x="514350" y="228600"/>
                </a:lnTo>
                <a:lnTo>
                  <a:pt x="506634" y="184109"/>
                </a:lnTo>
                <a:lnTo>
                  <a:pt x="485594" y="147777"/>
                </a:lnTo>
                <a:lnTo>
                  <a:pt x="454386" y="123282"/>
                </a:lnTo>
                <a:lnTo>
                  <a:pt x="416171" y="114300"/>
                </a:lnTo>
                <a:lnTo>
                  <a:pt x="98178" y="114300"/>
                </a:lnTo>
                <a:lnTo>
                  <a:pt x="59963" y="105317"/>
                </a:lnTo>
                <a:lnTo>
                  <a:pt x="28755" y="80822"/>
                </a:lnTo>
                <a:lnTo>
                  <a:pt x="7715" y="44490"/>
                </a:lnTo>
                <a:lnTo>
                  <a:pt x="0" y="0"/>
                </a:lnTo>
              </a:path>
            </a:pathLst>
          </a:custGeom>
          <a:ln w="38100">
            <a:solidFill>
              <a:srgbClr val="C50C0C"/>
            </a:solidFill>
          </a:ln>
        </p:spPr>
        <p:txBody>
          <a:bodyPr wrap="square" lIns="0" tIns="0" rIns="0" bIns="0" rtlCol="0"/>
          <a:lstStyle/>
          <a:p>
            <a:endParaRPr/>
          </a:p>
        </p:txBody>
      </p:sp>
      <p:sp>
        <p:nvSpPr>
          <p:cNvPr id="13" name="object 13"/>
          <p:cNvSpPr/>
          <p:nvPr/>
        </p:nvSpPr>
        <p:spPr>
          <a:xfrm>
            <a:off x="9467850" y="4629150"/>
            <a:ext cx="609600" cy="215900"/>
          </a:xfrm>
          <a:custGeom>
            <a:avLst/>
            <a:gdLst/>
            <a:ahLst/>
            <a:cxnLst/>
            <a:rect l="l" t="t" r="r" b="b"/>
            <a:pathLst>
              <a:path w="609600" h="215900">
                <a:moveTo>
                  <a:pt x="609600" y="0"/>
                </a:moveTo>
                <a:lnTo>
                  <a:pt x="602313" y="42018"/>
                </a:lnTo>
                <a:lnTo>
                  <a:pt x="582441" y="76332"/>
                </a:lnTo>
                <a:lnTo>
                  <a:pt x="552967" y="99466"/>
                </a:lnTo>
                <a:lnTo>
                  <a:pt x="516875" y="107950"/>
                </a:lnTo>
                <a:lnTo>
                  <a:pt x="397524" y="107950"/>
                </a:lnTo>
                <a:lnTo>
                  <a:pt x="361432" y="116433"/>
                </a:lnTo>
                <a:lnTo>
                  <a:pt x="331958" y="139567"/>
                </a:lnTo>
                <a:lnTo>
                  <a:pt x="312086" y="173880"/>
                </a:lnTo>
                <a:lnTo>
                  <a:pt x="304800" y="215900"/>
                </a:lnTo>
                <a:lnTo>
                  <a:pt x="297513" y="173880"/>
                </a:lnTo>
                <a:lnTo>
                  <a:pt x="277641" y="139567"/>
                </a:lnTo>
                <a:lnTo>
                  <a:pt x="248167" y="116433"/>
                </a:lnTo>
                <a:lnTo>
                  <a:pt x="212075" y="107950"/>
                </a:lnTo>
                <a:lnTo>
                  <a:pt x="92724" y="107950"/>
                </a:lnTo>
                <a:lnTo>
                  <a:pt x="56632" y="99466"/>
                </a:lnTo>
                <a:lnTo>
                  <a:pt x="27158" y="76332"/>
                </a:lnTo>
                <a:lnTo>
                  <a:pt x="7286" y="42018"/>
                </a:lnTo>
                <a:lnTo>
                  <a:pt x="0" y="0"/>
                </a:lnTo>
              </a:path>
            </a:pathLst>
          </a:custGeom>
          <a:ln w="38100">
            <a:solidFill>
              <a:srgbClr val="C50C0C"/>
            </a:solidFill>
          </a:ln>
        </p:spPr>
        <p:txBody>
          <a:bodyPr wrap="square" lIns="0" tIns="0" rIns="0" bIns="0" rtlCol="0"/>
          <a:lstStyle/>
          <a:p>
            <a:endParaRPr/>
          </a:p>
        </p:txBody>
      </p:sp>
      <p:sp>
        <p:nvSpPr>
          <p:cNvPr id="14" name="object 14"/>
          <p:cNvSpPr txBox="1"/>
          <p:nvPr/>
        </p:nvSpPr>
        <p:spPr>
          <a:xfrm>
            <a:off x="1826837" y="4287529"/>
            <a:ext cx="8724900" cy="824865"/>
          </a:xfrm>
          <a:prstGeom prst="rect">
            <a:avLst/>
          </a:prstGeom>
        </p:spPr>
        <p:txBody>
          <a:bodyPr vert="horz" wrap="square" lIns="0" tIns="12700" rIns="0" bIns="0" rtlCol="0">
            <a:spAutoFit/>
          </a:bodyPr>
          <a:lstStyle/>
          <a:p>
            <a:pPr marL="12700">
              <a:spcBef>
                <a:spcPts val="100"/>
              </a:spcBef>
            </a:pPr>
            <a:r>
              <a:rPr sz="2000" spc="5" dirty="0">
                <a:latin typeface="Calibri"/>
                <a:cs typeface="Calibri"/>
              </a:rPr>
              <a:t>Some</a:t>
            </a:r>
            <a:r>
              <a:rPr sz="2000" spc="-50" dirty="0">
                <a:latin typeface="Calibri"/>
                <a:cs typeface="Calibri"/>
              </a:rPr>
              <a:t> </a:t>
            </a:r>
            <a:r>
              <a:rPr sz="2000" spc="25" dirty="0">
                <a:latin typeface="Calibri"/>
                <a:cs typeface="Calibri"/>
              </a:rPr>
              <a:t>questioned</a:t>
            </a:r>
            <a:r>
              <a:rPr sz="2000" spc="-105" dirty="0">
                <a:latin typeface="Calibri"/>
                <a:cs typeface="Calibri"/>
              </a:rPr>
              <a:t> </a:t>
            </a:r>
            <a:r>
              <a:rPr sz="2000" spc="20" dirty="0">
                <a:latin typeface="Calibri"/>
                <a:cs typeface="Calibri"/>
              </a:rPr>
              <a:t>if</a:t>
            </a:r>
            <a:r>
              <a:rPr sz="2000" spc="-160" dirty="0">
                <a:latin typeface="Calibri"/>
                <a:cs typeface="Calibri"/>
              </a:rPr>
              <a:t> </a:t>
            </a:r>
            <a:r>
              <a:rPr sz="2000" spc="20" dirty="0">
                <a:latin typeface="Calibri"/>
                <a:cs typeface="Calibri"/>
              </a:rPr>
              <a:t>Tim</a:t>
            </a:r>
            <a:r>
              <a:rPr sz="2000" spc="-150" dirty="0">
                <a:latin typeface="Calibri"/>
                <a:cs typeface="Calibri"/>
              </a:rPr>
              <a:t> </a:t>
            </a:r>
            <a:r>
              <a:rPr sz="2000" dirty="0">
                <a:latin typeface="Calibri"/>
                <a:cs typeface="Calibri"/>
              </a:rPr>
              <a:t>Cook’s</a:t>
            </a:r>
            <a:r>
              <a:rPr sz="2000" spc="-135" dirty="0">
                <a:latin typeface="Calibri"/>
                <a:cs typeface="Calibri"/>
              </a:rPr>
              <a:t> </a:t>
            </a:r>
            <a:r>
              <a:rPr sz="2000" spc="5" dirty="0">
                <a:latin typeface="Calibri"/>
                <a:cs typeface="Calibri"/>
              </a:rPr>
              <a:t>first</a:t>
            </a:r>
            <a:r>
              <a:rPr sz="2000" spc="-20" dirty="0">
                <a:latin typeface="Calibri"/>
                <a:cs typeface="Calibri"/>
              </a:rPr>
              <a:t> </a:t>
            </a:r>
            <a:r>
              <a:rPr sz="2000" spc="15" dirty="0">
                <a:latin typeface="Calibri"/>
                <a:cs typeface="Calibri"/>
              </a:rPr>
              <a:t>product</a:t>
            </a:r>
            <a:r>
              <a:rPr sz="2000" spc="-125" dirty="0">
                <a:latin typeface="Calibri"/>
                <a:cs typeface="Calibri"/>
              </a:rPr>
              <a:t> </a:t>
            </a:r>
            <a:r>
              <a:rPr sz="2000" spc="20" dirty="0">
                <a:latin typeface="Calibri"/>
                <a:cs typeface="Calibri"/>
              </a:rPr>
              <a:t>would</a:t>
            </a:r>
            <a:r>
              <a:rPr sz="2000" spc="-100" dirty="0">
                <a:latin typeface="Calibri"/>
                <a:cs typeface="Calibri"/>
              </a:rPr>
              <a:t> </a:t>
            </a:r>
            <a:r>
              <a:rPr sz="2000" spc="20" dirty="0">
                <a:latin typeface="Calibri"/>
                <a:cs typeface="Calibri"/>
              </a:rPr>
              <a:t>be</a:t>
            </a:r>
            <a:r>
              <a:rPr sz="2000" spc="-150" dirty="0">
                <a:latin typeface="Calibri"/>
                <a:cs typeface="Calibri"/>
              </a:rPr>
              <a:t> </a:t>
            </a:r>
            <a:r>
              <a:rPr sz="2000" dirty="0">
                <a:latin typeface="Calibri"/>
                <a:cs typeface="Calibri"/>
              </a:rPr>
              <a:t>a</a:t>
            </a:r>
            <a:r>
              <a:rPr sz="2000" spc="-15" dirty="0">
                <a:latin typeface="Calibri"/>
                <a:cs typeface="Calibri"/>
              </a:rPr>
              <a:t> </a:t>
            </a:r>
            <a:r>
              <a:rPr sz="2000" spc="10" dirty="0">
                <a:latin typeface="Calibri"/>
                <a:cs typeface="Calibri"/>
              </a:rPr>
              <a:t>breakaway</a:t>
            </a:r>
            <a:r>
              <a:rPr sz="2000" spc="-155" dirty="0">
                <a:latin typeface="Calibri"/>
                <a:cs typeface="Calibri"/>
              </a:rPr>
              <a:t> </a:t>
            </a:r>
            <a:r>
              <a:rPr sz="2000" spc="25" dirty="0">
                <a:latin typeface="Calibri"/>
                <a:cs typeface="Calibri"/>
              </a:rPr>
              <a:t>hit</a:t>
            </a:r>
            <a:r>
              <a:rPr sz="2000" spc="-125" dirty="0">
                <a:latin typeface="Calibri"/>
                <a:cs typeface="Calibri"/>
              </a:rPr>
              <a:t> </a:t>
            </a:r>
            <a:r>
              <a:rPr sz="2000" spc="10" dirty="0">
                <a:latin typeface="Calibri"/>
                <a:cs typeface="Calibri"/>
              </a:rPr>
              <a:t>for</a:t>
            </a:r>
            <a:r>
              <a:rPr sz="2000" spc="-150" dirty="0">
                <a:latin typeface="Calibri"/>
                <a:cs typeface="Calibri"/>
              </a:rPr>
              <a:t> </a:t>
            </a:r>
            <a:r>
              <a:rPr sz="2000" spc="25" dirty="0">
                <a:latin typeface="Calibri"/>
                <a:cs typeface="Calibri"/>
              </a:rPr>
              <a:t>Apple.</a:t>
            </a:r>
            <a:endParaRPr sz="2000">
              <a:latin typeface="Calibri"/>
              <a:cs typeface="Calibri"/>
            </a:endParaRPr>
          </a:p>
          <a:p>
            <a:pPr marL="2136775">
              <a:spcBef>
                <a:spcPts val="1490"/>
              </a:spcBef>
              <a:tabLst>
                <a:tab pos="7052309" algn="l"/>
              </a:tabLst>
            </a:pPr>
            <a:r>
              <a:rPr sz="2000" b="1" dirty="0">
                <a:solidFill>
                  <a:srgbClr val="C50C0C"/>
                </a:solidFill>
                <a:latin typeface="Calibri"/>
                <a:cs typeface="Calibri"/>
              </a:rPr>
              <a:t>PERSON	</a:t>
            </a:r>
            <a:r>
              <a:rPr sz="2000" b="1" spc="-15" dirty="0">
                <a:solidFill>
                  <a:srgbClr val="C50C0C"/>
                </a:solidFill>
                <a:latin typeface="Calibri"/>
                <a:cs typeface="Calibri"/>
              </a:rPr>
              <a:t>ORGANIZATION</a:t>
            </a:r>
            <a:endParaRPr sz="2000">
              <a:latin typeface="Calibri"/>
              <a:cs typeface="Calibri"/>
            </a:endParaRPr>
          </a:p>
        </p:txBody>
      </p:sp>
      <p:sp>
        <p:nvSpPr>
          <p:cNvPr id="15" name="object 15"/>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16</a:t>
            </a:fld>
            <a:endParaRPr sz="1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60D2A-8E8B-4FDC-81C5-D5358A7704EE}"/>
              </a:ext>
            </a:extLst>
          </p:cNvPr>
          <p:cNvSpPr>
            <a:spLocks noGrp="1"/>
          </p:cNvSpPr>
          <p:nvPr>
            <p:ph type="title"/>
          </p:nvPr>
        </p:nvSpPr>
        <p:spPr>
          <a:xfrm>
            <a:off x="2667001" y="152400"/>
            <a:ext cx="6675119" cy="1231106"/>
          </a:xfrm>
        </p:spPr>
        <p:txBody>
          <a:bodyPr>
            <a:normAutofit fontScale="90000"/>
          </a:bodyPr>
          <a:lstStyle/>
          <a:p>
            <a:r>
              <a:rPr lang="en-US" b="1" i="0" dirty="0">
                <a:solidFill>
                  <a:srgbClr val="202122"/>
                </a:solidFill>
                <a:effectLst/>
                <a:latin typeface="Arial" panose="020B0604020202020204" pitchFamily="34" charset="0"/>
              </a:rPr>
              <a:t>Dependency grammar</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DG</a:t>
            </a:r>
            <a:r>
              <a:rPr lang="en-US" b="0" i="0" dirty="0">
                <a:solidFill>
                  <a:srgbClr val="202122"/>
                </a:solidFill>
                <a:effectLst/>
                <a:latin typeface="Arial" panose="020B0604020202020204" pitchFamily="34" charset="0"/>
              </a:rPr>
              <a:t>)</a:t>
            </a:r>
            <a:endParaRPr lang="en-US" dirty="0"/>
          </a:p>
        </p:txBody>
      </p:sp>
      <p:sp>
        <p:nvSpPr>
          <p:cNvPr id="3" name="Text Placeholder 2">
            <a:extLst>
              <a:ext uri="{FF2B5EF4-FFF2-40B4-BE49-F238E27FC236}">
                <a16:creationId xmlns:a16="http://schemas.microsoft.com/office/drawing/2014/main" id="{B83B658E-93A6-41FA-B5F5-C624D3585B3C}"/>
              </a:ext>
            </a:extLst>
          </p:cNvPr>
          <p:cNvSpPr>
            <a:spLocks noGrp="1"/>
          </p:cNvSpPr>
          <p:nvPr>
            <p:ph type="body" idx="1"/>
          </p:nvPr>
        </p:nvSpPr>
        <p:spPr>
          <a:xfrm>
            <a:off x="1828800" y="1524000"/>
            <a:ext cx="8686800" cy="4572000"/>
          </a:xfrm>
        </p:spPr>
        <p:txBody>
          <a:bodyPr>
            <a:normAutofit lnSpcReduction="10000"/>
          </a:bodyPr>
          <a:lstStyle/>
          <a:p>
            <a:r>
              <a:rPr lang="en-US" b="1" i="0" dirty="0">
                <a:solidFill>
                  <a:srgbClr val="202122"/>
                </a:solidFill>
                <a:effectLst/>
                <a:latin typeface="Arial" panose="020B0604020202020204" pitchFamily="34" charset="0"/>
              </a:rPr>
              <a:t>Dependency grammar</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DG</a:t>
            </a:r>
            <a:r>
              <a:rPr lang="en-US" b="0" i="0" dirty="0">
                <a:solidFill>
                  <a:srgbClr val="202122"/>
                </a:solidFill>
                <a:effectLst/>
                <a:latin typeface="Arial" panose="020B0604020202020204" pitchFamily="34" charset="0"/>
              </a:rPr>
              <a:t>) is a class of modern </a:t>
            </a:r>
            <a:r>
              <a:rPr lang="en-US" b="0" i="0" u="none" strike="noStrike" dirty="0">
                <a:solidFill>
                  <a:srgbClr val="0645AD"/>
                </a:solidFill>
                <a:effectLst/>
                <a:latin typeface="Arial" panose="020B0604020202020204" pitchFamily="34" charset="0"/>
                <a:hlinkClick r:id="rId2" tooltip="Grammar"/>
              </a:rPr>
              <a:t>grammatical</a:t>
            </a:r>
            <a:r>
              <a:rPr lang="en-US" b="0" i="0" dirty="0">
                <a:solidFill>
                  <a:srgbClr val="202122"/>
                </a:solidFill>
                <a:effectLst/>
                <a:latin typeface="Arial" panose="020B0604020202020204" pitchFamily="34" charset="0"/>
              </a:rPr>
              <a:t> theories that are all based on the dependency relation (as opposed to the </a:t>
            </a:r>
            <a:r>
              <a:rPr lang="en-US" b="0" i="1" dirty="0">
                <a:solidFill>
                  <a:srgbClr val="202122"/>
                </a:solidFill>
                <a:effectLst/>
                <a:latin typeface="Arial" panose="020B0604020202020204" pitchFamily="34" charset="0"/>
              </a:rPr>
              <a:t>constituency relation</a:t>
            </a:r>
            <a:r>
              <a:rPr lang="en-US" b="0" i="0" dirty="0">
                <a:solidFill>
                  <a:srgbClr val="202122"/>
                </a:solidFill>
                <a:effectLst/>
                <a:latin typeface="Arial" panose="020B0604020202020204" pitchFamily="34" charset="0"/>
              </a:rPr>
              <a:t> of </a:t>
            </a:r>
            <a:r>
              <a:rPr lang="en-US" b="0" i="0" u="none" strike="noStrike" dirty="0">
                <a:solidFill>
                  <a:srgbClr val="0645AD"/>
                </a:solidFill>
                <a:effectLst/>
                <a:latin typeface="Arial" panose="020B0604020202020204" pitchFamily="34" charset="0"/>
                <a:hlinkClick r:id="rId3" tooltip="Phrase structure grammar"/>
              </a:rPr>
              <a:t>phrase structure</a:t>
            </a:r>
            <a:r>
              <a:rPr lang="en-US" b="0" i="0" dirty="0">
                <a:solidFill>
                  <a:srgbClr val="202122"/>
                </a:solidFill>
                <a:effectLst/>
                <a:latin typeface="Arial" panose="020B0604020202020204" pitchFamily="34" charset="0"/>
              </a:rPr>
              <a:t>) and that can be traced back primarily to the work of </a:t>
            </a:r>
            <a:r>
              <a:rPr lang="en-US" b="0" i="0" u="none" strike="noStrike" dirty="0">
                <a:solidFill>
                  <a:srgbClr val="0645AD"/>
                </a:solidFill>
                <a:effectLst/>
                <a:latin typeface="Arial" panose="020B0604020202020204" pitchFamily="34" charset="0"/>
                <a:hlinkClick r:id="rId4" tooltip="Lucien Tesnière"/>
              </a:rPr>
              <a:t>Lucien </a:t>
            </a:r>
            <a:r>
              <a:rPr lang="en-US" b="0" i="0" u="none" strike="noStrike" dirty="0" err="1">
                <a:solidFill>
                  <a:srgbClr val="0645AD"/>
                </a:solidFill>
                <a:effectLst/>
                <a:latin typeface="Arial" panose="020B0604020202020204" pitchFamily="34" charset="0"/>
                <a:hlinkClick r:id="rId4" tooltip="Lucien Tesnière"/>
              </a:rPr>
              <a:t>Tesnière</a:t>
            </a:r>
            <a:r>
              <a:rPr lang="en-US" b="0" i="0" dirty="0">
                <a:solidFill>
                  <a:srgbClr val="202122"/>
                </a:solidFill>
                <a:effectLst/>
                <a:latin typeface="Arial" panose="020B0604020202020204" pitchFamily="34" charset="0"/>
              </a:rPr>
              <a:t>. Dependency is the notion that linguistic units, e.g. words, are connected to each other by directed links. The (finite) verb is taken to be the structural center of clause structure. All other syntactic units (words) are either directly or indirectly connected to the verb in terms of the directed links, which are called </a:t>
            </a:r>
            <a:r>
              <a:rPr lang="en-US" b="0" i="1" dirty="0">
                <a:solidFill>
                  <a:srgbClr val="202122"/>
                </a:solidFill>
                <a:effectLst/>
                <a:latin typeface="Arial" panose="020B0604020202020204" pitchFamily="34" charset="0"/>
              </a:rPr>
              <a:t>dependencies</a:t>
            </a:r>
            <a:endParaRPr lang="en-US" dirty="0"/>
          </a:p>
        </p:txBody>
      </p:sp>
    </p:spTree>
    <p:extLst>
      <p:ext uri="{BB962C8B-B14F-4D97-AF65-F5344CB8AC3E}">
        <p14:creationId xmlns:p14="http://schemas.microsoft.com/office/powerpoint/2010/main" val="3920676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21200" y="277106"/>
            <a:ext cx="3162300" cy="474489"/>
          </a:xfrm>
          <a:prstGeom prst="rect">
            <a:avLst/>
          </a:prstGeom>
          <a:solidFill>
            <a:srgbClr val="0062AC"/>
          </a:solidFill>
        </p:spPr>
        <p:txBody>
          <a:bodyPr vert="horz" wrap="square" lIns="0" tIns="0" rIns="0" bIns="0" rtlCol="0" anchor="ctr">
            <a:spAutoFit/>
          </a:bodyPr>
          <a:lstStyle/>
          <a:p>
            <a:pPr marL="196850">
              <a:lnSpc>
                <a:spcPts val="3685"/>
              </a:lnSpc>
            </a:pPr>
            <a:r>
              <a:rPr sz="3200" dirty="0">
                <a:solidFill>
                  <a:srgbClr val="FFFFFF"/>
                </a:solidFill>
              </a:rPr>
              <a:t>Syntactic</a:t>
            </a:r>
            <a:r>
              <a:rPr sz="3200" spc="-105" dirty="0">
                <a:solidFill>
                  <a:srgbClr val="FFFFFF"/>
                </a:solidFill>
              </a:rPr>
              <a:t> </a:t>
            </a:r>
            <a:r>
              <a:rPr sz="3200" spc="-25" dirty="0">
                <a:solidFill>
                  <a:srgbClr val="FFFFFF"/>
                </a:solidFill>
              </a:rPr>
              <a:t>Parsing</a:t>
            </a:r>
            <a:endParaRPr sz="3200"/>
          </a:p>
        </p:txBody>
      </p:sp>
      <p:sp>
        <p:nvSpPr>
          <p:cNvPr id="3" name="object 3"/>
          <p:cNvSpPr/>
          <p:nvPr/>
        </p:nvSpPr>
        <p:spPr>
          <a:xfrm>
            <a:off x="2079269" y="1193127"/>
            <a:ext cx="8080731" cy="4483772"/>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18</a:t>
            </a:fld>
            <a:endParaRPr sz="12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507E8-1285-4EE3-B1B8-58CA5AF0129E}"/>
              </a:ext>
            </a:extLst>
          </p:cNvPr>
          <p:cNvSpPr>
            <a:spLocks noGrp="1"/>
          </p:cNvSpPr>
          <p:nvPr>
            <p:ph type="title"/>
          </p:nvPr>
        </p:nvSpPr>
        <p:spPr>
          <a:xfrm>
            <a:off x="2057400" y="520005"/>
            <a:ext cx="8458200" cy="3754874"/>
          </a:xfrm>
        </p:spPr>
        <p:txBody>
          <a:bodyPr/>
          <a:lstStyle/>
          <a:p>
            <a:r>
              <a:rPr lang="en-US" sz="1800" dirty="0">
                <a:solidFill>
                  <a:srgbClr val="202122"/>
                </a:solidFill>
                <a:latin typeface="Arial" panose="020B0604020202020204" pitchFamily="34" charset="0"/>
              </a:rPr>
              <a:t>In </a:t>
            </a:r>
            <a:r>
              <a:rPr lang="en-US" sz="1800" dirty="0">
                <a:solidFill>
                  <a:srgbClr val="0645AD"/>
                </a:solidFill>
                <a:latin typeface="Arial" panose="020B0604020202020204" pitchFamily="34" charset="0"/>
                <a:hlinkClick r:id="rId2" tooltip="Natural Language Processing"/>
              </a:rPr>
              <a:t>natural language processing</a:t>
            </a:r>
            <a:r>
              <a:rPr lang="en-US" sz="1800" dirty="0">
                <a:solidFill>
                  <a:srgbClr val="202122"/>
                </a:solidFill>
                <a:latin typeface="Arial" panose="020B0604020202020204" pitchFamily="34" charset="0"/>
              </a:rPr>
              <a:t>, </a:t>
            </a:r>
            <a:r>
              <a:rPr lang="en-US" sz="1800" b="1" dirty="0">
                <a:solidFill>
                  <a:srgbClr val="202122"/>
                </a:solidFill>
                <a:latin typeface="Arial" panose="020B0604020202020204" pitchFamily="34" charset="0"/>
              </a:rPr>
              <a:t>entity linking</a:t>
            </a:r>
            <a:r>
              <a:rPr lang="en-US" sz="1800" dirty="0">
                <a:solidFill>
                  <a:srgbClr val="202122"/>
                </a:solidFill>
                <a:latin typeface="Arial" panose="020B0604020202020204" pitchFamily="34" charset="0"/>
              </a:rPr>
              <a:t>, also referred to as </a:t>
            </a:r>
            <a:r>
              <a:rPr lang="en-US" sz="1800" b="1" dirty="0">
                <a:solidFill>
                  <a:srgbClr val="202122"/>
                </a:solidFill>
                <a:latin typeface="Arial" panose="020B0604020202020204" pitchFamily="34" charset="0"/>
              </a:rPr>
              <a:t>named-entity linking</a:t>
            </a:r>
            <a:r>
              <a:rPr lang="en-US" sz="1800" dirty="0">
                <a:solidFill>
                  <a:srgbClr val="202122"/>
                </a:solidFill>
                <a:latin typeface="Arial" panose="020B0604020202020204" pitchFamily="34" charset="0"/>
              </a:rPr>
              <a:t> (NEL),</a:t>
            </a:r>
            <a:r>
              <a:rPr lang="en-US" sz="1800" baseline="30000" dirty="0">
                <a:solidFill>
                  <a:srgbClr val="0645AD"/>
                </a:solidFill>
                <a:latin typeface="Arial" panose="020B0604020202020204" pitchFamily="34" charset="0"/>
                <a:hlinkClick r:id="rId3"/>
              </a:rPr>
              <a:t>[1]</a:t>
            </a:r>
            <a:r>
              <a:rPr lang="en-US" sz="1800" dirty="0">
                <a:solidFill>
                  <a:srgbClr val="202122"/>
                </a:solidFill>
                <a:latin typeface="Arial" panose="020B0604020202020204" pitchFamily="34" charset="0"/>
              </a:rPr>
              <a:t> </a:t>
            </a:r>
            <a:r>
              <a:rPr lang="en-US" sz="1800" b="1" dirty="0">
                <a:solidFill>
                  <a:srgbClr val="202122"/>
                </a:solidFill>
                <a:latin typeface="Arial" panose="020B0604020202020204" pitchFamily="34" charset="0"/>
              </a:rPr>
              <a:t>named-entity disambiguation</a:t>
            </a:r>
            <a:r>
              <a:rPr lang="en-US" sz="1800" dirty="0">
                <a:solidFill>
                  <a:srgbClr val="202122"/>
                </a:solidFill>
                <a:latin typeface="Arial" panose="020B0604020202020204" pitchFamily="34" charset="0"/>
              </a:rPr>
              <a:t> (NED), </a:t>
            </a:r>
            <a:r>
              <a:rPr lang="en-US" sz="1800" b="1" dirty="0">
                <a:solidFill>
                  <a:srgbClr val="202122"/>
                </a:solidFill>
                <a:latin typeface="Arial" panose="020B0604020202020204" pitchFamily="34" charset="0"/>
              </a:rPr>
              <a:t>named-entity recognition and disambiguation</a:t>
            </a:r>
            <a:r>
              <a:rPr lang="en-US" sz="1800" dirty="0">
                <a:solidFill>
                  <a:srgbClr val="202122"/>
                </a:solidFill>
                <a:latin typeface="Arial" panose="020B0604020202020204" pitchFamily="34" charset="0"/>
              </a:rPr>
              <a:t> (NERD) or </a:t>
            </a:r>
            <a:r>
              <a:rPr lang="en-US" sz="1800" b="1" dirty="0">
                <a:solidFill>
                  <a:srgbClr val="202122"/>
                </a:solidFill>
                <a:latin typeface="Arial" panose="020B0604020202020204" pitchFamily="34" charset="0"/>
              </a:rPr>
              <a:t>named-entity normalization</a:t>
            </a:r>
            <a:r>
              <a:rPr lang="en-US" sz="1800" dirty="0">
                <a:solidFill>
                  <a:srgbClr val="202122"/>
                </a:solidFill>
                <a:latin typeface="Arial" panose="020B0604020202020204" pitchFamily="34" charset="0"/>
              </a:rPr>
              <a:t> (NEN)</a:t>
            </a:r>
            <a:r>
              <a:rPr lang="en-US" sz="1800" baseline="30000" dirty="0">
                <a:solidFill>
                  <a:srgbClr val="0645AD"/>
                </a:solidFill>
                <a:latin typeface="Arial" panose="020B0604020202020204" pitchFamily="34" charset="0"/>
                <a:hlinkClick r:id="rId4"/>
              </a:rPr>
              <a:t>[2]</a:t>
            </a:r>
            <a:r>
              <a:rPr lang="en-US" sz="1800" dirty="0">
                <a:solidFill>
                  <a:srgbClr val="202122"/>
                </a:solidFill>
                <a:latin typeface="Arial" panose="020B0604020202020204" pitchFamily="34" charset="0"/>
              </a:rPr>
              <a:t> is the task of assigning a unique identity to entities (such as famous individuals, locations, or companies) mentioned in text.</a:t>
            </a:r>
            <a:br>
              <a:rPr lang="en-US" sz="1800" dirty="0">
                <a:solidFill>
                  <a:srgbClr val="202122"/>
                </a:solidFill>
                <a:latin typeface="Arial" panose="020B0604020202020204" pitchFamily="34" charset="0"/>
              </a:rPr>
            </a:br>
            <a:br>
              <a:rPr lang="en-US" sz="1800" dirty="0">
                <a:solidFill>
                  <a:srgbClr val="202122"/>
                </a:solidFill>
                <a:latin typeface="Arial" panose="020B0604020202020204" pitchFamily="34" charset="0"/>
              </a:rPr>
            </a:br>
            <a:br>
              <a:rPr lang="en-US" sz="1800" dirty="0">
                <a:solidFill>
                  <a:srgbClr val="202122"/>
                </a:solidFill>
                <a:latin typeface="Arial" panose="020B0604020202020204" pitchFamily="34" charset="0"/>
              </a:rPr>
            </a:br>
            <a:br>
              <a:rPr lang="en-US" sz="1800" dirty="0">
                <a:solidFill>
                  <a:srgbClr val="202122"/>
                </a:solidFill>
                <a:latin typeface="Arial" panose="020B0604020202020204" pitchFamily="34" charset="0"/>
              </a:rPr>
            </a:br>
            <a:r>
              <a:rPr lang="en-US" sz="2000" dirty="0">
                <a:solidFill>
                  <a:srgbClr val="646464"/>
                </a:solidFill>
                <a:latin typeface="Open Sans" panose="020B0606030504020204" pitchFamily="34" charset="0"/>
              </a:rPr>
              <a:t>Coreference resolution is the task of finding all expressions that refer to the same entity in a text. It is an important step for a lot of higher level NLP tasks that involve natural language understanding such as document summarization, question answering, and information extraction.</a:t>
            </a:r>
            <a:endParaRPr lang="en-US" sz="2000" dirty="0"/>
          </a:p>
        </p:txBody>
      </p:sp>
    </p:spTree>
    <p:extLst>
      <p:ext uri="{BB962C8B-B14F-4D97-AF65-F5344CB8AC3E}">
        <p14:creationId xmlns:p14="http://schemas.microsoft.com/office/powerpoint/2010/main" val="3152260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7A880-7183-3DDA-CDC3-9FF5A7A23E67}"/>
              </a:ext>
            </a:extLst>
          </p:cNvPr>
          <p:cNvSpPr>
            <a:spLocks noGrp="1"/>
          </p:cNvSpPr>
          <p:nvPr>
            <p:ph type="title"/>
          </p:nvPr>
        </p:nvSpPr>
        <p:spPr/>
        <p:txBody>
          <a:bodyPr/>
          <a:lstStyle/>
          <a:p>
            <a:r>
              <a:rPr lang="en-US" dirty="0"/>
              <a:t> What is NLP (Natural language processing)</a:t>
            </a:r>
          </a:p>
        </p:txBody>
      </p:sp>
      <p:sp>
        <p:nvSpPr>
          <p:cNvPr id="3" name="Content Placeholder 2">
            <a:extLst>
              <a:ext uri="{FF2B5EF4-FFF2-40B4-BE49-F238E27FC236}">
                <a16:creationId xmlns:a16="http://schemas.microsoft.com/office/drawing/2014/main" id="{3E4AE7AF-548B-16A1-6941-F810D7307F5D}"/>
              </a:ext>
            </a:extLst>
          </p:cNvPr>
          <p:cNvSpPr>
            <a:spLocks noGrp="1"/>
          </p:cNvSpPr>
          <p:nvPr>
            <p:ph idx="1"/>
          </p:nvPr>
        </p:nvSpPr>
        <p:spPr/>
        <p:txBody>
          <a:bodyPr/>
          <a:lstStyle/>
          <a:p>
            <a:r>
              <a:rPr lang="en-US" b="0" i="0" dirty="0">
                <a:solidFill>
                  <a:srgbClr val="2B3E51"/>
                </a:solidFill>
                <a:effectLst/>
                <a:latin typeface="Open Sans" panose="020B0606030504020204" pitchFamily="34" charset="0"/>
              </a:rPr>
              <a:t>Natural Language Processing (NLP) is a subfield of </a:t>
            </a:r>
            <a:r>
              <a:rPr lang="en-US" b="0" i="0" u="none" strike="noStrike" dirty="0">
                <a:solidFill>
                  <a:srgbClr val="008BFF"/>
                </a:solidFill>
                <a:effectLst/>
                <a:latin typeface="Open Sans" panose="020B0606030504020204" pitchFamily="34" charset="0"/>
              </a:rPr>
              <a:t>artificial intelligence (AI)</a:t>
            </a:r>
            <a:r>
              <a:rPr lang="en-US" b="0" i="0" dirty="0">
                <a:solidFill>
                  <a:srgbClr val="2B3E51"/>
                </a:solidFill>
                <a:effectLst/>
                <a:latin typeface="Open Sans" panose="020B0606030504020204" pitchFamily="34" charset="0"/>
              </a:rPr>
              <a:t>. It helps machines process and understand the human language  and can also generate human language so that they can automatically perform repetitive tasks. Examples include machine translation, summarization, ticket classification, and spell check. Generation examples includes question answering </a:t>
            </a:r>
            <a:r>
              <a:rPr lang="en-US" dirty="0">
                <a:solidFill>
                  <a:srgbClr val="2B3E51"/>
                </a:solidFill>
                <a:latin typeface="Open Sans" panose="020B0606030504020204" pitchFamily="34" charset="0"/>
              </a:rPr>
              <a:t>and </a:t>
            </a:r>
            <a:r>
              <a:rPr lang="en-US" b="0" i="0" dirty="0">
                <a:solidFill>
                  <a:srgbClr val="2B3E51"/>
                </a:solidFill>
                <a:effectLst/>
                <a:latin typeface="Open Sans" panose="020B0606030504020204" pitchFamily="34" charset="0"/>
              </a:rPr>
              <a:t>chatbots like OpenAI ChatGPT, Google Bard and Microsoft Bing Chat. </a:t>
            </a:r>
            <a:endParaRPr lang="en-US" dirty="0"/>
          </a:p>
        </p:txBody>
      </p:sp>
    </p:spTree>
    <p:extLst>
      <p:ext uri="{BB962C8B-B14F-4D97-AF65-F5344CB8AC3E}">
        <p14:creationId xmlns:p14="http://schemas.microsoft.com/office/powerpoint/2010/main" val="23916885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736841" y="6243037"/>
            <a:ext cx="2581910" cy="228268"/>
          </a:xfrm>
          <a:prstGeom prst="rect">
            <a:avLst/>
          </a:prstGeom>
        </p:spPr>
        <p:txBody>
          <a:bodyPr vert="horz" wrap="square" lIns="0" tIns="12700" rIns="0" bIns="0" rtlCol="0">
            <a:spAutoFit/>
          </a:bodyPr>
          <a:lstStyle/>
          <a:p>
            <a:pPr marL="12700">
              <a:spcBef>
                <a:spcPts val="100"/>
              </a:spcBef>
            </a:pPr>
            <a:r>
              <a:rPr sz="1400" spc="-10" dirty="0">
                <a:solidFill>
                  <a:srgbClr val="0062AC"/>
                </a:solidFill>
                <a:latin typeface="Calibri"/>
                <a:cs typeface="Calibri"/>
              </a:rPr>
              <a:t>figure </a:t>
            </a:r>
            <a:r>
              <a:rPr sz="1400" spc="-5" dirty="0">
                <a:solidFill>
                  <a:srgbClr val="0062AC"/>
                </a:solidFill>
                <a:latin typeface="Calibri"/>
                <a:cs typeface="Calibri"/>
              </a:rPr>
              <a:t>credit: </a:t>
            </a:r>
            <a:r>
              <a:rPr sz="1400" spc="5" dirty="0">
                <a:solidFill>
                  <a:srgbClr val="0062AC"/>
                </a:solidFill>
                <a:latin typeface="Calibri"/>
                <a:cs typeface="Calibri"/>
              </a:rPr>
              <a:t>Durrett </a:t>
            </a:r>
            <a:r>
              <a:rPr sz="1400" dirty="0">
                <a:solidFill>
                  <a:srgbClr val="0062AC"/>
                </a:solidFill>
                <a:latin typeface="Calibri"/>
                <a:cs typeface="Calibri"/>
              </a:rPr>
              <a:t>&amp; </a:t>
            </a:r>
            <a:r>
              <a:rPr sz="1400" spc="-20" dirty="0">
                <a:solidFill>
                  <a:srgbClr val="0062AC"/>
                </a:solidFill>
                <a:latin typeface="Calibri"/>
                <a:cs typeface="Calibri"/>
              </a:rPr>
              <a:t>Klein</a:t>
            </a:r>
            <a:r>
              <a:rPr sz="1400" spc="-30" dirty="0">
                <a:solidFill>
                  <a:srgbClr val="0062AC"/>
                </a:solidFill>
                <a:latin typeface="Calibri"/>
                <a:cs typeface="Calibri"/>
              </a:rPr>
              <a:t> </a:t>
            </a:r>
            <a:r>
              <a:rPr sz="1400" spc="-15" dirty="0">
                <a:solidFill>
                  <a:srgbClr val="0062AC"/>
                </a:solidFill>
                <a:latin typeface="Calibri"/>
                <a:cs typeface="Calibri"/>
              </a:rPr>
              <a:t>(2014)</a:t>
            </a:r>
            <a:endParaRPr sz="1400">
              <a:latin typeface="Calibri"/>
              <a:cs typeface="Calibri"/>
            </a:endParaRPr>
          </a:p>
        </p:txBody>
      </p:sp>
      <p:sp>
        <p:nvSpPr>
          <p:cNvPr id="3" name="object 3"/>
          <p:cNvSpPr/>
          <p:nvPr/>
        </p:nvSpPr>
        <p:spPr>
          <a:xfrm>
            <a:off x="3906896" y="1364931"/>
            <a:ext cx="4459605" cy="661670"/>
          </a:xfrm>
          <a:custGeom>
            <a:avLst/>
            <a:gdLst/>
            <a:ahLst/>
            <a:cxnLst/>
            <a:rect l="l" t="t" r="r" b="b"/>
            <a:pathLst>
              <a:path w="4459605" h="661669">
                <a:moveTo>
                  <a:pt x="4358736" y="0"/>
                </a:moveTo>
                <a:lnTo>
                  <a:pt x="100431" y="0"/>
                </a:lnTo>
                <a:lnTo>
                  <a:pt x="61339" y="7878"/>
                </a:lnTo>
                <a:lnTo>
                  <a:pt x="29416" y="29363"/>
                </a:lnTo>
                <a:lnTo>
                  <a:pt x="7892" y="61229"/>
                </a:lnTo>
                <a:lnTo>
                  <a:pt x="0" y="100249"/>
                </a:lnTo>
                <a:lnTo>
                  <a:pt x="0" y="561404"/>
                </a:lnTo>
                <a:lnTo>
                  <a:pt x="7892" y="600428"/>
                </a:lnTo>
                <a:lnTo>
                  <a:pt x="29416" y="632293"/>
                </a:lnTo>
                <a:lnTo>
                  <a:pt x="61339" y="653778"/>
                </a:lnTo>
                <a:lnTo>
                  <a:pt x="100431" y="661656"/>
                </a:lnTo>
                <a:lnTo>
                  <a:pt x="4358736" y="661656"/>
                </a:lnTo>
                <a:lnTo>
                  <a:pt x="4397829" y="653778"/>
                </a:lnTo>
                <a:lnTo>
                  <a:pt x="4429753" y="632293"/>
                </a:lnTo>
                <a:lnTo>
                  <a:pt x="4451275" y="600428"/>
                </a:lnTo>
                <a:lnTo>
                  <a:pt x="4459168" y="561404"/>
                </a:lnTo>
                <a:lnTo>
                  <a:pt x="4459168" y="100249"/>
                </a:lnTo>
                <a:lnTo>
                  <a:pt x="4451275" y="61229"/>
                </a:lnTo>
                <a:lnTo>
                  <a:pt x="4429753" y="29363"/>
                </a:lnTo>
                <a:lnTo>
                  <a:pt x="4397829" y="7878"/>
                </a:lnTo>
                <a:lnTo>
                  <a:pt x="4358736" y="0"/>
                </a:lnTo>
                <a:close/>
              </a:path>
            </a:pathLst>
          </a:custGeom>
          <a:solidFill>
            <a:srgbClr val="EBEBEB"/>
          </a:solidFill>
        </p:spPr>
        <p:txBody>
          <a:bodyPr wrap="square" lIns="0" tIns="0" rIns="0" bIns="0" rtlCol="0"/>
          <a:lstStyle/>
          <a:p>
            <a:endParaRPr/>
          </a:p>
        </p:txBody>
      </p:sp>
      <p:sp>
        <p:nvSpPr>
          <p:cNvPr id="4" name="object 4"/>
          <p:cNvSpPr/>
          <p:nvPr/>
        </p:nvSpPr>
        <p:spPr>
          <a:xfrm>
            <a:off x="3906896" y="2120154"/>
            <a:ext cx="4459605" cy="661670"/>
          </a:xfrm>
          <a:custGeom>
            <a:avLst/>
            <a:gdLst/>
            <a:ahLst/>
            <a:cxnLst/>
            <a:rect l="l" t="t" r="r" b="b"/>
            <a:pathLst>
              <a:path w="4459605" h="661669">
                <a:moveTo>
                  <a:pt x="4358736" y="0"/>
                </a:moveTo>
                <a:lnTo>
                  <a:pt x="100431" y="0"/>
                </a:lnTo>
                <a:lnTo>
                  <a:pt x="61339" y="7878"/>
                </a:lnTo>
                <a:lnTo>
                  <a:pt x="29416" y="29363"/>
                </a:lnTo>
                <a:lnTo>
                  <a:pt x="7892" y="61230"/>
                </a:lnTo>
                <a:lnTo>
                  <a:pt x="0" y="100251"/>
                </a:lnTo>
                <a:lnTo>
                  <a:pt x="0" y="561404"/>
                </a:lnTo>
                <a:lnTo>
                  <a:pt x="7892" y="600428"/>
                </a:lnTo>
                <a:lnTo>
                  <a:pt x="29416" y="632293"/>
                </a:lnTo>
                <a:lnTo>
                  <a:pt x="61339" y="653777"/>
                </a:lnTo>
                <a:lnTo>
                  <a:pt x="100431" y="661654"/>
                </a:lnTo>
                <a:lnTo>
                  <a:pt x="4358736" y="661654"/>
                </a:lnTo>
                <a:lnTo>
                  <a:pt x="4397829" y="653777"/>
                </a:lnTo>
                <a:lnTo>
                  <a:pt x="4429753" y="632293"/>
                </a:lnTo>
                <a:lnTo>
                  <a:pt x="4451275" y="600428"/>
                </a:lnTo>
                <a:lnTo>
                  <a:pt x="4459168" y="561404"/>
                </a:lnTo>
                <a:lnTo>
                  <a:pt x="4459168" y="100251"/>
                </a:lnTo>
                <a:lnTo>
                  <a:pt x="4451275" y="61230"/>
                </a:lnTo>
                <a:lnTo>
                  <a:pt x="4429753" y="29363"/>
                </a:lnTo>
                <a:lnTo>
                  <a:pt x="4397829" y="7878"/>
                </a:lnTo>
                <a:lnTo>
                  <a:pt x="4358736" y="0"/>
                </a:lnTo>
                <a:close/>
              </a:path>
            </a:pathLst>
          </a:custGeom>
          <a:solidFill>
            <a:srgbClr val="EBEBEB"/>
          </a:solidFill>
        </p:spPr>
        <p:txBody>
          <a:bodyPr wrap="square" lIns="0" tIns="0" rIns="0" bIns="0" rtlCol="0"/>
          <a:lstStyle/>
          <a:p>
            <a:endParaRPr/>
          </a:p>
        </p:txBody>
      </p:sp>
      <p:sp>
        <p:nvSpPr>
          <p:cNvPr id="5" name="object 5"/>
          <p:cNvSpPr txBox="1"/>
          <p:nvPr/>
        </p:nvSpPr>
        <p:spPr>
          <a:xfrm>
            <a:off x="3015755" y="3627927"/>
            <a:ext cx="5620385" cy="271228"/>
          </a:xfrm>
          <a:prstGeom prst="rect">
            <a:avLst/>
          </a:prstGeom>
        </p:spPr>
        <p:txBody>
          <a:bodyPr vert="horz" wrap="square" lIns="0" tIns="17145" rIns="0" bIns="0" rtlCol="0">
            <a:spAutoFit/>
          </a:bodyPr>
          <a:lstStyle/>
          <a:p>
            <a:pPr marL="38100">
              <a:spcBef>
                <a:spcPts val="135"/>
              </a:spcBef>
            </a:pPr>
            <a:r>
              <a:rPr sz="1650" i="1" spc="10" dirty="0">
                <a:latin typeface="Times New Roman"/>
                <a:cs typeface="Times New Roman"/>
              </a:rPr>
              <a:t>Revenues of </a:t>
            </a:r>
            <a:r>
              <a:rPr sz="1650" i="1" spc="15" dirty="0">
                <a:latin typeface="Times New Roman"/>
                <a:cs typeface="Times New Roman"/>
              </a:rPr>
              <a:t>$14.5 </a:t>
            </a:r>
            <a:r>
              <a:rPr sz="1650" i="1" spc="10" dirty="0">
                <a:latin typeface="Times New Roman"/>
                <a:cs typeface="Times New Roman"/>
              </a:rPr>
              <a:t>billion </a:t>
            </a:r>
            <a:r>
              <a:rPr sz="1650" i="1" dirty="0">
                <a:latin typeface="Times New Roman"/>
                <a:cs typeface="Times New Roman"/>
              </a:rPr>
              <a:t>were </a:t>
            </a:r>
            <a:r>
              <a:rPr sz="1650" i="1" spc="10" dirty="0">
                <a:latin typeface="Times New Roman"/>
                <a:cs typeface="Times New Roman"/>
              </a:rPr>
              <a:t>posted </a:t>
            </a:r>
            <a:r>
              <a:rPr sz="1650" i="1" spc="15" dirty="0">
                <a:latin typeface="Times New Roman"/>
                <a:cs typeface="Times New Roman"/>
              </a:rPr>
              <a:t>by </a:t>
            </a:r>
            <a:r>
              <a:rPr sz="1650" i="1" u="sng" spc="10" dirty="0">
                <a:uFill>
                  <a:solidFill>
                    <a:srgbClr val="000000"/>
                  </a:solidFill>
                </a:uFill>
                <a:latin typeface="Times New Roman"/>
                <a:cs typeface="Times New Roman"/>
              </a:rPr>
              <a:t>Dell</a:t>
            </a:r>
            <a:r>
              <a:rPr sz="1650" spc="15" baseline="-7575" dirty="0">
                <a:latin typeface="Times New Roman"/>
                <a:cs typeface="Times New Roman"/>
              </a:rPr>
              <a:t>1</a:t>
            </a:r>
            <a:r>
              <a:rPr sz="1650" i="1" spc="10" dirty="0">
                <a:latin typeface="Times New Roman"/>
                <a:cs typeface="Times New Roman"/>
              </a:rPr>
              <a:t>. </a:t>
            </a:r>
            <a:r>
              <a:rPr sz="1650" i="1" u="sng" spc="15" dirty="0">
                <a:uFill>
                  <a:solidFill>
                    <a:srgbClr val="000000"/>
                  </a:solidFill>
                </a:uFill>
                <a:latin typeface="Times New Roman"/>
                <a:cs typeface="Times New Roman"/>
              </a:rPr>
              <a:t>The company</a:t>
            </a:r>
            <a:r>
              <a:rPr sz="1650" spc="22" baseline="-7575" dirty="0">
                <a:latin typeface="Times New Roman"/>
                <a:cs typeface="Times New Roman"/>
              </a:rPr>
              <a:t>1</a:t>
            </a:r>
            <a:r>
              <a:rPr sz="1650" spc="225" baseline="-7575" dirty="0">
                <a:latin typeface="Times New Roman"/>
                <a:cs typeface="Times New Roman"/>
              </a:rPr>
              <a:t> </a:t>
            </a:r>
            <a:r>
              <a:rPr sz="1650" i="1" spc="5" dirty="0">
                <a:latin typeface="Times New Roman"/>
                <a:cs typeface="Times New Roman"/>
              </a:rPr>
              <a:t>...</a:t>
            </a:r>
            <a:endParaRPr sz="1650">
              <a:latin typeface="Times New Roman"/>
              <a:cs typeface="Times New Roman"/>
            </a:endParaRPr>
          </a:p>
        </p:txBody>
      </p:sp>
      <p:sp>
        <p:nvSpPr>
          <p:cNvPr id="6" name="object 6"/>
          <p:cNvSpPr txBox="1"/>
          <p:nvPr/>
        </p:nvSpPr>
        <p:spPr>
          <a:xfrm>
            <a:off x="4008019" y="1369607"/>
            <a:ext cx="3857625" cy="1315720"/>
          </a:xfrm>
          <a:prstGeom prst="rect">
            <a:avLst/>
          </a:prstGeom>
        </p:spPr>
        <p:txBody>
          <a:bodyPr vert="horz" wrap="square" lIns="0" tIns="12065" rIns="0" bIns="0" rtlCol="0">
            <a:spAutoFit/>
          </a:bodyPr>
          <a:lstStyle/>
          <a:p>
            <a:pPr marL="13970" marR="911225" indent="-1905">
              <a:lnSpc>
                <a:spcPct val="121000"/>
              </a:lnSpc>
              <a:spcBef>
                <a:spcPts val="95"/>
              </a:spcBef>
            </a:pPr>
            <a:r>
              <a:rPr sz="1450" spc="15" dirty="0">
                <a:solidFill>
                  <a:srgbClr val="4F7A28"/>
                </a:solidFill>
                <a:latin typeface="Courier New"/>
                <a:cs typeface="Courier New"/>
              </a:rPr>
              <a:t>en.wikipedia.org/wiki/Dell  </a:t>
            </a:r>
            <a:r>
              <a:rPr sz="1450" spc="10" dirty="0">
                <a:latin typeface="Courier New"/>
                <a:cs typeface="Courier New"/>
              </a:rPr>
              <a:t>Infobox type:</a:t>
            </a:r>
            <a:r>
              <a:rPr sz="1450" spc="-5" dirty="0">
                <a:latin typeface="Courier New"/>
                <a:cs typeface="Courier New"/>
              </a:rPr>
              <a:t> </a:t>
            </a:r>
            <a:r>
              <a:rPr sz="1450" spc="15" dirty="0">
                <a:latin typeface="Courier New"/>
                <a:cs typeface="Courier New"/>
              </a:rPr>
              <a:t>company</a:t>
            </a:r>
            <a:endParaRPr sz="1450">
              <a:latin typeface="Courier New"/>
              <a:cs typeface="Courier New"/>
            </a:endParaRPr>
          </a:p>
          <a:p>
            <a:pPr marL="12700" marR="5080" indent="6350">
              <a:lnSpc>
                <a:spcPct val="136100"/>
              </a:lnSpc>
              <a:spcBef>
                <a:spcPts val="1210"/>
              </a:spcBef>
            </a:pPr>
            <a:r>
              <a:rPr sz="1450" spc="15" dirty="0">
                <a:solidFill>
                  <a:srgbClr val="B51A00"/>
                </a:solidFill>
                <a:latin typeface="Courier New"/>
                <a:cs typeface="Courier New"/>
              </a:rPr>
              <a:t>en.wikipedia.org/wiki/Michael_Dell  </a:t>
            </a:r>
            <a:r>
              <a:rPr sz="1450" spc="10" dirty="0">
                <a:latin typeface="Courier New"/>
                <a:cs typeface="Courier New"/>
              </a:rPr>
              <a:t>Infobox type: </a:t>
            </a:r>
            <a:r>
              <a:rPr sz="1450" spc="15" dirty="0">
                <a:latin typeface="Courier New"/>
                <a:cs typeface="Courier New"/>
              </a:rPr>
              <a:t>person</a:t>
            </a:r>
            <a:endParaRPr sz="1450">
              <a:latin typeface="Courier New"/>
              <a:cs typeface="Courier New"/>
            </a:endParaRPr>
          </a:p>
        </p:txBody>
      </p:sp>
      <p:sp>
        <p:nvSpPr>
          <p:cNvPr id="7" name="object 7"/>
          <p:cNvSpPr txBox="1"/>
          <p:nvPr/>
        </p:nvSpPr>
        <p:spPr>
          <a:xfrm>
            <a:off x="6010105" y="2958921"/>
            <a:ext cx="1444625" cy="541655"/>
          </a:xfrm>
          <a:prstGeom prst="rect">
            <a:avLst/>
          </a:prstGeom>
        </p:spPr>
        <p:txBody>
          <a:bodyPr vert="horz" wrap="square" lIns="0" tIns="0" rIns="0" bIns="0" rtlCol="0">
            <a:spAutoFit/>
          </a:bodyPr>
          <a:lstStyle/>
          <a:p>
            <a:pPr algn="ctr">
              <a:lnSpc>
                <a:spcPts val="1800"/>
              </a:lnSpc>
            </a:pPr>
            <a:r>
              <a:rPr sz="1900" spc="-5" dirty="0">
                <a:solidFill>
                  <a:srgbClr val="4F7A28"/>
                </a:solidFill>
                <a:latin typeface="Times New Roman"/>
                <a:cs typeface="Times New Roman"/>
              </a:rPr>
              <a:t>O</a:t>
            </a:r>
            <a:r>
              <a:rPr sz="1450" spc="15" dirty="0">
                <a:solidFill>
                  <a:srgbClr val="4F7A28"/>
                </a:solidFill>
                <a:latin typeface="Times New Roman"/>
                <a:cs typeface="Times New Roman"/>
              </a:rPr>
              <a:t>RGANI</a:t>
            </a:r>
            <a:r>
              <a:rPr sz="1450" spc="10" dirty="0">
                <a:solidFill>
                  <a:srgbClr val="4F7A28"/>
                </a:solidFill>
                <a:latin typeface="Times New Roman"/>
                <a:cs typeface="Times New Roman"/>
              </a:rPr>
              <a:t>Z</a:t>
            </a:r>
            <a:r>
              <a:rPr sz="1450" spc="-150" dirty="0">
                <a:solidFill>
                  <a:srgbClr val="4F7A28"/>
                </a:solidFill>
                <a:latin typeface="Times New Roman"/>
                <a:cs typeface="Times New Roman"/>
              </a:rPr>
              <a:t>A</a:t>
            </a:r>
            <a:r>
              <a:rPr sz="1450" spc="10" dirty="0">
                <a:solidFill>
                  <a:srgbClr val="4F7A28"/>
                </a:solidFill>
                <a:latin typeface="Times New Roman"/>
                <a:cs typeface="Times New Roman"/>
              </a:rPr>
              <a:t>T</a:t>
            </a:r>
            <a:r>
              <a:rPr sz="1450" spc="15" dirty="0">
                <a:solidFill>
                  <a:srgbClr val="4F7A28"/>
                </a:solidFill>
                <a:latin typeface="Times New Roman"/>
                <a:cs typeface="Times New Roman"/>
              </a:rPr>
              <a:t>ION</a:t>
            </a:r>
            <a:endParaRPr sz="1450">
              <a:latin typeface="Times New Roman"/>
              <a:cs typeface="Times New Roman"/>
            </a:endParaRPr>
          </a:p>
          <a:p>
            <a:pPr marL="635" algn="ctr">
              <a:spcBef>
                <a:spcPts val="85"/>
              </a:spcBef>
            </a:pPr>
            <a:r>
              <a:rPr sz="1900" spc="10" dirty="0">
                <a:solidFill>
                  <a:srgbClr val="B51A00"/>
                </a:solidFill>
                <a:latin typeface="Times New Roman"/>
                <a:cs typeface="Times New Roman"/>
              </a:rPr>
              <a:t>P</a:t>
            </a:r>
            <a:r>
              <a:rPr sz="1450" spc="10" dirty="0">
                <a:solidFill>
                  <a:srgbClr val="B51A00"/>
                </a:solidFill>
                <a:latin typeface="Times New Roman"/>
                <a:cs typeface="Times New Roman"/>
              </a:rPr>
              <a:t>ERSON</a:t>
            </a:r>
            <a:endParaRPr sz="1450">
              <a:latin typeface="Times New Roman"/>
              <a:cs typeface="Times New Roman"/>
            </a:endParaRPr>
          </a:p>
        </p:txBody>
      </p:sp>
      <p:sp>
        <p:nvSpPr>
          <p:cNvPr id="8" name="object 8"/>
          <p:cNvSpPr/>
          <p:nvPr/>
        </p:nvSpPr>
        <p:spPr>
          <a:xfrm>
            <a:off x="6896855" y="3992831"/>
            <a:ext cx="934085" cy="145415"/>
          </a:xfrm>
          <a:custGeom>
            <a:avLst/>
            <a:gdLst/>
            <a:ahLst/>
            <a:cxnLst/>
            <a:rect l="l" t="t" r="r" b="b"/>
            <a:pathLst>
              <a:path w="934085" h="145414">
                <a:moveTo>
                  <a:pt x="0" y="37918"/>
                </a:moveTo>
                <a:lnTo>
                  <a:pt x="62220" y="66830"/>
                </a:lnTo>
                <a:lnTo>
                  <a:pt x="127524" y="91482"/>
                </a:lnTo>
                <a:lnTo>
                  <a:pt x="164252" y="103226"/>
                </a:lnTo>
                <a:lnTo>
                  <a:pt x="203498" y="114150"/>
                </a:lnTo>
                <a:lnTo>
                  <a:pt x="245112" y="123931"/>
                </a:lnTo>
                <a:lnTo>
                  <a:pt x="288946" y="132247"/>
                </a:lnTo>
                <a:lnTo>
                  <a:pt x="334848" y="138773"/>
                </a:lnTo>
                <a:lnTo>
                  <a:pt x="382670" y="143186"/>
                </a:lnTo>
                <a:lnTo>
                  <a:pt x="432263" y="145164"/>
                </a:lnTo>
                <a:lnTo>
                  <a:pt x="483476" y="144382"/>
                </a:lnTo>
                <a:lnTo>
                  <a:pt x="536160" y="140518"/>
                </a:lnTo>
                <a:lnTo>
                  <a:pt x="590166" y="133248"/>
                </a:lnTo>
                <a:lnTo>
                  <a:pt x="645343" y="122249"/>
                </a:lnTo>
                <a:lnTo>
                  <a:pt x="701543" y="107197"/>
                </a:lnTo>
                <a:lnTo>
                  <a:pt x="758616" y="87769"/>
                </a:lnTo>
                <a:lnTo>
                  <a:pt x="816412" y="63643"/>
                </a:lnTo>
                <a:lnTo>
                  <a:pt x="874781" y="34494"/>
                </a:lnTo>
                <a:lnTo>
                  <a:pt x="933575" y="0"/>
                </a:lnTo>
              </a:path>
            </a:pathLst>
          </a:custGeom>
          <a:ln w="20051">
            <a:solidFill>
              <a:srgbClr val="4F7A28"/>
            </a:solidFill>
          </a:ln>
        </p:spPr>
        <p:txBody>
          <a:bodyPr wrap="square" lIns="0" tIns="0" rIns="0" bIns="0" rtlCol="0"/>
          <a:lstStyle/>
          <a:p>
            <a:endParaRPr/>
          </a:p>
        </p:txBody>
      </p:sp>
      <p:sp>
        <p:nvSpPr>
          <p:cNvPr id="9" name="object 9"/>
          <p:cNvSpPr/>
          <p:nvPr/>
        </p:nvSpPr>
        <p:spPr>
          <a:xfrm>
            <a:off x="6828342" y="3992835"/>
            <a:ext cx="99060" cy="81915"/>
          </a:xfrm>
          <a:custGeom>
            <a:avLst/>
            <a:gdLst/>
            <a:ahLst/>
            <a:cxnLst/>
            <a:rect l="l" t="t" r="r" b="b"/>
            <a:pathLst>
              <a:path w="99060" h="81914">
                <a:moveTo>
                  <a:pt x="0" y="0"/>
                </a:moveTo>
                <a:lnTo>
                  <a:pt x="55867" y="81356"/>
                </a:lnTo>
                <a:lnTo>
                  <a:pt x="98723" y="4201"/>
                </a:lnTo>
                <a:lnTo>
                  <a:pt x="0" y="0"/>
                </a:lnTo>
                <a:close/>
              </a:path>
            </a:pathLst>
          </a:custGeom>
          <a:solidFill>
            <a:srgbClr val="4F7A28"/>
          </a:solidFill>
        </p:spPr>
        <p:txBody>
          <a:bodyPr wrap="square" lIns="0" tIns="0" rIns="0" bIns="0" rtlCol="0"/>
          <a:lstStyle/>
          <a:p>
            <a:endParaRPr/>
          </a:p>
        </p:txBody>
      </p:sp>
      <p:sp>
        <p:nvSpPr>
          <p:cNvPr id="10" name="object 10"/>
          <p:cNvSpPr/>
          <p:nvPr/>
        </p:nvSpPr>
        <p:spPr>
          <a:xfrm>
            <a:off x="7504316" y="3234117"/>
            <a:ext cx="351790" cy="377190"/>
          </a:xfrm>
          <a:custGeom>
            <a:avLst/>
            <a:gdLst/>
            <a:ahLst/>
            <a:cxnLst/>
            <a:rect l="l" t="t" r="r" b="b"/>
            <a:pathLst>
              <a:path w="351789" h="377189">
                <a:moveTo>
                  <a:pt x="0" y="0"/>
                </a:moveTo>
                <a:lnTo>
                  <a:pt x="6847" y="7333"/>
                </a:lnTo>
                <a:lnTo>
                  <a:pt x="351769" y="376772"/>
                </a:lnTo>
              </a:path>
            </a:pathLst>
          </a:custGeom>
          <a:ln w="20069">
            <a:solidFill>
              <a:srgbClr val="000000"/>
            </a:solidFill>
            <a:prstDash val="dash"/>
          </a:ln>
        </p:spPr>
        <p:txBody>
          <a:bodyPr wrap="square" lIns="0" tIns="0" rIns="0" bIns="0" rtlCol="0"/>
          <a:lstStyle/>
          <a:p>
            <a:endParaRPr/>
          </a:p>
        </p:txBody>
      </p:sp>
      <p:sp>
        <p:nvSpPr>
          <p:cNvPr id="11" name="object 11"/>
          <p:cNvSpPr/>
          <p:nvPr/>
        </p:nvSpPr>
        <p:spPr>
          <a:xfrm>
            <a:off x="7465972" y="3193052"/>
            <a:ext cx="92710" cy="94615"/>
          </a:xfrm>
          <a:custGeom>
            <a:avLst/>
            <a:gdLst/>
            <a:ahLst/>
            <a:cxnLst/>
            <a:rect l="l" t="t" r="r" b="b"/>
            <a:pathLst>
              <a:path w="92710" h="94614">
                <a:moveTo>
                  <a:pt x="0" y="0"/>
                </a:moveTo>
                <a:lnTo>
                  <a:pt x="27927" y="94611"/>
                </a:lnTo>
                <a:lnTo>
                  <a:pt x="45191" y="48400"/>
                </a:lnTo>
                <a:lnTo>
                  <a:pt x="92583" y="34462"/>
                </a:lnTo>
                <a:lnTo>
                  <a:pt x="0" y="0"/>
                </a:lnTo>
                <a:close/>
              </a:path>
            </a:pathLst>
          </a:custGeom>
          <a:solidFill>
            <a:srgbClr val="000000"/>
          </a:solidFill>
        </p:spPr>
        <p:txBody>
          <a:bodyPr wrap="square" lIns="0" tIns="0" rIns="0" bIns="0" rtlCol="0"/>
          <a:lstStyle/>
          <a:p>
            <a:endParaRPr/>
          </a:p>
        </p:txBody>
      </p:sp>
      <p:sp>
        <p:nvSpPr>
          <p:cNvPr id="12" name="object 12"/>
          <p:cNvSpPr/>
          <p:nvPr/>
        </p:nvSpPr>
        <p:spPr>
          <a:xfrm>
            <a:off x="7957719" y="2077077"/>
            <a:ext cx="56515" cy="1519555"/>
          </a:xfrm>
          <a:custGeom>
            <a:avLst/>
            <a:gdLst/>
            <a:ahLst/>
            <a:cxnLst/>
            <a:rect l="l" t="t" r="r" b="b"/>
            <a:pathLst>
              <a:path w="56514" h="1519554">
                <a:moveTo>
                  <a:pt x="0" y="0"/>
                </a:moveTo>
                <a:lnTo>
                  <a:pt x="368" y="10018"/>
                </a:lnTo>
                <a:lnTo>
                  <a:pt x="55894" y="1519272"/>
                </a:lnTo>
              </a:path>
            </a:pathLst>
          </a:custGeom>
          <a:ln w="20086">
            <a:solidFill>
              <a:srgbClr val="000000"/>
            </a:solidFill>
            <a:prstDash val="dash"/>
          </a:ln>
        </p:spPr>
        <p:txBody>
          <a:bodyPr wrap="square" lIns="0" tIns="0" rIns="0" bIns="0" rtlCol="0"/>
          <a:lstStyle/>
          <a:p>
            <a:endParaRPr/>
          </a:p>
        </p:txBody>
      </p:sp>
      <p:sp>
        <p:nvSpPr>
          <p:cNvPr id="13" name="object 13"/>
          <p:cNvSpPr/>
          <p:nvPr/>
        </p:nvSpPr>
        <p:spPr>
          <a:xfrm>
            <a:off x="7914737" y="2020977"/>
            <a:ext cx="88320" cy="89781"/>
          </a:xfrm>
          <a:prstGeom prst="rect">
            <a:avLst/>
          </a:prstGeom>
          <a:blipFill>
            <a:blip r:embed="rId2" cstate="print"/>
            <a:stretch>
              <a:fillRect/>
            </a:stretch>
          </a:blipFill>
        </p:spPr>
        <p:txBody>
          <a:bodyPr wrap="square" lIns="0" tIns="0" rIns="0" bIns="0" rtlCol="0"/>
          <a:lstStyle/>
          <a:p>
            <a:endParaRPr/>
          </a:p>
        </p:txBody>
      </p:sp>
      <p:sp>
        <p:nvSpPr>
          <p:cNvPr id="14" name="object 14"/>
          <p:cNvSpPr/>
          <p:nvPr/>
        </p:nvSpPr>
        <p:spPr>
          <a:xfrm>
            <a:off x="5860225" y="2907854"/>
            <a:ext cx="71120" cy="645160"/>
          </a:xfrm>
          <a:custGeom>
            <a:avLst/>
            <a:gdLst/>
            <a:ahLst/>
            <a:cxnLst/>
            <a:rect l="l" t="t" r="r" b="b"/>
            <a:pathLst>
              <a:path w="71120" h="645160">
                <a:moveTo>
                  <a:pt x="68696" y="0"/>
                </a:moveTo>
                <a:lnTo>
                  <a:pt x="45542" y="52333"/>
                </a:lnTo>
                <a:lnTo>
                  <a:pt x="7123" y="193279"/>
                </a:lnTo>
                <a:lnTo>
                  <a:pt x="0" y="398756"/>
                </a:lnTo>
                <a:lnTo>
                  <a:pt x="70735" y="644684"/>
                </a:lnTo>
              </a:path>
            </a:pathLst>
          </a:custGeom>
          <a:ln w="20085">
            <a:solidFill>
              <a:srgbClr val="000000"/>
            </a:solidFill>
          </a:ln>
        </p:spPr>
        <p:txBody>
          <a:bodyPr wrap="square" lIns="0" tIns="0" rIns="0" bIns="0" rtlCol="0"/>
          <a:lstStyle/>
          <a:p>
            <a:endParaRPr/>
          </a:p>
        </p:txBody>
      </p:sp>
      <p:sp>
        <p:nvSpPr>
          <p:cNvPr id="15" name="object 15"/>
          <p:cNvSpPr/>
          <p:nvPr/>
        </p:nvSpPr>
        <p:spPr>
          <a:xfrm>
            <a:off x="7529133" y="2908794"/>
            <a:ext cx="71120" cy="645160"/>
          </a:xfrm>
          <a:custGeom>
            <a:avLst/>
            <a:gdLst/>
            <a:ahLst/>
            <a:cxnLst/>
            <a:rect l="l" t="t" r="r" b="b"/>
            <a:pathLst>
              <a:path w="71120" h="645160">
                <a:moveTo>
                  <a:pt x="2038" y="644684"/>
                </a:moveTo>
                <a:lnTo>
                  <a:pt x="25192" y="592350"/>
                </a:lnTo>
                <a:lnTo>
                  <a:pt x="63612" y="451404"/>
                </a:lnTo>
                <a:lnTo>
                  <a:pt x="70735" y="245927"/>
                </a:lnTo>
                <a:lnTo>
                  <a:pt x="0" y="0"/>
                </a:lnTo>
              </a:path>
            </a:pathLst>
          </a:custGeom>
          <a:ln w="20085">
            <a:solidFill>
              <a:srgbClr val="000000"/>
            </a:solidFill>
          </a:ln>
        </p:spPr>
        <p:txBody>
          <a:bodyPr wrap="square" lIns="0" tIns="0" rIns="0" bIns="0" rtlCol="0"/>
          <a:lstStyle/>
          <a:p>
            <a:endParaRPr/>
          </a:p>
        </p:txBody>
      </p:sp>
      <p:sp>
        <p:nvSpPr>
          <p:cNvPr id="16" name="object 16"/>
          <p:cNvSpPr/>
          <p:nvPr/>
        </p:nvSpPr>
        <p:spPr>
          <a:xfrm>
            <a:off x="3647526" y="1290525"/>
            <a:ext cx="173990" cy="1574800"/>
          </a:xfrm>
          <a:custGeom>
            <a:avLst/>
            <a:gdLst/>
            <a:ahLst/>
            <a:cxnLst/>
            <a:rect l="l" t="t" r="r" b="b"/>
            <a:pathLst>
              <a:path w="173989" h="1574800">
                <a:moveTo>
                  <a:pt x="166759" y="0"/>
                </a:moveTo>
                <a:lnTo>
                  <a:pt x="110343" y="127878"/>
                </a:lnTo>
                <a:lnTo>
                  <a:pt x="16869" y="472221"/>
                </a:lnTo>
                <a:lnTo>
                  <a:pt x="0" y="974095"/>
                </a:lnTo>
                <a:lnTo>
                  <a:pt x="173396" y="1574563"/>
                </a:lnTo>
              </a:path>
            </a:pathLst>
          </a:custGeom>
          <a:ln w="20085">
            <a:solidFill>
              <a:srgbClr val="000000"/>
            </a:solidFill>
          </a:ln>
        </p:spPr>
        <p:txBody>
          <a:bodyPr wrap="square" lIns="0" tIns="0" rIns="0" bIns="0" rtlCol="0"/>
          <a:lstStyle/>
          <a:p>
            <a:endParaRPr/>
          </a:p>
        </p:txBody>
      </p:sp>
      <p:sp>
        <p:nvSpPr>
          <p:cNvPr id="17" name="object 17"/>
          <p:cNvSpPr/>
          <p:nvPr/>
        </p:nvSpPr>
        <p:spPr>
          <a:xfrm>
            <a:off x="8459800" y="1291413"/>
            <a:ext cx="173990" cy="1574800"/>
          </a:xfrm>
          <a:custGeom>
            <a:avLst/>
            <a:gdLst/>
            <a:ahLst/>
            <a:cxnLst/>
            <a:rect l="l" t="t" r="r" b="b"/>
            <a:pathLst>
              <a:path w="173990" h="1574800">
                <a:moveTo>
                  <a:pt x="6638" y="1574563"/>
                </a:moveTo>
                <a:lnTo>
                  <a:pt x="63054" y="1446685"/>
                </a:lnTo>
                <a:lnTo>
                  <a:pt x="156527" y="1102341"/>
                </a:lnTo>
                <a:lnTo>
                  <a:pt x="173396" y="600468"/>
                </a:lnTo>
                <a:lnTo>
                  <a:pt x="0" y="0"/>
                </a:lnTo>
              </a:path>
            </a:pathLst>
          </a:custGeom>
          <a:ln w="20085">
            <a:solidFill>
              <a:srgbClr val="000000"/>
            </a:solidFill>
          </a:ln>
        </p:spPr>
        <p:txBody>
          <a:bodyPr wrap="square" lIns="0" tIns="0" rIns="0" bIns="0" rtlCol="0"/>
          <a:lstStyle/>
          <a:p>
            <a:endParaRPr/>
          </a:p>
        </p:txBody>
      </p:sp>
      <p:sp>
        <p:nvSpPr>
          <p:cNvPr id="18" name="object 18"/>
          <p:cNvSpPr txBox="1"/>
          <p:nvPr/>
        </p:nvSpPr>
        <p:spPr>
          <a:xfrm>
            <a:off x="3467100" y="4508501"/>
            <a:ext cx="5270500" cy="525785"/>
          </a:xfrm>
          <a:prstGeom prst="rect">
            <a:avLst/>
          </a:prstGeom>
          <a:solidFill>
            <a:srgbClr val="0062AC"/>
          </a:solidFill>
        </p:spPr>
        <p:txBody>
          <a:bodyPr vert="horz" wrap="square" lIns="0" tIns="0" rIns="0" bIns="0" rtlCol="0">
            <a:spAutoFit/>
          </a:bodyPr>
          <a:lstStyle/>
          <a:p>
            <a:pPr marL="460375">
              <a:lnSpc>
                <a:spcPts val="4070"/>
              </a:lnSpc>
            </a:pPr>
            <a:r>
              <a:rPr sz="3600" spc="-5" dirty="0">
                <a:solidFill>
                  <a:srgbClr val="FFFFFF"/>
                </a:solidFill>
                <a:latin typeface="Calibri"/>
                <a:cs typeface="Calibri"/>
              </a:rPr>
              <a:t>Coreference</a:t>
            </a:r>
            <a:r>
              <a:rPr sz="3600" spc="-215" dirty="0">
                <a:solidFill>
                  <a:srgbClr val="FFFFFF"/>
                </a:solidFill>
                <a:latin typeface="Calibri"/>
                <a:cs typeface="Calibri"/>
              </a:rPr>
              <a:t> </a:t>
            </a:r>
            <a:r>
              <a:rPr sz="3600" spc="-15" dirty="0">
                <a:solidFill>
                  <a:srgbClr val="FFFFFF"/>
                </a:solidFill>
                <a:latin typeface="Calibri"/>
                <a:cs typeface="Calibri"/>
              </a:rPr>
              <a:t>Resolution</a:t>
            </a:r>
            <a:endParaRPr sz="3600">
              <a:latin typeface="Calibri"/>
              <a:cs typeface="Calibri"/>
            </a:endParaRPr>
          </a:p>
        </p:txBody>
      </p:sp>
      <p:sp>
        <p:nvSpPr>
          <p:cNvPr id="19" name="object 19"/>
          <p:cNvSpPr txBox="1">
            <a:spLocks noGrp="1"/>
          </p:cNvSpPr>
          <p:nvPr>
            <p:ph type="title"/>
          </p:nvPr>
        </p:nvSpPr>
        <p:spPr>
          <a:xfrm>
            <a:off x="4495800" y="334008"/>
            <a:ext cx="3213100" cy="525785"/>
          </a:xfrm>
          <a:prstGeom prst="rect">
            <a:avLst/>
          </a:prstGeom>
          <a:solidFill>
            <a:srgbClr val="0062AC"/>
          </a:solidFill>
        </p:spPr>
        <p:txBody>
          <a:bodyPr vert="horz" wrap="square" lIns="0" tIns="0" rIns="0" bIns="0" rtlCol="0" anchor="ctr">
            <a:spAutoFit/>
          </a:bodyPr>
          <a:lstStyle/>
          <a:p>
            <a:pPr marL="358775">
              <a:lnSpc>
                <a:spcPts val="4070"/>
              </a:lnSpc>
            </a:pPr>
            <a:r>
              <a:rPr sz="3600" spc="-5" dirty="0">
                <a:solidFill>
                  <a:srgbClr val="FFFFFF"/>
                </a:solidFill>
              </a:rPr>
              <a:t>Entity</a:t>
            </a:r>
            <a:r>
              <a:rPr sz="3600" spc="-70" dirty="0">
                <a:solidFill>
                  <a:srgbClr val="FFFFFF"/>
                </a:solidFill>
              </a:rPr>
              <a:t> </a:t>
            </a:r>
            <a:r>
              <a:rPr sz="3600" spc="-15" dirty="0">
                <a:solidFill>
                  <a:srgbClr val="FFFFFF"/>
                </a:solidFill>
              </a:rPr>
              <a:t>Linking</a:t>
            </a:r>
            <a:endParaRPr sz="3600"/>
          </a:p>
        </p:txBody>
      </p:sp>
      <p:sp>
        <p:nvSpPr>
          <p:cNvPr id="20" name="object 20"/>
          <p:cNvSpPr/>
          <p:nvPr/>
        </p:nvSpPr>
        <p:spPr>
          <a:xfrm>
            <a:off x="5689600" y="2832100"/>
            <a:ext cx="2235200" cy="825500"/>
          </a:xfrm>
          <a:custGeom>
            <a:avLst/>
            <a:gdLst/>
            <a:ahLst/>
            <a:cxnLst/>
            <a:rect l="l" t="t" r="r" b="b"/>
            <a:pathLst>
              <a:path w="2235200" h="825500">
                <a:moveTo>
                  <a:pt x="2235200" y="0"/>
                </a:moveTo>
                <a:lnTo>
                  <a:pt x="0" y="0"/>
                </a:lnTo>
                <a:lnTo>
                  <a:pt x="0" y="825500"/>
                </a:lnTo>
                <a:lnTo>
                  <a:pt x="2235200" y="825500"/>
                </a:lnTo>
                <a:lnTo>
                  <a:pt x="2235200" y="0"/>
                </a:lnTo>
                <a:close/>
              </a:path>
            </a:pathLst>
          </a:custGeom>
          <a:solidFill>
            <a:srgbClr val="FFFFFF"/>
          </a:solidFill>
        </p:spPr>
        <p:txBody>
          <a:bodyPr wrap="square" lIns="0" tIns="0" rIns="0" bIns="0" rtlCol="0"/>
          <a:lstStyle/>
          <a:p>
            <a:endParaRPr/>
          </a:p>
        </p:txBody>
      </p:sp>
      <p:sp>
        <p:nvSpPr>
          <p:cNvPr id="21" name="object 21"/>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20</a:t>
            </a:fld>
            <a:endParaRPr sz="12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8850" y="311150"/>
            <a:ext cx="5207000" cy="990600"/>
          </a:xfrm>
          <a:custGeom>
            <a:avLst/>
            <a:gdLst/>
            <a:ahLst/>
            <a:cxnLst/>
            <a:rect l="l" t="t" r="r" b="b"/>
            <a:pathLst>
              <a:path w="5207000" h="990600">
                <a:moveTo>
                  <a:pt x="5207000" y="0"/>
                </a:moveTo>
                <a:lnTo>
                  <a:pt x="0" y="0"/>
                </a:lnTo>
                <a:lnTo>
                  <a:pt x="0" y="990600"/>
                </a:lnTo>
                <a:lnTo>
                  <a:pt x="5207000" y="990600"/>
                </a:lnTo>
                <a:lnTo>
                  <a:pt x="5207000" y="0"/>
                </a:lnTo>
                <a:close/>
              </a:path>
            </a:pathLst>
          </a:custGeom>
          <a:solidFill>
            <a:srgbClr val="0062AC"/>
          </a:solidFill>
        </p:spPr>
        <p:txBody>
          <a:bodyPr wrap="square" lIns="0" tIns="0" rIns="0" bIns="0" rtlCol="0"/>
          <a:lstStyle/>
          <a:p>
            <a:endParaRPr/>
          </a:p>
        </p:txBody>
      </p:sp>
      <p:sp>
        <p:nvSpPr>
          <p:cNvPr id="3" name="object 3"/>
          <p:cNvSpPr/>
          <p:nvPr/>
        </p:nvSpPr>
        <p:spPr>
          <a:xfrm>
            <a:off x="3498850" y="311150"/>
            <a:ext cx="5207000" cy="990600"/>
          </a:xfrm>
          <a:custGeom>
            <a:avLst/>
            <a:gdLst/>
            <a:ahLst/>
            <a:cxnLst/>
            <a:rect l="l" t="t" r="r" b="b"/>
            <a:pathLst>
              <a:path w="5207000" h="990600">
                <a:moveTo>
                  <a:pt x="0" y="0"/>
                </a:moveTo>
                <a:lnTo>
                  <a:pt x="5207000" y="0"/>
                </a:lnTo>
                <a:lnTo>
                  <a:pt x="5207000" y="990600"/>
                </a:lnTo>
                <a:lnTo>
                  <a:pt x="0" y="990600"/>
                </a:lnTo>
                <a:lnTo>
                  <a:pt x="0" y="0"/>
                </a:lnTo>
                <a:close/>
              </a:path>
            </a:pathLst>
          </a:custGeom>
          <a:ln w="63500">
            <a:solidFill>
              <a:srgbClr val="0062AC"/>
            </a:solidFill>
          </a:ln>
        </p:spPr>
        <p:txBody>
          <a:bodyPr wrap="square" lIns="0" tIns="0" rIns="0" bIns="0" rtlCol="0"/>
          <a:lstStyle/>
          <a:p>
            <a:endParaRPr/>
          </a:p>
        </p:txBody>
      </p:sp>
      <p:sp>
        <p:nvSpPr>
          <p:cNvPr id="4" name="object 4"/>
          <p:cNvSpPr txBox="1">
            <a:spLocks noGrp="1"/>
          </p:cNvSpPr>
          <p:nvPr>
            <p:ph type="title"/>
          </p:nvPr>
        </p:nvSpPr>
        <p:spPr>
          <a:xfrm>
            <a:off x="4219607" y="237030"/>
            <a:ext cx="3772535" cy="574040"/>
          </a:xfrm>
          <a:prstGeom prst="rect">
            <a:avLst/>
          </a:prstGeom>
        </p:spPr>
        <p:txBody>
          <a:bodyPr vert="horz" wrap="square" lIns="0" tIns="12700" rIns="0" bIns="0" rtlCol="0" anchor="ctr">
            <a:spAutoFit/>
          </a:bodyPr>
          <a:lstStyle/>
          <a:p>
            <a:pPr>
              <a:lnSpc>
                <a:spcPct val="100000"/>
              </a:lnSpc>
              <a:spcBef>
                <a:spcPts val="100"/>
              </a:spcBef>
            </a:pPr>
            <a:r>
              <a:rPr sz="3600" spc="-15" dirty="0">
                <a:solidFill>
                  <a:srgbClr val="FFFFFF"/>
                </a:solidFill>
              </a:rPr>
              <a:t>“Winograd</a:t>
            </a:r>
            <a:r>
              <a:rPr sz="3600" spc="-65" dirty="0">
                <a:solidFill>
                  <a:srgbClr val="FFFFFF"/>
                </a:solidFill>
              </a:rPr>
              <a:t> </a:t>
            </a:r>
            <a:r>
              <a:rPr sz="3600" dirty="0">
                <a:solidFill>
                  <a:srgbClr val="FFFFFF"/>
                </a:solidFill>
              </a:rPr>
              <a:t>Schema”</a:t>
            </a:r>
            <a:endParaRPr sz="3600"/>
          </a:p>
        </p:txBody>
      </p:sp>
      <p:sp>
        <p:nvSpPr>
          <p:cNvPr id="8" name="object 8"/>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21</a:t>
            </a:fld>
            <a:endParaRPr sz="1200">
              <a:latin typeface="Calibri"/>
              <a:cs typeface="Calibri"/>
            </a:endParaRPr>
          </a:p>
        </p:txBody>
      </p:sp>
      <p:sp>
        <p:nvSpPr>
          <p:cNvPr id="5" name="object 5"/>
          <p:cNvSpPr txBox="1"/>
          <p:nvPr/>
        </p:nvSpPr>
        <p:spPr>
          <a:xfrm>
            <a:off x="3927506" y="618030"/>
            <a:ext cx="4342130" cy="574040"/>
          </a:xfrm>
          <a:prstGeom prst="rect">
            <a:avLst/>
          </a:prstGeom>
        </p:spPr>
        <p:txBody>
          <a:bodyPr vert="horz" wrap="square" lIns="0" tIns="12700" rIns="0" bIns="0" rtlCol="0">
            <a:spAutoFit/>
          </a:bodyPr>
          <a:lstStyle/>
          <a:p>
            <a:pPr>
              <a:spcBef>
                <a:spcPts val="100"/>
              </a:spcBef>
            </a:pPr>
            <a:r>
              <a:rPr sz="3600" spc="-5" dirty="0">
                <a:solidFill>
                  <a:srgbClr val="FFFFFF"/>
                </a:solidFill>
                <a:latin typeface="Calibri"/>
                <a:cs typeface="Calibri"/>
              </a:rPr>
              <a:t>Coreference</a:t>
            </a:r>
            <a:r>
              <a:rPr sz="3600" spc="-254" dirty="0">
                <a:solidFill>
                  <a:srgbClr val="FFFFFF"/>
                </a:solidFill>
                <a:latin typeface="Calibri"/>
                <a:cs typeface="Calibri"/>
              </a:rPr>
              <a:t> </a:t>
            </a:r>
            <a:r>
              <a:rPr sz="3600" spc="-15" dirty="0">
                <a:solidFill>
                  <a:srgbClr val="FFFFFF"/>
                </a:solidFill>
                <a:latin typeface="Calibri"/>
                <a:cs typeface="Calibri"/>
              </a:rPr>
              <a:t>Resolution</a:t>
            </a:r>
            <a:endParaRPr sz="3600">
              <a:latin typeface="Calibri"/>
              <a:cs typeface="Calibri"/>
            </a:endParaRPr>
          </a:p>
        </p:txBody>
      </p:sp>
      <p:sp>
        <p:nvSpPr>
          <p:cNvPr id="6" name="object 6"/>
          <p:cNvSpPr txBox="1"/>
          <p:nvPr/>
        </p:nvSpPr>
        <p:spPr>
          <a:xfrm>
            <a:off x="2000098" y="1787584"/>
            <a:ext cx="6668770" cy="391160"/>
          </a:xfrm>
          <a:prstGeom prst="rect">
            <a:avLst/>
          </a:prstGeom>
        </p:spPr>
        <p:txBody>
          <a:bodyPr vert="horz" wrap="square" lIns="0" tIns="12700" rIns="0" bIns="0" rtlCol="0">
            <a:spAutoFit/>
          </a:bodyPr>
          <a:lstStyle/>
          <a:p>
            <a:pPr marL="12700">
              <a:spcBef>
                <a:spcPts val="100"/>
              </a:spcBef>
            </a:pPr>
            <a:r>
              <a:rPr sz="2400" spc="20" dirty="0">
                <a:latin typeface="Calibri"/>
                <a:cs typeface="Calibri"/>
              </a:rPr>
              <a:t>The </a:t>
            </a:r>
            <a:r>
              <a:rPr sz="2400" spc="-25" dirty="0">
                <a:latin typeface="Calibri"/>
                <a:cs typeface="Calibri"/>
              </a:rPr>
              <a:t>man </a:t>
            </a:r>
            <a:r>
              <a:rPr sz="2400" spc="15" dirty="0">
                <a:latin typeface="Calibri"/>
                <a:cs typeface="Calibri"/>
              </a:rPr>
              <a:t>couldn't </a:t>
            </a:r>
            <a:r>
              <a:rPr sz="2400" spc="10" dirty="0">
                <a:latin typeface="Calibri"/>
                <a:cs typeface="Calibri"/>
              </a:rPr>
              <a:t>lift </a:t>
            </a:r>
            <a:r>
              <a:rPr sz="2400" spc="25" dirty="0">
                <a:latin typeface="Calibri"/>
                <a:cs typeface="Calibri"/>
              </a:rPr>
              <a:t>his </a:t>
            </a:r>
            <a:r>
              <a:rPr sz="2400" spc="-5" dirty="0">
                <a:latin typeface="Calibri"/>
                <a:cs typeface="Calibri"/>
              </a:rPr>
              <a:t>son because </a:t>
            </a:r>
            <a:r>
              <a:rPr sz="2400" b="1" spc="5" dirty="0">
                <a:solidFill>
                  <a:srgbClr val="288CD2"/>
                </a:solidFill>
                <a:latin typeface="Calibri"/>
                <a:cs typeface="Calibri"/>
              </a:rPr>
              <a:t>he </a:t>
            </a:r>
            <a:r>
              <a:rPr sz="2400" spc="-25" dirty="0">
                <a:latin typeface="Calibri"/>
                <a:cs typeface="Calibri"/>
              </a:rPr>
              <a:t>was</a:t>
            </a:r>
            <a:r>
              <a:rPr sz="2400" spc="-365" dirty="0">
                <a:latin typeface="Calibri"/>
                <a:cs typeface="Calibri"/>
              </a:rPr>
              <a:t> </a:t>
            </a:r>
            <a:r>
              <a:rPr sz="2400" spc="-20" dirty="0">
                <a:latin typeface="Calibri"/>
                <a:cs typeface="Calibri"/>
              </a:rPr>
              <a:t>so </a:t>
            </a:r>
            <a:r>
              <a:rPr sz="2400" spc="-15" dirty="0">
                <a:latin typeface="Calibri"/>
                <a:cs typeface="Calibri"/>
              </a:rPr>
              <a:t>weak.</a:t>
            </a:r>
            <a:endParaRPr sz="2400">
              <a:latin typeface="Calibri"/>
              <a:cs typeface="Calibri"/>
            </a:endParaRPr>
          </a:p>
        </p:txBody>
      </p:sp>
      <p:sp>
        <p:nvSpPr>
          <p:cNvPr id="7" name="object 7"/>
          <p:cNvSpPr txBox="1"/>
          <p:nvPr/>
        </p:nvSpPr>
        <p:spPr>
          <a:xfrm>
            <a:off x="2000098" y="3616384"/>
            <a:ext cx="6731634" cy="391160"/>
          </a:xfrm>
          <a:prstGeom prst="rect">
            <a:avLst/>
          </a:prstGeom>
        </p:spPr>
        <p:txBody>
          <a:bodyPr vert="horz" wrap="square" lIns="0" tIns="12700" rIns="0" bIns="0" rtlCol="0">
            <a:spAutoFit/>
          </a:bodyPr>
          <a:lstStyle/>
          <a:p>
            <a:pPr marL="12700">
              <a:spcBef>
                <a:spcPts val="100"/>
              </a:spcBef>
            </a:pPr>
            <a:r>
              <a:rPr sz="2400" spc="20" dirty="0">
                <a:latin typeface="Calibri"/>
                <a:cs typeface="Calibri"/>
              </a:rPr>
              <a:t>The </a:t>
            </a:r>
            <a:r>
              <a:rPr sz="2400" spc="-25" dirty="0">
                <a:latin typeface="Calibri"/>
                <a:cs typeface="Calibri"/>
              </a:rPr>
              <a:t>man </a:t>
            </a:r>
            <a:r>
              <a:rPr sz="2400" spc="15" dirty="0">
                <a:latin typeface="Calibri"/>
                <a:cs typeface="Calibri"/>
              </a:rPr>
              <a:t>couldn't </a:t>
            </a:r>
            <a:r>
              <a:rPr sz="2400" spc="10" dirty="0">
                <a:latin typeface="Calibri"/>
                <a:cs typeface="Calibri"/>
              </a:rPr>
              <a:t>lift </a:t>
            </a:r>
            <a:r>
              <a:rPr sz="2400" spc="25" dirty="0">
                <a:latin typeface="Calibri"/>
                <a:cs typeface="Calibri"/>
              </a:rPr>
              <a:t>his </a:t>
            </a:r>
            <a:r>
              <a:rPr sz="2400" spc="-5" dirty="0">
                <a:latin typeface="Calibri"/>
                <a:cs typeface="Calibri"/>
              </a:rPr>
              <a:t>son because </a:t>
            </a:r>
            <a:r>
              <a:rPr sz="2400" b="1" spc="5" dirty="0">
                <a:solidFill>
                  <a:srgbClr val="288CD2"/>
                </a:solidFill>
                <a:latin typeface="Calibri"/>
                <a:cs typeface="Calibri"/>
              </a:rPr>
              <a:t>he </a:t>
            </a:r>
            <a:r>
              <a:rPr sz="2400" spc="-25" dirty="0">
                <a:latin typeface="Calibri"/>
                <a:cs typeface="Calibri"/>
              </a:rPr>
              <a:t>was</a:t>
            </a:r>
            <a:r>
              <a:rPr sz="2400" spc="-370" dirty="0">
                <a:latin typeface="Calibri"/>
                <a:cs typeface="Calibri"/>
              </a:rPr>
              <a:t> </a:t>
            </a:r>
            <a:r>
              <a:rPr sz="2400" spc="-20" dirty="0">
                <a:latin typeface="Calibri"/>
                <a:cs typeface="Calibri"/>
              </a:rPr>
              <a:t>so </a:t>
            </a:r>
            <a:r>
              <a:rPr sz="2400" spc="-35" dirty="0">
                <a:latin typeface="Calibri"/>
                <a:cs typeface="Calibri"/>
              </a:rPr>
              <a:t>heavy.</a:t>
            </a:r>
            <a:endParaRPr sz="24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98850" y="311150"/>
            <a:ext cx="5207000" cy="990600"/>
          </a:xfrm>
          <a:custGeom>
            <a:avLst/>
            <a:gdLst/>
            <a:ahLst/>
            <a:cxnLst/>
            <a:rect l="l" t="t" r="r" b="b"/>
            <a:pathLst>
              <a:path w="5207000" h="990600">
                <a:moveTo>
                  <a:pt x="5207000" y="0"/>
                </a:moveTo>
                <a:lnTo>
                  <a:pt x="0" y="0"/>
                </a:lnTo>
                <a:lnTo>
                  <a:pt x="0" y="990600"/>
                </a:lnTo>
                <a:lnTo>
                  <a:pt x="5207000" y="990600"/>
                </a:lnTo>
                <a:lnTo>
                  <a:pt x="5207000" y="0"/>
                </a:lnTo>
                <a:close/>
              </a:path>
            </a:pathLst>
          </a:custGeom>
          <a:solidFill>
            <a:srgbClr val="0062AC"/>
          </a:solidFill>
        </p:spPr>
        <p:txBody>
          <a:bodyPr wrap="square" lIns="0" tIns="0" rIns="0" bIns="0" rtlCol="0"/>
          <a:lstStyle/>
          <a:p>
            <a:endParaRPr/>
          </a:p>
        </p:txBody>
      </p:sp>
      <p:sp>
        <p:nvSpPr>
          <p:cNvPr id="3" name="object 3"/>
          <p:cNvSpPr/>
          <p:nvPr/>
        </p:nvSpPr>
        <p:spPr>
          <a:xfrm>
            <a:off x="3498850" y="311150"/>
            <a:ext cx="5207000" cy="990600"/>
          </a:xfrm>
          <a:custGeom>
            <a:avLst/>
            <a:gdLst/>
            <a:ahLst/>
            <a:cxnLst/>
            <a:rect l="l" t="t" r="r" b="b"/>
            <a:pathLst>
              <a:path w="5207000" h="990600">
                <a:moveTo>
                  <a:pt x="0" y="0"/>
                </a:moveTo>
                <a:lnTo>
                  <a:pt x="5207000" y="0"/>
                </a:lnTo>
                <a:lnTo>
                  <a:pt x="5207000" y="990600"/>
                </a:lnTo>
                <a:lnTo>
                  <a:pt x="0" y="990600"/>
                </a:lnTo>
                <a:lnTo>
                  <a:pt x="0" y="0"/>
                </a:lnTo>
                <a:close/>
              </a:path>
            </a:pathLst>
          </a:custGeom>
          <a:ln w="63500">
            <a:solidFill>
              <a:srgbClr val="0062AC"/>
            </a:solidFill>
          </a:ln>
        </p:spPr>
        <p:txBody>
          <a:bodyPr wrap="square" lIns="0" tIns="0" rIns="0" bIns="0" rtlCol="0"/>
          <a:lstStyle/>
          <a:p>
            <a:endParaRPr/>
          </a:p>
        </p:txBody>
      </p:sp>
      <p:sp>
        <p:nvSpPr>
          <p:cNvPr id="4" name="object 4"/>
          <p:cNvSpPr txBox="1">
            <a:spLocks noGrp="1"/>
          </p:cNvSpPr>
          <p:nvPr>
            <p:ph type="title"/>
          </p:nvPr>
        </p:nvSpPr>
        <p:spPr>
          <a:xfrm>
            <a:off x="4219607" y="237030"/>
            <a:ext cx="3772535" cy="574040"/>
          </a:xfrm>
          <a:prstGeom prst="rect">
            <a:avLst/>
          </a:prstGeom>
        </p:spPr>
        <p:txBody>
          <a:bodyPr vert="horz" wrap="square" lIns="0" tIns="12700" rIns="0" bIns="0" rtlCol="0" anchor="ctr">
            <a:spAutoFit/>
          </a:bodyPr>
          <a:lstStyle/>
          <a:p>
            <a:pPr>
              <a:lnSpc>
                <a:spcPct val="100000"/>
              </a:lnSpc>
              <a:spcBef>
                <a:spcPts val="100"/>
              </a:spcBef>
            </a:pPr>
            <a:r>
              <a:rPr sz="3600" spc="-15" dirty="0">
                <a:solidFill>
                  <a:srgbClr val="FFFFFF"/>
                </a:solidFill>
              </a:rPr>
              <a:t>“Winograd</a:t>
            </a:r>
            <a:r>
              <a:rPr sz="3600" spc="-65" dirty="0">
                <a:solidFill>
                  <a:srgbClr val="FFFFFF"/>
                </a:solidFill>
              </a:rPr>
              <a:t> </a:t>
            </a:r>
            <a:r>
              <a:rPr sz="3600" dirty="0">
                <a:solidFill>
                  <a:srgbClr val="FFFFFF"/>
                </a:solidFill>
              </a:rPr>
              <a:t>Schema”</a:t>
            </a:r>
            <a:endParaRPr sz="3600"/>
          </a:p>
        </p:txBody>
      </p:sp>
      <p:sp>
        <p:nvSpPr>
          <p:cNvPr id="5" name="object 5"/>
          <p:cNvSpPr txBox="1"/>
          <p:nvPr/>
        </p:nvSpPr>
        <p:spPr>
          <a:xfrm>
            <a:off x="3927506" y="618030"/>
            <a:ext cx="4342130" cy="574040"/>
          </a:xfrm>
          <a:prstGeom prst="rect">
            <a:avLst/>
          </a:prstGeom>
        </p:spPr>
        <p:txBody>
          <a:bodyPr vert="horz" wrap="square" lIns="0" tIns="12700" rIns="0" bIns="0" rtlCol="0">
            <a:spAutoFit/>
          </a:bodyPr>
          <a:lstStyle/>
          <a:p>
            <a:pPr>
              <a:spcBef>
                <a:spcPts val="100"/>
              </a:spcBef>
            </a:pPr>
            <a:r>
              <a:rPr sz="3600" spc="-5" dirty="0">
                <a:solidFill>
                  <a:srgbClr val="FFFFFF"/>
                </a:solidFill>
                <a:latin typeface="Calibri"/>
                <a:cs typeface="Calibri"/>
              </a:rPr>
              <a:t>Coreference</a:t>
            </a:r>
            <a:r>
              <a:rPr sz="3600" spc="-254" dirty="0">
                <a:solidFill>
                  <a:srgbClr val="FFFFFF"/>
                </a:solidFill>
                <a:latin typeface="Calibri"/>
                <a:cs typeface="Calibri"/>
              </a:rPr>
              <a:t> </a:t>
            </a:r>
            <a:r>
              <a:rPr sz="3600" spc="-15" dirty="0">
                <a:solidFill>
                  <a:srgbClr val="FFFFFF"/>
                </a:solidFill>
                <a:latin typeface="Calibri"/>
                <a:cs typeface="Calibri"/>
              </a:rPr>
              <a:t>Resolution</a:t>
            </a:r>
            <a:endParaRPr sz="3600">
              <a:latin typeface="Calibri"/>
              <a:cs typeface="Calibri"/>
            </a:endParaRPr>
          </a:p>
        </p:txBody>
      </p:sp>
      <p:sp>
        <p:nvSpPr>
          <p:cNvPr id="6" name="object 6"/>
          <p:cNvSpPr/>
          <p:nvPr/>
        </p:nvSpPr>
        <p:spPr>
          <a:xfrm>
            <a:off x="6527905" y="2273301"/>
            <a:ext cx="273685" cy="487045"/>
          </a:xfrm>
          <a:custGeom>
            <a:avLst/>
            <a:gdLst/>
            <a:ahLst/>
            <a:cxnLst/>
            <a:rect l="l" t="t" r="r" b="b"/>
            <a:pathLst>
              <a:path w="273685" h="487044">
                <a:moveTo>
                  <a:pt x="273056" y="0"/>
                </a:moveTo>
                <a:lnTo>
                  <a:pt x="40907" y="163559"/>
                </a:lnTo>
                <a:lnTo>
                  <a:pt x="130390" y="211677"/>
                </a:lnTo>
                <a:lnTo>
                  <a:pt x="2924" y="448718"/>
                </a:lnTo>
                <a:lnTo>
                  <a:pt x="0" y="458371"/>
                </a:lnTo>
                <a:lnTo>
                  <a:pt x="970" y="468060"/>
                </a:lnTo>
                <a:lnTo>
                  <a:pt x="5503" y="476677"/>
                </a:lnTo>
                <a:lnTo>
                  <a:pt x="13265" y="483118"/>
                </a:lnTo>
                <a:lnTo>
                  <a:pt x="19443" y="486440"/>
                </a:lnTo>
                <a:lnTo>
                  <a:pt x="26382" y="486943"/>
                </a:lnTo>
                <a:lnTo>
                  <a:pt x="38832" y="483200"/>
                </a:lnTo>
                <a:lnTo>
                  <a:pt x="44343" y="478955"/>
                </a:lnTo>
                <a:lnTo>
                  <a:pt x="175132" y="235736"/>
                </a:lnTo>
                <a:lnTo>
                  <a:pt x="264615" y="283855"/>
                </a:lnTo>
                <a:close/>
              </a:path>
            </a:pathLst>
          </a:custGeom>
          <a:solidFill>
            <a:srgbClr val="288CD2"/>
          </a:solidFill>
        </p:spPr>
        <p:txBody>
          <a:bodyPr wrap="square" lIns="0" tIns="0" rIns="0" bIns="0" rtlCol="0"/>
          <a:lstStyle/>
          <a:p>
            <a:endParaRPr/>
          </a:p>
        </p:txBody>
      </p:sp>
      <p:sp>
        <p:nvSpPr>
          <p:cNvPr id="7" name="object 7"/>
          <p:cNvSpPr/>
          <p:nvPr/>
        </p:nvSpPr>
        <p:spPr>
          <a:xfrm>
            <a:off x="6007100" y="2705100"/>
            <a:ext cx="838200" cy="546100"/>
          </a:xfrm>
          <a:prstGeom prst="rect">
            <a:avLst/>
          </a:prstGeom>
          <a:blipFill>
            <a:blip r:embed="rId2" cstate="print"/>
            <a:stretch>
              <a:fillRect/>
            </a:stretch>
          </a:blipFill>
        </p:spPr>
        <p:txBody>
          <a:bodyPr wrap="square" lIns="0" tIns="0" rIns="0" bIns="0" rtlCol="0"/>
          <a:lstStyle/>
          <a:p>
            <a:endParaRPr/>
          </a:p>
        </p:txBody>
      </p:sp>
      <p:sp>
        <p:nvSpPr>
          <p:cNvPr id="8" name="object 8"/>
          <p:cNvSpPr/>
          <p:nvPr/>
        </p:nvSpPr>
        <p:spPr>
          <a:xfrm>
            <a:off x="6515205" y="4076701"/>
            <a:ext cx="273685" cy="487045"/>
          </a:xfrm>
          <a:custGeom>
            <a:avLst/>
            <a:gdLst/>
            <a:ahLst/>
            <a:cxnLst/>
            <a:rect l="l" t="t" r="r" b="b"/>
            <a:pathLst>
              <a:path w="273685" h="487045">
                <a:moveTo>
                  <a:pt x="273056" y="0"/>
                </a:moveTo>
                <a:lnTo>
                  <a:pt x="40907" y="163559"/>
                </a:lnTo>
                <a:lnTo>
                  <a:pt x="130390" y="211677"/>
                </a:lnTo>
                <a:lnTo>
                  <a:pt x="2924" y="448717"/>
                </a:lnTo>
                <a:lnTo>
                  <a:pt x="0" y="458371"/>
                </a:lnTo>
                <a:lnTo>
                  <a:pt x="970" y="468060"/>
                </a:lnTo>
                <a:lnTo>
                  <a:pt x="5503" y="476677"/>
                </a:lnTo>
                <a:lnTo>
                  <a:pt x="13265" y="483118"/>
                </a:lnTo>
                <a:lnTo>
                  <a:pt x="19443" y="486440"/>
                </a:lnTo>
                <a:lnTo>
                  <a:pt x="26382" y="486943"/>
                </a:lnTo>
                <a:lnTo>
                  <a:pt x="38832" y="483200"/>
                </a:lnTo>
                <a:lnTo>
                  <a:pt x="44343" y="478955"/>
                </a:lnTo>
                <a:lnTo>
                  <a:pt x="175132" y="235736"/>
                </a:lnTo>
                <a:lnTo>
                  <a:pt x="264615" y="283855"/>
                </a:lnTo>
                <a:close/>
              </a:path>
            </a:pathLst>
          </a:custGeom>
          <a:solidFill>
            <a:srgbClr val="288CD2"/>
          </a:solidFill>
        </p:spPr>
        <p:txBody>
          <a:bodyPr wrap="square" lIns="0" tIns="0" rIns="0" bIns="0" rtlCol="0"/>
          <a:lstStyle/>
          <a:p>
            <a:endParaRPr/>
          </a:p>
        </p:txBody>
      </p:sp>
      <p:sp>
        <p:nvSpPr>
          <p:cNvPr id="9" name="object 9"/>
          <p:cNvSpPr/>
          <p:nvPr/>
        </p:nvSpPr>
        <p:spPr>
          <a:xfrm>
            <a:off x="5994400" y="4495800"/>
            <a:ext cx="736600" cy="546100"/>
          </a:xfrm>
          <a:prstGeom prst="rect">
            <a:avLst/>
          </a:prstGeom>
          <a:blipFill>
            <a:blip r:embed="rId3" cstate="print"/>
            <a:stretch>
              <a:fillRect/>
            </a:stretch>
          </a:blipFill>
        </p:spPr>
        <p:txBody>
          <a:bodyPr wrap="square" lIns="0" tIns="0" rIns="0" bIns="0" rtlCol="0"/>
          <a:lstStyle/>
          <a:p>
            <a:endParaRPr/>
          </a:p>
        </p:txBody>
      </p:sp>
      <p:sp>
        <p:nvSpPr>
          <p:cNvPr id="10" name="object 10"/>
          <p:cNvSpPr txBox="1"/>
          <p:nvPr/>
        </p:nvSpPr>
        <p:spPr>
          <a:xfrm>
            <a:off x="2000098" y="1787585"/>
            <a:ext cx="6731634" cy="3145155"/>
          </a:xfrm>
          <a:prstGeom prst="rect">
            <a:avLst/>
          </a:prstGeom>
        </p:spPr>
        <p:txBody>
          <a:bodyPr vert="horz" wrap="square" lIns="0" tIns="12700" rIns="0" bIns="0" rtlCol="0">
            <a:spAutoFit/>
          </a:bodyPr>
          <a:lstStyle/>
          <a:p>
            <a:pPr marL="12700">
              <a:spcBef>
                <a:spcPts val="100"/>
              </a:spcBef>
            </a:pPr>
            <a:r>
              <a:rPr sz="2400" spc="20" dirty="0">
                <a:latin typeface="Calibri"/>
                <a:cs typeface="Calibri"/>
              </a:rPr>
              <a:t>The </a:t>
            </a:r>
            <a:r>
              <a:rPr sz="2400" spc="-25" dirty="0">
                <a:latin typeface="Calibri"/>
                <a:cs typeface="Calibri"/>
              </a:rPr>
              <a:t>man </a:t>
            </a:r>
            <a:r>
              <a:rPr sz="2400" spc="15" dirty="0">
                <a:latin typeface="Calibri"/>
                <a:cs typeface="Calibri"/>
              </a:rPr>
              <a:t>couldn't </a:t>
            </a:r>
            <a:r>
              <a:rPr sz="2400" spc="10" dirty="0">
                <a:latin typeface="Calibri"/>
                <a:cs typeface="Calibri"/>
              </a:rPr>
              <a:t>lift </a:t>
            </a:r>
            <a:r>
              <a:rPr sz="2400" spc="25" dirty="0">
                <a:latin typeface="Calibri"/>
                <a:cs typeface="Calibri"/>
              </a:rPr>
              <a:t>his </a:t>
            </a:r>
            <a:r>
              <a:rPr sz="2400" spc="-5" dirty="0">
                <a:latin typeface="Calibri"/>
                <a:cs typeface="Calibri"/>
              </a:rPr>
              <a:t>son because </a:t>
            </a:r>
            <a:r>
              <a:rPr sz="2400" b="1" spc="5" dirty="0">
                <a:solidFill>
                  <a:srgbClr val="288CD2"/>
                </a:solidFill>
                <a:latin typeface="Calibri"/>
                <a:cs typeface="Calibri"/>
              </a:rPr>
              <a:t>he </a:t>
            </a:r>
            <a:r>
              <a:rPr sz="2400" spc="-25" dirty="0">
                <a:latin typeface="Calibri"/>
                <a:cs typeface="Calibri"/>
              </a:rPr>
              <a:t>was</a:t>
            </a:r>
            <a:r>
              <a:rPr sz="2400" spc="-365" dirty="0">
                <a:latin typeface="Calibri"/>
                <a:cs typeface="Calibri"/>
              </a:rPr>
              <a:t> </a:t>
            </a:r>
            <a:r>
              <a:rPr sz="2400" spc="-20" dirty="0">
                <a:latin typeface="Calibri"/>
                <a:cs typeface="Calibri"/>
              </a:rPr>
              <a:t>so </a:t>
            </a:r>
            <a:r>
              <a:rPr sz="2400" spc="-15" dirty="0">
                <a:latin typeface="Calibri"/>
                <a:cs typeface="Calibri"/>
              </a:rPr>
              <a:t>weak.</a:t>
            </a:r>
            <a:endParaRPr sz="2400">
              <a:latin typeface="Calibri"/>
              <a:cs typeface="Calibri"/>
            </a:endParaRPr>
          </a:p>
          <a:p>
            <a:pPr>
              <a:spcBef>
                <a:spcPts val="30"/>
              </a:spcBef>
            </a:pPr>
            <a:endParaRPr sz="3800">
              <a:latin typeface="Calibri"/>
              <a:cs typeface="Calibri"/>
            </a:endParaRPr>
          </a:p>
          <a:p>
            <a:pPr marL="4138295">
              <a:spcBef>
                <a:spcPts val="5"/>
              </a:spcBef>
            </a:pPr>
            <a:r>
              <a:rPr sz="2400" b="1" spc="15" dirty="0">
                <a:solidFill>
                  <a:srgbClr val="288CD2"/>
                </a:solidFill>
                <a:latin typeface="Calibri"/>
                <a:cs typeface="Calibri"/>
              </a:rPr>
              <a:t>man</a:t>
            </a:r>
            <a:endParaRPr sz="2400">
              <a:latin typeface="Calibri"/>
              <a:cs typeface="Calibri"/>
            </a:endParaRPr>
          </a:p>
          <a:p>
            <a:pPr>
              <a:spcBef>
                <a:spcPts val="60"/>
              </a:spcBef>
            </a:pPr>
            <a:endParaRPr sz="3200">
              <a:latin typeface="Calibri"/>
              <a:cs typeface="Calibri"/>
            </a:endParaRPr>
          </a:p>
          <a:p>
            <a:pPr marL="12700"/>
            <a:r>
              <a:rPr sz="2400" spc="20" dirty="0">
                <a:latin typeface="Calibri"/>
                <a:cs typeface="Calibri"/>
              </a:rPr>
              <a:t>The </a:t>
            </a:r>
            <a:r>
              <a:rPr sz="2400" spc="-25" dirty="0">
                <a:latin typeface="Calibri"/>
                <a:cs typeface="Calibri"/>
              </a:rPr>
              <a:t>man </a:t>
            </a:r>
            <a:r>
              <a:rPr sz="2400" spc="15" dirty="0">
                <a:latin typeface="Calibri"/>
                <a:cs typeface="Calibri"/>
              </a:rPr>
              <a:t>couldn't </a:t>
            </a:r>
            <a:r>
              <a:rPr sz="2400" spc="10" dirty="0">
                <a:latin typeface="Calibri"/>
                <a:cs typeface="Calibri"/>
              </a:rPr>
              <a:t>lift </a:t>
            </a:r>
            <a:r>
              <a:rPr sz="2400" spc="25" dirty="0">
                <a:latin typeface="Calibri"/>
                <a:cs typeface="Calibri"/>
              </a:rPr>
              <a:t>his </a:t>
            </a:r>
            <a:r>
              <a:rPr sz="2400" spc="-5" dirty="0">
                <a:latin typeface="Calibri"/>
                <a:cs typeface="Calibri"/>
              </a:rPr>
              <a:t>son because </a:t>
            </a:r>
            <a:r>
              <a:rPr sz="2400" b="1" spc="5" dirty="0">
                <a:solidFill>
                  <a:srgbClr val="288CD2"/>
                </a:solidFill>
                <a:latin typeface="Calibri"/>
                <a:cs typeface="Calibri"/>
              </a:rPr>
              <a:t>he </a:t>
            </a:r>
            <a:r>
              <a:rPr sz="2400" spc="-25" dirty="0">
                <a:latin typeface="Calibri"/>
                <a:cs typeface="Calibri"/>
              </a:rPr>
              <a:t>was</a:t>
            </a:r>
            <a:r>
              <a:rPr sz="2400" spc="-370" dirty="0">
                <a:latin typeface="Calibri"/>
                <a:cs typeface="Calibri"/>
              </a:rPr>
              <a:t> </a:t>
            </a:r>
            <a:r>
              <a:rPr sz="2400" spc="-20" dirty="0">
                <a:latin typeface="Calibri"/>
                <a:cs typeface="Calibri"/>
              </a:rPr>
              <a:t>so </a:t>
            </a:r>
            <a:r>
              <a:rPr sz="2400" spc="-35" dirty="0">
                <a:latin typeface="Calibri"/>
                <a:cs typeface="Calibri"/>
              </a:rPr>
              <a:t>heavy.</a:t>
            </a:r>
            <a:endParaRPr sz="2400">
              <a:latin typeface="Calibri"/>
              <a:cs typeface="Calibri"/>
            </a:endParaRPr>
          </a:p>
          <a:p>
            <a:pPr>
              <a:spcBef>
                <a:spcPts val="5"/>
              </a:spcBef>
            </a:pPr>
            <a:endParaRPr sz="3600">
              <a:latin typeface="Calibri"/>
              <a:cs typeface="Calibri"/>
            </a:endParaRPr>
          </a:p>
          <a:p>
            <a:pPr marL="4128135">
              <a:spcBef>
                <a:spcPts val="5"/>
              </a:spcBef>
            </a:pPr>
            <a:r>
              <a:rPr sz="2400" b="1" spc="15" dirty="0">
                <a:solidFill>
                  <a:srgbClr val="288CD2"/>
                </a:solidFill>
                <a:latin typeface="Calibri"/>
                <a:cs typeface="Calibri"/>
              </a:rPr>
              <a:t>son</a:t>
            </a:r>
            <a:endParaRPr sz="2400">
              <a:latin typeface="Calibri"/>
              <a:cs typeface="Calibri"/>
            </a:endParaRPr>
          </a:p>
        </p:txBody>
      </p:sp>
      <p:sp>
        <p:nvSpPr>
          <p:cNvPr id="11" name="object 11"/>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22</a:t>
            </a:fld>
            <a:endParaRPr sz="12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23</a:t>
            </a:fld>
            <a:endParaRPr sz="1200">
              <a:latin typeface="Calibri"/>
              <a:cs typeface="Calibri"/>
            </a:endParaRPr>
          </a:p>
        </p:txBody>
      </p:sp>
      <p:sp>
        <p:nvSpPr>
          <p:cNvPr id="2" name="object 2"/>
          <p:cNvSpPr txBox="1"/>
          <p:nvPr/>
        </p:nvSpPr>
        <p:spPr>
          <a:xfrm>
            <a:off x="2059940" y="985520"/>
            <a:ext cx="7818120" cy="4759960"/>
          </a:xfrm>
          <a:prstGeom prst="rect">
            <a:avLst/>
          </a:prstGeom>
        </p:spPr>
        <p:txBody>
          <a:bodyPr vert="horz" wrap="square" lIns="0" tIns="10160" rIns="0" bIns="0" rtlCol="0">
            <a:spAutoFit/>
          </a:bodyPr>
          <a:lstStyle/>
          <a:p>
            <a:pPr marL="12700" marR="5080" algn="just">
              <a:lnSpc>
                <a:spcPct val="100699"/>
              </a:lnSpc>
              <a:spcBef>
                <a:spcPts val="80"/>
              </a:spcBef>
            </a:pPr>
            <a:r>
              <a:rPr sz="2400" spc="5" dirty="0">
                <a:latin typeface="Calibri"/>
                <a:cs typeface="Calibri"/>
              </a:rPr>
              <a:t>Once </a:t>
            </a:r>
            <a:r>
              <a:rPr sz="2400" spc="-5" dirty="0">
                <a:latin typeface="Calibri"/>
                <a:cs typeface="Calibri"/>
              </a:rPr>
              <a:t>there </a:t>
            </a:r>
            <a:r>
              <a:rPr sz="2400" spc="-25" dirty="0">
                <a:latin typeface="Calibri"/>
                <a:cs typeface="Calibri"/>
              </a:rPr>
              <a:t>was </a:t>
            </a:r>
            <a:r>
              <a:rPr sz="2400" dirty="0">
                <a:latin typeface="Calibri"/>
                <a:cs typeface="Calibri"/>
              </a:rPr>
              <a:t>a </a:t>
            </a:r>
            <a:r>
              <a:rPr sz="2400" spc="20" dirty="0">
                <a:latin typeface="Calibri"/>
                <a:cs typeface="Calibri"/>
              </a:rPr>
              <a:t>boy </a:t>
            </a:r>
            <a:r>
              <a:rPr sz="2400" spc="-10" dirty="0">
                <a:latin typeface="Calibri"/>
                <a:cs typeface="Calibri"/>
              </a:rPr>
              <a:t>named </a:t>
            </a:r>
            <a:r>
              <a:rPr sz="2400" spc="-5" dirty="0">
                <a:solidFill>
                  <a:srgbClr val="00B900"/>
                </a:solidFill>
                <a:latin typeface="Calibri"/>
                <a:cs typeface="Calibri"/>
              </a:rPr>
              <a:t>Fritz </a:t>
            </a:r>
            <a:r>
              <a:rPr sz="2400" spc="5" dirty="0">
                <a:latin typeface="Calibri"/>
                <a:cs typeface="Calibri"/>
              </a:rPr>
              <a:t>who </a:t>
            </a:r>
            <a:r>
              <a:rPr sz="2400" spc="15" dirty="0">
                <a:latin typeface="Calibri"/>
                <a:cs typeface="Calibri"/>
              </a:rPr>
              <a:t>loved </a:t>
            </a:r>
            <a:r>
              <a:rPr sz="2400" spc="-5" dirty="0">
                <a:latin typeface="Calibri"/>
                <a:cs typeface="Calibri"/>
              </a:rPr>
              <a:t>to </a:t>
            </a:r>
            <a:r>
              <a:rPr sz="2400" spc="-55" dirty="0">
                <a:latin typeface="Calibri"/>
                <a:cs typeface="Calibri"/>
              </a:rPr>
              <a:t>draw. </a:t>
            </a:r>
            <a:r>
              <a:rPr sz="2400" dirty="0">
                <a:latin typeface="Calibri"/>
                <a:cs typeface="Calibri"/>
              </a:rPr>
              <a:t>He drew  </a:t>
            </a:r>
            <a:r>
              <a:rPr sz="2400" spc="5" dirty="0">
                <a:latin typeface="Calibri"/>
                <a:cs typeface="Calibri"/>
              </a:rPr>
              <a:t>everything.</a:t>
            </a:r>
            <a:r>
              <a:rPr sz="2400" spc="-150" dirty="0">
                <a:latin typeface="Calibri"/>
                <a:cs typeface="Calibri"/>
              </a:rPr>
              <a:t> </a:t>
            </a:r>
            <a:r>
              <a:rPr sz="2400" spc="-5" dirty="0">
                <a:latin typeface="Calibri"/>
                <a:cs typeface="Calibri"/>
              </a:rPr>
              <a:t>In </a:t>
            </a:r>
            <a:r>
              <a:rPr sz="2400" spc="10" dirty="0">
                <a:latin typeface="Calibri"/>
                <a:cs typeface="Calibri"/>
              </a:rPr>
              <a:t>the</a:t>
            </a:r>
            <a:r>
              <a:rPr sz="2400" spc="-40" dirty="0">
                <a:latin typeface="Calibri"/>
                <a:cs typeface="Calibri"/>
              </a:rPr>
              <a:t> </a:t>
            </a:r>
            <a:r>
              <a:rPr sz="2400" spc="5" dirty="0">
                <a:latin typeface="Calibri"/>
                <a:cs typeface="Calibri"/>
              </a:rPr>
              <a:t>morning,</a:t>
            </a:r>
            <a:r>
              <a:rPr sz="2400" spc="-45" dirty="0">
                <a:latin typeface="Calibri"/>
                <a:cs typeface="Calibri"/>
              </a:rPr>
              <a:t> </a:t>
            </a:r>
            <a:r>
              <a:rPr sz="2400" spc="15" dirty="0">
                <a:solidFill>
                  <a:srgbClr val="00B900"/>
                </a:solidFill>
                <a:latin typeface="Calibri"/>
                <a:cs typeface="Calibri"/>
              </a:rPr>
              <a:t>he</a:t>
            </a:r>
            <a:r>
              <a:rPr sz="2400" spc="-40" dirty="0">
                <a:solidFill>
                  <a:srgbClr val="00B900"/>
                </a:solidFill>
                <a:latin typeface="Calibri"/>
                <a:cs typeface="Calibri"/>
              </a:rPr>
              <a:t> </a:t>
            </a:r>
            <a:r>
              <a:rPr sz="2400" dirty="0">
                <a:solidFill>
                  <a:srgbClr val="00B900"/>
                </a:solidFill>
                <a:latin typeface="Calibri"/>
                <a:cs typeface="Calibri"/>
              </a:rPr>
              <a:t>drew</a:t>
            </a:r>
            <a:r>
              <a:rPr sz="2400" spc="-60" dirty="0">
                <a:solidFill>
                  <a:srgbClr val="00B900"/>
                </a:solidFill>
                <a:latin typeface="Calibri"/>
                <a:cs typeface="Calibri"/>
              </a:rPr>
              <a:t> </a:t>
            </a:r>
            <a:r>
              <a:rPr sz="2400" dirty="0">
                <a:solidFill>
                  <a:srgbClr val="00B900"/>
                </a:solidFill>
                <a:latin typeface="Calibri"/>
                <a:cs typeface="Calibri"/>
              </a:rPr>
              <a:t>a</a:t>
            </a:r>
            <a:r>
              <a:rPr sz="2400" spc="5" dirty="0">
                <a:solidFill>
                  <a:srgbClr val="00B900"/>
                </a:solidFill>
                <a:latin typeface="Calibri"/>
                <a:cs typeface="Calibri"/>
              </a:rPr>
              <a:t> picture</a:t>
            </a:r>
            <a:r>
              <a:rPr sz="2400" spc="-140" dirty="0">
                <a:solidFill>
                  <a:srgbClr val="00B900"/>
                </a:solidFill>
                <a:latin typeface="Calibri"/>
                <a:cs typeface="Calibri"/>
              </a:rPr>
              <a:t> </a:t>
            </a:r>
            <a:r>
              <a:rPr sz="2400" spc="15" dirty="0">
                <a:solidFill>
                  <a:srgbClr val="00B900"/>
                </a:solidFill>
                <a:latin typeface="Calibri"/>
                <a:cs typeface="Calibri"/>
              </a:rPr>
              <a:t>of</a:t>
            </a:r>
            <a:r>
              <a:rPr sz="2400" spc="20" dirty="0">
                <a:solidFill>
                  <a:srgbClr val="00B900"/>
                </a:solidFill>
                <a:latin typeface="Calibri"/>
                <a:cs typeface="Calibri"/>
              </a:rPr>
              <a:t> </a:t>
            </a:r>
            <a:r>
              <a:rPr sz="2400" spc="25" dirty="0">
                <a:solidFill>
                  <a:srgbClr val="00B900"/>
                </a:solidFill>
                <a:latin typeface="Calibri"/>
                <a:cs typeface="Calibri"/>
              </a:rPr>
              <a:t>his</a:t>
            </a:r>
            <a:r>
              <a:rPr sz="2400" spc="-85" dirty="0">
                <a:solidFill>
                  <a:srgbClr val="00B900"/>
                </a:solidFill>
                <a:latin typeface="Calibri"/>
                <a:cs typeface="Calibri"/>
              </a:rPr>
              <a:t> </a:t>
            </a:r>
            <a:r>
              <a:rPr sz="2400" spc="-20" dirty="0">
                <a:solidFill>
                  <a:srgbClr val="00B900"/>
                </a:solidFill>
                <a:latin typeface="Calibri"/>
                <a:cs typeface="Calibri"/>
              </a:rPr>
              <a:t>cereal</a:t>
            </a:r>
            <a:r>
              <a:rPr sz="2400" spc="5" dirty="0">
                <a:solidFill>
                  <a:srgbClr val="00B900"/>
                </a:solidFill>
                <a:latin typeface="Calibri"/>
                <a:cs typeface="Calibri"/>
              </a:rPr>
              <a:t> with  </a:t>
            </a:r>
            <a:r>
              <a:rPr sz="2400" spc="15" dirty="0">
                <a:solidFill>
                  <a:srgbClr val="00B900"/>
                </a:solidFill>
                <a:latin typeface="Calibri"/>
                <a:cs typeface="Calibri"/>
              </a:rPr>
              <a:t>milk</a:t>
            </a:r>
            <a:r>
              <a:rPr sz="2400" spc="15" dirty="0">
                <a:latin typeface="Calibri"/>
                <a:cs typeface="Calibri"/>
              </a:rPr>
              <a:t>.</a:t>
            </a:r>
            <a:r>
              <a:rPr sz="2400" spc="-155" dirty="0">
                <a:latin typeface="Calibri"/>
                <a:cs typeface="Calibri"/>
              </a:rPr>
              <a:t> </a:t>
            </a:r>
            <a:r>
              <a:rPr sz="2400" spc="15" dirty="0">
                <a:latin typeface="Calibri"/>
                <a:cs typeface="Calibri"/>
              </a:rPr>
              <a:t>His </a:t>
            </a:r>
            <a:r>
              <a:rPr sz="2400" spc="5" dirty="0">
                <a:latin typeface="Calibri"/>
                <a:cs typeface="Calibri"/>
              </a:rPr>
              <a:t>papa</a:t>
            </a:r>
            <a:r>
              <a:rPr sz="2400" spc="-95" dirty="0">
                <a:latin typeface="Calibri"/>
                <a:cs typeface="Calibri"/>
              </a:rPr>
              <a:t> </a:t>
            </a:r>
            <a:r>
              <a:rPr sz="2400" spc="-5" dirty="0">
                <a:latin typeface="Calibri"/>
                <a:cs typeface="Calibri"/>
              </a:rPr>
              <a:t>said,</a:t>
            </a:r>
            <a:r>
              <a:rPr sz="2400" spc="55" dirty="0">
                <a:latin typeface="Calibri"/>
                <a:cs typeface="Calibri"/>
              </a:rPr>
              <a:t> </a:t>
            </a:r>
            <a:r>
              <a:rPr sz="2400" spc="10" dirty="0">
                <a:latin typeface="Calibri"/>
                <a:cs typeface="Calibri"/>
              </a:rPr>
              <a:t>“Don’t</a:t>
            </a:r>
            <a:r>
              <a:rPr sz="2400" spc="-150" dirty="0">
                <a:latin typeface="Calibri"/>
                <a:cs typeface="Calibri"/>
              </a:rPr>
              <a:t> </a:t>
            </a:r>
            <a:r>
              <a:rPr sz="2400" spc="-15" dirty="0">
                <a:latin typeface="Calibri"/>
                <a:cs typeface="Calibri"/>
              </a:rPr>
              <a:t>draw</a:t>
            </a:r>
            <a:r>
              <a:rPr sz="2400" spc="-60" dirty="0">
                <a:latin typeface="Calibri"/>
                <a:cs typeface="Calibri"/>
              </a:rPr>
              <a:t> </a:t>
            </a:r>
            <a:r>
              <a:rPr sz="2400" spc="15" dirty="0">
                <a:latin typeface="Calibri"/>
                <a:cs typeface="Calibri"/>
              </a:rPr>
              <a:t>your</a:t>
            </a:r>
            <a:r>
              <a:rPr sz="2400" spc="-80" dirty="0">
                <a:latin typeface="Calibri"/>
                <a:cs typeface="Calibri"/>
              </a:rPr>
              <a:t> </a:t>
            </a:r>
            <a:r>
              <a:rPr sz="2400" spc="-10" dirty="0">
                <a:latin typeface="Calibri"/>
                <a:cs typeface="Calibri"/>
              </a:rPr>
              <a:t>cereal.</a:t>
            </a:r>
            <a:r>
              <a:rPr sz="2400" spc="50" dirty="0">
                <a:latin typeface="Calibri"/>
                <a:cs typeface="Calibri"/>
              </a:rPr>
              <a:t> </a:t>
            </a:r>
            <a:r>
              <a:rPr sz="2400" spc="-10" dirty="0">
                <a:latin typeface="Calibri"/>
                <a:cs typeface="Calibri"/>
              </a:rPr>
              <a:t>Eat</a:t>
            </a:r>
            <a:r>
              <a:rPr sz="2400" spc="-45" dirty="0">
                <a:latin typeface="Calibri"/>
                <a:cs typeface="Calibri"/>
              </a:rPr>
              <a:t> </a:t>
            </a:r>
            <a:r>
              <a:rPr sz="2400" spc="15" dirty="0">
                <a:latin typeface="Calibri"/>
                <a:cs typeface="Calibri"/>
              </a:rPr>
              <a:t>it!”</a:t>
            </a:r>
            <a:endParaRPr sz="2400">
              <a:latin typeface="Calibri"/>
              <a:cs typeface="Calibri"/>
            </a:endParaRPr>
          </a:p>
          <a:p>
            <a:pPr marL="12700" marR="202565">
              <a:lnSpc>
                <a:spcPts val="2800"/>
              </a:lnSpc>
              <a:spcBef>
                <a:spcPts val="780"/>
              </a:spcBef>
            </a:pPr>
            <a:r>
              <a:rPr sz="2400" spc="-5" dirty="0">
                <a:latin typeface="Calibri"/>
                <a:cs typeface="Calibri"/>
              </a:rPr>
              <a:t>After</a:t>
            </a:r>
            <a:r>
              <a:rPr sz="2400" spc="20" dirty="0">
                <a:latin typeface="Calibri"/>
                <a:cs typeface="Calibri"/>
              </a:rPr>
              <a:t> </a:t>
            </a:r>
            <a:r>
              <a:rPr sz="2400" spc="10" dirty="0">
                <a:latin typeface="Calibri"/>
                <a:cs typeface="Calibri"/>
              </a:rPr>
              <a:t>school,</a:t>
            </a:r>
            <a:r>
              <a:rPr sz="2400" spc="-145" dirty="0">
                <a:latin typeface="Calibri"/>
                <a:cs typeface="Calibri"/>
              </a:rPr>
              <a:t> </a:t>
            </a:r>
            <a:r>
              <a:rPr sz="2400" spc="-5" dirty="0">
                <a:latin typeface="Calibri"/>
                <a:cs typeface="Calibri"/>
              </a:rPr>
              <a:t>Fritz</a:t>
            </a:r>
            <a:r>
              <a:rPr sz="2400" spc="5" dirty="0">
                <a:latin typeface="Calibri"/>
                <a:cs typeface="Calibri"/>
              </a:rPr>
              <a:t> </a:t>
            </a:r>
            <a:r>
              <a:rPr sz="2400" dirty="0">
                <a:latin typeface="Calibri"/>
                <a:cs typeface="Calibri"/>
              </a:rPr>
              <a:t>drew</a:t>
            </a:r>
            <a:r>
              <a:rPr sz="2400" spc="-60" dirty="0">
                <a:latin typeface="Calibri"/>
                <a:cs typeface="Calibri"/>
              </a:rPr>
              <a:t> </a:t>
            </a:r>
            <a:r>
              <a:rPr sz="2400" dirty="0">
                <a:latin typeface="Calibri"/>
                <a:cs typeface="Calibri"/>
              </a:rPr>
              <a:t>a</a:t>
            </a:r>
            <a:r>
              <a:rPr sz="2400" spc="5" dirty="0">
                <a:latin typeface="Calibri"/>
                <a:cs typeface="Calibri"/>
              </a:rPr>
              <a:t> picture</a:t>
            </a:r>
            <a:r>
              <a:rPr sz="2400" spc="-140" dirty="0">
                <a:latin typeface="Calibri"/>
                <a:cs typeface="Calibri"/>
              </a:rPr>
              <a:t> </a:t>
            </a:r>
            <a:r>
              <a:rPr sz="2400" spc="15" dirty="0">
                <a:latin typeface="Calibri"/>
                <a:cs typeface="Calibri"/>
              </a:rPr>
              <a:t>of</a:t>
            </a:r>
            <a:r>
              <a:rPr sz="2400" spc="-75" dirty="0">
                <a:latin typeface="Calibri"/>
                <a:cs typeface="Calibri"/>
              </a:rPr>
              <a:t> </a:t>
            </a:r>
            <a:r>
              <a:rPr sz="2400" spc="25" dirty="0">
                <a:latin typeface="Calibri"/>
                <a:cs typeface="Calibri"/>
              </a:rPr>
              <a:t>his</a:t>
            </a:r>
            <a:r>
              <a:rPr sz="2400" spc="-85" dirty="0">
                <a:latin typeface="Calibri"/>
                <a:cs typeface="Calibri"/>
              </a:rPr>
              <a:t> </a:t>
            </a:r>
            <a:r>
              <a:rPr sz="2400" spc="10" dirty="0">
                <a:latin typeface="Calibri"/>
                <a:cs typeface="Calibri"/>
              </a:rPr>
              <a:t>bicycle.</a:t>
            </a:r>
            <a:r>
              <a:rPr sz="2400" spc="-150" dirty="0">
                <a:latin typeface="Calibri"/>
                <a:cs typeface="Calibri"/>
              </a:rPr>
              <a:t> </a:t>
            </a:r>
            <a:r>
              <a:rPr sz="2400" spc="15" dirty="0">
                <a:latin typeface="Calibri"/>
                <a:cs typeface="Calibri"/>
              </a:rPr>
              <a:t>His</a:t>
            </a:r>
            <a:r>
              <a:rPr sz="2400" spc="-85" dirty="0">
                <a:latin typeface="Calibri"/>
                <a:cs typeface="Calibri"/>
              </a:rPr>
              <a:t> </a:t>
            </a:r>
            <a:r>
              <a:rPr sz="2400" spc="20" dirty="0">
                <a:latin typeface="Calibri"/>
                <a:cs typeface="Calibri"/>
              </a:rPr>
              <a:t>uncle</a:t>
            </a:r>
            <a:r>
              <a:rPr sz="2400" spc="-40" dirty="0">
                <a:latin typeface="Calibri"/>
                <a:cs typeface="Calibri"/>
              </a:rPr>
              <a:t> </a:t>
            </a:r>
            <a:r>
              <a:rPr sz="2400" spc="-5" dirty="0">
                <a:latin typeface="Calibri"/>
                <a:cs typeface="Calibri"/>
              </a:rPr>
              <a:t>said,  </a:t>
            </a:r>
            <a:r>
              <a:rPr sz="2400" spc="5" dirty="0">
                <a:latin typeface="Calibri"/>
                <a:cs typeface="Calibri"/>
              </a:rPr>
              <a:t>“Don't</a:t>
            </a:r>
            <a:r>
              <a:rPr sz="2400" spc="-45" dirty="0">
                <a:latin typeface="Calibri"/>
                <a:cs typeface="Calibri"/>
              </a:rPr>
              <a:t> </a:t>
            </a:r>
            <a:r>
              <a:rPr sz="2400" spc="-15" dirty="0">
                <a:latin typeface="Calibri"/>
                <a:cs typeface="Calibri"/>
              </a:rPr>
              <a:t>draw</a:t>
            </a:r>
            <a:r>
              <a:rPr sz="2400" spc="-60" dirty="0">
                <a:latin typeface="Calibri"/>
                <a:cs typeface="Calibri"/>
              </a:rPr>
              <a:t> </a:t>
            </a:r>
            <a:r>
              <a:rPr sz="2400" spc="15" dirty="0">
                <a:latin typeface="Calibri"/>
                <a:cs typeface="Calibri"/>
              </a:rPr>
              <a:t>your</a:t>
            </a:r>
            <a:r>
              <a:rPr sz="2400" spc="-80" dirty="0">
                <a:latin typeface="Calibri"/>
                <a:cs typeface="Calibri"/>
              </a:rPr>
              <a:t> </a:t>
            </a:r>
            <a:r>
              <a:rPr sz="2400" spc="10" dirty="0">
                <a:latin typeface="Calibri"/>
                <a:cs typeface="Calibri"/>
              </a:rPr>
              <a:t>bicycle.</a:t>
            </a:r>
            <a:r>
              <a:rPr sz="2400" spc="-250" dirty="0">
                <a:latin typeface="Calibri"/>
                <a:cs typeface="Calibri"/>
              </a:rPr>
              <a:t> </a:t>
            </a:r>
            <a:r>
              <a:rPr sz="2400" spc="15" dirty="0">
                <a:latin typeface="Calibri"/>
                <a:cs typeface="Calibri"/>
              </a:rPr>
              <a:t>Ride</a:t>
            </a:r>
            <a:r>
              <a:rPr sz="2400" spc="-40" dirty="0">
                <a:latin typeface="Calibri"/>
                <a:cs typeface="Calibri"/>
              </a:rPr>
              <a:t> </a:t>
            </a:r>
            <a:r>
              <a:rPr sz="2400" spc="10" dirty="0">
                <a:latin typeface="Calibri"/>
                <a:cs typeface="Calibri"/>
              </a:rPr>
              <a:t>it!”</a:t>
            </a:r>
            <a:endParaRPr sz="2400">
              <a:latin typeface="Calibri"/>
              <a:cs typeface="Calibri"/>
            </a:endParaRPr>
          </a:p>
          <a:p>
            <a:pPr marL="12700">
              <a:spcBef>
                <a:spcPts val="540"/>
              </a:spcBef>
            </a:pPr>
            <a:r>
              <a:rPr sz="2400" dirty="0">
                <a:latin typeface="Calibri"/>
                <a:cs typeface="Calibri"/>
              </a:rPr>
              <a:t>…</a:t>
            </a:r>
            <a:endParaRPr sz="2400">
              <a:latin typeface="Calibri"/>
              <a:cs typeface="Calibri"/>
            </a:endParaRPr>
          </a:p>
          <a:p>
            <a:pPr marL="12700">
              <a:spcBef>
                <a:spcPts val="2120"/>
              </a:spcBef>
            </a:pPr>
            <a:r>
              <a:rPr sz="2400" spc="-15" dirty="0">
                <a:latin typeface="Calibri"/>
                <a:cs typeface="Calibri"/>
              </a:rPr>
              <a:t>What </a:t>
            </a:r>
            <a:r>
              <a:rPr sz="2400" spc="25" dirty="0">
                <a:latin typeface="Calibri"/>
                <a:cs typeface="Calibri"/>
              </a:rPr>
              <a:t>did </a:t>
            </a:r>
            <a:r>
              <a:rPr sz="2400" spc="-5" dirty="0">
                <a:latin typeface="Calibri"/>
                <a:cs typeface="Calibri"/>
              </a:rPr>
              <a:t>Fritz </a:t>
            </a:r>
            <a:r>
              <a:rPr sz="2400" spc="-15" dirty="0">
                <a:latin typeface="Calibri"/>
                <a:cs typeface="Calibri"/>
              </a:rPr>
              <a:t>draw</a:t>
            </a:r>
            <a:r>
              <a:rPr sz="2400" spc="-120" dirty="0">
                <a:latin typeface="Calibri"/>
                <a:cs typeface="Calibri"/>
              </a:rPr>
              <a:t> </a:t>
            </a:r>
            <a:r>
              <a:rPr sz="2400" spc="-15" dirty="0">
                <a:latin typeface="Calibri"/>
                <a:cs typeface="Calibri"/>
              </a:rPr>
              <a:t>first?</a:t>
            </a:r>
            <a:endParaRPr sz="2400">
              <a:latin typeface="Calibri"/>
              <a:cs typeface="Calibri"/>
            </a:endParaRPr>
          </a:p>
          <a:p>
            <a:pPr marL="622300" indent="-330835">
              <a:spcBef>
                <a:spcPts val="520"/>
              </a:spcBef>
              <a:buAutoNum type="alphaUcParenR"/>
              <a:tabLst>
                <a:tab pos="622935" algn="l"/>
              </a:tabLst>
            </a:pPr>
            <a:r>
              <a:rPr sz="2400" spc="10" dirty="0">
                <a:latin typeface="Calibri"/>
                <a:cs typeface="Calibri"/>
              </a:rPr>
              <a:t>the</a:t>
            </a:r>
            <a:r>
              <a:rPr sz="2400" spc="-45" dirty="0">
                <a:latin typeface="Calibri"/>
                <a:cs typeface="Calibri"/>
              </a:rPr>
              <a:t> </a:t>
            </a:r>
            <a:r>
              <a:rPr sz="2400" dirty="0">
                <a:latin typeface="Calibri"/>
                <a:cs typeface="Calibri"/>
              </a:rPr>
              <a:t>toothpaste</a:t>
            </a:r>
            <a:endParaRPr sz="2400">
              <a:latin typeface="Calibri"/>
              <a:cs typeface="Calibri"/>
            </a:endParaRPr>
          </a:p>
          <a:p>
            <a:pPr marL="609600" indent="-318135">
              <a:spcBef>
                <a:spcPts val="620"/>
              </a:spcBef>
              <a:buAutoNum type="alphaUcParenR"/>
              <a:tabLst>
                <a:tab pos="610235" algn="l"/>
              </a:tabLst>
            </a:pPr>
            <a:r>
              <a:rPr sz="2400" spc="25" dirty="0">
                <a:latin typeface="Calibri"/>
                <a:cs typeface="Calibri"/>
              </a:rPr>
              <a:t>his</a:t>
            </a:r>
            <a:r>
              <a:rPr sz="2400" spc="-90" dirty="0">
                <a:latin typeface="Calibri"/>
                <a:cs typeface="Calibri"/>
              </a:rPr>
              <a:t> </a:t>
            </a:r>
            <a:r>
              <a:rPr sz="2400" spc="-25" dirty="0">
                <a:latin typeface="Calibri"/>
                <a:cs typeface="Calibri"/>
              </a:rPr>
              <a:t>mama</a:t>
            </a:r>
            <a:endParaRPr sz="2400">
              <a:latin typeface="Calibri"/>
              <a:cs typeface="Calibri"/>
            </a:endParaRPr>
          </a:p>
          <a:p>
            <a:pPr marL="609600" indent="-318135">
              <a:spcBef>
                <a:spcPts val="520"/>
              </a:spcBef>
              <a:buAutoNum type="alphaUcParenR"/>
              <a:tabLst>
                <a:tab pos="610235" algn="l"/>
              </a:tabLst>
            </a:pPr>
            <a:r>
              <a:rPr sz="2400" b="1" spc="5" dirty="0">
                <a:solidFill>
                  <a:srgbClr val="00B900"/>
                </a:solidFill>
                <a:latin typeface="Calibri"/>
                <a:cs typeface="Calibri"/>
              </a:rPr>
              <a:t>cereal and</a:t>
            </a:r>
            <a:r>
              <a:rPr sz="2400" b="1" spc="-75" dirty="0">
                <a:solidFill>
                  <a:srgbClr val="00B900"/>
                </a:solidFill>
                <a:latin typeface="Calibri"/>
                <a:cs typeface="Calibri"/>
              </a:rPr>
              <a:t> </a:t>
            </a:r>
            <a:r>
              <a:rPr sz="2400" b="1" spc="10" dirty="0">
                <a:solidFill>
                  <a:srgbClr val="00B900"/>
                </a:solidFill>
                <a:latin typeface="Calibri"/>
                <a:cs typeface="Calibri"/>
              </a:rPr>
              <a:t>milk</a:t>
            </a:r>
            <a:endParaRPr sz="2400">
              <a:latin typeface="Calibri"/>
              <a:cs typeface="Calibri"/>
            </a:endParaRPr>
          </a:p>
          <a:p>
            <a:pPr marL="635000" indent="-343535">
              <a:spcBef>
                <a:spcPts val="620"/>
              </a:spcBef>
              <a:buAutoNum type="alphaUcParenR"/>
              <a:tabLst>
                <a:tab pos="635635" algn="l"/>
              </a:tabLst>
            </a:pPr>
            <a:r>
              <a:rPr sz="2400" spc="25" dirty="0">
                <a:latin typeface="Calibri"/>
                <a:cs typeface="Calibri"/>
              </a:rPr>
              <a:t>his</a:t>
            </a:r>
            <a:r>
              <a:rPr sz="2400" spc="-90" dirty="0">
                <a:latin typeface="Calibri"/>
                <a:cs typeface="Calibri"/>
              </a:rPr>
              <a:t> </a:t>
            </a:r>
            <a:r>
              <a:rPr sz="2400" spc="15" dirty="0">
                <a:latin typeface="Calibri"/>
                <a:cs typeface="Calibri"/>
              </a:rPr>
              <a:t>bicycle</a:t>
            </a:r>
            <a:endParaRPr sz="2400">
              <a:latin typeface="Calibri"/>
              <a:cs typeface="Calibri"/>
            </a:endParaRPr>
          </a:p>
        </p:txBody>
      </p:sp>
      <p:sp>
        <p:nvSpPr>
          <p:cNvPr id="3" name="object 3"/>
          <p:cNvSpPr txBox="1">
            <a:spLocks noGrp="1"/>
          </p:cNvSpPr>
          <p:nvPr>
            <p:ph type="title"/>
          </p:nvPr>
        </p:nvSpPr>
        <p:spPr>
          <a:xfrm>
            <a:off x="3746500" y="359656"/>
            <a:ext cx="4711700" cy="474489"/>
          </a:xfrm>
          <a:prstGeom prst="rect">
            <a:avLst/>
          </a:prstGeom>
          <a:solidFill>
            <a:srgbClr val="0062AC"/>
          </a:solidFill>
        </p:spPr>
        <p:txBody>
          <a:bodyPr vert="horz" wrap="square" lIns="0" tIns="0" rIns="0" bIns="0" rtlCol="0" anchor="ctr">
            <a:spAutoFit/>
          </a:bodyPr>
          <a:lstStyle/>
          <a:p>
            <a:pPr marL="320675">
              <a:lnSpc>
                <a:spcPts val="3654"/>
              </a:lnSpc>
            </a:pPr>
            <a:r>
              <a:rPr sz="3200" spc="-25" dirty="0">
                <a:solidFill>
                  <a:srgbClr val="FFFFFF"/>
                </a:solidFill>
              </a:rPr>
              <a:t>Reading</a:t>
            </a:r>
            <a:r>
              <a:rPr sz="3200" spc="150" dirty="0">
                <a:solidFill>
                  <a:srgbClr val="FFFFFF"/>
                </a:solidFill>
              </a:rPr>
              <a:t> </a:t>
            </a:r>
            <a:r>
              <a:rPr sz="3200" spc="5" dirty="0">
                <a:solidFill>
                  <a:srgbClr val="FFFFFF"/>
                </a:solidFill>
              </a:rPr>
              <a:t>Comprehension</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267621"/>
            <a:ext cx="6496685" cy="1367041"/>
          </a:xfrm>
          <a:prstGeom prst="rect">
            <a:avLst/>
          </a:prstGeom>
        </p:spPr>
        <p:txBody>
          <a:bodyPr vert="horz" wrap="square" lIns="0" tIns="12700" rIns="0" bIns="0" rtlCol="0" anchor="ctr">
            <a:spAutoFit/>
          </a:bodyPr>
          <a:lstStyle/>
          <a:p>
            <a:pPr marL="12700">
              <a:lnSpc>
                <a:spcPct val="100000"/>
              </a:lnSpc>
              <a:spcBef>
                <a:spcPts val="100"/>
              </a:spcBef>
            </a:pPr>
            <a:r>
              <a:rPr spc="-10" dirty="0"/>
              <a:t>Conspicuous </a:t>
            </a:r>
            <a:r>
              <a:rPr spc="-5" dirty="0"/>
              <a:t>by </a:t>
            </a:r>
            <a:r>
              <a:rPr spc="-15" dirty="0"/>
              <a:t>their</a:t>
            </a:r>
            <a:r>
              <a:rPr spc="10" dirty="0"/>
              <a:t> </a:t>
            </a:r>
            <a:r>
              <a:rPr dirty="0"/>
              <a:t>absence…</a:t>
            </a:r>
          </a:p>
        </p:txBody>
      </p:sp>
      <p:sp>
        <p:nvSpPr>
          <p:cNvPr id="3" name="object 3"/>
          <p:cNvSpPr txBox="1"/>
          <p:nvPr/>
        </p:nvSpPr>
        <p:spPr>
          <a:xfrm>
            <a:off x="2059941" y="852760"/>
            <a:ext cx="6080125" cy="1854200"/>
          </a:xfrm>
          <a:prstGeom prst="rect">
            <a:avLst/>
          </a:prstGeom>
        </p:spPr>
        <p:txBody>
          <a:bodyPr vert="horz" wrap="square" lIns="0" tIns="12700" rIns="0" bIns="0" rtlCol="0">
            <a:spAutoFit/>
          </a:bodyPr>
          <a:lstStyle/>
          <a:p>
            <a:pPr marL="355600" indent="-342900">
              <a:spcBef>
                <a:spcPts val="100"/>
              </a:spcBef>
              <a:buFont typeface="Arial"/>
              <a:buChar char="•"/>
              <a:tabLst>
                <a:tab pos="354965" algn="l"/>
                <a:tab pos="355600" algn="l"/>
              </a:tabLst>
            </a:pPr>
            <a:r>
              <a:rPr sz="3000" spc="10" dirty="0">
                <a:latin typeface="Calibri"/>
                <a:cs typeface="Calibri"/>
              </a:rPr>
              <a:t>speech </a:t>
            </a:r>
            <a:r>
              <a:rPr sz="3000" dirty="0">
                <a:latin typeface="Calibri"/>
                <a:cs typeface="Calibri"/>
              </a:rPr>
              <a:t>recognition </a:t>
            </a:r>
            <a:r>
              <a:rPr sz="3000" spc="5" dirty="0">
                <a:latin typeface="Calibri"/>
                <a:cs typeface="Calibri"/>
              </a:rPr>
              <a:t>(see </a:t>
            </a:r>
            <a:r>
              <a:rPr sz="3000" spc="25" dirty="0">
                <a:latin typeface="Calibri"/>
                <a:cs typeface="Calibri"/>
              </a:rPr>
              <a:t>TTIC</a:t>
            </a:r>
            <a:r>
              <a:rPr sz="3000" spc="-390" dirty="0">
                <a:latin typeface="Calibri"/>
                <a:cs typeface="Calibri"/>
              </a:rPr>
              <a:t> </a:t>
            </a:r>
            <a:r>
              <a:rPr sz="3000" spc="-25" dirty="0">
                <a:latin typeface="Calibri"/>
                <a:cs typeface="Calibri"/>
              </a:rPr>
              <a:t>31110)</a:t>
            </a:r>
            <a:endParaRPr sz="3000">
              <a:latin typeface="Calibri"/>
              <a:cs typeface="Calibri"/>
            </a:endParaRPr>
          </a:p>
          <a:p>
            <a:pPr marL="355600" indent="-342900">
              <a:buFont typeface="Arial"/>
              <a:buChar char="•"/>
              <a:tabLst>
                <a:tab pos="354965" algn="l"/>
                <a:tab pos="355600" algn="l"/>
              </a:tabLst>
            </a:pPr>
            <a:r>
              <a:rPr sz="3000" spc="-15" dirty="0">
                <a:latin typeface="Calibri"/>
                <a:cs typeface="Calibri"/>
              </a:rPr>
              <a:t>information </a:t>
            </a:r>
            <a:r>
              <a:rPr sz="3000" spc="-10" dirty="0">
                <a:latin typeface="Calibri"/>
                <a:cs typeface="Calibri"/>
              </a:rPr>
              <a:t>retrieval and </a:t>
            </a:r>
            <a:r>
              <a:rPr sz="3000" spc="-15" dirty="0">
                <a:latin typeface="Calibri"/>
                <a:cs typeface="Calibri"/>
              </a:rPr>
              <a:t>web</a:t>
            </a:r>
            <a:r>
              <a:rPr sz="3000" spc="-60" dirty="0">
                <a:latin typeface="Calibri"/>
                <a:cs typeface="Calibri"/>
              </a:rPr>
              <a:t> </a:t>
            </a:r>
            <a:r>
              <a:rPr sz="3000" spc="-5" dirty="0">
                <a:latin typeface="Calibri"/>
                <a:cs typeface="Calibri"/>
              </a:rPr>
              <a:t>search</a:t>
            </a:r>
            <a:endParaRPr sz="3000">
              <a:latin typeface="Calibri"/>
              <a:cs typeface="Calibri"/>
            </a:endParaRPr>
          </a:p>
          <a:p>
            <a:pPr marL="355600" indent="-342900">
              <a:buFont typeface="Arial"/>
              <a:buChar char="•"/>
              <a:tabLst>
                <a:tab pos="354965" algn="l"/>
                <a:tab pos="355600" algn="l"/>
              </a:tabLst>
            </a:pPr>
            <a:r>
              <a:rPr sz="3000" spc="5" dirty="0">
                <a:latin typeface="Calibri"/>
                <a:cs typeface="Calibri"/>
              </a:rPr>
              <a:t>knowledge</a:t>
            </a:r>
            <a:r>
              <a:rPr sz="3000" spc="-80" dirty="0">
                <a:latin typeface="Calibri"/>
                <a:cs typeface="Calibri"/>
              </a:rPr>
              <a:t> </a:t>
            </a:r>
            <a:r>
              <a:rPr sz="3000" spc="-5" dirty="0">
                <a:latin typeface="Calibri"/>
                <a:cs typeface="Calibri"/>
              </a:rPr>
              <a:t>representation</a:t>
            </a:r>
            <a:endParaRPr sz="3000">
              <a:latin typeface="Calibri"/>
              <a:cs typeface="Calibri"/>
            </a:endParaRPr>
          </a:p>
          <a:p>
            <a:pPr marL="355600" indent="-342900">
              <a:buFont typeface="Arial"/>
              <a:buChar char="•"/>
              <a:tabLst>
                <a:tab pos="354965" algn="l"/>
                <a:tab pos="355600" algn="l"/>
              </a:tabLst>
            </a:pPr>
            <a:r>
              <a:rPr sz="3000" dirty="0">
                <a:latin typeface="Calibri"/>
                <a:cs typeface="Calibri"/>
              </a:rPr>
              <a:t>recommender</a:t>
            </a:r>
            <a:r>
              <a:rPr sz="3000" spc="-130" dirty="0">
                <a:latin typeface="Calibri"/>
                <a:cs typeface="Calibri"/>
              </a:rPr>
              <a:t> </a:t>
            </a:r>
            <a:r>
              <a:rPr sz="3000" spc="-5" dirty="0">
                <a:latin typeface="Calibri"/>
                <a:cs typeface="Calibri"/>
              </a:rPr>
              <a:t>systems</a:t>
            </a:r>
            <a:endParaRPr sz="3000">
              <a:latin typeface="Calibri"/>
              <a:cs typeface="Calibri"/>
            </a:endParaRPr>
          </a:p>
        </p:txBody>
      </p:sp>
      <p:sp>
        <p:nvSpPr>
          <p:cNvPr id="4" name="object 4"/>
          <p:cNvSpPr/>
          <p:nvPr/>
        </p:nvSpPr>
        <p:spPr>
          <a:xfrm>
            <a:off x="2438400" y="2870201"/>
            <a:ext cx="3352800" cy="2793999"/>
          </a:xfrm>
          <a:prstGeom prst="rect">
            <a:avLst/>
          </a:prstGeom>
          <a:blipFill>
            <a:blip r:embed="rId2" cstate="print"/>
            <a:stretch>
              <a:fillRect/>
            </a:stretch>
          </a:blipFill>
        </p:spPr>
        <p:txBody>
          <a:bodyPr wrap="square" lIns="0" tIns="0" rIns="0" bIns="0" rtlCol="0"/>
          <a:lstStyle/>
          <a:p>
            <a:endParaRPr/>
          </a:p>
        </p:txBody>
      </p:sp>
      <p:sp>
        <p:nvSpPr>
          <p:cNvPr id="5" name="object 5"/>
          <p:cNvSpPr txBox="1">
            <a:spLocks noGrp="1"/>
          </p:cNvSpPr>
          <p:nvPr>
            <p:ph type="sldNum" sz="quarter" idx="7"/>
          </p:nvPr>
        </p:nvSpPr>
        <p:spPr>
          <a:xfrm>
            <a:off x="8409940" y="6429364"/>
            <a:ext cx="228600" cy="21145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40"/>
              </a:spcBef>
            </a:pPr>
            <a:fld id="{81D60167-4931-47E6-BA6A-407CBD079E47}" type="slidenum">
              <a:rPr lang="en-US" smtClean="0"/>
              <a:pPr marL="38100">
                <a:spcBef>
                  <a:spcPts val="40"/>
                </a:spcBef>
              </a:pPr>
              <a:t>24</a:t>
            </a:fld>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1627" y="202539"/>
            <a:ext cx="8425180" cy="452120"/>
          </a:xfrm>
          <a:prstGeom prst="rect">
            <a:avLst/>
          </a:prstGeom>
        </p:spPr>
        <p:txBody>
          <a:bodyPr vert="horz" wrap="square" lIns="0" tIns="12700" rIns="0" bIns="0" rtlCol="0" anchor="ctr">
            <a:spAutoFit/>
          </a:bodyPr>
          <a:lstStyle/>
          <a:p>
            <a:pPr marL="12700">
              <a:lnSpc>
                <a:spcPct val="100000"/>
              </a:lnSpc>
              <a:spcBef>
                <a:spcPts val="100"/>
              </a:spcBef>
            </a:pPr>
            <a:r>
              <a:rPr sz="2800" spc="-15" dirty="0"/>
              <a:t>Computational </a:t>
            </a:r>
            <a:r>
              <a:rPr sz="2800" spc="-10" dirty="0"/>
              <a:t>Linguistics </a:t>
            </a:r>
            <a:r>
              <a:rPr sz="2800" spc="10" dirty="0"/>
              <a:t>vs. </a:t>
            </a:r>
            <a:r>
              <a:rPr sz="2800" spc="-30" dirty="0"/>
              <a:t>Natural </a:t>
            </a:r>
            <a:r>
              <a:rPr sz="2800" spc="-10" dirty="0"/>
              <a:t>Language</a:t>
            </a:r>
            <a:r>
              <a:rPr sz="2800" spc="225" dirty="0"/>
              <a:t> </a:t>
            </a:r>
            <a:r>
              <a:rPr sz="2800" spc="-5" dirty="0"/>
              <a:t>Processing</a:t>
            </a:r>
            <a:endParaRPr sz="2800"/>
          </a:p>
        </p:txBody>
      </p:sp>
      <p:sp>
        <p:nvSpPr>
          <p:cNvPr id="3" name="object 3"/>
          <p:cNvSpPr txBox="1"/>
          <p:nvPr/>
        </p:nvSpPr>
        <p:spPr>
          <a:xfrm>
            <a:off x="2059940" y="928960"/>
            <a:ext cx="3200400" cy="452120"/>
          </a:xfrm>
          <a:prstGeom prst="rect">
            <a:avLst/>
          </a:prstGeom>
        </p:spPr>
        <p:txBody>
          <a:bodyPr vert="horz" wrap="square" lIns="0" tIns="12700" rIns="0" bIns="0" rtlCol="0">
            <a:spAutoFit/>
          </a:bodyPr>
          <a:lstStyle/>
          <a:p>
            <a:pPr marL="355600" indent="-342900">
              <a:spcBef>
                <a:spcPts val="100"/>
              </a:spcBef>
              <a:buFont typeface="Arial"/>
              <a:buChar char="•"/>
              <a:tabLst>
                <a:tab pos="354965" algn="l"/>
                <a:tab pos="355600" algn="l"/>
              </a:tabLst>
            </a:pPr>
            <a:r>
              <a:rPr sz="2800" spc="15" dirty="0">
                <a:latin typeface="Calibri"/>
                <a:cs typeface="Calibri"/>
              </a:rPr>
              <a:t>how </a:t>
            </a:r>
            <a:r>
              <a:rPr sz="2800" spc="10" dirty="0">
                <a:latin typeface="Calibri"/>
                <a:cs typeface="Calibri"/>
              </a:rPr>
              <a:t>do </a:t>
            </a:r>
            <a:r>
              <a:rPr sz="2800" spc="-5" dirty="0">
                <a:latin typeface="Calibri"/>
                <a:cs typeface="Calibri"/>
              </a:rPr>
              <a:t>they</a:t>
            </a:r>
            <a:r>
              <a:rPr sz="2800" spc="-225" dirty="0">
                <a:latin typeface="Calibri"/>
                <a:cs typeface="Calibri"/>
              </a:rPr>
              <a:t> </a:t>
            </a:r>
            <a:r>
              <a:rPr sz="2800" spc="-5" dirty="0">
                <a:latin typeface="Calibri"/>
                <a:cs typeface="Calibri"/>
              </a:rPr>
              <a:t>differ?</a:t>
            </a:r>
            <a:endParaRPr sz="2800">
              <a:latin typeface="Calibri"/>
              <a:cs typeface="Calibri"/>
            </a:endParaRPr>
          </a:p>
        </p:txBody>
      </p:sp>
      <p:sp>
        <p:nvSpPr>
          <p:cNvPr id="4" name="object 4"/>
          <p:cNvSpPr/>
          <p:nvPr/>
        </p:nvSpPr>
        <p:spPr>
          <a:xfrm>
            <a:off x="1752249" y="2304293"/>
            <a:ext cx="4882991" cy="3039625"/>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619250" y="2178050"/>
            <a:ext cx="5092700" cy="3263900"/>
          </a:xfrm>
          <a:custGeom>
            <a:avLst/>
            <a:gdLst/>
            <a:ahLst/>
            <a:cxnLst/>
            <a:rect l="l" t="t" r="r" b="b"/>
            <a:pathLst>
              <a:path w="5092700" h="3263900">
                <a:moveTo>
                  <a:pt x="0" y="0"/>
                </a:moveTo>
                <a:lnTo>
                  <a:pt x="5092699" y="0"/>
                </a:lnTo>
                <a:lnTo>
                  <a:pt x="5092699" y="3263900"/>
                </a:lnTo>
                <a:lnTo>
                  <a:pt x="0" y="3263900"/>
                </a:lnTo>
                <a:lnTo>
                  <a:pt x="0" y="0"/>
                </a:lnTo>
                <a:close/>
              </a:path>
            </a:pathLst>
          </a:custGeom>
          <a:ln w="12700">
            <a:solidFill>
              <a:srgbClr val="000000"/>
            </a:solidFill>
          </a:ln>
        </p:spPr>
        <p:txBody>
          <a:bodyPr wrap="square" lIns="0" tIns="0" rIns="0" bIns="0" rtlCol="0"/>
          <a:lstStyle/>
          <a:p>
            <a:endParaRPr/>
          </a:p>
        </p:txBody>
      </p:sp>
      <p:sp>
        <p:nvSpPr>
          <p:cNvPr id="6" name="object 6"/>
          <p:cNvSpPr txBox="1">
            <a:spLocks noGrp="1"/>
          </p:cNvSpPr>
          <p:nvPr>
            <p:ph type="sldNum" sz="quarter" idx="7"/>
          </p:nvPr>
        </p:nvSpPr>
        <p:spPr>
          <a:xfrm>
            <a:off x="8409940" y="6429364"/>
            <a:ext cx="228600" cy="21145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40"/>
              </a:spcBef>
            </a:pPr>
            <a:fld id="{81D60167-4931-47E6-BA6A-407CBD079E47}" type="slidenum">
              <a:rPr lang="en-US" smtClean="0"/>
              <a:pPr marL="38100">
                <a:spcBef>
                  <a:spcPts val="40"/>
                </a:spcBef>
              </a:pPr>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8409940" y="6429364"/>
            <a:ext cx="228600" cy="21145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98989"/>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spcBef>
                <a:spcPts val="40"/>
              </a:spcBef>
            </a:pPr>
            <a:fld id="{81D60167-4931-47E6-BA6A-407CBD079E47}" type="slidenum">
              <a:rPr lang="en-US" smtClean="0"/>
              <a:pPr marL="38100">
                <a:spcBef>
                  <a:spcPts val="40"/>
                </a:spcBef>
              </a:pPr>
              <a:t>26</a:t>
            </a:fld>
            <a:endParaRPr dirty="0"/>
          </a:p>
        </p:txBody>
      </p:sp>
      <p:sp>
        <p:nvSpPr>
          <p:cNvPr id="2" name="object 2"/>
          <p:cNvSpPr txBox="1"/>
          <p:nvPr/>
        </p:nvSpPr>
        <p:spPr>
          <a:xfrm>
            <a:off x="1891627" y="202539"/>
            <a:ext cx="8425180" cy="4260850"/>
          </a:xfrm>
          <a:prstGeom prst="rect">
            <a:avLst/>
          </a:prstGeom>
        </p:spPr>
        <p:txBody>
          <a:bodyPr vert="horz" wrap="square" lIns="0" tIns="12700" rIns="0" bIns="0" rtlCol="0">
            <a:spAutoFit/>
          </a:bodyPr>
          <a:lstStyle/>
          <a:p>
            <a:pPr marL="12700">
              <a:spcBef>
                <a:spcPts val="100"/>
              </a:spcBef>
            </a:pPr>
            <a:r>
              <a:rPr sz="2800" spc="-15" dirty="0">
                <a:latin typeface="Calibri"/>
                <a:cs typeface="Calibri"/>
              </a:rPr>
              <a:t>Computational </a:t>
            </a:r>
            <a:r>
              <a:rPr sz="2800" spc="-10" dirty="0">
                <a:latin typeface="Calibri"/>
                <a:cs typeface="Calibri"/>
              </a:rPr>
              <a:t>Linguistics </a:t>
            </a:r>
            <a:r>
              <a:rPr sz="2800" spc="10" dirty="0">
                <a:latin typeface="Calibri"/>
                <a:cs typeface="Calibri"/>
              </a:rPr>
              <a:t>vs. </a:t>
            </a:r>
            <a:r>
              <a:rPr sz="2800" spc="-30" dirty="0">
                <a:latin typeface="Calibri"/>
                <a:cs typeface="Calibri"/>
              </a:rPr>
              <a:t>Natural </a:t>
            </a:r>
            <a:r>
              <a:rPr sz="2800" spc="-10" dirty="0">
                <a:latin typeface="Calibri"/>
                <a:cs typeface="Calibri"/>
              </a:rPr>
              <a:t>Language</a:t>
            </a:r>
            <a:r>
              <a:rPr sz="2800" spc="225" dirty="0">
                <a:latin typeface="Calibri"/>
                <a:cs typeface="Calibri"/>
              </a:rPr>
              <a:t> </a:t>
            </a:r>
            <a:r>
              <a:rPr sz="2800" spc="-5" dirty="0">
                <a:latin typeface="Calibri"/>
                <a:cs typeface="Calibri"/>
              </a:rPr>
              <a:t>Processing</a:t>
            </a:r>
            <a:endParaRPr sz="2800">
              <a:latin typeface="Calibri"/>
              <a:cs typeface="Calibri"/>
            </a:endParaRPr>
          </a:p>
          <a:p>
            <a:pPr marL="379095" indent="-343535">
              <a:spcBef>
                <a:spcPts val="2830"/>
              </a:spcBef>
              <a:buFont typeface="Arial"/>
              <a:buChar char="•"/>
              <a:tabLst>
                <a:tab pos="379095" algn="l"/>
                <a:tab pos="379730" algn="l"/>
              </a:tabLst>
            </a:pPr>
            <a:r>
              <a:rPr sz="2800" spc="-40" dirty="0">
                <a:latin typeface="Calibri"/>
                <a:cs typeface="Calibri"/>
              </a:rPr>
              <a:t>many </a:t>
            </a:r>
            <a:r>
              <a:rPr sz="2800" spc="5" dirty="0">
                <a:latin typeface="Calibri"/>
                <a:cs typeface="Calibri"/>
              </a:rPr>
              <a:t>people </a:t>
            </a:r>
            <a:r>
              <a:rPr sz="2800" spc="-10" dirty="0">
                <a:latin typeface="Calibri"/>
                <a:cs typeface="Calibri"/>
              </a:rPr>
              <a:t>think </a:t>
            </a:r>
            <a:r>
              <a:rPr sz="2800" spc="10" dirty="0">
                <a:latin typeface="Calibri"/>
                <a:cs typeface="Calibri"/>
              </a:rPr>
              <a:t>of </a:t>
            </a:r>
            <a:r>
              <a:rPr sz="2800" spc="-5" dirty="0">
                <a:latin typeface="Calibri"/>
                <a:cs typeface="Calibri"/>
              </a:rPr>
              <a:t>the </a:t>
            </a:r>
            <a:r>
              <a:rPr sz="2800" spc="-15" dirty="0">
                <a:latin typeface="Calibri"/>
                <a:cs typeface="Calibri"/>
              </a:rPr>
              <a:t>two terms </a:t>
            </a:r>
            <a:r>
              <a:rPr sz="2800" spc="-25" dirty="0">
                <a:latin typeface="Calibri"/>
                <a:cs typeface="Calibri"/>
              </a:rPr>
              <a:t>as</a:t>
            </a:r>
            <a:r>
              <a:rPr sz="2800" spc="210" dirty="0">
                <a:latin typeface="Calibri"/>
                <a:cs typeface="Calibri"/>
              </a:rPr>
              <a:t> </a:t>
            </a:r>
            <a:r>
              <a:rPr sz="2800" spc="-15" dirty="0">
                <a:latin typeface="Calibri"/>
                <a:cs typeface="Calibri"/>
              </a:rPr>
              <a:t>synonyms</a:t>
            </a:r>
            <a:endParaRPr sz="2800">
              <a:latin typeface="Calibri"/>
              <a:cs typeface="Calibri"/>
            </a:endParaRPr>
          </a:p>
          <a:p>
            <a:pPr>
              <a:spcBef>
                <a:spcPts val="40"/>
              </a:spcBef>
              <a:buFont typeface="Arial"/>
              <a:buChar char="•"/>
            </a:pPr>
            <a:endParaRPr sz="3600">
              <a:latin typeface="Calibri"/>
              <a:cs typeface="Calibri"/>
            </a:endParaRPr>
          </a:p>
          <a:p>
            <a:pPr marL="379095" marR="229870" indent="-342900">
              <a:lnSpc>
                <a:spcPts val="3000"/>
              </a:lnSpc>
              <a:spcBef>
                <a:spcPts val="5"/>
              </a:spcBef>
              <a:buFont typeface="Arial"/>
              <a:buChar char="•"/>
              <a:tabLst>
                <a:tab pos="379095" algn="l"/>
                <a:tab pos="379730" algn="l"/>
              </a:tabLst>
            </a:pPr>
            <a:r>
              <a:rPr sz="2800" spc="-10" dirty="0">
                <a:latin typeface="Calibri"/>
                <a:cs typeface="Calibri"/>
              </a:rPr>
              <a:t>computational </a:t>
            </a:r>
            <a:r>
              <a:rPr sz="2800" spc="-20" dirty="0">
                <a:latin typeface="Calibri"/>
                <a:cs typeface="Calibri"/>
              </a:rPr>
              <a:t>linguistics </a:t>
            </a:r>
            <a:r>
              <a:rPr sz="2800" spc="-25" dirty="0">
                <a:latin typeface="Calibri"/>
                <a:cs typeface="Calibri"/>
              </a:rPr>
              <a:t>is </a:t>
            </a:r>
            <a:r>
              <a:rPr sz="2800" dirty="0">
                <a:latin typeface="Calibri"/>
                <a:cs typeface="Calibri"/>
              </a:rPr>
              <a:t>more </a:t>
            </a:r>
            <a:r>
              <a:rPr sz="2800" spc="-5" dirty="0">
                <a:latin typeface="Calibri"/>
                <a:cs typeface="Calibri"/>
              </a:rPr>
              <a:t>inclusive; </a:t>
            </a:r>
            <a:r>
              <a:rPr sz="2800" dirty="0">
                <a:latin typeface="Calibri"/>
                <a:cs typeface="Calibri"/>
              </a:rPr>
              <a:t>more </a:t>
            </a:r>
            <a:r>
              <a:rPr sz="2800" spc="-35" dirty="0">
                <a:latin typeface="Calibri"/>
                <a:cs typeface="Calibri"/>
              </a:rPr>
              <a:t>likely  </a:t>
            </a:r>
            <a:r>
              <a:rPr sz="2800" spc="-20" dirty="0">
                <a:latin typeface="Calibri"/>
                <a:cs typeface="Calibri"/>
              </a:rPr>
              <a:t>to </a:t>
            </a:r>
            <a:r>
              <a:rPr sz="2800" dirty="0">
                <a:latin typeface="Calibri"/>
                <a:cs typeface="Calibri"/>
              </a:rPr>
              <a:t>include </a:t>
            </a:r>
            <a:r>
              <a:rPr sz="2800" spc="-10" dirty="0">
                <a:latin typeface="Calibri"/>
                <a:cs typeface="Calibri"/>
              </a:rPr>
              <a:t>sociolinguistics, cognitive </a:t>
            </a:r>
            <a:r>
              <a:rPr sz="2800" spc="-15" dirty="0">
                <a:latin typeface="Calibri"/>
                <a:cs typeface="Calibri"/>
              </a:rPr>
              <a:t>linguistics, </a:t>
            </a:r>
            <a:r>
              <a:rPr sz="2800" spc="-10" dirty="0">
                <a:latin typeface="Calibri"/>
                <a:cs typeface="Calibri"/>
              </a:rPr>
              <a:t>and  computational social</a:t>
            </a:r>
            <a:r>
              <a:rPr sz="2800" spc="45" dirty="0">
                <a:latin typeface="Calibri"/>
                <a:cs typeface="Calibri"/>
              </a:rPr>
              <a:t> </a:t>
            </a:r>
            <a:r>
              <a:rPr sz="2800" spc="5" dirty="0">
                <a:latin typeface="Calibri"/>
                <a:cs typeface="Calibri"/>
              </a:rPr>
              <a:t>science</a:t>
            </a:r>
            <a:endParaRPr sz="2800">
              <a:latin typeface="Calibri"/>
              <a:cs typeface="Calibri"/>
            </a:endParaRPr>
          </a:p>
          <a:p>
            <a:pPr>
              <a:spcBef>
                <a:spcPts val="5"/>
              </a:spcBef>
              <a:buFont typeface="Arial"/>
              <a:buChar char="•"/>
            </a:pPr>
            <a:endParaRPr sz="3600">
              <a:latin typeface="Calibri"/>
              <a:cs typeface="Calibri"/>
            </a:endParaRPr>
          </a:p>
          <a:p>
            <a:pPr marL="379095" marR="229235" indent="-342900">
              <a:lnSpc>
                <a:spcPts val="3000"/>
              </a:lnSpc>
              <a:buFont typeface="Arial"/>
              <a:buChar char="•"/>
              <a:tabLst>
                <a:tab pos="379095" algn="l"/>
                <a:tab pos="379730" algn="l"/>
              </a:tabLst>
            </a:pPr>
            <a:r>
              <a:rPr sz="2800" spc="5" dirty="0">
                <a:latin typeface="Calibri"/>
                <a:cs typeface="Calibri"/>
              </a:rPr>
              <a:t>NLP </a:t>
            </a:r>
            <a:r>
              <a:rPr sz="2800" spc="-25" dirty="0">
                <a:latin typeface="Calibri"/>
                <a:cs typeface="Calibri"/>
              </a:rPr>
              <a:t>is </a:t>
            </a:r>
            <a:r>
              <a:rPr sz="2800" dirty="0">
                <a:latin typeface="Calibri"/>
                <a:cs typeface="Calibri"/>
              </a:rPr>
              <a:t>more </a:t>
            </a:r>
            <a:r>
              <a:rPr sz="2800" spc="-35" dirty="0">
                <a:latin typeface="Calibri"/>
                <a:cs typeface="Calibri"/>
              </a:rPr>
              <a:t>likely </a:t>
            </a:r>
            <a:r>
              <a:rPr sz="2800" spc="-20" dirty="0">
                <a:latin typeface="Calibri"/>
                <a:cs typeface="Calibri"/>
              </a:rPr>
              <a:t>to </a:t>
            </a:r>
            <a:r>
              <a:rPr sz="2800" spc="10" dirty="0">
                <a:latin typeface="Calibri"/>
                <a:cs typeface="Calibri"/>
              </a:rPr>
              <a:t>use </a:t>
            </a:r>
            <a:r>
              <a:rPr sz="2800" spc="-10" dirty="0">
                <a:latin typeface="Calibri"/>
                <a:cs typeface="Calibri"/>
              </a:rPr>
              <a:t>machine learning and </a:t>
            </a:r>
            <a:r>
              <a:rPr sz="2800" dirty="0">
                <a:latin typeface="Calibri"/>
                <a:cs typeface="Calibri"/>
              </a:rPr>
              <a:t>involve  engineering /</a:t>
            </a:r>
            <a:r>
              <a:rPr sz="2800" spc="-75" dirty="0">
                <a:latin typeface="Calibri"/>
                <a:cs typeface="Calibri"/>
              </a:rPr>
              <a:t> </a:t>
            </a:r>
            <a:r>
              <a:rPr sz="2800" spc="-10" dirty="0">
                <a:latin typeface="Calibri"/>
                <a:cs typeface="Calibri"/>
              </a:rPr>
              <a:t>system-building</a:t>
            </a:r>
            <a:endParaRPr sz="2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BF34-684B-0519-DC62-2231AD9A69E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ADE3874C-EAAC-1D12-7CF6-95AEFF144151}"/>
              </a:ext>
            </a:extLst>
          </p:cNvPr>
          <p:cNvSpPr>
            <a:spLocks noGrp="1"/>
          </p:cNvSpPr>
          <p:nvPr>
            <p:ph idx="1"/>
          </p:nvPr>
        </p:nvSpPr>
        <p:spPr>
          <a:xfrm>
            <a:off x="838200" y="1855769"/>
            <a:ext cx="10515600" cy="4351338"/>
          </a:xfrm>
        </p:spPr>
        <p:txBody>
          <a:bodyPr/>
          <a:lstStyle/>
          <a:p>
            <a:r>
              <a:rPr lang="en-US" b="0" i="0">
                <a:solidFill>
                  <a:srgbClr val="161616"/>
                </a:solidFill>
                <a:effectLst/>
                <a:latin typeface="IBM Plex Sans" panose="020F0502020204030204" pitchFamily="34" charset="0"/>
              </a:rPr>
              <a:t>NLP combines computational linguistics—rule-based modeling of human language—with statistical, machine learning, and deep learning models. </a:t>
            </a:r>
            <a:endParaRPr lang="en-US" dirty="0"/>
          </a:p>
        </p:txBody>
      </p:sp>
    </p:spTree>
    <p:extLst>
      <p:ext uri="{BB962C8B-B14F-4D97-AF65-F5344CB8AC3E}">
        <p14:creationId xmlns:p14="http://schemas.microsoft.com/office/powerpoint/2010/main" val="4014138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2300" y="298265"/>
            <a:ext cx="3149600" cy="432170"/>
          </a:xfrm>
          <a:prstGeom prst="rect">
            <a:avLst/>
          </a:prstGeom>
          <a:solidFill>
            <a:srgbClr val="0062AC"/>
          </a:solidFill>
        </p:spPr>
        <p:txBody>
          <a:bodyPr vert="horz" wrap="square" lIns="0" tIns="1270" rIns="0" bIns="0" rtlCol="0" anchor="ctr">
            <a:spAutoFit/>
          </a:bodyPr>
          <a:lstStyle/>
          <a:p>
            <a:pPr marL="288925">
              <a:lnSpc>
                <a:spcPct val="100000"/>
              </a:lnSpc>
              <a:spcBef>
                <a:spcPts val="10"/>
              </a:spcBef>
            </a:pPr>
            <a:r>
              <a:rPr sz="2800" spc="-45" dirty="0">
                <a:solidFill>
                  <a:srgbClr val="FFFFFF"/>
                </a:solidFill>
              </a:rPr>
              <a:t>Text</a:t>
            </a:r>
            <a:r>
              <a:rPr sz="2800" spc="-80" dirty="0">
                <a:solidFill>
                  <a:srgbClr val="FFFFFF"/>
                </a:solidFill>
              </a:rPr>
              <a:t> </a:t>
            </a:r>
            <a:r>
              <a:rPr sz="2800" spc="-20" dirty="0">
                <a:solidFill>
                  <a:srgbClr val="FFFFFF"/>
                </a:solidFill>
              </a:rPr>
              <a:t>Classification</a:t>
            </a:r>
            <a:endParaRPr sz="2800"/>
          </a:p>
        </p:txBody>
      </p:sp>
      <p:sp>
        <p:nvSpPr>
          <p:cNvPr id="3" name="object 3"/>
          <p:cNvSpPr/>
          <p:nvPr/>
        </p:nvSpPr>
        <p:spPr>
          <a:xfrm>
            <a:off x="1752600" y="1093026"/>
            <a:ext cx="8661400" cy="3723957"/>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4</a:t>
            </a:fld>
            <a:endParaRPr sz="12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2300" y="298265"/>
            <a:ext cx="3149600" cy="432170"/>
          </a:xfrm>
          <a:prstGeom prst="rect">
            <a:avLst/>
          </a:prstGeom>
          <a:solidFill>
            <a:srgbClr val="0062AC"/>
          </a:solidFill>
        </p:spPr>
        <p:txBody>
          <a:bodyPr vert="horz" wrap="square" lIns="0" tIns="1270" rIns="0" bIns="0" rtlCol="0" anchor="ctr">
            <a:spAutoFit/>
          </a:bodyPr>
          <a:lstStyle/>
          <a:p>
            <a:pPr marL="288925">
              <a:lnSpc>
                <a:spcPct val="100000"/>
              </a:lnSpc>
              <a:spcBef>
                <a:spcPts val="10"/>
              </a:spcBef>
            </a:pPr>
            <a:r>
              <a:rPr sz="2800" spc="-45" dirty="0">
                <a:solidFill>
                  <a:srgbClr val="FFFFFF"/>
                </a:solidFill>
              </a:rPr>
              <a:t>Text</a:t>
            </a:r>
            <a:r>
              <a:rPr sz="2800" spc="-80" dirty="0">
                <a:solidFill>
                  <a:srgbClr val="FFFFFF"/>
                </a:solidFill>
              </a:rPr>
              <a:t> </a:t>
            </a:r>
            <a:r>
              <a:rPr sz="2800" spc="-20" dirty="0">
                <a:solidFill>
                  <a:srgbClr val="FFFFFF"/>
                </a:solidFill>
              </a:rPr>
              <a:t>Classification</a:t>
            </a:r>
            <a:endParaRPr sz="2800"/>
          </a:p>
        </p:txBody>
      </p:sp>
      <p:sp>
        <p:nvSpPr>
          <p:cNvPr id="3" name="object 3"/>
          <p:cNvSpPr txBox="1"/>
          <p:nvPr/>
        </p:nvSpPr>
        <p:spPr>
          <a:xfrm>
            <a:off x="2326640" y="4896838"/>
            <a:ext cx="5563870" cy="1117600"/>
          </a:xfrm>
          <a:prstGeom prst="rect">
            <a:avLst/>
          </a:prstGeom>
        </p:spPr>
        <p:txBody>
          <a:bodyPr vert="horz" wrap="square" lIns="0" tIns="76200" rIns="0" bIns="0" rtlCol="0">
            <a:spAutoFit/>
          </a:bodyPr>
          <a:lstStyle/>
          <a:p>
            <a:pPr marL="355600" indent="-342900">
              <a:spcBef>
                <a:spcPts val="600"/>
              </a:spcBef>
              <a:buFont typeface="Arial"/>
              <a:buChar char="•"/>
              <a:tabLst>
                <a:tab pos="354965" algn="l"/>
                <a:tab pos="355600" algn="l"/>
              </a:tabLst>
            </a:pPr>
            <a:r>
              <a:rPr sz="2000" spc="25" dirty="0">
                <a:solidFill>
                  <a:srgbClr val="0062AC"/>
                </a:solidFill>
                <a:latin typeface="Calibri"/>
                <a:cs typeface="Calibri"/>
              </a:rPr>
              <a:t>spam </a:t>
            </a:r>
            <a:r>
              <a:rPr sz="2000" dirty="0">
                <a:solidFill>
                  <a:srgbClr val="0062AC"/>
                </a:solidFill>
                <a:latin typeface="Calibri"/>
                <a:cs typeface="Calibri"/>
              </a:rPr>
              <a:t>/ </a:t>
            </a:r>
            <a:r>
              <a:rPr sz="2000" spc="30" dirty="0">
                <a:solidFill>
                  <a:srgbClr val="0062AC"/>
                </a:solidFill>
                <a:latin typeface="Calibri"/>
                <a:cs typeface="Calibri"/>
              </a:rPr>
              <a:t>not</a:t>
            </a:r>
            <a:r>
              <a:rPr sz="2000" spc="-229" dirty="0">
                <a:solidFill>
                  <a:srgbClr val="0062AC"/>
                </a:solidFill>
                <a:latin typeface="Calibri"/>
                <a:cs typeface="Calibri"/>
              </a:rPr>
              <a:t> </a:t>
            </a:r>
            <a:r>
              <a:rPr sz="2000" spc="25" dirty="0">
                <a:solidFill>
                  <a:srgbClr val="0062AC"/>
                </a:solidFill>
                <a:latin typeface="Calibri"/>
                <a:cs typeface="Calibri"/>
              </a:rPr>
              <a:t>spam</a:t>
            </a:r>
            <a:endParaRPr sz="2000">
              <a:latin typeface="Calibri"/>
              <a:cs typeface="Calibri"/>
            </a:endParaRPr>
          </a:p>
          <a:p>
            <a:pPr marL="355600" indent="-342900">
              <a:spcBef>
                <a:spcPts val="500"/>
              </a:spcBef>
              <a:buFont typeface="Arial"/>
              <a:buChar char="•"/>
              <a:tabLst>
                <a:tab pos="354965" algn="l"/>
                <a:tab pos="355600" algn="l"/>
              </a:tabLst>
            </a:pPr>
            <a:r>
              <a:rPr sz="2000" spc="25" dirty="0">
                <a:solidFill>
                  <a:srgbClr val="0062AC"/>
                </a:solidFill>
                <a:latin typeface="Calibri"/>
                <a:cs typeface="Calibri"/>
              </a:rPr>
              <a:t>priority</a:t>
            </a:r>
            <a:r>
              <a:rPr sz="2000" spc="-165" dirty="0">
                <a:solidFill>
                  <a:srgbClr val="0062AC"/>
                </a:solidFill>
                <a:latin typeface="Calibri"/>
                <a:cs typeface="Calibri"/>
              </a:rPr>
              <a:t> </a:t>
            </a:r>
            <a:r>
              <a:rPr sz="2000" spc="5" dirty="0">
                <a:solidFill>
                  <a:srgbClr val="0062AC"/>
                </a:solidFill>
                <a:latin typeface="Calibri"/>
                <a:cs typeface="Calibri"/>
              </a:rPr>
              <a:t>level</a:t>
            </a:r>
            <a:endParaRPr sz="2000">
              <a:latin typeface="Calibri"/>
              <a:cs typeface="Calibri"/>
            </a:endParaRPr>
          </a:p>
          <a:p>
            <a:pPr marL="355600" indent="-342900">
              <a:spcBef>
                <a:spcPts val="400"/>
              </a:spcBef>
              <a:buFont typeface="Arial"/>
              <a:buChar char="•"/>
              <a:tabLst>
                <a:tab pos="354965" algn="l"/>
                <a:tab pos="355600" algn="l"/>
              </a:tabLst>
            </a:pPr>
            <a:r>
              <a:rPr sz="2000" dirty="0">
                <a:solidFill>
                  <a:srgbClr val="0062AC"/>
                </a:solidFill>
                <a:latin typeface="Calibri"/>
                <a:cs typeface="Calibri"/>
              </a:rPr>
              <a:t>category</a:t>
            </a:r>
            <a:r>
              <a:rPr sz="2000" spc="-60" dirty="0">
                <a:solidFill>
                  <a:srgbClr val="0062AC"/>
                </a:solidFill>
                <a:latin typeface="Calibri"/>
                <a:cs typeface="Calibri"/>
              </a:rPr>
              <a:t> </a:t>
            </a:r>
            <a:r>
              <a:rPr sz="2000" spc="10" dirty="0">
                <a:solidFill>
                  <a:srgbClr val="0062AC"/>
                </a:solidFill>
                <a:latin typeface="Calibri"/>
                <a:cs typeface="Calibri"/>
              </a:rPr>
              <a:t>(primary</a:t>
            </a:r>
            <a:r>
              <a:rPr sz="2000" spc="-160" dirty="0">
                <a:solidFill>
                  <a:srgbClr val="0062AC"/>
                </a:solidFill>
                <a:latin typeface="Calibri"/>
                <a:cs typeface="Calibri"/>
              </a:rPr>
              <a:t> </a:t>
            </a:r>
            <a:r>
              <a:rPr sz="2000" dirty="0">
                <a:solidFill>
                  <a:srgbClr val="0062AC"/>
                </a:solidFill>
                <a:latin typeface="Calibri"/>
                <a:cs typeface="Calibri"/>
              </a:rPr>
              <a:t>/</a:t>
            </a:r>
            <a:r>
              <a:rPr sz="2000" spc="-20" dirty="0">
                <a:solidFill>
                  <a:srgbClr val="0062AC"/>
                </a:solidFill>
                <a:latin typeface="Calibri"/>
                <a:cs typeface="Calibri"/>
              </a:rPr>
              <a:t> </a:t>
            </a:r>
            <a:r>
              <a:rPr sz="2000" spc="15" dirty="0">
                <a:solidFill>
                  <a:srgbClr val="0062AC"/>
                </a:solidFill>
                <a:latin typeface="Calibri"/>
                <a:cs typeface="Calibri"/>
              </a:rPr>
              <a:t>social</a:t>
            </a:r>
            <a:r>
              <a:rPr sz="2000" spc="-10" dirty="0">
                <a:solidFill>
                  <a:srgbClr val="0062AC"/>
                </a:solidFill>
                <a:latin typeface="Calibri"/>
                <a:cs typeface="Calibri"/>
              </a:rPr>
              <a:t> </a:t>
            </a:r>
            <a:r>
              <a:rPr sz="2000" dirty="0">
                <a:solidFill>
                  <a:srgbClr val="0062AC"/>
                </a:solidFill>
                <a:latin typeface="Calibri"/>
                <a:cs typeface="Calibri"/>
              </a:rPr>
              <a:t>/</a:t>
            </a:r>
            <a:r>
              <a:rPr sz="2000" spc="-25" dirty="0">
                <a:solidFill>
                  <a:srgbClr val="0062AC"/>
                </a:solidFill>
                <a:latin typeface="Calibri"/>
                <a:cs typeface="Calibri"/>
              </a:rPr>
              <a:t> </a:t>
            </a:r>
            <a:r>
              <a:rPr sz="2000" spc="15" dirty="0">
                <a:solidFill>
                  <a:srgbClr val="0062AC"/>
                </a:solidFill>
                <a:latin typeface="Calibri"/>
                <a:cs typeface="Calibri"/>
              </a:rPr>
              <a:t>promotions</a:t>
            </a:r>
            <a:r>
              <a:rPr sz="2000" spc="-130" dirty="0">
                <a:solidFill>
                  <a:srgbClr val="0062AC"/>
                </a:solidFill>
                <a:latin typeface="Calibri"/>
                <a:cs typeface="Calibri"/>
              </a:rPr>
              <a:t> </a:t>
            </a:r>
            <a:r>
              <a:rPr sz="2000" dirty="0">
                <a:solidFill>
                  <a:srgbClr val="0062AC"/>
                </a:solidFill>
                <a:latin typeface="Calibri"/>
                <a:cs typeface="Calibri"/>
              </a:rPr>
              <a:t>/</a:t>
            </a:r>
            <a:r>
              <a:rPr sz="2000" spc="-125" dirty="0">
                <a:solidFill>
                  <a:srgbClr val="0062AC"/>
                </a:solidFill>
                <a:latin typeface="Calibri"/>
                <a:cs typeface="Calibri"/>
              </a:rPr>
              <a:t> </a:t>
            </a:r>
            <a:r>
              <a:rPr sz="2000" spc="25" dirty="0">
                <a:solidFill>
                  <a:srgbClr val="0062AC"/>
                </a:solidFill>
                <a:latin typeface="Calibri"/>
                <a:cs typeface="Calibri"/>
              </a:rPr>
              <a:t>updates)</a:t>
            </a:r>
            <a:endParaRPr sz="2000">
              <a:latin typeface="Calibri"/>
              <a:cs typeface="Calibri"/>
            </a:endParaRPr>
          </a:p>
        </p:txBody>
      </p:sp>
      <p:sp>
        <p:nvSpPr>
          <p:cNvPr id="4" name="object 4"/>
          <p:cNvSpPr/>
          <p:nvPr/>
        </p:nvSpPr>
        <p:spPr>
          <a:xfrm>
            <a:off x="1752600" y="1093026"/>
            <a:ext cx="8661400" cy="3723957"/>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5</a:t>
            </a:fld>
            <a:endParaRPr sz="1200">
              <a:latin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2300" y="298265"/>
            <a:ext cx="3149600" cy="432170"/>
          </a:xfrm>
          <a:prstGeom prst="rect">
            <a:avLst/>
          </a:prstGeom>
          <a:solidFill>
            <a:srgbClr val="0062AC"/>
          </a:solidFill>
        </p:spPr>
        <p:txBody>
          <a:bodyPr vert="horz" wrap="square" lIns="0" tIns="1270" rIns="0" bIns="0" rtlCol="0" anchor="ctr">
            <a:spAutoFit/>
          </a:bodyPr>
          <a:lstStyle/>
          <a:p>
            <a:pPr marL="200025">
              <a:lnSpc>
                <a:spcPct val="100000"/>
              </a:lnSpc>
              <a:spcBef>
                <a:spcPts val="10"/>
              </a:spcBef>
            </a:pPr>
            <a:r>
              <a:rPr sz="2800" spc="-10" dirty="0">
                <a:solidFill>
                  <a:srgbClr val="FFFFFF"/>
                </a:solidFill>
              </a:rPr>
              <a:t>Sentiment</a:t>
            </a:r>
            <a:r>
              <a:rPr sz="2800" spc="10" dirty="0">
                <a:solidFill>
                  <a:srgbClr val="FFFFFF"/>
                </a:solidFill>
              </a:rPr>
              <a:t> </a:t>
            </a:r>
            <a:r>
              <a:rPr sz="2800" spc="-15" dirty="0">
                <a:solidFill>
                  <a:srgbClr val="FFFFFF"/>
                </a:solidFill>
              </a:rPr>
              <a:t>Analysis</a:t>
            </a:r>
            <a:endParaRPr sz="2800"/>
          </a:p>
        </p:txBody>
      </p:sp>
      <p:sp>
        <p:nvSpPr>
          <p:cNvPr id="3" name="object 3"/>
          <p:cNvSpPr/>
          <p:nvPr/>
        </p:nvSpPr>
        <p:spPr>
          <a:xfrm>
            <a:off x="2096172" y="1092200"/>
            <a:ext cx="8046919" cy="4330700"/>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6</a:t>
            </a:fld>
            <a:endParaRPr sz="1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4503" y="1729619"/>
            <a:ext cx="7941835" cy="295199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152900" y="461070"/>
            <a:ext cx="3949700" cy="512961"/>
          </a:xfrm>
          <a:prstGeom prst="rect">
            <a:avLst/>
          </a:prstGeom>
          <a:solidFill>
            <a:srgbClr val="0062AC"/>
          </a:solidFill>
        </p:spPr>
        <p:txBody>
          <a:bodyPr vert="horz" wrap="square" lIns="0" tIns="20320" rIns="0" bIns="0" rtlCol="0" anchor="ctr">
            <a:spAutoFit/>
          </a:bodyPr>
          <a:lstStyle/>
          <a:p>
            <a:pPr marL="283210">
              <a:lnSpc>
                <a:spcPct val="100000"/>
              </a:lnSpc>
              <a:spcBef>
                <a:spcPts val="160"/>
              </a:spcBef>
            </a:pPr>
            <a:r>
              <a:rPr sz="3200" spc="-5" dirty="0">
                <a:solidFill>
                  <a:srgbClr val="FFFFFF"/>
                </a:solidFill>
              </a:rPr>
              <a:t>Machine</a:t>
            </a:r>
            <a:r>
              <a:rPr sz="3200" spc="60" dirty="0">
                <a:solidFill>
                  <a:srgbClr val="FFFFFF"/>
                </a:solidFill>
              </a:rPr>
              <a:t> </a:t>
            </a:r>
            <a:r>
              <a:rPr sz="3200" spc="-30" dirty="0">
                <a:solidFill>
                  <a:srgbClr val="FFFFFF"/>
                </a:solidFill>
              </a:rPr>
              <a:t>Translation</a:t>
            </a:r>
            <a:endParaRPr sz="3200"/>
          </a:p>
        </p:txBody>
      </p:sp>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7</a:t>
            </a:fld>
            <a:endParaRPr sz="12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24503" y="1729619"/>
            <a:ext cx="7941835" cy="2951994"/>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1993900" y="2222500"/>
            <a:ext cx="8293100" cy="2768600"/>
          </a:xfrm>
          <a:custGeom>
            <a:avLst/>
            <a:gdLst/>
            <a:ahLst/>
            <a:cxnLst/>
            <a:rect l="l" t="t" r="r" b="b"/>
            <a:pathLst>
              <a:path w="8293100" h="2768600">
                <a:moveTo>
                  <a:pt x="8293100" y="0"/>
                </a:moveTo>
                <a:lnTo>
                  <a:pt x="0" y="0"/>
                </a:lnTo>
                <a:lnTo>
                  <a:pt x="0" y="2768600"/>
                </a:lnTo>
                <a:lnTo>
                  <a:pt x="8293100" y="2768600"/>
                </a:lnTo>
                <a:lnTo>
                  <a:pt x="8293100" y="0"/>
                </a:lnTo>
                <a:close/>
              </a:path>
            </a:pathLst>
          </a:custGeom>
          <a:solidFill>
            <a:srgbClr val="FFFFFF">
              <a:alpha val="72938"/>
            </a:srgbClr>
          </a:solidFill>
        </p:spPr>
        <p:txBody>
          <a:bodyPr wrap="square" lIns="0" tIns="0" rIns="0" bIns="0" rtlCol="0"/>
          <a:lstStyle/>
          <a:p>
            <a:endParaRPr/>
          </a:p>
        </p:txBody>
      </p:sp>
      <p:sp>
        <p:nvSpPr>
          <p:cNvPr id="4" name="object 4"/>
          <p:cNvSpPr txBox="1"/>
          <p:nvPr/>
        </p:nvSpPr>
        <p:spPr>
          <a:xfrm>
            <a:off x="4152900" y="368301"/>
            <a:ext cx="3949700" cy="512961"/>
          </a:xfrm>
          <a:prstGeom prst="rect">
            <a:avLst/>
          </a:prstGeom>
          <a:solidFill>
            <a:srgbClr val="0062AC"/>
          </a:solidFill>
        </p:spPr>
        <p:txBody>
          <a:bodyPr vert="horz" wrap="square" lIns="0" tIns="20320" rIns="0" bIns="0" rtlCol="0">
            <a:spAutoFit/>
          </a:bodyPr>
          <a:lstStyle/>
          <a:p>
            <a:pPr marL="283210">
              <a:spcBef>
                <a:spcPts val="160"/>
              </a:spcBef>
            </a:pPr>
            <a:r>
              <a:rPr sz="3200" spc="-5" dirty="0">
                <a:solidFill>
                  <a:srgbClr val="FFFFFF"/>
                </a:solidFill>
                <a:latin typeface="Calibri"/>
                <a:cs typeface="Calibri"/>
              </a:rPr>
              <a:t>Machine</a:t>
            </a:r>
            <a:r>
              <a:rPr sz="3200" spc="60" dirty="0">
                <a:solidFill>
                  <a:srgbClr val="FFFFFF"/>
                </a:solidFill>
                <a:latin typeface="Calibri"/>
                <a:cs typeface="Calibri"/>
              </a:rPr>
              <a:t> </a:t>
            </a:r>
            <a:r>
              <a:rPr sz="3200" spc="-30" dirty="0">
                <a:solidFill>
                  <a:srgbClr val="FFFFFF"/>
                </a:solidFill>
                <a:latin typeface="Calibri"/>
                <a:cs typeface="Calibri"/>
              </a:rPr>
              <a:t>Translation</a:t>
            </a:r>
            <a:endParaRPr sz="3200">
              <a:latin typeface="Calibri"/>
              <a:cs typeface="Calibri"/>
            </a:endParaRPr>
          </a:p>
        </p:txBody>
      </p:sp>
      <p:sp>
        <p:nvSpPr>
          <p:cNvPr id="5" name="object 5"/>
          <p:cNvSpPr/>
          <p:nvPr/>
        </p:nvSpPr>
        <p:spPr>
          <a:xfrm>
            <a:off x="4356100" y="2273300"/>
            <a:ext cx="406400" cy="711200"/>
          </a:xfrm>
          <a:custGeom>
            <a:avLst/>
            <a:gdLst/>
            <a:ahLst/>
            <a:cxnLst/>
            <a:rect l="l" t="t" r="r" b="b"/>
            <a:pathLst>
              <a:path w="406400" h="711200">
                <a:moveTo>
                  <a:pt x="304800" y="0"/>
                </a:moveTo>
                <a:lnTo>
                  <a:pt x="101600" y="0"/>
                </a:lnTo>
                <a:lnTo>
                  <a:pt x="101600" y="436501"/>
                </a:lnTo>
                <a:lnTo>
                  <a:pt x="0" y="436501"/>
                </a:lnTo>
                <a:lnTo>
                  <a:pt x="203200" y="711200"/>
                </a:lnTo>
                <a:lnTo>
                  <a:pt x="406400" y="436501"/>
                </a:lnTo>
                <a:lnTo>
                  <a:pt x="304800" y="436501"/>
                </a:lnTo>
                <a:lnTo>
                  <a:pt x="304800" y="0"/>
                </a:lnTo>
                <a:close/>
              </a:path>
            </a:pathLst>
          </a:custGeom>
          <a:solidFill>
            <a:srgbClr val="0062AC"/>
          </a:solidFill>
        </p:spPr>
        <p:txBody>
          <a:bodyPr wrap="square" lIns="0" tIns="0" rIns="0" bIns="0" rtlCol="0"/>
          <a:lstStyle/>
          <a:p>
            <a:endParaRPr/>
          </a:p>
        </p:txBody>
      </p:sp>
      <p:sp>
        <p:nvSpPr>
          <p:cNvPr id="6" name="object 6"/>
          <p:cNvSpPr/>
          <p:nvPr/>
        </p:nvSpPr>
        <p:spPr>
          <a:xfrm>
            <a:off x="1987550" y="3003550"/>
            <a:ext cx="5194300" cy="469900"/>
          </a:xfrm>
          <a:custGeom>
            <a:avLst/>
            <a:gdLst/>
            <a:ahLst/>
            <a:cxnLst/>
            <a:rect l="l" t="t" r="r" b="b"/>
            <a:pathLst>
              <a:path w="5194300" h="469900">
                <a:moveTo>
                  <a:pt x="5194300" y="0"/>
                </a:moveTo>
                <a:lnTo>
                  <a:pt x="0" y="0"/>
                </a:lnTo>
                <a:lnTo>
                  <a:pt x="0" y="469900"/>
                </a:lnTo>
                <a:lnTo>
                  <a:pt x="5194300" y="469900"/>
                </a:lnTo>
                <a:lnTo>
                  <a:pt x="5194300" y="0"/>
                </a:lnTo>
                <a:close/>
              </a:path>
            </a:pathLst>
          </a:custGeom>
          <a:solidFill>
            <a:srgbClr val="FFFFFF"/>
          </a:solidFill>
        </p:spPr>
        <p:txBody>
          <a:bodyPr wrap="square" lIns="0" tIns="0" rIns="0" bIns="0" rtlCol="0"/>
          <a:lstStyle/>
          <a:p>
            <a:endParaRPr/>
          </a:p>
        </p:txBody>
      </p:sp>
      <p:sp>
        <p:nvSpPr>
          <p:cNvPr id="7" name="object 7"/>
          <p:cNvSpPr txBox="1"/>
          <p:nvPr/>
        </p:nvSpPr>
        <p:spPr>
          <a:xfrm>
            <a:off x="1987550" y="3003551"/>
            <a:ext cx="5194300" cy="387927"/>
          </a:xfrm>
          <a:prstGeom prst="rect">
            <a:avLst/>
          </a:prstGeom>
          <a:ln w="38100">
            <a:solidFill>
              <a:srgbClr val="0062AC"/>
            </a:solidFill>
          </a:ln>
        </p:spPr>
        <p:txBody>
          <a:bodyPr vert="horz" wrap="square" lIns="0" tIns="18415" rIns="0" bIns="0" rtlCol="0">
            <a:spAutoFit/>
          </a:bodyPr>
          <a:lstStyle/>
          <a:p>
            <a:pPr marL="120014">
              <a:spcBef>
                <a:spcPts val="145"/>
              </a:spcBef>
            </a:pPr>
            <a:r>
              <a:rPr sz="2400" spc="-15" dirty="0">
                <a:solidFill>
                  <a:srgbClr val="0062AC"/>
                </a:solidFill>
                <a:latin typeface="Calibri"/>
                <a:cs typeface="Calibri"/>
              </a:rPr>
              <a:t>New</a:t>
            </a:r>
            <a:r>
              <a:rPr sz="2400" spc="30" dirty="0">
                <a:solidFill>
                  <a:srgbClr val="0062AC"/>
                </a:solidFill>
                <a:latin typeface="Calibri"/>
                <a:cs typeface="Calibri"/>
              </a:rPr>
              <a:t> </a:t>
            </a:r>
            <a:r>
              <a:rPr sz="2400" spc="15" dirty="0">
                <a:solidFill>
                  <a:srgbClr val="0062AC"/>
                </a:solidFill>
                <a:latin typeface="Calibri"/>
                <a:cs typeface="Calibri"/>
              </a:rPr>
              <a:t>Poll:</a:t>
            </a:r>
            <a:r>
              <a:rPr sz="2400" spc="-190" dirty="0">
                <a:solidFill>
                  <a:srgbClr val="0062AC"/>
                </a:solidFill>
                <a:latin typeface="Calibri"/>
                <a:cs typeface="Calibri"/>
              </a:rPr>
              <a:t> </a:t>
            </a:r>
            <a:r>
              <a:rPr sz="2400" spc="10" dirty="0">
                <a:solidFill>
                  <a:srgbClr val="0062AC"/>
                </a:solidFill>
                <a:latin typeface="Calibri"/>
                <a:cs typeface="Calibri"/>
              </a:rPr>
              <a:t>Will</a:t>
            </a:r>
            <a:r>
              <a:rPr sz="2400" spc="-100" dirty="0">
                <a:solidFill>
                  <a:srgbClr val="0062AC"/>
                </a:solidFill>
                <a:latin typeface="Calibri"/>
                <a:cs typeface="Calibri"/>
              </a:rPr>
              <a:t> </a:t>
            </a:r>
            <a:r>
              <a:rPr sz="2400" spc="15" dirty="0">
                <a:solidFill>
                  <a:srgbClr val="0062AC"/>
                </a:solidFill>
                <a:latin typeface="Calibri"/>
                <a:cs typeface="Calibri"/>
              </a:rPr>
              <a:t>you</a:t>
            </a:r>
            <a:r>
              <a:rPr sz="2400" spc="-15" dirty="0">
                <a:solidFill>
                  <a:srgbClr val="0062AC"/>
                </a:solidFill>
                <a:latin typeface="Calibri"/>
                <a:cs typeface="Calibri"/>
              </a:rPr>
              <a:t> </a:t>
            </a:r>
            <a:r>
              <a:rPr sz="2400" spc="20" dirty="0">
                <a:solidFill>
                  <a:srgbClr val="0062AC"/>
                </a:solidFill>
                <a:latin typeface="Calibri"/>
                <a:cs typeface="Calibri"/>
              </a:rPr>
              <a:t>buy</a:t>
            </a:r>
            <a:r>
              <a:rPr sz="2400" spc="-135" dirty="0">
                <a:solidFill>
                  <a:srgbClr val="0062AC"/>
                </a:solidFill>
                <a:latin typeface="Calibri"/>
                <a:cs typeface="Calibri"/>
              </a:rPr>
              <a:t> </a:t>
            </a:r>
            <a:r>
              <a:rPr sz="2400" spc="-30" dirty="0">
                <a:solidFill>
                  <a:srgbClr val="0062AC"/>
                </a:solidFill>
                <a:latin typeface="Calibri"/>
                <a:cs typeface="Calibri"/>
              </a:rPr>
              <a:t>an</a:t>
            </a:r>
            <a:r>
              <a:rPr sz="2400" spc="85" dirty="0">
                <a:solidFill>
                  <a:srgbClr val="0062AC"/>
                </a:solidFill>
                <a:latin typeface="Calibri"/>
                <a:cs typeface="Calibri"/>
              </a:rPr>
              <a:t> </a:t>
            </a:r>
            <a:r>
              <a:rPr sz="2400" spc="25" dirty="0">
                <a:solidFill>
                  <a:srgbClr val="0062AC"/>
                </a:solidFill>
                <a:latin typeface="Calibri"/>
                <a:cs typeface="Calibri"/>
              </a:rPr>
              <a:t>Apple</a:t>
            </a:r>
            <a:r>
              <a:rPr sz="2400" spc="-150" dirty="0">
                <a:solidFill>
                  <a:srgbClr val="0062AC"/>
                </a:solidFill>
                <a:latin typeface="Calibri"/>
                <a:cs typeface="Calibri"/>
              </a:rPr>
              <a:t> </a:t>
            </a:r>
            <a:r>
              <a:rPr sz="2400" spc="-30" dirty="0">
                <a:solidFill>
                  <a:srgbClr val="0062AC"/>
                </a:solidFill>
                <a:latin typeface="Calibri"/>
                <a:cs typeface="Calibri"/>
              </a:rPr>
              <a:t>Watch?</a:t>
            </a:r>
            <a:endParaRPr sz="2400">
              <a:latin typeface="Calibri"/>
              <a:cs typeface="Calibri"/>
            </a:endParaRPr>
          </a:p>
        </p:txBody>
      </p:sp>
      <p:sp>
        <p:nvSpPr>
          <p:cNvPr id="8" name="object 8"/>
          <p:cNvSpPr/>
          <p:nvPr/>
        </p:nvSpPr>
        <p:spPr>
          <a:xfrm>
            <a:off x="1752600" y="1663700"/>
            <a:ext cx="2501900" cy="190500"/>
          </a:xfrm>
          <a:custGeom>
            <a:avLst/>
            <a:gdLst/>
            <a:ahLst/>
            <a:cxnLst/>
            <a:rect l="l" t="t" r="r" b="b"/>
            <a:pathLst>
              <a:path w="2501900" h="190500">
                <a:moveTo>
                  <a:pt x="2501900" y="0"/>
                </a:moveTo>
                <a:lnTo>
                  <a:pt x="0" y="0"/>
                </a:lnTo>
                <a:lnTo>
                  <a:pt x="0" y="190500"/>
                </a:lnTo>
                <a:lnTo>
                  <a:pt x="2501900" y="190500"/>
                </a:lnTo>
                <a:lnTo>
                  <a:pt x="2501900" y="0"/>
                </a:lnTo>
                <a:close/>
              </a:path>
            </a:pathLst>
          </a:custGeom>
          <a:solidFill>
            <a:srgbClr val="FFFFFF">
              <a:alpha val="72938"/>
            </a:srgbClr>
          </a:solidFill>
        </p:spPr>
        <p:txBody>
          <a:bodyPr wrap="square" lIns="0" tIns="0" rIns="0" bIns="0" rtlCol="0"/>
          <a:lstStyle/>
          <a:p>
            <a:endParaRPr/>
          </a:p>
        </p:txBody>
      </p:sp>
      <p:sp>
        <p:nvSpPr>
          <p:cNvPr id="9" name="object 9"/>
          <p:cNvSpPr/>
          <p:nvPr/>
        </p:nvSpPr>
        <p:spPr>
          <a:xfrm>
            <a:off x="2063750" y="1860550"/>
            <a:ext cx="5054600" cy="431800"/>
          </a:xfrm>
          <a:custGeom>
            <a:avLst/>
            <a:gdLst/>
            <a:ahLst/>
            <a:cxnLst/>
            <a:rect l="l" t="t" r="r" b="b"/>
            <a:pathLst>
              <a:path w="5054600" h="431800">
                <a:moveTo>
                  <a:pt x="0" y="0"/>
                </a:moveTo>
                <a:lnTo>
                  <a:pt x="5054600" y="0"/>
                </a:lnTo>
                <a:lnTo>
                  <a:pt x="5054600" y="431800"/>
                </a:lnTo>
                <a:lnTo>
                  <a:pt x="0" y="431800"/>
                </a:lnTo>
                <a:lnTo>
                  <a:pt x="0" y="0"/>
                </a:lnTo>
                <a:close/>
              </a:path>
            </a:pathLst>
          </a:custGeom>
          <a:ln w="38100">
            <a:solidFill>
              <a:srgbClr val="0062AC"/>
            </a:solidFill>
          </a:ln>
        </p:spPr>
        <p:txBody>
          <a:bodyPr wrap="square" lIns="0" tIns="0" rIns="0" bIns="0" rtlCol="0"/>
          <a:lstStyle/>
          <a:p>
            <a:endParaRPr/>
          </a:p>
        </p:txBody>
      </p:sp>
      <p:sp>
        <p:nvSpPr>
          <p:cNvPr id="10" name="object 10"/>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8</a:t>
            </a:fld>
            <a:endParaRPr sz="1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152900" y="461070"/>
            <a:ext cx="3949700" cy="512961"/>
          </a:xfrm>
          <a:prstGeom prst="rect">
            <a:avLst/>
          </a:prstGeom>
          <a:solidFill>
            <a:srgbClr val="0062AC"/>
          </a:solidFill>
        </p:spPr>
        <p:txBody>
          <a:bodyPr vert="horz" wrap="square" lIns="0" tIns="20320" rIns="0" bIns="0" rtlCol="0" anchor="ctr">
            <a:spAutoFit/>
          </a:bodyPr>
          <a:lstStyle/>
          <a:p>
            <a:pPr marL="283210">
              <a:lnSpc>
                <a:spcPct val="100000"/>
              </a:lnSpc>
              <a:spcBef>
                <a:spcPts val="160"/>
              </a:spcBef>
            </a:pPr>
            <a:r>
              <a:rPr sz="3200" spc="10" dirty="0">
                <a:solidFill>
                  <a:srgbClr val="FFFFFF"/>
                </a:solidFill>
              </a:rPr>
              <a:t>Question</a:t>
            </a:r>
            <a:r>
              <a:rPr sz="3200" spc="-114" dirty="0">
                <a:solidFill>
                  <a:srgbClr val="FFFFFF"/>
                </a:solidFill>
              </a:rPr>
              <a:t> </a:t>
            </a:r>
            <a:r>
              <a:rPr sz="3200" spc="5" dirty="0">
                <a:solidFill>
                  <a:srgbClr val="FFFFFF"/>
                </a:solidFill>
              </a:rPr>
              <a:t>Answering</a:t>
            </a:r>
            <a:endParaRPr sz="3200"/>
          </a:p>
        </p:txBody>
      </p:sp>
      <p:sp>
        <p:nvSpPr>
          <p:cNvPr id="3" name="object 3"/>
          <p:cNvSpPr/>
          <p:nvPr/>
        </p:nvSpPr>
        <p:spPr>
          <a:xfrm>
            <a:off x="2286000" y="1752601"/>
            <a:ext cx="7683500" cy="421639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5984875" y="6429364"/>
            <a:ext cx="228600" cy="189796"/>
          </a:xfrm>
          <a:prstGeom prst="rect">
            <a:avLst/>
          </a:prstGeom>
        </p:spPr>
        <p:txBody>
          <a:bodyPr vert="horz" wrap="square" lIns="0" tIns="5080" rIns="0" bIns="0" rtlCol="0">
            <a:spAutoFit/>
          </a:bodyPr>
          <a:lstStyle/>
          <a:p>
            <a:pPr marL="38100">
              <a:spcBef>
                <a:spcPts val="40"/>
              </a:spcBef>
            </a:pPr>
            <a:fld id="{81D60167-4931-47E6-BA6A-407CBD079E47}" type="slidenum">
              <a:rPr sz="1200" dirty="0">
                <a:solidFill>
                  <a:srgbClr val="898989"/>
                </a:solidFill>
                <a:latin typeface="Calibri"/>
                <a:cs typeface="Calibri"/>
              </a:rPr>
              <a:pPr marL="38100">
                <a:spcBef>
                  <a:spcPts val="40"/>
                </a:spcBef>
              </a:pPr>
              <a:t>9</a:t>
            </a:fld>
            <a:endParaRPr sz="12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TotalTime>
  <Words>981</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Calibri Light</vt:lpstr>
      <vt:lpstr>Courier New</vt:lpstr>
      <vt:lpstr>IBM Plex Sans</vt:lpstr>
      <vt:lpstr>Open Sans</vt:lpstr>
      <vt:lpstr>Times New Roman</vt:lpstr>
      <vt:lpstr>Office Theme</vt:lpstr>
      <vt:lpstr>CSC 441- Natural language processing</vt:lpstr>
      <vt:lpstr> What is NLP (Natural language processing)</vt:lpstr>
      <vt:lpstr>PowerPoint Presentation</vt:lpstr>
      <vt:lpstr>Text Classification</vt:lpstr>
      <vt:lpstr>Text Classification</vt:lpstr>
      <vt:lpstr>Sentiment Analysis</vt:lpstr>
      <vt:lpstr>Machine Translation</vt:lpstr>
      <vt:lpstr>PowerPoint Presentation</vt:lpstr>
      <vt:lpstr>Question Answering</vt:lpstr>
      <vt:lpstr>Summarization</vt:lpstr>
      <vt:lpstr>Summarization</vt:lpstr>
      <vt:lpstr>PowerPoint Presentation</vt:lpstr>
      <vt:lpstr>Part-of-Speech Tagging</vt:lpstr>
      <vt:lpstr>Part-of-Speech Tagging</vt:lpstr>
      <vt:lpstr>Named-entity recognition (NER)</vt:lpstr>
      <vt:lpstr>Part-of-Speech Tagging</vt:lpstr>
      <vt:lpstr>Dependency grammar (DG)</vt:lpstr>
      <vt:lpstr>Syntactic Parsing</vt:lpstr>
      <vt:lpstr>In natural language processing, entity linking, also referred to as named-entity linking (NEL),[1] named-entity disambiguation (NED), named-entity recognition and disambiguation (NERD) or named-entity normalization (NEN)[2] is the task of assigning a unique identity to entities (such as famous individuals, locations, or companies) mentioned in text.    Coreference resolution is the task of finding all expressions that refer to the same entity in a text. It is an important step for a lot of higher level NLP tasks that involve natural language understanding such as document summarization, question answering, and information extraction.</vt:lpstr>
      <vt:lpstr>Entity Linking</vt:lpstr>
      <vt:lpstr>“Winograd Schema”</vt:lpstr>
      <vt:lpstr>“Winograd Schema”</vt:lpstr>
      <vt:lpstr>Reading Comprehension</vt:lpstr>
      <vt:lpstr>Conspicuous by their absence…</vt:lpstr>
      <vt:lpstr>Computational Linguistics vs. Natural Language Processing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441- Natural language processing</dc:title>
  <dc:creator>faiz ul haque zeya</dc:creator>
  <cp:lastModifiedBy>faiz ul haque zeya</cp:lastModifiedBy>
  <cp:revision>2</cp:revision>
  <dcterms:created xsi:type="dcterms:W3CDTF">2023-09-15T05:13:14Z</dcterms:created>
  <dcterms:modified xsi:type="dcterms:W3CDTF">2024-09-09T01:59:35Z</dcterms:modified>
</cp:coreProperties>
</file>