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1"/>
  </p:notesMasterIdLst>
  <p:sldIdLst>
    <p:sldId id="256" r:id="rId2"/>
    <p:sldId id="313" r:id="rId3"/>
    <p:sldId id="314" r:id="rId4"/>
    <p:sldId id="305" r:id="rId5"/>
    <p:sldId id="306" r:id="rId6"/>
    <p:sldId id="307" r:id="rId7"/>
    <p:sldId id="308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09" r:id="rId16"/>
    <p:sldId id="310" r:id="rId17"/>
    <p:sldId id="311" r:id="rId18"/>
    <p:sldId id="31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F7183-0697-4494-9460-E0CCC6D803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047866" y="2412717"/>
            <a:ext cx="8144134" cy="14771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Lab 2</a:t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/>
              <a:t>Variable and Arithmetic operation </a:t>
            </a:r>
            <a: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047866" y="519136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CSC-113 </a:t>
            </a:r>
          </a:p>
          <a:p>
            <a:r>
              <a:rPr lang="en-IN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</a:t>
            </a:r>
            <a:r>
              <a:rPr lang="en-IN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Ramsha</a:t>
            </a:r>
            <a:r>
              <a:rPr lang="en-IN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Mashood</a:t>
            </a:r>
            <a:endParaRPr lang="en-IN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COMPUTER PROGRAMMING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C# Type Conversion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2013678" y="1468582"/>
          <a:ext cx="10178322" cy="3711288"/>
        </p:xfrm>
        <a:graphic>
          <a:graphicData uri="http://schemas.openxmlformats.org/drawingml/2006/table">
            <a:tbl>
              <a:tblPr/>
              <a:tblGrid>
                <a:gridCol w="9886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9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6336"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ToBoolean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Boolean value,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ToChar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single Unicode character, where possible.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ToDateTime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(integer or string type) to date-time structures.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272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ToDecimal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floating point or integer type to a decimal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ToDouble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double type.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ToInt16: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16-bit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ToInt32: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32-bit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1444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ToInt64: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64-bit integer.</a:t>
                      </a:r>
                    </a:p>
                  </a:txBody>
                  <a:tcPr marL="25894" marR="25894" marT="25894" marB="2589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0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263059" y="1394242"/>
          <a:ext cx="10178322" cy="3637090"/>
        </p:xfrm>
        <a:graphic>
          <a:graphicData uri="http://schemas.openxmlformats.org/drawingml/2006/table">
            <a:tbl>
              <a:tblPr/>
              <a:tblGrid>
                <a:gridCol w="1162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159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256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&amp; Descriptions</a:t>
                      </a:r>
                    </a:p>
                  </a:txBody>
                  <a:tcPr marL="48715" marR="48715" marT="24358" marB="24358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ToSingle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small floating point number.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419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string.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ToType</a:t>
                      </a:r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 specified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ToUInt16: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</a:t>
                      </a:r>
                      <a:r>
                        <a:rPr lang="en-US" sz="2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2565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ToUInt32: 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long type.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8711"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ToUInt64: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 type to an unsigned big integer.</a:t>
                      </a:r>
                    </a:p>
                  </a:txBody>
                  <a:tcPr marL="27064" marR="27064" marT="27064" marB="27064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8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3936" y="970344"/>
            <a:ext cx="5321808" cy="50617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2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368" y="796499"/>
            <a:ext cx="6752824" cy="53393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53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2989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br>
              <a:rPr lang="en-US" dirty="0" smtClean="0"/>
            </a:b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 code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BFFACA-1132-4066-9776-769560A6318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" t="7816" r="54052" b="8813"/>
          <a:stretch/>
        </p:blipFill>
        <p:spPr>
          <a:xfrm>
            <a:off x="4667735" y="329899"/>
            <a:ext cx="7370699" cy="625032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4506097" y="5436973"/>
            <a:ext cx="4415481" cy="23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66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Write a program to display your personal information. </a:t>
            </a:r>
            <a:r>
              <a:rPr lang="en-US" sz="2400" dirty="0">
                <a:solidFill>
                  <a:schemeClr val="tx1"/>
                </a:solidFill>
              </a:rPr>
              <a:t>(Name, age,  address, father’s name, college name, NIC, phone number etc. ) </a:t>
            </a:r>
            <a:r>
              <a:rPr lang="en-IN" sz="2400" dirty="0">
                <a:solidFill>
                  <a:schemeClr val="tx1"/>
                </a:solidFill>
              </a:rPr>
              <a:t>and display your marks sheet. (</a:t>
            </a:r>
            <a:r>
              <a:rPr lang="en-US" sz="2400" dirty="0">
                <a:solidFill>
                  <a:schemeClr val="tx1"/>
                </a:solidFill>
              </a:rPr>
              <a:t>(Use Escape Sequences to create a formatted Output according to the given image).</a:t>
            </a:r>
          </a:p>
          <a:p>
            <a:pPr marL="514350" indent="-514350" algn="just"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02C4F4-4F67-4BC0-BEE2-F016F481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429000"/>
            <a:ext cx="3609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995654"/>
          </a:xfrm>
        </p:spPr>
        <p:txBody>
          <a:bodyPr>
            <a:normAutofit fontScale="90000"/>
          </a:bodyPr>
          <a:lstStyle/>
          <a:p>
            <a:r>
              <a:rPr lang="en-US" b="1"/>
              <a:t>Lab Tasks 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1318184"/>
            <a:ext cx="10178322" cy="4759377"/>
          </a:xfrm>
        </p:spPr>
        <p:txBody>
          <a:bodyPr>
            <a:noAutofit/>
          </a:bodyPr>
          <a:lstStyle/>
          <a:p>
            <a:pPr marL="457200" indent="-457200">
              <a:buAutoNum type="arabicPeriod" startAt="2"/>
            </a:pPr>
            <a:r>
              <a:rPr lang="en-IN" sz="2400" dirty="0">
                <a:solidFill>
                  <a:schemeClr val="tx1"/>
                </a:solidFill>
              </a:rPr>
              <a:t>Write a program to display your inter/ matric marks </a:t>
            </a:r>
            <a:r>
              <a:rPr lang="en-IN" sz="2400" dirty="0" smtClean="0">
                <a:solidFill>
                  <a:schemeClr val="tx1"/>
                </a:solidFill>
              </a:rPr>
              <a:t>sheet</a:t>
            </a:r>
          </a:p>
          <a:p>
            <a:pPr marL="514350" lvl="0" indent="-514350" algn="just">
              <a:buFont typeface="+mj-lt"/>
              <a:buAutoNum type="arabicPeriod" startAt="2"/>
            </a:pPr>
            <a:r>
              <a:rPr lang="en-US" sz="3000" dirty="0">
                <a:solidFill>
                  <a:schemeClr val="tx1"/>
                </a:solidFill>
              </a:rPr>
              <a:t>Write a C# program that displays the results of the expressions: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3.0*5.0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7.1*8.3-2.2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3.2/ (6.1*5)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15/4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15%4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5*3-(6*4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r>
              <a:rPr lang="en-US"/>
              <a:t>CSC-113 Computer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75679"/>
            <a:ext cx="2819399" cy="345796"/>
          </a:xfrm>
        </p:spPr>
        <p:txBody>
          <a:bodyPr/>
          <a:lstStyle/>
          <a:p>
            <a:fld id="{FC7A2E8A-5C13-4B5F-A839-A032F2BF16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95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Lab Tasks 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Use Datatype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: </a:t>
            </a:r>
            <a:r>
              <a:rPr lang="en-US" sz="3600" b="1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int</a:t>
            </a:r>
            <a:r>
              <a:rPr lang="en-US" sz="3600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 (Body)"/>
              </a:rPr>
              <a:t> and string</a:t>
            </a:r>
            <a:r>
              <a:rPr lang="en-US" sz="5300" b="1" cap="none" dirty="0"/>
              <a:t/>
            </a:r>
            <a:br>
              <a:rPr lang="en-US" sz="5300" b="1" cap="none" dirty="0"/>
            </a:br>
            <a:endParaRPr lang="en-US" sz="53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00" y="1165961"/>
            <a:ext cx="10665817" cy="454951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IN" sz="3200" dirty="0">
                <a:solidFill>
                  <a:schemeClr val="tx1"/>
                </a:solidFill>
              </a:rPr>
              <a:t>4</a:t>
            </a:r>
            <a:r>
              <a:rPr lang="en-IN" sz="3200" dirty="0" smtClean="0">
                <a:solidFill>
                  <a:schemeClr val="tx1"/>
                </a:solidFill>
              </a:rPr>
              <a:t>. </a:t>
            </a:r>
            <a:r>
              <a:rPr lang="en-IN" sz="3200" dirty="0">
                <a:solidFill>
                  <a:schemeClr val="tx1"/>
                </a:solidFill>
              </a:rPr>
              <a:t>Calculate the temperature in Celsius using </a:t>
            </a:r>
            <a:r>
              <a:rPr lang="en-IN" sz="3200" b="1" dirty="0">
                <a:solidFill>
                  <a:schemeClr val="tx1"/>
                </a:solidFill>
              </a:rPr>
              <a:t>integer</a:t>
            </a:r>
            <a:r>
              <a:rPr lang="en-IN" sz="3200" dirty="0">
                <a:solidFill>
                  <a:schemeClr val="tx1"/>
                </a:solidFill>
              </a:rPr>
              <a:t> values.</a:t>
            </a:r>
          </a:p>
          <a:p>
            <a:pPr marL="0" lv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C = 5/9 * (F – 32)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/>
            </a:r>
            <a:br>
              <a:rPr lang="en-US" sz="3600" dirty="0">
                <a:solidFill>
                  <a:schemeClr val="tx1"/>
                </a:solidFill>
              </a:rPr>
            </a:b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36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Tasks (Cont.…)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31758"/>
            <a:ext cx="10178322" cy="4998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Calculate the area of Circle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Display the result of the expression: ((( a + b) * (c * e * d)) – e)/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and print the output of first equation of the motion. For values take input from user. (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vi+at</a:t>
            </a: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Write a program to take personal information from user and display it.</a:t>
            </a:r>
          </a:p>
          <a:p>
            <a:pPr marL="0" indent="0">
              <a:buNone/>
            </a:pP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9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208" y="2408087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Thanks You </a:t>
            </a:r>
            <a:endParaRPr lang="en-US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10/18/2021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666" y="1126670"/>
            <a:ext cx="10178322" cy="5347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various ways to read input from the keyboard: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Reads the next line of characters from the standard input stream.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the next character from the standard input stream.</a:t>
            </a:r>
          </a:p>
          <a:p>
            <a:pPr marL="914400" lvl="2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Console.ReadKey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Obtains the next character or function key pressed by the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has the ability to share or distribute its workload among other processors and input/output terminals.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403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(Solution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7" y="1472665"/>
            <a:ext cx="10625897" cy="4903014"/>
          </a:xfrm>
        </p:spPr>
        <p:txBody>
          <a:bodyPr numCol="2"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static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args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"Please Enter Your Good Name"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//Variable for storing string value</a:t>
            </a:r>
            <a:r>
              <a:rPr lang="en-US" dirty="0">
                <a:solidFill>
                  <a:srgbClr val="000000"/>
                </a:solidFill>
                <a:latin typeface="Droid Sans Mono"/>
              </a:rPr>
              <a:t>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//Accepting and holding values in name variable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//Displaying Output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WriteLine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"Welcome ” +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name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+” in your first </a:t>
            </a:r>
            <a:r>
              <a:rPr lang="en-US" dirty="0" err="1">
                <a:solidFill>
                  <a:srgbClr val="008000"/>
                </a:solidFill>
                <a:latin typeface="inherit"/>
              </a:rPr>
              <a:t>csharp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 program"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//Holding console screen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Console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ReadLine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</a:p>
          <a:p>
            <a:pPr marL="457200" indent="-457200" fontAlgn="base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dirty="0">
                <a:solidFill>
                  <a:srgbClr val="006FE0"/>
                </a:solidFill>
                <a:latin typeface="inherit"/>
              </a:rPr>
              <a:t> }</a:t>
            </a:r>
            <a:endParaRPr lang="en-US" dirty="0">
              <a:solidFill>
                <a:srgbClr val="000000"/>
              </a:solidFill>
              <a:latin typeface="Droid Sans Mono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8DC0A-35C9-4899-9359-C83706AE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 Data Types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D441B2-1832-4F1B-809F-E7BEC18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EBC89C-5305-46C4-A4E6-D805A40E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8D1755D9-5E1D-4226-9DDB-4971AF65418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51678" y="1143000"/>
          <a:ext cx="10178322" cy="4732700"/>
        </p:xfrm>
        <a:graphic>
          <a:graphicData uri="http://schemas.openxmlformats.org/drawingml/2006/table">
            <a:tbl>
              <a:tblPr/>
              <a:tblGrid>
                <a:gridCol w="815661">
                  <a:extLst>
                    <a:ext uri="{9D8B030D-6E8A-4147-A177-3AD203B41FA5}">
                      <a16:colId xmlns:a16="http://schemas.microsoft.com/office/drawing/2014/main" xmlns="" val="3197295716"/>
                    </a:ext>
                  </a:extLst>
                </a:gridCol>
                <a:gridCol w="4558748">
                  <a:extLst>
                    <a:ext uri="{9D8B030D-6E8A-4147-A177-3AD203B41FA5}">
                      <a16:colId xmlns:a16="http://schemas.microsoft.com/office/drawing/2014/main" xmlns="" val="1376287898"/>
                    </a:ext>
                  </a:extLst>
                </a:gridCol>
                <a:gridCol w="3232288">
                  <a:extLst>
                    <a:ext uri="{9D8B030D-6E8A-4147-A177-3AD203B41FA5}">
                      <a16:colId xmlns:a16="http://schemas.microsoft.com/office/drawing/2014/main" xmlns="" val="3420158644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254322749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Represents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Range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Default Value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1855755"/>
                  </a:ext>
                </a:extLst>
              </a:tr>
              <a:tr h="854973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Boolean value 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True or 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549073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char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16-bits Unicode character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l-PL" sz="1800">
                          <a:effectLst/>
                        </a:rPr>
                        <a:t>U +0000 to U +ffff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'\0'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6746685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double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double-precision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(+/-)5.0 x 10</a:t>
                      </a:r>
                      <a:r>
                        <a:rPr lang="en-US" sz="1800" baseline="30000">
                          <a:effectLst/>
                        </a:rPr>
                        <a:t>-324</a:t>
                      </a:r>
                      <a:r>
                        <a:rPr lang="en-US" sz="1800">
                          <a:effectLst/>
                        </a:rPr>
                        <a:t> to (+/-)1.7 x 10</a:t>
                      </a:r>
                      <a:r>
                        <a:rPr lang="en-US" sz="1800" baseline="30000">
                          <a:effectLst/>
                        </a:rPr>
                        <a:t>308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0.0D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8966273"/>
                  </a:ext>
                </a:extLst>
              </a:tr>
              <a:tr h="68487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single-precision floating point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r>
                        <a:rPr lang="en-US" sz="1800">
                          <a:effectLst/>
                        </a:rPr>
                        <a:t> to + 3.4 x 10</a:t>
                      </a:r>
                      <a:r>
                        <a:rPr lang="en-US" sz="1800" baseline="30000">
                          <a:effectLst/>
                        </a:rPr>
                        <a:t>38</a:t>
                      </a:r>
                      <a:endParaRPr lang="en-US" sz="1800">
                        <a:effectLst/>
                      </a:endParaRP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0.0F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55218386"/>
                  </a:ext>
                </a:extLst>
              </a:tr>
              <a:tr h="49225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32-bit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8660397"/>
                  </a:ext>
                </a:extLst>
              </a:tr>
              <a:tr h="1070111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64-bit signed integer type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-9,223,372,036,854,775,808 to 9,223,372,036,854,775,807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0L</a:t>
                      </a:r>
                    </a:p>
                  </a:txBody>
                  <a:tcPr marL="30666" marR="30666" marT="30666" marB="30666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1591559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15C5103-7927-4D6D-BF49-66A4F9460B6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1676" y="5818915"/>
          <a:ext cx="10178324" cy="445194"/>
        </p:xfrm>
        <a:graphic>
          <a:graphicData uri="http://schemas.openxmlformats.org/drawingml/2006/table">
            <a:tbl>
              <a:tblPr/>
              <a:tblGrid>
                <a:gridCol w="1001192">
                  <a:extLst>
                    <a:ext uri="{9D8B030D-6E8A-4147-A177-3AD203B41FA5}">
                      <a16:colId xmlns:a16="http://schemas.microsoft.com/office/drawing/2014/main" xmlns="" val="539543033"/>
                    </a:ext>
                  </a:extLst>
                </a:gridCol>
                <a:gridCol w="4376532">
                  <a:extLst>
                    <a:ext uri="{9D8B030D-6E8A-4147-A177-3AD203B41FA5}">
                      <a16:colId xmlns:a16="http://schemas.microsoft.com/office/drawing/2014/main" xmlns="" val="2158062555"/>
                    </a:ext>
                  </a:extLst>
                </a:gridCol>
                <a:gridCol w="3829050">
                  <a:extLst>
                    <a:ext uri="{9D8B030D-6E8A-4147-A177-3AD203B41FA5}">
                      <a16:colId xmlns:a16="http://schemas.microsoft.com/office/drawing/2014/main" xmlns="" val="1485519537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xmlns="" val="1597168835"/>
                    </a:ext>
                  </a:extLst>
                </a:gridCol>
              </a:tblGrid>
              <a:tr h="38884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short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16-bit signed integer type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-32,768 to 32,767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73350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53EC87F-9C1A-41FD-8311-038EBF695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99301"/>
              </p:ext>
            </p:extLst>
          </p:nvPr>
        </p:nvGraphicFramePr>
        <p:xfrm>
          <a:off x="1202723" y="1874517"/>
          <a:ext cx="10227277" cy="934586"/>
        </p:xfrm>
        <a:graphic>
          <a:graphicData uri="http://schemas.openxmlformats.org/drawingml/2006/table">
            <a:tbl>
              <a:tblPr/>
              <a:tblGrid>
                <a:gridCol w="809599">
                  <a:extLst>
                    <a:ext uri="{9D8B030D-6E8A-4147-A177-3AD203B41FA5}">
                      <a16:colId xmlns:a16="http://schemas.microsoft.com/office/drawing/2014/main" xmlns="" val="539543033"/>
                    </a:ext>
                  </a:extLst>
                </a:gridCol>
                <a:gridCol w="4593989">
                  <a:extLst>
                    <a:ext uri="{9D8B030D-6E8A-4147-A177-3AD203B41FA5}">
                      <a16:colId xmlns:a16="http://schemas.microsoft.com/office/drawing/2014/main" xmlns="" val="2158062555"/>
                    </a:ext>
                  </a:extLst>
                </a:gridCol>
                <a:gridCol w="3244505">
                  <a:extLst>
                    <a:ext uri="{9D8B030D-6E8A-4147-A177-3AD203B41FA5}">
                      <a16:colId xmlns:a16="http://schemas.microsoft.com/office/drawing/2014/main" xmlns="" val="1485519537"/>
                    </a:ext>
                  </a:extLst>
                </a:gridCol>
                <a:gridCol w="1579184">
                  <a:extLst>
                    <a:ext uri="{9D8B030D-6E8A-4147-A177-3AD203B41FA5}">
                      <a16:colId xmlns:a16="http://schemas.microsoft.com/office/drawing/2014/main" xmlns="" val="1597168835"/>
                    </a:ext>
                  </a:extLst>
                </a:gridCol>
              </a:tblGrid>
              <a:tr h="934586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</a:t>
                      </a:r>
                      <a:r>
                        <a:rPr lang="en-US" sz="2000" dirty="0" err="1">
                          <a:effectLst/>
                        </a:rPr>
                        <a:t>tring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Textual data (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sequence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 marL="70197" marR="70197" marT="70197" marB="70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5733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557" y="1229933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Datatypes: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int</a:t>
            </a:r>
            <a:r>
              <a:rPr lang="en-IN" sz="2800" dirty="0">
                <a:solidFill>
                  <a:schemeClr val="tx1"/>
                </a:solidFill>
              </a:rPr>
              <a:t> and char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integer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num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24;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To declare char variables: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char </a:t>
            </a:r>
            <a:r>
              <a:rPr lang="en-US" sz="2800" dirty="0" err="1">
                <a:solidFill>
                  <a:schemeClr val="tx1"/>
                </a:solidFill>
              </a:rPr>
              <a:t>ch</a:t>
            </a:r>
            <a:r>
              <a:rPr lang="en-US" sz="2800" dirty="0">
                <a:solidFill>
                  <a:schemeClr val="tx1"/>
                </a:solidFill>
              </a:rPr>
              <a:t>= ‘a’;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6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799" y="1300766"/>
            <a:ext cx="10178322" cy="47024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An operator is a symbol that tells the compiler to perform specific mathematical or logical manipulations. C# has rich set of built-in operators and some type of operators are listed below:</a:t>
            </a:r>
          </a:p>
          <a:p>
            <a:pPr algn="just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Arithmetic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Operators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Relational Operators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Logical Operators</a:t>
            </a:r>
          </a:p>
          <a:p>
            <a:pPr algn="just"/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Assignment Operators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C32BD35-B85C-411B-A984-5B04D28AE8F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251678" y="2128014"/>
          <a:ext cx="10178322" cy="3182343"/>
        </p:xfrm>
        <a:graphic>
          <a:graphicData uri="http://schemas.openxmlformats.org/drawingml/2006/table">
            <a:tbl>
              <a:tblPr/>
              <a:tblGrid>
                <a:gridCol w="1716809">
                  <a:extLst>
                    <a:ext uri="{9D8B030D-6E8A-4147-A177-3AD203B41FA5}">
                      <a16:colId xmlns:a16="http://schemas.microsoft.com/office/drawing/2014/main" xmlns="" val="2572678668"/>
                    </a:ext>
                  </a:extLst>
                </a:gridCol>
                <a:gridCol w="5989983">
                  <a:extLst>
                    <a:ext uri="{9D8B030D-6E8A-4147-A177-3AD203B41FA5}">
                      <a16:colId xmlns:a16="http://schemas.microsoft.com/office/drawing/2014/main" xmlns="" val="3638287007"/>
                    </a:ext>
                  </a:extLst>
                </a:gridCol>
                <a:gridCol w="2471530">
                  <a:extLst>
                    <a:ext uri="{9D8B030D-6E8A-4147-A177-3AD203B41FA5}">
                      <a16:colId xmlns:a16="http://schemas.microsoft.com/office/drawing/2014/main" xmlns="" val="3484864635"/>
                    </a:ext>
                  </a:extLst>
                </a:gridCol>
              </a:tblGrid>
              <a:tr h="51998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Operator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Example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2661815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+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Adds two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+ B = 30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0436996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Subtracts second operand from the first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- B = -10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9340470"/>
                  </a:ext>
                </a:extLst>
              </a:tr>
              <a:tr h="42954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*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Multiplies both operands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A * B = 200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6553361"/>
                  </a:ext>
                </a:extLst>
              </a:tr>
              <a:tr h="519987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/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Divides numerator by de-numerator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B / A = 2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7703423"/>
                  </a:ext>
                </a:extLst>
              </a:tr>
              <a:tr h="728336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%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Modulus Operator and remainder of after an integer division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B % A = 0</a:t>
                      </a:r>
                    </a:p>
                  </a:txBody>
                  <a:tcPr marL="67197" marR="67197" marT="67197" marB="6719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425982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4F6CEBD-FA5F-48E0-B6E1-0571A4086A58}"/>
              </a:ext>
            </a:extLst>
          </p:cNvPr>
          <p:cNvSpPr/>
          <p:nvPr/>
        </p:nvSpPr>
        <p:spPr>
          <a:xfrm>
            <a:off x="1251678" y="1309520"/>
            <a:ext cx="8077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Assume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10 and variable 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holds 20 then: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464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674" y="1373558"/>
            <a:ext cx="10178322" cy="493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Type conversion is converting one type of data to another type. It is also known as Type Casting. In C#, type casting has two forms: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Implicit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performed by C# in a type-safe manner. For example, are conversions from smaller to larger integral types and conversions from derived classes to base classes.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Explicit type conversion</a:t>
            </a:r>
            <a:r>
              <a:rPr lang="en-US" sz="2400" dirty="0">
                <a:solidFill>
                  <a:schemeClr val="tx1"/>
                </a:solidFill>
              </a:rPr>
              <a:t> - These conversions are done explicitly by users using the pre-defined functions. Explicit conversions require a cast operator.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72769"/>
            <a:ext cx="10178322" cy="4802910"/>
          </a:xfrm>
        </p:spPr>
        <p:txBody>
          <a:bodyPr numCol="1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num1 =20000;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num2 =50000;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 total;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// In this the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values are implicitly converted to long data type. You need not to tell compiler to do the conversion, it automatically does.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total = num1 + num2;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("Total is : " + total);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CSC-113 Computer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2E8A-5C13-4B5F-A839-A032F2BF16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22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862</Words>
  <Application>Microsoft Office PowerPoint</Application>
  <PresentationFormat>Widescreen</PresentationFormat>
  <Paragraphs>217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Century Gothic</vt:lpstr>
      <vt:lpstr>Droid Sans Mono</vt:lpstr>
      <vt:lpstr>Gill Sans MT (Body)</vt:lpstr>
      <vt:lpstr>inherit</vt:lpstr>
      <vt:lpstr>inter-regular</vt:lpstr>
      <vt:lpstr>Times New Roman</vt:lpstr>
      <vt:lpstr>Verdana</vt:lpstr>
      <vt:lpstr>Wingdings 3</vt:lpstr>
      <vt:lpstr>Wisp</vt:lpstr>
      <vt:lpstr>PowerPoint Presentation</vt:lpstr>
      <vt:lpstr>Introduction</vt:lpstr>
      <vt:lpstr>example 1 (Solution 2)</vt:lpstr>
      <vt:lpstr>Primitives Data Types </vt:lpstr>
      <vt:lpstr>CONT…</vt:lpstr>
      <vt:lpstr>Operators</vt:lpstr>
      <vt:lpstr>Arithmetic Operators</vt:lpstr>
      <vt:lpstr>Type Conversion</vt:lpstr>
      <vt:lpstr>Implicit Type Casting</vt:lpstr>
      <vt:lpstr>C# Type Conversion Methods</vt:lpstr>
      <vt:lpstr>Cont.</vt:lpstr>
      <vt:lpstr>Example</vt:lpstr>
      <vt:lpstr>example</vt:lpstr>
      <vt:lpstr>Lab  example  code </vt:lpstr>
      <vt:lpstr>Lab Tasks  </vt:lpstr>
      <vt:lpstr>Lab Tasks  </vt:lpstr>
      <vt:lpstr>Lab Tasks Use Datatype: int and string </vt:lpstr>
      <vt:lpstr>Lab Tasks (Cont.…) </vt:lpstr>
      <vt:lpstr>Thanks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Administrator</cp:lastModifiedBy>
  <cp:revision>70</cp:revision>
  <dcterms:created xsi:type="dcterms:W3CDTF">2018-02-01T04:19:04Z</dcterms:created>
  <dcterms:modified xsi:type="dcterms:W3CDTF">2021-10-18T09:34:03Z</dcterms:modified>
</cp:coreProperties>
</file>