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4" r:id="rId2"/>
  </p:sldMasterIdLst>
  <p:notesMasterIdLst>
    <p:notesMasterId r:id="rId16"/>
  </p:notesMasterIdLst>
  <p:handoutMasterIdLst>
    <p:handoutMasterId r:id="rId17"/>
  </p:handoutMasterIdLst>
  <p:sldIdLst>
    <p:sldId id="257" r:id="rId3"/>
    <p:sldId id="268" r:id="rId4"/>
    <p:sldId id="259" r:id="rId5"/>
    <p:sldId id="260" r:id="rId6"/>
    <p:sldId id="261" r:id="rId7"/>
    <p:sldId id="269" r:id="rId8"/>
    <p:sldId id="270"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Fall 2021</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34E689-1D8C-4EA6-925B-CBCDA9778F6B}" type="datetimeFigureOut">
              <a:rPr lang="en-US" smtClean="0"/>
              <a:t>10/10/2021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AB45F8-B7B6-4E85-9EBC-87CBB1FB3B04}" type="slidenum">
              <a:rPr lang="en-US" smtClean="0"/>
              <a:t>‹#›</a:t>
            </a:fld>
            <a:endParaRPr lang="en-US"/>
          </a:p>
        </p:txBody>
      </p:sp>
    </p:spTree>
    <p:extLst>
      <p:ext uri="{BB962C8B-B14F-4D97-AF65-F5344CB8AC3E}">
        <p14:creationId xmlns:p14="http://schemas.microsoft.com/office/powerpoint/2010/main" val="385772864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Fall 2021</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BD66FB-1B78-4C4A-9E19-F505430C40AB}" type="datetimeFigureOut">
              <a:rPr lang="en-US" smtClean="0"/>
              <a:t>10/10/2021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DAB60E-8E88-405C-B2A0-E3F1CF3551B6}" type="slidenum">
              <a:rPr lang="en-US" smtClean="0"/>
              <a:t>‹#›</a:t>
            </a:fld>
            <a:endParaRPr lang="en-US"/>
          </a:p>
        </p:txBody>
      </p:sp>
    </p:spTree>
    <p:extLst>
      <p:ext uri="{BB962C8B-B14F-4D97-AF65-F5344CB8AC3E}">
        <p14:creationId xmlns:p14="http://schemas.microsoft.com/office/powerpoint/2010/main" val="347844236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3DAB60E-8E88-405C-B2A0-E3F1CF3551B6}" type="slidenum">
              <a:rPr lang="en-US" smtClean="0"/>
              <a:t>1</a:t>
            </a:fld>
            <a:endParaRPr lang="en-US"/>
          </a:p>
        </p:txBody>
      </p:sp>
      <p:sp>
        <p:nvSpPr>
          <p:cNvPr id="6" name="Header Placeholder 5"/>
          <p:cNvSpPr>
            <a:spLocks noGrp="1"/>
          </p:cNvSpPr>
          <p:nvPr>
            <p:ph type="hdr" sz="quarter" idx="11"/>
          </p:nvPr>
        </p:nvSpPr>
        <p:spPr/>
        <p:txBody>
          <a:bodyPr/>
          <a:lstStyle/>
          <a:p>
            <a:r>
              <a:rPr lang="en-US" smtClean="0"/>
              <a:t>Fall 2021</a:t>
            </a:r>
            <a:endParaRPr lang="en-US"/>
          </a:p>
        </p:txBody>
      </p:sp>
    </p:spTree>
    <p:extLst>
      <p:ext uri="{BB962C8B-B14F-4D97-AF65-F5344CB8AC3E}">
        <p14:creationId xmlns:p14="http://schemas.microsoft.com/office/powerpoint/2010/main" val="86041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CF(CSC-110)</a:t>
            </a:r>
            <a:endParaRPr lang="en-US" dirty="0"/>
          </a:p>
        </p:txBody>
      </p:sp>
      <p:sp>
        <p:nvSpPr>
          <p:cNvPr id="4" name="Footer Placeholder 3"/>
          <p:cNvSpPr>
            <a:spLocks noGrp="1"/>
          </p:cNvSpPr>
          <p:nvPr>
            <p:ph type="ftr" sz="quarter" idx="11"/>
          </p:nvPr>
        </p:nvSpPr>
        <p:spPr/>
        <p:txBody>
          <a:bodyPr/>
          <a:lstStyle/>
          <a:p>
            <a:r>
              <a:rPr lang="en-US" smtClean="0"/>
              <a:t>Engr. Mahawish, Department of Software Engineering    </a:t>
            </a:r>
            <a:endParaRPr lang="en-US" dirty="0"/>
          </a:p>
        </p:txBody>
      </p:sp>
      <p:sp>
        <p:nvSpPr>
          <p:cNvPr id="5" name="Slide Number Placeholder 4"/>
          <p:cNvSpPr>
            <a:spLocks noGrp="1"/>
          </p:cNvSpPr>
          <p:nvPr>
            <p:ph type="sldNum" sz="quarter" idx="12"/>
          </p:nvPr>
        </p:nvSpPr>
        <p:spPr/>
        <p:txBody>
          <a:bodyPr/>
          <a:lstStyle/>
          <a:p>
            <a:endParaRPr lang="en-US" smtClean="0"/>
          </a:p>
          <a:p>
            <a:r>
              <a:rPr lang="en-US" smtClean="0"/>
              <a:t>Fall 2018</a:t>
            </a:r>
          </a:p>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B2621-A200-4C05-BC8E-CDC201ED1A40}" type="datetimeFigureOut">
              <a:rPr lang="en-US" smtClean="0"/>
              <a:pPr/>
              <a:t>10/10/2021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BB2621-A200-4C05-BC8E-CDC201ED1A40}" type="datetimeFigureOut">
              <a:rPr lang="en-US" smtClean="0"/>
              <a:pPr/>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BB2621-A200-4C05-BC8E-CDC201ED1A40}" type="datetimeFigureOut">
              <a:rPr lang="en-US" smtClean="0"/>
              <a:pPr/>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BB2621-A200-4C05-BC8E-CDC201ED1A40}" type="datetimeFigureOut">
              <a:rPr lang="en-US" smtClean="0"/>
              <a:pPr/>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BB2621-A200-4C05-BC8E-CDC201ED1A40}" type="datetimeFigureOut">
              <a:rPr lang="en-US" smtClean="0"/>
              <a:pPr/>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CF(CSC-110)</a:t>
            </a:r>
            <a:endParaRPr lang="en-US" dirty="0"/>
          </a:p>
        </p:txBody>
      </p:sp>
      <p:sp>
        <p:nvSpPr>
          <p:cNvPr id="4" name="Footer Placeholder 3"/>
          <p:cNvSpPr>
            <a:spLocks noGrp="1"/>
          </p:cNvSpPr>
          <p:nvPr>
            <p:ph type="ftr" sz="quarter" idx="11"/>
          </p:nvPr>
        </p:nvSpPr>
        <p:spPr/>
        <p:txBody>
          <a:bodyPr/>
          <a:lstStyle/>
          <a:p>
            <a:r>
              <a:rPr lang="en-US" smtClean="0"/>
              <a:t>Engr. Mahawish, Department of Software Engineering    </a:t>
            </a:r>
            <a:endParaRPr lang="en-US" dirty="0"/>
          </a:p>
        </p:txBody>
      </p:sp>
      <p:sp>
        <p:nvSpPr>
          <p:cNvPr id="5" name="Slide Number Placeholder 4"/>
          <p:cNvSpPr>
            <a:spLocks noGrp="1"/>
          </p:cNvSpPr>
          <p:nvPr>
            <p:ph type="sldNum" sz="quarter" idx="12"/>
          </p:nvPr>
        </p:nvSpPr>
        <p:spPr/>
        <p:txBody>
          <a:bodyPr/>
          <a:lstStyle/>
          <a:p>
            <a:endParaRPr lang="en-US" dirty="0" smtClean="0"/>
          </a:p>
          <a:p>
            <a:r>
              <a:rPr lang="en-US" dirty="0" smtClean="0"/>
              <a:t>Fall 2021</a:t>
            </a:r>
          </a:p>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CF(CSC-110)</a:t>
            </a:r>
            <a:endParaRPr lang="en-US" dirty="0"/>
          </a:p>
        </p:txBody>
      </p:sp>
      <p:sp>
        <p:nvSpPr>
          <p:cNvPr id="4" name="Footer Placeholder 3"/>
          <p:cNvSpPr>
            <a:spLocks noGrp="1"/>
          </p:cNvSpPr>
          <p:nvPr>
            <p:ph type="ftr" sz="quarter" idx="11"/>
          </p:nvPr>
        </p:nvSpPr>
        <p:spPr/>
        <p:txBody>
          <a:bodyPr/>
          <a:lstStyle/>
          <a:p>
            <a:r>
              <a:rPr lang="en-US" smtClean="0"/>
              <a:t>Engr. Mahawish, Department of Software Engineering    </a:t>
            </a:r>
            <a:endParaRPr lang="en-US" dirty="0"/>
          </a:p>
        </p:txBody>
      </p:sp>
      <p:sp>
        <p:nvSpPr>
          <p:cNvPr id="5" name="Slide Number Placeholder 4"/>
          <p:cNvSpPr>
            <a:spLocks noGrp="1"/>
          </p:cNvSpPr>
          <p:nvPr>
            <p:ph type="sldNum" sz="quarter" idx="12"/>
          </p:nvPr>
        </p:nvSpPr>
        <p:spPr/>
        <p:txBody>
          <a:bodyPr/>
          <a:lstStyle/>
          <a:p>
            <a:endParaRPr lang="en-US" dirty="0" smtClean="0"/>
          </a:p>
          <a:p>
            <a:r>
              <a:rPr lang="en-US" dirty="0" smtClean="0"/>
              <a:t>Fall 2021</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BB2621-A200-4C05-BC8E-CDC201ED1A40}" type="datetimeFigureOut">
              <a:rPr lang="en-US" smtClean="0"/>
              <a:pPr/>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BB2621-A200-4C05-BC8E-CDC201ED1A40}" type="datetimeFigureOut">
              <a:rPr lang="en-US" smtClean="0"/>
              <a:pPr/>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BB2621-A200-4C05-BC8E-CDC201ED1A40}" type="datetimeFigureOut">
              <a:rPr lang="en-US" smtClean="0"/>
              <a:pPr/>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BB2621-A200-4C05-BC8E-CDC201ED1A40}" type="datetimeFigureOut">
              <a:rPr lang="en-US" smtClean="0"/>
              <a:pPr/>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BB2621-A200-4C05-BC8E-CDC201ED1A40}" type="datetimeFigureOut">
              <a:rPr lang="en-US" smtClean="0"/>
              <a:pPr/>
              <a:t>10/10/2021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BB2621-A200-4C05-BC8E-CDC201ED1A40}" type="datetimeFigureOut">
              <a:rPr lang="en-US" smtClean="0"/>
              <a:pPr/>
              <a:t>10/10/2021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0" y="274638"/>
            <a:ext cx="5943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ln>
            <a:solidFill>
              <a:schemeClr val="tx2">
                <a:lumMod val="75000"/>
              </a:schemeClr>
            </a:solidFill>
          </a:ln>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1">
                <a:solidFill>
                  <a:srgbClr val="FF0000"/>
                </a:solidFill>
              </a:defRPr>
            </a:lvl1pPr>
          </a:lstStyle>
          <a:p>
            <a:r>
              <a:rPr lang="en-US" dirty="0" smtClean="0"/>
              <a:t>CF(CSC-110)</a:t>
            </a:r>
            <a:endParaRPr lang="en-US" dirty="0"/>
          </a:p>
        </p:txBody>
      </p:sp>
      <p:sp>
        <p:nvSpPr>
          <p:cNvPr id="5" name="Footer Placeholder 4"/>
          <p:cNvSpPr>
            <a:spLocks noGrp="1"/>
          </p:cNvSpPr>
          <p:nvPr>
            <p:ph type="ftr" sz="quarter" idx="3"/>
          </p:nvPr>
        </p:nvSpPr>
        <p:spPr>
          <a:xfrm>
            <a:off x="2743200" y="6356350"/>
            <a:ext cx="3886200" cy="365125"/>
          </a:xfrm>
          <a:prstGeom prst="rect">
            <a:avLst/>
          </a:prstGeom>
        </p:spPr>
        <p:txBody>
          <a:bodyPr vert="horz" lIns="91440" tIns="45720" rIns="91440" bIns="45720" rtlCol="0" anchor="ctr"/>
          <a:lstStyle>
            <a:lvl1pPr algn="ctr">
              <a:defRPr sz="1200" b="1">
                <a:solidFill>
                  <a:srgbClr val="FF0000"/>
                </a:solidFill>
              </a:defRPr>
            </a:lvl1pPr>
          </a:lstStyle>
          <a:p>
            <a:r>
              <a:rPr lang="en-US" smtClean="0"/>
              <a:t>Engr. Mahawish, Department of Software Engineering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FF0000"/>
                </a:solidFill>
              </a:defRPr>
            </a:lvl1pPr>
          </a:lstStyle>
          <a:p>
            <a:endParaRPr lang="en-US" dirty="0" smtClean="0"/>
          </a:p>
          <a:p>
            <a:r>
              <a:rPr lang="en-US" dirty="0" smtClean="0"/>
              <a:t>Fall 2018</a:t>
            </a:r>
          </a:p>
          <a:p>
            <a:endParaRPr lang="en-US" dirty="0"/>
          </a:p>
        </p:txBody>
      </p:sp>
      <p:pic>
        <p:nvPicPr>
          <p:cNvPr id="7" name="Picture 6" descr="Bahria-university.jpg"/>
          <p:cNvPicPr>
            <a:picLocks noChangeAspect="1"/>
          </p:cNvPicPr>
          <p:nvPr userDrawn="1"/>
        </p:nvPicPr>
        <p:blipFill>
          <a:blip r:embed="rId5" cstate="print"/>
          <a:srcRect l="8696" r="7246"/>
          <a:stretch>
            <a:fillRect/>
          </a:stretch>
        </p:blipFill>
        <p:spPr>
          <a:xfrm>
            <a:off x="304800" y="0"/>
            <a:ext cx="2209800" cy="895350"/>
          </a:xfrm>
          <a:prstGeom prst="rect">
            <a:avLst/>
          </a:prstGeom>
        </p:spPr>
      </p:pic>
      <p:sp>
        <p:nvSpPr>
          <p:cNvPr id="8" name="Rectangle 7"/>
          <p:cNvSpPr/>
          <p:nvPr userDrawn="1"/>
        </p:nvSpPr>
        <p:spPr>
          <a:xfrm>
            <a:off x="0" y="0"/>
            <a:ext cx="2286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B2621-A200-4C05-BC8E-CDC201ED1A40}" type="datetimeFigureOut">
              <a:rPr lang="en-US" smtClean="0"/>
              <a:pPr/>
              <a:t>10/10/2021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9F679-D14B-4DAA-AB9E-FB80204CA2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osamahussain.bukc@bahria.edu.pk"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7772400" cy="3429000"/>
          </a:xfrm>
        </p:spPr>
        <p:txBody>
          <a:bodyPr/>
          <a:lstStyle/>
          <a:p>
            <a:r>
              <a:rPr lang="en-US" dirty="0" smtClean="0">
                <a:latin typeface="Times New Roman" pitchFamily="18" charset="0"/>
                <a:cs typeface="Times New Roman" pitchFamily="18" charset="0"/>
              </a:rPr>
              <a:t>Computing Fundamentals</a:t>
            </a:r>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r>
              <a:rPr lang="en-US" dirty="0" smtClean="0"/>
              <a:t>CF(CSC-110)</a:t>
            </a:r>
            <a:endParaRPr lang="en-US" dirty="0"/>
          </a:p>
        </p:txBody>
      </p:sp>
      <p:sp>
        <p:nvSpPr>
          <p:cNvPr id="4" name="Footer Placeholder 3"/>
          <p:cNvSpPr>
            <a:spLocks noGrp="1"/>
          </p:cNvSpPr>
          <p:nvPr>
            <p:ph type="ftr" sz="quarter" idx="11"/>
          </p:nvPr>
        </p:nvSpPr>
        <p:spPr/>
        <p:txBody>
          <a:bodyPr/>
          <a:lstStyle/>
          <a:p>
            <a:r>
              <a:rPr lang="en-US" smtClean="0"/>
              <a:t>Engr. Mahawish, Department of Software Engineering    </a:t>
            </a:r>
            <a:endParaRPr lang="en-US" dirty="0"/>
          </a:p>
        </p:txBody>
      </p:sp>
      <p:sp>
        <p:nvSpPr>
          <p:cNvPr id="7" name="Slide Number Placeholder 4"/>
          <p:cNvSpPr>
            <a:spLocks noGrp="1"/>
          </p:cNvSpPr>
          <p:nvPr>
            <p:ph type="sldNum" sz="quarter" idx="12"/>
          </p:nvPr>
        </p:nvSpPr>
        <p:spPr>
          <a:xfrm>
            <a:off x="6553200" y="6356350"/>
            <a:ext cx="2133600" cy="365125"/>
          </a:xfrm>
        </p:spPr>
        <p:txBody>
          <a:bodyPr/>
          <a:lstStyle/>
          <a:p>
            <a:endParaRPr lang="en-US" dirty="0" smtClean="0"/>
          </a:p>
          <a:p>
            <a:r>
              <a:rPr lang="en-US" dirty="0" smtClean="0"/>
              <a:t>Fall 2021</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Policies</a:t>
            </a:r>
            <a:endParaRPr lang="en-US" dirty="0"/>
          </a:p>
        </p:txBody>
      </p:sp>
      <p:sp>
        <p:nvSpPr>
          <p:cNvPr id="3" name="Date Placeholder 2"/>
          <p:cNvSpPr>
            <a:spLocks noGrp="1"/>
          </p:cNvSpPr>
          <p:nvPr>
            <p:ph type="dt" sz="half" idx="10"/>
          </p:nvPr>
        </p:nvSpPr>
        <p:spPr/>
        <p:txBody>
          <a:bodyPr/>
          <a:lstStyle/>
          <a:p>
            <a:r>
              <a:rPr lang="en-US" dirty="0" smtClean="0"/>
              <a:t>CF(CSC-110)</a:t>
            </a:r>
            <a:endParaRPr lang="en-US" dirty="0"/>
          </a:p>
        </p:txBody>
      </p:sp>
      <p:sp>
        <p:nvSpPr>
          <p:cNvPr id="4" name="Footer Placeholder 3"/>
          <p:cNvSpPr>
            <a:spLocks noGrp="1"/>
          </p:cNvSpPr>
          <p:nvPr>
            <p:ph type="ftr" sz="quarter" idx="11"/>
          </p:nvPr>
        </p:nvSpPr>
        <p:spPr/>
        <p:txBody>
          <a:bodyPr/>
          <a:lstStyle/>
          <a:p>
            <a:r>
              <a:rPr lang="en-US" smtClean="0"/>
              <a:t>Engr. Mahawish, Department of Software Engineering    </a:t>
            </a:r>
            <a:endParaRPr lang="en-US" dirty="0"/>
          </a:p>
        </p:txBody>
      </p:sp>
      <p:sp>
        <p:nvSpPr>
          <p:cNvPr id="6" name="Rectangle 5"/>
          <p:cNvSpPr/>
          <p:nvPr/>
        </p:nvSpPr>
        <p:spPr>
          <a:xfrm>
            <a:off x="762000" y="1600198"/>
            <a:ext cx="7772400" cy="2934137"/>
          </a:xfrm>
          <a:prstGeom prst="rect">
            <a:avLst/>
          </a:prstGeom>
        </p:spPr>
        <p:txBody>
          <a:bodyPr wrap="square">
            <a:spAutoFit/>
          </a:bodyPr>
          <a:lstStyle/>
          <a:p>
            <a:pPr marL="241300" indent="-228600">
              <a:lnSpc>
                <a:spcPct val="100000"/>
              </a:lnSpc>
              <a:spcBef>
                <a:spcPts val="585"/>
              </a:spcBef>
              <a:buFont typeface="Arial"/>
              <a:buChar char="•"/>
              <a:tabLst>
                <a:tab pos="241300" algn="l"/>
              </a:tabLst>
            </a:pPr>
            <a:r>
              <a:rPr lang="en-US" sz="2400" b="1" spc="90" dirty="0" smtClean="0">
                <a:latin typeface="Times New Roman" pitchFamily="18" charset="0"/>
                <a:cs typeface="Times New Roman" pitchFamily="18" charset="0"/>
              </a:rPr>
              <a:t>Attendance</a:t>
            </a:r>
            <a:endParaRPr lang="en-US" sz="2400" dirty="0" smtClean="0">
              <a:latin typeface="Times New Roman" pitchFamily="18" charset="0"/>
              <a:cs typeface="Times New Roman" pitchFamily="18" charset="0"/>
            </a:endParaRPr>
          </a:p>
          <a:p>
            <a:pPr marL="698500" lvl="1" indent="-457200">
              <a:lnSpc>
                <a:spcPct val="100000"/>
              </a:lnSpc>
              <a:spcBef>
                <a:spcPts val="480"/>
              </a:spcBef>
              <a:buAutoNum type="arabicPeriod"/>
              <a:tabLst>
                <a:tab pos="698500" algn="l"/>
                <a:tab pos="699135" algn="l"/>
              </a:tabLst>
            </a:pPr>
            <a:r>
              <a:rPr lang="en-US" sz="2400" spc="-15" dirty="0" smtClean="0">
                <a:latin typeface="Times New Roman" pitchFamily="18" charset="0"/>
                <a:cs typeface="Times New Roman" pitchFamily="18" charset="0"/>
              </a:rPr>
              <a:t>Students </a:t>
            </a:r>
            <a:r>
              <a:rPr lang="en-US" sz="2400" spc="30" dirty="0" smtClean="0">
                <a:latin typeface="Times New Roman" pitchFamily="18" charset="0"/>
                <a:cs typeface="Times New Roman" pitchFamily="18" charset="0"/>
              </a:rPr>
              <a:t>should </a:t>
            </a:r>
            <a:r>
              <a:rPr lang="en-US" sz="2400" spc="-10" dirty="0" smtClean="0">
                <a:latin typeface="Times New Roman" pitchFamily="18" charset="0"/>
                <a:cs typeface="Times New Roman" pitchFamily="18" charset="0"/>
              </a:rPr>
              <a:t>attend </a:t>
            </a:r>
            <a:r>
              <a:rPr lang="en-US" sz="2400" dirty="0" smtClean="0">
                <a:latin typeface="Times New Roman" pitchFamily="18" charset="0"/>
                <a:cs typeface="Times New Roman" pitchFamily="18" charset="0"/>
              </a:rPr>
              <a:t>all </a:t>
            </a:r>
            <a:r>
              <a:rPr lang="en-US" sz="2400" spc="-20" dirty="0" smtClean="0">
                <a:latin typeface="Times New Roman" pitchFamily="18" charset="0"/>
                <a:cs typeface="Times New Roman" pitchFamily="18" charset="0"/>
              </a:rPr>
              <a:t>classes </a:t>
            </a:r>
            <a:r>
              <a:rPr lang="en-US" sz="2400" spc="20" dirty="0" smtClean="0">
                <a:latin typeface="Times New Roman" pitchFamily="18" charset="0"/>
                <a:cs typeface="Times New Roman" pitchFamily="18" charset="0"/>
              </a:rPr>
              <a:t>and</a:t>
            </a:r>
            <a:r>
              <a:rPr lang="en-US" sz="2400" spc="130" dirty="0" smtClean="0">
                <a:latin typeface="Times New Roman" pitchFamily="18" charset="0"/>
                <a:cs typeface="Times New Roman" pitchFamily="18" charset="0"/>
              </a:rPr>
              <a:t> </a:t>
            </a:r>
            <a:r>
              <a:rPr lang="en-US" sz="2400" spc="-25" dirty="0" smtClean="0">
                <a:latin typeface="Times New Roman" pitchFamily="18" charset="0"/>
                <a:cs typeface="Times New Roman" pitchFamily="18" charset="0"/>
              </a:rPr>
              <a:t>labs.</a:t>
            </a:r>
            <a:endParaRPr lang="en-US" sz="2400" dirty="0" smtClean="0">
              <a:latin typeface="Times New Roman" pitchFamily="18" charset="0"/>
              <a:cs typeface="Times New Roman" pitchFamily="18" charset="0"/>
            </a:endParaRPr>
          </a:p>
          <a:p>
            <a:pPr marL="698500" lvl="1" indent="-457200">
              <a:lnSpc>
                <a:spcPct val="100000"/>
              </a:lnSpc>
              <a:spcBef>
                <a:spcPts val="505"/>
              </a:spcBef>
              <a:buAutoNum type="arabicPeriod"/>
              <a:tabLst>
                <a:tab pos="698500" algn="l"/>
                <a:tab pos="699135" algn="l"/>
              </a:tabLst>
            </a:pPr>
            <a:r>
              <a:rPr lang="en-US" sz="2400" spc="15" dirty="0" smtClean="0">
                <a:latin typeface="Times New Roman" pitchFamily="18" charset="0"/>
                <a:cs typeface="Times New Roman" pitchFamily="18" charset="0"/>
              </a:rPr>
              <a:t>Attendance </a:t>
            </a:r>
            <a:r>
              <a:rPr lang="en-US" sz="2400" spc="70" dirty="0" smtClean="0">
                <a:latin typeface="Times New Roman" pitchFamily="18" charset="0"/>
                <a:cs typeface="Times New Roman" pitchFamily="18" charset="0"/>
              </a:rPr>
              <a:t>will </a:t>
            </a:r>
            <a:r>
              <a:rPr lang="en-US" sz="2400" spc="-20" dirty="0" smtClean="0">
                <a:latin typeface="Times New Roman" pitchFamily="18" charset="0"/>
                <a:cs typeface="Times New Roman" pitchFamily="18" charset="0"/>
              </a:rPr>
              <a:t>be </a:t>
            </a:r>
            <a:r>
              <a:rPr lang="en-US" sz="2400" spc="-15" dirty="0" smtClean="0">
                <a:latin typeface="Times New Roman" pitchFamily="18" charset="0"/>
                <a:cs typeface="Times New Roman" pitchFamily="18" charset="0"/>
              </a:rPr>
              <a:t>taken</a:t>
            </a:r>
            <a:r>
              <a:rPr lang="en-US" sz="2400" spc="-5" dirty="0" smtClean="0">
                <a:latin typeface="Times New Roman" pitchFamily="18" charset="0"/>
                <a:cs typeface="Times New Roman" pitchFamily="18" charset="0"/>
              </a:rPr>
              <a:t> </a:t>
            </a:r>
            <a:r>
              <a:rPr lang="en-US" sz="2400" spc="20" dirty="0" smtClean="0">
                <a:latin typeface="Times New Roman" pitchFamily="18" charset="0"/>
                <a:cs typeface="Times New Roman" pitchFamily="18" charset="0"/>
              </a:rPr>
              <a:t>regularly.</a:t>
            </a:r>
            <a:endParaRPr lang="en-US" sz="2400" dirty="0" smtClean="0">
              <a:latin typeface="Times New Roman" pitchFamily="18" charset="0"/>
              <a:cs typeface="Times New Roman" pitchFamily="18" charset="0"/>
            </a:endParaRPr>
          </a:p>
          <a:p>
            <a:pPr marL="698500" marR="89535" lvl="1" indent="-457200">
              <a:lnSpc>
                <a:spcPct val="100000"/>
              </a:lnSpc>
              <a:spcBef>
                <a:spcPts val="495"/>
              </a:spcBef>
              <a:buAutoNum type="arabicPeriod"/>
              <a:tabLst>
                <a:tab pos="698500" algn="l"/>
                <a:tab pos="699135" algn="l"/>
              </a:tabLst>
            </a:pPr>
            <a:r>
              <a:rPr lang="en-US" sz="2400" spc="20" dirty="0" smtClean="0">
                <a:latin typeface="Times New Roman" pitchFamily="18" charset="0"/>
                <a:cs typeface="Times New Roman" pitchFamily="18" charset="0"/>
              </a:rPr>
              <a:t>Absence </a:t>
            </a:r>
            <a:r>
              <a:rPr lang="en-US" sz="2400" spc="-10" dirty="0" smtClean="0">
                <a:latin typeface="Times New Roman" pitchFamily="18" charset="0"/>
                <a:cs typeface="Times New Roman" pitchFamily="18" charset="0"/>
              </a:rPr>
              <a:t>greater </a:t>
            </a:r>
            <a:r>
              <a:rPr lang="en-US" sz="2400" spc="-30" dirty="0" smtClean="0">
                <a:latin typeface="Times New Roman" pitchFamily="18" charset="0"/>
                <a:cs typeface="Times New Roman" pitchFamily="18" charset="0"/>
              </a:rPr>
              <a:t>than the </a:t>
            </a:r>
            <a:r>
              <a:rPr lang="en-US" sz="2400" spc="55" dirty="0" smtClean="0">
                <a:latin typeface="Times New Roman" pitchFamily="18" charset="0"/>
                <a:cs typeface="Times New Roman" pitchFamily="18" charset="0"/>
              </a:rPr>
              <a:t>allowed </a:t>
            </a:r>
            <a:r>
              <a:rPr lang="en-US" sz="2400" spc="-5" dirty="0" smtClean="0">
                <a:latin typeface="Times New Roman" pitchFamily="18" charset="0"/>
                <a:cs typeface="Times New Roman" pitchFamily="18" charset="0"/>
              </a:rPr>
              <a:t>threshold </a:t>
            </a:r>
            <a:r>
              <a:rPr lang="en-US" sz="2400" spc="70" dirty="0" smtClean="0">
                <a:latin typeface="Times New Roman" pitchFamily="18" charset="0"/>
                <a:cs typeface="Times New Roman" pitchFamily="18" charset="0"/>
              </a:rPr>
              <a:t>will </a:t>
            </a:r>
            <a:r>
              <a:rPr lang="en-US" sz="2400" spc="-10" dirty="0" smtClean="0">
                <a:latin typeface="Times New Roman" pitchFamily="18" charset="0"/>
                <a:cs typeface="Times New Roman" pitchFamily="18" charset="0"/>
              </a:rPr>
              <a:t>result </a:t>
            </a:r>
            <a:r>
              <a:rPr lang="en-US" sz="2400" spc="-25" dirty="0" smtClean="0">
                <a:latin typeface="Times New Roman" pitchFamily="18" charset="0"/>
                <a:cs typeface="Times New Roman" pitchFamily="18" charset="0"/>
              </a:rPr>
              <a:t>in  </a:t>
            </a:r>
            <a:r>
              <a:rPr lang="en-US" sz="2400" spc="-5" dirty="0" smtClean="0">
                <a:latin typeface="Times New Roman" pitchFamily="18" charset="0"/>
                <a:cs typeface="Times New Roman" pitchFamily="18" charset="0"/>
              </a:rPr>
              <a:t>students </a:t>
            </a:r>
            <a:r>
              <a:rPr lang="en-US" sz="2400" spc="10" dirty="0" smtClean="0">
                <a:latin typeface="Times New Roman" pitchFamily="18" charset="0"/>
                <a:cs typeface="Times New Roman" pitchFamily="18" charset="0"/>
              </a:rPr>
              <a:t>being </a:t>
            </a:r>
            <a:r>
              <a:rPr lang="en-US" sz="2400" spc="-10" dirty="0" smtClean="0">
                <a:latin typeface="Times New Roman" pitchFamily="18" charset="0"/>
                <a:cs typeface="Times New Roman" pitchFamily="18" charset="0"/>
              </a:rPr>
              <a:t>barred </a:t>
            </a:r>
            <a:r>
              <a:rPr lang="en-US" sz="2400" spc="-5" dirty="0" smtClean="0">
                <a:latin typeface="Times New Roman" pitchFamily="18" charset="0"/>
                <a:cs typeface="Times New Roman" pitchFamily="18" charset="0"/>
              </a:rPr>
              <a:t>from </a:t>
            </a:r>
            <a:r>
              <a:rPr lang="en-US" sz="2400" spc="10" dirty="0" smtClean="0">
                <a:latin typeface="Times New Roman" pitchFamily="18" charset="0"/>
                <a:cs typeface="Times New Roman" pitchFamily="18" charset="0"/>
              </a:rPr>
              <a:t>taking </a:t>
            </a:r>
            <a:r>
              <a:rPr lang="en-US" sz="2400" spc="-30" dirty="0" smtClean="0">
                <a:latin typeface="Times New Roman" pitchFamily="18" charset="0"/>
                <a:cs typeface="Times New Roman" pitchFamily="18" charset="0"/>
              </a:rPr>
              <a:t>the </a:t>
            </a:r>
            <a:r>
              <a:rPr lang="en-US" sz="2400" spc="-35" dirty="0" smtClean="0">
                <a:latin typeface="Times New Roman" pitchFamily="18" charset="0"/>
                <a:cs typeface="Times New Roman" pitchFamily="18" charset="0"/>
              </a:rPr>
              <a:t>Final</a:t>
            </a:r>
            <a:r>
              <a:rPr lang="en-US" sz="2400" spc="160" dirty="0" smtClean="0">
                <a:latin typeface="Times New Roman" pitchFamily="18" charset="0"/>
                <a:cs typeface="Times New Roman" pitchFamily="18" charset="0"/>
              </a:rPr>
              <a:t> </a:t>
            </a:r>
            <a:r>
              <a:rPr lang="en-US" sz="2400" spc="-35" dirty="0" smtClean="0">
                <a:latin typeface="Times New Roman" pitchFamily="18" charset="0"/>
                <a:cs typeface="Times New Roman" pitchFamily="18" charset="0"/>
              </a:rPr>
              <a:t>Exam.</a:t>
            </a:r>
            <a:endParaRPr lang="en-US" sz="2400" dirty="0" smtClean="0">
              <a:latin typeface="Times New Roman" pitchFamily="18" charset="0"/>
              <a:cs typeface="Times New Roman" pitchFamily="18" charset="0"/>
            </a:endParaRPr>
          </a:p>
          <a:p>
            <a:pPr marL="698500" marR="5080" lvl="1" indent="-457200">
              <a:lnSpc>
                <a:spcPct val="100000"/>
              </a:lnSpc>
              <a:spcBef>
                <a:spcPts val="505"/>
              </a:spcBef>
              <a:buAutoNum type="arabicPeriod"/>
              <a:tabLst>
                <a:tab pos="698500" algn="l"/>
                <a:tab pos="699135" algn="l"/>
              </a:tabLst>
            </a:pPr>
            <a:r>
              <a:rPr lang="en-US" sz="2400" spc="295" dirty="0" smtClean="0">
                <a:latin typeface="Times New Roman" pitchFamily="18" charset="0"/>
                <a:cs typeface="Times New Roman" pitchFamily="18" charset="0"/>
              </a:rPr>
              <a:t>A </a:t>
            </a:r>
            <a:r>
              <a:rPr lang="en-US" sz="2400" spc="-25" dirty="0" smtClean="0">
                <a:latin typeface="Times New Roman" pitchFamily="18" charset="0"/>
                <a:cs typeface="Times New Roman" pitchFamily="18" charset="0"/>
              </a:rPr>
              <a:t>total </a:t>
            </a:r>
            <a:r>
              <a:rPr lang="en-US" sz="2400" spc="15" dirty="0" smtClean="0">
                <a:latin typeface="Times New Roman" pitchFamily="18" charset="0"/>
                <a:cs typeface="Times New Roman" pitchFamily="18" charset="0"/>
              </a:rPr>
              <a:t>of </a:t>
            </a:r>
            <a:r>
              <a:rPr lang="en-US" sz="2400" b="1" spc="10" dirty="0" smtClean="0">
                <a:solidFill>
                  <a:srgbClr val="C00000"/>
                </a:solidFill>
                <a:latin typeface="Times New Roman" pitchFamily="18" charset="0"/>
                <a:cs typeface="Times New Roman" pitchFamily="18" charset="0"/>
              </a:rPr>
              <a:t>45/48 </a:t>
            </a:r>
            <a:r>
              <a:rPr lang="en-US" sz="2400" spc="-10" dirty="0" smtClean="0">
                <a:latin typeface="Times New Roman" pitchFamily="18" charset="0"/>
                <a:cs typeface="Times New Roman" pitchFamily="18" charset="0"/>
              </a:rPr>
              <a:t>Hrs </a:t>
            </a:r>
            <a:r>
              <a:rPr lang="en-US" sz="2400" spc="15" dirty="0" smtClean="0">
                <a:latin typeface="Times New Roman" pitchFamily="18" charset="0"/>
                <a:cs typeface="Times New Roman" pitchFamily="18" charset="0"/>
              </a:rPr>
              <a:t>of </a:t>
            </a:r>
            <a:r>
              <a:rPr lang="en-US" sz="2400" spc="10" dirty="0" smtClean="0">
                <a:latin typeface="Times New Roman" pitchFamily="18" charset="0"/>
                <a:cs typeface="Times New Roman" pitchFamily="18" charset="0"/>
              </a:rPr>
              <a:t>theory </a:t>
            </a:r>
            <a:r>
              <a:rPr lang="en-US" sz="2400" spc="-15" dirty="0" smtClean="0">
                <a:latin typeface="Times New Roman" pitchFamily="18" charset="0"/>
                <a:cs typeface="Times New Roman" pitchFamily="18" charset="0"/>
              </a:rPr>
              <a:t>lectures </a:t>
            </a:r>
            <a:r>
              <a:rPr lang="en-US" sz="2400" spc="70" dirty="0" smtClean="0">
                <a:latin typeface="Times New Roman" pitchFamily="18" charset="0"/>
                <a:cs typeface="Times New Roman" pitchFamily="18" charset="0"/>
              </a:rPr>
              <a:t>will </a:t>
            </a:r>
            <a:r>
              <a:rPr lang="en-US" sz="2400" spc="-20" dirty="0" smtClean="0">
                <a:latin typeface="Times New Roman" pitchFamily="18" charset="0"/>
                <a:cs typeface="Times New Roman" pitchFamily="18" charset="0"/>
              </a:rPr>
              <a:t>be </a:t>
            </a:r>
            <a:r>
              <a:rPr lang="en-US" sz="2400" spc="30" dirty="0" smtClean="0">
                <a:latin typeface="Times New Roman" pitchFamily="18" charset="0"/>
                <a:cs typeface="Times New Roman" pitchFamily="18" charset="0"/>
              </a:rPr>
              <a:t>delivered</a:t>
            </a:r>
            <a:r>
              <a:rPr lang="en-US" sz="2400" spc="-170" dirty="0" smtClean="0">
                <a:latin typeface="Times New Roman" pitchFamily="18" charset="0"/>
                <a:cs typeface="Times New Roman" pitchFamily="18" charset="0"/>
              </a:rPr>
              <a:t> </a:t>
            </a:r>
            <a:r>
              <a:rPr lang="en-US" sz="2400" spc="-25" dirty="0" smtClean="0">
                <a:latin typeface="Times New Roman" pitchFamily="18" charset="0"/>
                <a:cs typeface="Times New Roman" pitchFamily="18" charset="0"/>
              </a:rPr>
              <a:t>in  </a:t>
            </a:r>
            <a:r>
              <a:rPr lang="en-US" sz="2400" spc="-30" dirty="0" smtClean="0">
                <a:latin typeface="Times New Roman" pitchFamily="18" charset="0"/>
                <a:cs typeface="Times New Roman" pitchFamily="18" charset="0"/>
              </a:rPr>
              <a:t>the</a:t>
            </a:r>
            <a:r>
              <a:rPr lang="en-US" sz="2400" spc="10" dirty="0" smtClean="0">
                <a:latin typeface="Times New Roman" pitchFamily="18" charset="0"/>
                <a:cs typeface="Times New Roman" pitchFamily="18" charset="0"/>
              </a:rPr>
              <a:t> </a:t>
            </a:r>
            <a:r>
              <a:rPr lang="en-US" sz="2400" spc="-30" dirty="0" smtClean="0">
                <a:latin typeface="Times New Roman" pitchFamily="18" charset="0"/>
                <a:cs typeface="Times New Roman" pitchFamily="18" charset="0"/>
              </a:rPr>
              <a:t>semester.</a:t>
            </a:r>
            <a:endParaRPr lang="en-US" sz="2400" dirty="0">
              <a:latin typeface="Times New Roman" pitchFamily="18" charset="0"/>
              <a:cs typeface="Times New Roman" pitchFamily="18" charset="0"/>
            </a:endParaRPr>
          </a:p>
        </p:txBody>
      </p:sp>
      <p:sp>
        <p:nvSpPr>
          <p:cNvPr id="7" name="Slide Number Placeholder 4"/>
          <p:cNvSpPr>
            <a:spLocks noGrp="1"/>
          </p:cNvSpPr>
          <p:nvPr>
            <p:ph type="sldNum" sz="quarter" idx="12"/>
          </p:nvPr>
        </p:nvSpPr>
        <p:spPr>
          <a:xfrm>
            <a:off x="6553200" y="6356350"/>
            <a:ext cx="2133600" cy="365125"/>
          </a:xfrm>
        </p:spPr>
        <p:txBody>
          <a:bodyPr/>
          <a:lstStyle/>
          <a:p>
            <a:endParaRPr lang="en-US" dirty="0" smtClean="0"/>
          </a:p>
          <a:p>
            <a:r>
              <a:rPr lang="en-US" dirty="0" smtClean="0"/>
              <a:t>Fall 2021</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85800"/>
            <a:ext cx="6477000" cy="731838"/>
          </a:xfrm>
        </p:spPr>
        <p:txBody>
          <a:bodyPr>
            <a:normAutofit fontScale="90000"/>
          </a:bodyPr>
          <a:lstStyle/>
          <a:p>
            <a:r>
              <a:rPr lang="en-US" dirty="0" smtClean="0"/>
              <a:t>Course Policies</a:t>
            </a:r>
            <a:endParaRPr lang="en-US" dirty="0"/>
          </a:p>
        </p:txBody>
      </p:sp>
      <p:sp>
        <p:nvSpPr>
          <p:cNvPr id="3" name="Date Placeholder 2"/>
          <p:cNvSpPr>
            <a:spLocks noGrp="1"/>
          </p:cNvSpPr>
          <p:nvPr>
            <p:ph type="dt" sz="half" idx="10"/>
          </p:nvPr>
        </p:nvSpPr>
        <p:spPr/>
        <p:txBody>
          <a:bodyPr/>
          <a:lstStyle/>
          <a:p>
            <a:r>
              <a:rPr lang="en-US" dirty="0" smtClean="0"/>
              <a:t>CF(CSC-110)</a:t>
            </a:r>
            <a:endParaRPr lang="en-US" dirty="0"/>
          </a:p>
        </p:txBody>
      </p:sp>
      <p:sp>
        <p:nvSpPr>
          <p:cNvPr id="4" name="Footer Placeholder 3"/>
          <p:cNvSpPr>
            <a:spLocks noGrp="1"/>
          </p:cNvSpPr>
          <p:nvPr>
            <p:ph type="ftr" sz="quarter" idx="11"/>
          </p:nvPr>
        </p:nvSpPr>
        <p:spPr/>
        <p:txBody>
          <a:bodyPr/>
          <a:lstStyle/>
          <a:p>
            <a:r>
              <a:rPr lang="en-US" smtClean="0"/>
              <a:t>Engr. Mahawish, Department of Software Engineering    </a:t>
            </a:r>
            <a:endParaRPr lang="en-US" dirty="0"/>
          </a:p>
        </p:txBody>
      </p:sp>
      <p:pic>
        <p:nvPicPr>
          <p:cNvPr id="1026" name="Picture 2"/>
          <p:cNvPicPr>
            <a:picLocks noChangeAspect="1" noChangeArrowheads="1"/>
          </p:cNvPicPr>
          <p:nvPr/>
        </p:nvPicPr>
        <p:blipFill>
          <a:blip r:embed="rId2" cstate="print"/>
          <a:srcRect l="16000" t="38476" r="15500" b="29778"/>
          <a:stretch>
            <a:fillRect/>
          </a:stretch>
        </p:blipFill>
        <p:spPr bwMode="auto">
          <a:xfrm>
            <a:off x="914400" y="2667000"/>
            <a:ext cx="7307580" cy="2362200"/>
          </a:xfrm>
          <a:prstGeom prst="rect">
            <a:avLst/>
          </a:prstGeom>
          <a:noFill/>
          <a:ln w="9525">
            <a:noFill/>
            <a:miter lim="800000"/>
            <a:headEnd/>
            <a:tailEnd/>
          </a:ln>
        </p:spPr>
      </p:pic>
      <p:sp>
        <p:nvSpPr>
          <p:cNvPr id="7" name="Slide Number Placeholder 4"/>
          <p:cNvSpPr>
            <a:spLocks noGrp="1"/>
          </p:cNvSpPr>
          <p:nvPr>
            <p:ph type="sldNum" sz="quarter" idx="12"/>
          </p:nvPr>
        </p:nvSpPr>
        <p:spPr>
          <a:xfrm>
            <a:off x="6553200" y="6356350"/>
            <a:ext cx="2133600" cy="365125"/>
          </a:xfrm>
        </p:spPr>
        <p:txBody>
          <a:bodyPr/>
          <a:lstStyle/>
          <a:p>
            <a:endParaRPr lang="en-US" dirty="0" smtClean="0"/>
          </a:p>
          <a:p>
            <a:r>
              <a:rPr lang="en-US" dirty="0" smtClean="0"/>
              <a:t>Fall 2021</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Counseling</a:t>
            </a:r>
            <a:endParaRPr lang="en-US" dirty="0"/>
          </a:p>
        </p:txBody>
      </p:sp>
      <p:sp>
        <p:nvSpPr>
          <p:cNvPr id="3" name="Date Placeholder 2"/>
          <p:cNvSpPr>
            <a:spLocks noGrp="1"/>
          </p:cNvSpPr>
          <p:nvPr>
            <p:ph type="dt" sz="half" idx="10"/>
          </p:nvPr>
        </p:nvSpPr>
        <p:spPr/>
        <p:txBody>
          <a:bodyPr/>
          <a:lstStyle/>
          <a:p>
            <a:r>
              <a:rPr lang="en-US" dirty="0" smtClean="0"/>
              <a:t>CF(CSC-110)</a:t>
            </a:r>
            <a:endParaRPr lang="en-US" dirty="0"/>
          </a:p>
        </p:txBody>
      </p:sp>
      <p:sp>
        <p:nvSpPr>
          <p:cNvPr id="4" name="Footer Placeholder 3"/>
          <p:cNvSpPr>
            <a:spLocks noGrp="1"/>
          </p:cNvSpPr>
          <p:nvPr>
            <p:ph type="ftr" sz="quarter" idx="11"/>
          </p:nvPr>
        </p:nvSpPr>
        <p:spPr/>
        <p:txBody>
          <a:bodyPr/>
          <a:lstStyle/>
          <a:p>
            <a:r>
              <a:rPr lang="en-US" dirty="0" smtClean="0"/>
              <a:t>Engr. Mahawish, Department of Software Engineering    </a:t>
            </a:r>
            <a:endParaRPr lang="en-US" dirty="0"/>
          </a:p>
        </p:txBody>
      </p:sp>
      <p:pic>
        <p:nvPicPr>
          <p:cNvPr id="2050" name="Picture 2"/>
          <p:cNvPicPr>
            <a:picLocks noChangeAspect="1" noChangeArrowheads="1"/>
          </p:cNvPicPr>
          <p:nvPr/>
        </p:nvPicPr>
        <p:blipFill>
          <a:blip r:embed="rId2" cstate="print"/>
          <a:srcRect l="23500" t="37333" r="21500" b="26222"/>
          <a:stretch>
            <a:fillRect/>
          </a:stretch>
        </p:blipFill>
        <p:spPr bwMode="auto">
          <a:xfrm>
            <a:off x="762000" y="2057400"/>
            <a:ext cx="7772400" cy="3352800"/>
          </a:xfrm>
          <a:prstGeom prst="rect">
            <a:avLst/>
          </a:prstGeom>
          <a:noFill/>
          <a:ln w="9525">
            <a:noFill/>
            <a:miter lim="800000"/>
            <a:headEnd/>
            <a:tailEnd/>
          </a:ln>
        </p:spPr>
      </p:pic>
      <p:sp>
        <p:nvSpPr>
          <p:cNvPr id="7" name="Slide Number Placeholder 4"/>
          <p:cNvSpPr>
            <a:spLocks noGrp="1"/>
          </p:cNvSpPr>
          <p:nvPr>
            <p:ph type="sldNum" sz="quarter" idx="12"/>
          </p:nvPr>
        </p:nvSpPr>
        <p:spPr>
          <a:xfrm>
            <a:off x="6553200" y="6356350"/>
            <a:ext cx="2133600" cy="365125"/>
          </a:xfrm>
        </p:spPr>
        <p:txBody>
          <a:bodyPr/>
          <a:lstStyle/>
          <a:p>
            <a:endParaRPr lang="en-US" dirty="0" smtClean="0"/>
          </a:p>
          <a:p>
            <a:r>
              <a:rPr lang="en-US" dirty="0" smtClean="0"/>
              <a:t>Fall 2021</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667000"/>
            <a:ext cx="5943600" cy="1143000"/>
          </a:xfrm>
        </p:spPr>
        <p:txBody>
          <a:bodyPr/>
          <a:lstStyle/>
          <a:p>
            <a:r>
              <a:rPr lang="en-US" dirty="0" smtClean="0"/>
              <a:t>Thank you</a:t>
            </a:r>
            <a:endParaRPr lang="en-US" dirty="0"/>
          </a:p>
        </p:txBody>
      </p:sp>
      <p:sp>
        <p:nvSpPr>
          <p:cNvPr id="3" name="Date Placeholder 2"/>
          <p:cNvSpPr>
            <a:spLocks noGrp="1"/>
          </p:cNvSpPr>
          <p:nvPr>
            <p:ph type="dt" sz="half" idx="10"/>
          </p:nvPr>
        </p:nvSpPr>
        <p:spPr/>
        <p:txBody>
          <a:bodyPr/>
          <a:lstStyle/>
          <a:p>
            <a:r>
              <a:rPr lang="en-US" dirty="0" smtClean="0"/>
              <a:t>CF(CSC-110)</a:t>
            </a:r>
            <a:endParaRPr lang="en-US" dirty="0"/>
          </a:p>
        </p:txBody>
      </p:sp>
      <p:sp>
        <p:nvSpPr>
          <p:cNvPr id="4" name="Footer Placeholder 3"/>
          <p:cNvSpPr>
            <a:spLocks noGrp="1"/>
          </p:cNvSpPr>
          <p:nvPr>
            <p:ph type="ftr" sz="quarter" idx="11"/>
          </p:nvPr>
        </p:nvSpPr>
        <p:spPr/>
        <p:txBody>
          <a:bodyPr/>
          <a:lstStyle/>
          <a:p>
            <a:r>
              <a:rPr lang="en-US" smtClean="0"/>
              <a:t>Engr. Mahawish, Department of Software Engineering    </a:t>
            </a:r>
            <a:endParaRPr lang="en-US" dirty="0"/>
          </a:p>
        </p:txBody>
      </p:sp>
      <p:sp>
        <p:nvSpPr>
          <p:cNvPr id="6" name="Slide Number Placeholder 4"/>
          <p:cNvSpPr>
            <a:spLocks noGrp="1"/>
          </p:cNvSpPr>
          <p:nvPr>
            <p:ph type="sldNum" sz="quarter" idx="12"/>
          </p:nvPr>
        </p:nvSpPr>
        <p:spPr>
          <a:xfrm>
            <a:off x="6553200" y="6356350"/>
            <a:ext cx="2133600" cy="365125"/>
          </a:xfrm>
        </p:spPr>
        <p:txBody>
          <a:bodyPr/>
          <a:lstStyle/>
          <a:p>
            <a:endParaRPr lang="en-US" dirty="0" smtClean="0"/>
          </a:p>
          <a:p>
            <a:r>
              <a:rPr lang="en-US" dirty="0" smtClean="0"/>
              <a:t>Fall 2021</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5943600" cy="731838"/>
          </a:xfrm>
        </p:spPr>
        <p:txBody>
          <a:bodyPr>
            <a:normAutofit fontScale="90000"/>
          </a:bodyPr>
          <a:lstStyle/>
          <a:p>
            <a:r>
              <a:rPr lang="en-US" dirty="0" smtClean="0">
                <a:latin typeface="Times New Roman" pitchFamily="18" charset="0"/>
                <a:cs typeface="Times New Roman" pitchFamily="18" charset="0"/>
              </a:rPr>
              <a:t>Course Information</a:t>
            </a:r>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r>
              <a:rPr lang="en-US" dirty="0" smtClean="0"/>
              <a:t>CF(CSC-110)</a:t>
            </a:r>
            <a:endParaRPr lang="en-US" dirty="0"/>
          </a:p>
        </p:txBody>
      </p:sp>
      <p:sp>
        <p:nvSpPr>
          <p:cNvPr id="4" name="Footer Placeholder 3"/>
          <p:cNvSpPr>
            <a:spLocks noGrp="1"/>
          </p:cNvSpPr>
          <p:nvPr>
            <p:ph type="ftr" sz="quarter" idx="11"/>
          </p:nvPr>
        </p:nvSpPr>
        <p:spPr/>
        <p:txBody>
          <a:bodyPr/>
          <a:lstStyle/>
          <a:p>
            <a:r>
              <a:rPr lang="en-US" smtClean="0"/>
              <a:t>Engr. Mahawish, Department of Software Engineering    </a:t>
            </a:r>
            <a:endParaRPr lang="en-US" dirty="0"/>
          </a:p>
        </p:txBody>
      </p:sp>
      <p:sp>
        <p:nvSpPr>
          <p:cNvPr id="6" name="object 3"/>
          <p:cNvSpPr txBox="1"/>
          <p:nvPr/>
        </p:nvSpPr>
        <p:spPr>
          <a:xfrm>
            <a:off x="381000" y="1447800"/>
            <a:ext cx="2350135" cy="3497752"/>
          </a:xfrm>
          <a:prstGeom prst="rect">
            <a:avLst/>
          </a:prstGeom>
        </p:spPr>
        <p:txBody>
          <a:bodyPr vert="horz" wrap="square" lIns="0" tIns="60325" rIns="0" bIns="0" rtlCol="0">
            <a:spAutoFit/>
          </a:bodyPr>
          <a:lstStyle/>
          <a:p>
            <a:pPr marL="241300" indent="-228600">
              <a:lnSpc>
                <a:spcPct val="100000"/>
              </a:lnSpc>
              <a:spcBef>
                <a:spcPts val="475"/>
              </a:spcBef>
              <a:buFont typeface="Arial"/>
              <a:buChar char="•"/>
              <a:tabLst>
                <a:tab pos="241300" algn="l"/>
              </a:tabLst>
            </a:pPr>
            <a:r>
              <a:rPr sz="2400" spc="35" dirty="0">
                <a:latin typeface="Georgia"/>
                <a:cs typeface="Georgia"/>
              </a:rPr>
              <a:t>Course</a:t>
            </a:r>
            <a:r>
              <a:rPr sz="2400" spc="-20" dirty="0">
                <a:latin typeface="Georgia"/>
                <a:cs typeface="Georgia"/>
              </a:rPr>
              <a:t> </a:t>
            </a:r>
            <a:r>
              <a:rPr sz="2400" spc="-45" dirty="0">
                <a:latin typeface="Georgia"/>
                <a:cs typeface="Georgia"/>
              </a:rPr>
              <a:t>title:</a:t>
            </a:r>
            <a:endParaRPr sz="2400" dirty="0">
              <a:latin typeface="Georgia"/>
              <a:cs typeface="Georgia"/>
            </a:endParaRPr>
          </a:p>
          <a:p>
            <a:pPr marL="241300" indent="-228600">
              <a:lnSpc>
                <a:spcPct val="100000"/>
              </a:lnSpc>
              <a:spcBef>
                <a:spcPts val="375"/>
              </a:spcBef>
              <a:buFont typeface="Arial"/>
              <a:buChar char="•"/>
              <a:tabLst>
                <a:tab pos="241300" algn="l"/>
              </a:tabLst>
            </a:pPr>
            <a:r>
              <a:rPr sz="2400" spc="35" dirty="0">
                <a:latin typeface="Georgia"/>
                <a:cs typeface="Georgia"/>
              </a:rPr>
              <a:t>Course</a:t>
            </a:r>
            <a:r>
              <a:rPr sz="2400" spc="-25" dirty="0">
                <a:latin typeface="Georgia"/>
                <a:cs typeface="Georgia"/>
              </a:rPr>
              <a:t> </a:t>
            </a:r>
            <a:r>
              <a:rPr sz="2400" spc="-20" dirty="0">
                <a:latin typeface="Georgia"/>
                <a:cs typeface="Georgia"/>
              </a:rPr>
              <a:t>code:</a:t>
            </a:r>
            <a:endParaRPr sz="2400" dirty="0">
              <a:latin typeface="Georgia"/>
              <a:cs typeface="Georgia"/>
            </a:endParaRPr>
          </a:p>
          <a:p>
            <a:pPr marL="241300" indent="-228600">
              <a:lnSpc>
                <a:spcPct val="100000"/>
              </a:lnSpc>
              <a:spcBef>
                <a:spcPts val="380"/>
              </a:spcBef>
              <a:buFont typeface="Arial"/>
              <a:buChar char="•"/>
              <a:tabLst>
                <a:tab pos="241300" algn="l"/>
              </a:tabLst>
            </a:pPr>
            <a:r>
              <a:rPr sz="2400" spc="30" dirty="0">
                <a:latin typeface="Georgia"/>
                <a:cs typeface="Georgia"/>
              </a:rPr>
              <a:t>Credit</a:t>
            </a:r>
            <a:r>
              <a:rPr sz="2400" spc="-25" dirty="0">
                <a:latin typeface="Georgia"/>
                <a:cs typeface="Georgia"/>
              </a:rPr>
              <a:t> hours:</a:t>
            </a:r>
            <a:endParaRPr sz="2400" dirty="0">
              <a:latin typeface="Georgia"/>
              <a:cs typeface="Georgia"/>
            </a:endParaRPr>
          </a:p>
          <a:p>
            <a:pPr marL="241300" indent="-228600">
              <a:lnSpc>
                <a:spcPct val="100000"/>
              </a:lnSpc>
              <a:spcBef>
                <a:spcPts val="375"/>
              </a:spcBef>
              <a:buFont typeface="Arial"/>
              <a:buChar char="•"/>
              <a:tabLst>
                <a:tab pos="241300" algn="l"/>
              </a:tabLst>
            </a:pPr>
            <a:endParaRPr lang="en-US" sz="2600" spc="-25" dirty="0" smtClean="0">
              <a:latin typeface="Georgia"/>
              <a:cs typeface="Georgia"/>
            </a:endParaRPr>
          </a:p>
          <a:p>
            <a:pPr marL="241300" indent="-228600">
              <a:lnSpc>
                <a:spcPct val="100000"/>
              </a:lnSpc>
              <a:spcBef>
                <a:spcPts val="375"/>
              </a:spcBef>
              <a:buFont typeface="Arial"/>
              <a:buChar char="•"/>
              <a:tabLst>
                <a:tab pos="241300" algn="l"/>
              </a:tabLst>
            </a:pPr>
            <a:endParaRPr lang="en-US" sz="2600" spc="-25" dirty="0">
              <a:latin typeface="Georgia"/>
              <a:cs typeface="Georgia"/>
            </a:endParaRPr>
          </a:p>
          <a:p>
            <a:pPr marL="241300" indent="-228600">
              <a:lnSpc>
                <a:spcPct val="100000"/>
              </a:lnSpc>
              <a:spcBef>
                <a:spcPts val="375"/>
              </a:spcBef>
              <a:buFont typeface="Arial"/>
              <a:buChar char="•"/>
              <a:tabLst>
                <a:tab pos="241300" algn="l"/>
              </a:tabLst>
            </a:pPr>
            <a:r>
              <a:rPr lang="en-US" sz="2400" spc="-25" dirty="0" smtClean="0">
                <a:latin typeface="Georgia"/>
                <a:cs typeface="Georgia"/>
              </a:rPr>
              <a:t>Instructor</a:t>
            </a:r>
          </a:p>
          <a:p>
            <a:pPr marL="241300" indent="-228600">
              <a:lnSpc>
                <a:spcPct val="100000"/>
              </a:lnSpc>
              <a:spcBef>
                <a:spcPts val="375"/>
              </a:spcBef>
              <a:buFont typeface="Arial"/>
              <a:buChar char="•"/>
              <a:tabLst>
                <a:tab pos="241300" algn="l"/>
              </a:tabLst>
            </a:pPr>
            <a:endParaRPr lang="en-US" sz="2600" spc="-25" dirty="0">
              <a:latin typeface="Georgia"/>
              <a:cs typeface="Georgia"/>
            </a:endParaRPr>
          </a:p>
          <a:p>
            <a:pPr marL="241300" indent="-228600">
              <a:lnSpc>
                <a:spcPct val="100000"/>
              </a:lnSpc>
              <a:spcBef>
                <a:spcPts val="375"/>
              </a:spcBef>
              <a:buFont typeface="Arial"/>
              <a:buChar char="•"/>
              <a:tabLst>
                <a:tab pos="241300" algn="l"/>
              </a:tabLst>
            </a:pPr>
            <a:endParaRPr sz="2600" dirty="0">
              <a:latin typeface="Georgia"/>
              <a:cs typeface="Georgia"/>
            </a:endParaRPr>
          </a:p>
        </p:txBody>
      </p:sp>
      <p:sp>
        <p:nvSpPr>
          <p:cNvPr id="7" name="object 5"/>
          <p:cNvSpPr txBox="1"/>
          <p:nvPr/>
        </p:nvSpPr>
        <p:spPr>
          <a:xfrm>
            <a:off x="2743200" y="1524001"/>
            <a:ext cx="7258684" cy="3820277"/>
          </a:xfrm>
          <a:prstGeom prst="rect">
            <a:avLst/>
          </a:prstGeom>
        </p:spPr>
        <p:txBody>
          <a:bodyPr vert="horz" wrap="square" lIns="0" tIns="12700" rIns="0" bIns="0" rtlCol="0">
            <a:spAutoFit/>
          </a:bodyPr>
          <a:lstStyle/>
          <a:p>
            <a:pPr marL="12700" marR="809625">
              <a:lnSpc>
                <a:spcPct val="112000"/>
              </a:lnSpc>
              <a:spcBef>
                <a:spcPts val="100"/>
              </a:spcBef>
            </a:pPr>
            <a:r>
              <a:rPr lang="en-US" sz="2400" spc="35" dirty="0" smtClean="0">
                <a:latin typeface="Georgia"/>
                <a:cs typeface="Georgia"/>
              </a:rPr>
              <a:t>Computing Fundamental</a:t>
            </a:r>
            <a:r>
              <a:rPr sz="2400" spc="35" dirty="0" smtClean="0">
                <a:latin typeface="Georgia"/>
                <a:cs typeface="Georgia"/>
              </a:rPr>
              <a:t>(</a:t>
            </a:r>
            <a:r>
              <a:rPr lang="en-US" sz="2400" spc="35" dirty="0" smtClean="0">
                <a:latin typeface="Georgia"/>
                <a:cs typeface="Georgia"/>
              </a:rPr>
              <a:t>CF</a:t>
            </a:r>
            <a:r>
              <a:rPr sz="2400" spc="35" dirty="0" smtClean="0">
                <a:latin typeface="Georgia"/>
                <a:cs typeface="Georgia"/>
              </a:rPr>
              <a:t>)  </a:t>
            </a:r>
            <a:endParaRPr lang="en-US" sz="2400" spc="35" dirty="0" smtClean="0">
              <a:latin typeface="Georgia"/>
              <a:cs typeface="Georgia"/>
            </a:endParaRPr>
          </a:p>
          <a:p>
            <a:pPr marL="12700" marR="809625">
              <a:lnSpc>
                <a:spcPct val="112000"/>
              </a:lnSpc>
              <a:spcBef>
                <a:spcPts val="100"/>
              </a:spcBef>
            </a:pPr>
            <a:r>
              <a:rPr lang="en-US" sz="2400" spc="-45" dirty="0" smtClean="0">
                <a:latin typeface="Georgia"/>
                <a:cs typeface="Georgia"/>
              </a:rPr>
              <a:t>CF</a:t>
            </a:r>
            <a:r>
              <a:rPr sz="2400" spc="-45" dirty="0" smtClean="0">
                <a:latin typeface="Georgia"/>
                <a:cs typeface="Georgia"/>
              </a:rPr>
              <a:t>-</a:t>
            </a:r>
            <a:r>
              <a:rPr lang="en-US" sz="2400" spc="-45" dirty="0" smtClean="0">
                <a:latin typeface="Georgia"/>
                <a:cs typeface="Georgia"/>
              </a:rPr>
              <a:t>110</a:t>
            </a:r>
            <a:endParaRPr sz="2400" dirty="0">
              <a:latin typeface="Georgia"/>
              <a:cs typeface="Georgia"/>
            </a:endParaRPr>
          </a:p>
          <a:p>
            <a:pPr marL="12700">
              <a:lnSpc>
                <a:spcPct val="100000"/>
              </a:lnSpc>
              <a:spcBef>
                <a:spcPts val="385"/>
              </a:spcBef>
            </a:pPr>
            <a:r>
              <a:rPr lang="en-US" sz="2400" spc="-135" dirty="0">
                <a:latin typeface="Georgia"/>
                <a:cs typeface="Georgia"/>
              </a:rPr>
              <a:t>2</a:t>
            </a:r>
            <a:r>
              <a:rPr sz="2400" spc="-135" dirty="0" smtClean="0">
                <a:latin typeface="Georgia"/>
                <a:cs typeface="Georgia"/>
              </a:rPr>
              <a:t> </a:t>
            </a:r>
            <a:r>
              <a:rPr sz="2400" i="1" spc="-5" dirty="0">
                <a:latin typeface="Times New Roman"/>
                <a:cs typeface="Times New Roman"/>
              </a:rPr>
              <a:t>(Theory) </a:t>
            </a:r>
            <a:r>
              <a:rPr sz="2400" spc="-95" dirty="0">
                <a:latin typeface="Georgia"/>
                <a:cs typeface="Georgia"/>
              </a:rPr>
              <a:t>+ </a:t>
            </a:r>
            <a:r>
              <a:rPr sz="2400" spc="180" dirty="0">
                <a:latin typeface="Georgia"/>
                <a:cs typeface="Georgia"/>
              </a:rPr>
              <a:t>1</a:t>
            </a:r>
            <a:r>
              <a:rPr sz="2400" spc="-225" dirty="0">
                <a:latin typeface="Georgia"/>
                <a:cs typeface="Georgia"/>
              </a:rPr>
              <a:t> </a:t>
            </a:r>
            <a:r>
              <a:rPr sz="2400" i="1" spc="-50" dirty="0">
                <a:latin typeface="Times New Roman"/>
                <a:cs typeface="Times New Roman"/>
              </a:rPr>
              <a:t>(Lab)</a:t>
            </a:r>
            <a:endParaRPr sz="2400" dirty="0">
              <a:latin typeface="Times New Roman"/>
              <a:cs typeface="Times New Roman"/>
            </a:endParaRPr>
          </a:p>
          <a:p>
            <a:pPr marL="12700" marR="5080">
              <a:lnSpc>
                <a:spcPts val="2500"/>
              </a:lnSpc>
              <a:spcBef>
                <a:spcPts val="969"/>
              </a:spcBef>
            </a:pPr>
            <a:endParaRPr lang="en-US" sz="2600" spc="35" dirty="0">
              <a:solidFill>
                <a:srgbClr val="001F5F"/>
              </a:solidFill>
              <a:latin typeface="Georgia"/>
              <a:cs typeface="Georgia"/>
            </a:endParaRPr>
          </a:p>
          <a:p>
            <a:pPr marL="12700" marR="5080">
              <a:lnSpc>
                <a:spcPts val="2500"/>
              </a:lnSpc>
              <a:spcBef>
                <a:spcPts val="969"/>
              </a:spcBef>
            </a:pPr>
            <a:endParaRPr lang="en-US" sz="2600" spc="35" dirty="0" smtClean="0">
              <a:solidFill>
                <a:srgbClr val="001F5F"/>
              </a:solidFill>
              <a:latin typeface="Georgia"/>
              <a:cs typeface="Georgia"/>
            </a:endParaRPr>
          </a:p>
          <a:p>
            <a:pPr marL="12700" marR="5080">
              <a:lnSpc>
                <a:spcPts val="2500"/>
              </a:lnSpc>
              <a:spcBef>
                <a:spcPts val="969"/>
              </a:spcBef>
            </a:pPr>
            <a:r>
              <a:rPr lang="en-US" sz="2400" spc="35" dirty="0" smtClean="0">
                <a:latin typeface="Georgia"/>
                <a:cs typeface="Georgia"/>
              </a:rPr>
              <a:t>Engr. </a:t>
            </a:r>
            <a:r>
              <a:rPr lang="en-US" sz="2400" spc="35" dirty="0" err="1" smtClean="0">
                <a:latin typeface="Georgia"/>
                <a:cs typeface="Georgia"/>
              </a:rPr>
              <a:t>Mahawish</a:t>
            </a:r>
            <a:endParaRPr sz="2400" dirty="0">
              <a:latin typeface="Georgia"/>
              <a:cs typeface="Georgia"/>
            </a:endParaRPr>
          </a:p>
          <a:p>
            <a:pPr marL="12700" marR="1070610">
              <a:lnSpc>
                <a:spcPct val="106400"/>
              </a:lnSpc>
              <a:spcBef>
                <a:spcPts val="175"/>
              </a:spcBef>
            </a:pPr>
            <a:r>
              <a:rPr sz="2400" spc="-45" dirty="0">
                <a:latin typeface="Georgia"/>
                <a:cs typeface="Georgia"/>
              </a:rPr>
              <a:t>Email: </a:t>
            </a:r>
            <a:r>
              <a:rPr lang="en-US" sz="2000" spc="-15" dirty="0" smtClean="0">
                <a:latin typeface="Georgia"/>
                <a:cs typeface="Georgia"/>
                <a:hlinkClick r:id="rId2"/>
              </a:rPr>
              <a:t>mahwishfatima</a:t>
            </a:r>
            <a:r>
              <a:rPr sz="2000" spc="-15" dirty="0" smtClean="0">
                <a:latin typeface="Georgia"/>
                <a:cs typeface="Georgia"/>
                <a:hlinkClick r:id="rId2"/>
              </a:rPr>
              <a:t>.bukc@bahria.edu.pk</a:t>
            </a:r>
            <a:r>
              <a:rPr sz="2400" spc="-15" dirty="0" smtClean="0">
                <a:latin typeface="Georgia"/>
                <a:cs typeface="Georgia"/>
                <a:hlinkClick r:id="rId2"/>
              </a:rPr>
              <a:t> </a:t>
            </a:r>
            <a:r>
              <a:rPr sz="2400" spc="-15" dirty="0" smtClean="0">
                <a:latin typeface="Georgia"/>
                <a:cs typeface="Georgia"/>
              </a:rPr>
              <a:t> </a:t>
            </a:r>
            <a:r>
              <a:rPr sz="2400" spc="-5" dirty="0">
                <a:latin typeface="Georgia"/>
                <a:cs typeface="Georgia"/>
              </a:rPr>
              <a:t>Department </a:t>
            </a:r>
            <a:r>
              <a:rPr sz="2400" spc="20" dirty="0">
                <a:latin typeface="Georgia"/>
                <a:cs typeface="Georgia"/>
              </a:rPr>
              <a:t>of </a:t>
            </a:r>
            <a:r>
              <a:rPr sz="2400" spc="10" dirty="0">
                <a:latin typeface="Georgia"/>
                <a:cs typeface="Georgia"/>
              </a:rPr>
              <a:t>Software </a:t>
            </a:r>
            <a:r>
              <a:rPr sz="2400" dirty="0">
                <a:latin typeface="Georgia"/>
                <a:cs typeface="Georgia"/>
              </a:rPr>
              <a:t>Engineering  </a:t>
            </a:r>
            <a:r>
              <a:rPr sz="2400" spc="5" dirty="0">
                <a:latin typeface="Georgia"/>
                <a:cs typeface="Georgia"/>
              </a:rPr>
              <a:t>Faculty </a:t>
            </a:r>
            <a:r>
              <a:rPr sz="2400" spc="-25" dirty="0" smtClean="0">
                <a:latin typeface="Georgia"/>
                <a:cs typeface="Georgia"/>
              </a:rPr>
              <a:t>Room</a:t>
            </a:r>
            <a:r>
              <a:rPr lang="en-US" sz="2400" spc="-25" dirty="0" smtClean="0">
                <a:latin typeface="Georgia"/>
                <a:cs typeface="Georgia"/>
              </a:rPr>
              <a:t> # 05</a:t>
            </a:r>
            <a:r>
              <a:rPr sz="2400" spc="-25" dirty="0" smtClean="0">
                <a:latin typeface="Georgia"/>
                <a:cs typeface="Georgia"/>
              </a:rPr>
              <a:t>, </a:t>
            </a:r>
            <a:r>
              <a:rPr lang="en-US" sz="2400" spc="-25" dirty="0" smtClean="0">
                <a:latin typeface="Georgia"/>
                <a:cs typeface="Georgia"/>
              </a:rPr>
              <a:t>2n</a:t>
            </a:r>
            <a:r>
              <a:rPr sz="2400" spc="-25" dirty="0" smtClean="0">
                <a:latin typeface="Georgia"/>
                <a:cs typeface="Georgia"/>
              </a:rPr>
              <a:t>d </a:t>
            </a:r>
            <a:r>
              <a:rPr sz="2400" spc="-30" dirty="0">
                <a:latin typeface="Georgia"/>
                <a:cs typeface="Georgia"/>
              </a:rPr>
              <a:t>Floor, </a:t>
            </a:r>
            <a:r>
              <a:rPr lang="en-US" sz="2400" b="1" spc="45" dirty="0" err="1" smtClean="0">
                <a:solidFill>
                  <a:srgbClr val="C00000"/>
                </a:solidFill>
                <a:latin typeface="Times New Roman"/>
                <a:cs typeface="Times New Roman"/>
              </a:rPr>
              <a:t>Iqbal</a:t>
            </a:r>
            <a:r>
              <a:rPr lang="en-US" sz="2400" b="1" spc="45" dirty="0" smtClean="0">
                <a:solidFill>
                  <a:srgbClr val="C00000"/>
                </a:solidFill>
                <a:latin typeface="Times New Roman"/>
                <a:cs typeface="Times New Roman"/>
              </a:rPr>
              <a:t> </a:t>
            </a:r>
            <a:r>
              <a:rPr sz="2400" b="1" spc="85" dirty="0" smtClean="0">
                <a:solidFill>
                  <a:srgbClr val="C00000"/>
                </a:solidFill>
                <a:latin typeface="Times New Roman"/>
                <a:cs typeface="Times New Roman"/>
              </a:rPr>
              <a:t>Block</a:t>
            </a:r>
            <a:endParaRPr sz="2400" dirty="0">
              <a:latin typeface="Times New Roman"/>
              <a:cs typeface="Times New Roman"/>
            </a:endParaRPr>
          </a:p>
        </p:txBody>
      </p:sp>
      <p:sp>
        <p:nvSpPr>
          <p:cNvPr id="8" name="Slide Number Placeholder 4"/>
          <p:cNvSpPr>
            <a:spLocks noGrp="1"/>
          </p:cNvSpPr>
          <p:nvPr>
            <p:ph type="sldNum" sz="quarter" idx="12"/>
          </p:nvPr>
        </p:nvSpPr>
        <p:spPr>
          <a:xfrm>
            <a:off x="6553200" y="6356350"/>
            <a:ext cx="2133600" cy="365125"/>
          </a:xfrm>
        </p:spPr>
        <p:txBody>
          <a:bodyPr/>
          <a:lstStyle/>
          <a:p>
            <a:endParaRPr lang="en-US" dirty="0" smtClean="0"/>
          </a:p>
          <a:p>
            <a:r>
              <a:rPr lang="en-US" dirty="0" smtClean="0"/>
              <a:t>Fall 2021</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Course Instructor</a:t>
            </a:r>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r>
              <a:rPr lang="en-US" dirty="0" smtClean="0"/>
              <a:t>CF(CSC-110)</a:t>
            </a:r>
            <a:endParaRPr lang="en-US" dirty="0"/>
          </a:p>
        </p:txBody>
      </p:sp>
      <p:sp>
        <p:nvSpPr>
          <p:cNvPr id="4" name="Footer Placeholder 3"/>
          <p:cNvSpPr>
            <a:spLocks noGrp="1"/>
          </p:cNvSpPr>
          <p:nvPr>
            <p:ph type="ftr" sz="quarter" idx="11"/>
          </p:nvPr>
        </p:nvSpPr>
        <p:spPr/>
        <p:txBody>
          <a:bodyPr/>
          <a:lstStyle/>
          <a:p>
            <a:r>
              <a:rPr lang="en-US" smtClean="0"/>
              <a:t>Engr. Mahawish, Department of Software Engineering    </a:t>
            </a:r>
            <a:endParaRPr lang="en-US" dirty="0"/>
          </a:p>
        </p:txBody>
      </p:sp>
      <p:sp>
        <p:nvSpPr>
          <p:cNvPr id="6" name="Content Placeholder 2"/>
          <p:cNvSpPr txBox="1">
            <a:spLocks/>
          </p:cNvSpPr>
          <p:nvPr/>
        </p:nvSpPr>
        <p:spPr>
          <a:xfrm>
            <a:off x="381001" y="1981200"/>
            <a:ext cx="7620000" cy="3541714"/>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Engr. </a:t>
            </a:r>
            <a:r>
              <a:rPr kumimoji="0" lang="en-US" sz="32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Mahawish</a:t>
            </a:r>
            <a:endPar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Assistant</a:t>
            </a:r>
            <a:r>
              <a:rPr kumimoji="0" lang="en-US" sz="32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Professor</a:t>
            </a: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32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Software Engineering </a:t>
            </a:r>
            <a:r>
              <a:rPr kumimoji="0" lang="en-US" sz="3200" i="0" u="none" strike="noStrike" kern="1200" cap="none" spc="0" normalizeH="0" noProof="0" dirty="0" smtClean="0">
                <a:ln>
                  <a:noFill/>
                </a:ln>
                <a:effectLst/>
                <a:uLnTx/>
                <a:uFillTx/>
                <a:latin typeface="Times New Roman" pitchFamily="18" charset="0"/>
                <a:cs typeface="Times New Roman" pitchFamily="18" charset="0"/>
              </a:rPr>
              <a:t>Department</a:t>
            </a:r>
            <a:r>
              <a:rPr lang="en-US" sz="3200" noProof="0" dirty="0" smtClean="0">
                <a:latin typeface="Times New Roman" pitchFamily="18" charset="0"/>
                <a:cs typeface="Times New Roman" pitchFamily="18"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i="1" u="none" strike="noStrike" kern="1200" cap="none" spc="0" normalizeH="0" baseline="0" noProof="0" dirty="0" smtClean="0">
              <a:ln>
                <a:noFill/>
              </a:ln>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i="1" u="none" strike="noStrike" kern="1200" cap="none" spc="0" normalizeH="0" baseline="0" noProof="0" dirty="0" smtClean="0">
                <a:ln>
                  <a:noFill/>
                </a:ln>
                <a:effectLst/>
                <a:uLnTx/>
                <a:uFillTx/>
                <a:latin typeface="Times New Roman" pitchFamily="18" charset="0"/>
                <a:cs typeface="Times New Roman" pitchFamily="18" charset="0"/>
              </a:rPr>
              <a:t>Formerly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latin typeface="Times New Roman" pitchFamily="18" charset="0"/>
                <a:cs typeface="Times New Roman" pitchFamily="18" charset="0"/>
              </a:rPr>
              <a:t>Lecturer at DHA </a:t>
            </a:r>
            <a:r>
              <a:rPr lang="en-US" sz="3200" dirty="0" err="1" smtClean="0">
                <a:latin typeface="Times New Roman" pitchFamily="18" charset="0"/>
                <a:cs typeface="Times New Roman" pitchFamily="18" charset="0"/>
              </a:rPr>
              <a:t>Suffa</a:t>
            </a:r>
            <a:r>
              <a:rPr lang="en-US" sz="3200" dirty="0" smtClean="0">
                <a:latin typeface="Times New Roman" pitchFamily="18" charset="0"/>
                <a:cs typeface="Times New Roman" pitchFamily="18" charset="0"/>
              </a:rPr>
              <a:t> University.</a:t>
            </a:r>
            <a:endParaRPr kumimoji="0" lang="en-US" sz="32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Lecturer at </a:t>
            </a:r>
            <a:r>
              <a:rPr kumimoji="0" lang="en-US" sz="32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Mehran</a:t>
            </a: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UET.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4"/>
          <p:cNvSpPr>
            <a:spLocks noGrp="1"/>
          </p:cNvSpPr>
          <p:nvPr>
            <p:ph type="sldNum" sz="quarter" idx="12"/>
          </p:nvPr>
        </p:nvSpPr>
        <p:spPr>
          <a:xfrm>
            <a:off x="6553200" y="6356350"/>
            <a:ext cx="2133600" cy="365125"/>
          </a:xfrm>
        </p:spPr>
        <p:txBody>
          <a:bodyPr/>
          <a:lstStyle/>
          <a:p>
            <a:endParaRPr lang="en-US" dirty="0" smtClean="0"/>
          </a:p>
          <a:p>
            <a:r>
              <a:rPr lang="en-US" dirty="0" smtClean="0"/>
              <a:t>Fall 2021</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85800"/>
            <a:ext cx="5943600" cy="808038"/>
          </a:xfrm>
        </p:spPr>
        <p:txBody>
          <a:bodyPr>
            <a:normAutofit fontScale="90000"/>
          </a:bodyPr>
          <a:lstStyle/>
          <a:p>
            <a:r>
              <a:rPr lang="en-US" dirty="0" smtClean="0">
                <a:latin typeface="Times New Roman" pitchFamily="18" charset="0"/>
                <a:cs typeface="Times New Roman" pitchFamily="18" charset="0"/>
              </a:rPr>
              <a:t>Course Information(Cont.)</a:t>
            </a:r>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r>
              <a:rPr lang="en-US" dirty="0" smtClean="0"/>
              <a:t>CF(CSC-110)</a:t>
            </a:r>
            <a:endParaRPr lang="en-US" dirty="0"/>
          </a:p>
        </p:txBody>
      </p:sp>
      <p:sp>
        <p:nvSpPr>
          <p:cNvPr id="4" name="Footer Placeholder 3"/>
          <p:cNvSpPr>
            <a:spLocks noGrp="1"/>
          </p:cNvSpPr>
          <p:nvPr>
            <p:ph type="ftr" sz="quarter" idx="11"/>
          </p:nvPr>
        </p:nvSpPr>
        <p:spPr/>
        <p:txBody>
          <a:bodyPr/>
          <a:lstStyle/>
          <a:p>
            <a:r>
              <a:rPr lang="en-US" smtClean="0"/>
              <a:t>Engr. Mahawish, Department of Software Engineering    </a:t>
            </a:r>
            <a:endParaRPr lang="en-US" dirty="0"/>
          </a:p>
        </p:txBody>
      </p:sp>
      <p:sp>
        <p:nvSpPr>
          <p:cNvPr id="7" name="Rectangle 6"/>
          <p:cNvSpPr/>
          <p:nvPr/>
        </p:nvSpPr>
        <p:spPr>
          <a:xfrm>
            <a:off x="533400" y="2057400"/>
            <a:ext cx="7924800" cy="4224233"/>
          </a:xfrm>
          <a:prstGeom prst="rect">
            <a:avLst/>
          </a:prstGeom>
        </p:spPr>
        <p:txBody>
          <a:bodyPr wrap="square">
            <a:spAutoFit/>
          </a:bodyPr>
          <a:lstStyle/>
          <a:p>
            <a:pPr lvl="0"/>
            <a:r>
              <a:rPr lang="en-US" sz="2000" b="1" spc="60" dirty="0" smtClean="0">
                <a:latin typeface="Times New Roman" pitchFamily="18" charset="0"/>
                <a:cs typeface="Times New Roman" pitchFamily="18" charset="0"/>
              </a:rPr>
              <a:t>Textbook: </a:t>
            </a:r>
          </a:p>
          <a:p>
            <a:pPr marL="914400" lvl="1" indent="-457200">
              <a:buAutoNum type="arabicPeriod"/>
            </a:pPr>
            <a:r>
              <a:rPr lang="en-US" sz="2000" dirty="0" smtClean="0">
                <a:latin typeface="Times New Roman" pitchFamily="18" charset="0"/>
                <a:cs typeface="Times New Roman" pitchFamily="18" charset="0"/>
              </a:rPr>
              <a:t>Computing </a:t>
            </a:r>
            <a:r>
              <a:rPr lang="en-US" sz="2000" dirty="0">
                <a:latin typeface="Times New Roman" pitchFamily="18" charset="0"/>
                <a:cs typeface="Times New Roman" pitchFamily="18" charset="0"/>
              </a:rPr>
              <a:t>Fundamentals: Introduction to Computers, by </a:t>
            </a:r>
            <a:r>
              <a:rPr lang="en-US" sz="2000" dirty="0" err="1">
                <a:latin typeface="Times New Roman" pitchFamily="18" charset="0"/>
                <a:cs typeface="Times New Roman" pitchFamily="18" charset="0"/>
              </a:rPr>
              <a:t>Faithe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Wempen</a:t>
            </a:r>
            <a:r>
              <a:rPr lang="en-US" sz="2000" dirty="0">
                <a:latin typeface="Times New Roman" pitchFamily="18" charset="0"/>
                <a:cs typeface="Times New Roman" pitchFamily="18" charset="0"/>
              </a:rPr>
              <a:t>, 2015, John Wiley &amp; Sons </a:t>
            </a:r>
            <a:r>
              <a:rPr lang="en-US" sz="2000" dirty="0" smtClean="0">
                <a:latin typeface="Times New Roman" pitchFamily="18" charset="0"/>
                <a:cs typeface="Times New Roman" pitchFamily="18" charset="0"/>
              </a:rPr>
              <a:t>Publication.</a:t>
            </a:r>
            <a:endParaRPr lang="en-US" sz="2000" dirty="0">
              <a:latin typeface="Times New Roman" pitchFamily="18" charset="0"/>
              <a:cs typeface="Times New Roman" pitchFamily="18" charset="0"/>
            </a:endParaRPr>
          </a:p>
          <a:p>
            <a:pPr marL="914400" lvl="1" indent="-457200">
              <a:buAutoNum type="arabicPeriod"/>
            </a:pPr>
            <a:r>
              <a:rPr lang="en-US" sz="2000" dirty="0" smtClean="0">
                <a:latin typeface="Times New Roman" pitchFamily="18" charset="0"/>
                <a:cs typeface="Times New Roman" pitchFamily="18" charset="0"/>
              </a:rPr>
              <a:t>Introduction </a:t>
            </a:r>
            <a:r>
              <a:rPr lang="en-US" sz="2000" dirty="0">
                <a:latin typeface="Times New Roman" pitchFamily="18" charset="0"/>
                <a:cs typeface="Times New Roman" pitchFamily="18" charset="0"/>
              </a:rPr>
              <a:t>to Computers, 7</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edition, by Peter Norton, 2012, Tata </a:t>
            </a:r>
            <a:r>
              <a:rPr lang="en-US" sz="2000" dirty="0" smtClean="0">
                <a:latin typeface="Times New Roman" pitchFamily="18" charset="0"/>
                <a:cs typeface="Times New Roman" pitchFamily="18" charset="0"/>
              </a:rPr>
              <a:t>             McGraw </a:t>
            </a:r>
            <a:r>
              <a:rPr lang="en-US" sz="2000" dirty="0">
                <a:latin typeface="Times New Roman" pitchFamily="18" charset="0"/>
                <a:cs typeface="Times New Roman" pitchFamily="18" charset="0"/>
              </a:rPr>
              <a:t>Hill Education Pvt. Ltd.</a:t>
            </a:r>
          </a:p>
          <a:p>
            <a:pPr marL="241300" indent="-228600">
              <a:lnSpc>
                <a:spcPct val="100000"/>
              </a:lnSpc>
              <a:spcBef>
                <a:spcPts val="2660"/>
              </a:spcBef>
              <a:tabLst>
                <a:tab pos="241935" algn="l"/>
              </a:tabLst>
            </a:pPr>
            <a:r>
              <a:rPr lang="en-US" sz="2000" b="1" spc="120" dirty="0" smtClean="0">
                <a:latin typeface="Times New Roman" pitchFamily="18" charset="0"/>
                <a:cs typeface="Times New Roman" pitchFamily="18" charset="0"/>
              </a:rPr>
              <a:t>Supplemental</a:t>
            </a:r>
            <a:r>
              <a:rPr lang="en-US" sz="2000" b="1" spc="40" dirty="0" smtClean="0">
                <a:latin typeface="Times New Roman" pitchFamily="18" charset="0"/>
                <a:cs typeface="Times New Roman" pitchFamily="18" charset="0"/>
              </a:rPr>
              <a:t> </a:t>
            </a:r>
            <a:r>
              <a:rPr lang="en-US" sz="2000" b="1" spc="35" dirty="0" smtClean="0">
                <a:latin typeface="Times New Roman" pitchFamily="18" charset="0"/>
                <a:cs typeface="Times New Roman" pitchFamily="18" charset="0"/>
              </a:rPr>
              <a:t>Materials:</a:t>
            </a:r>
          </a:p>
          <a:p>
            <a:pPr marL="812800" lvl="1" indent="-342900" algn="just">
              <a:buFont typeface="+mj-lt"/>
              <a:buAutoNum type="arabicPeriod"/>
              <a:tabLst>
                <a:tab pos="241935" algn="l"/>
              </a:tabLst>
            </a:pPr>
            <a:r>
              <a:rPr lang="en-US" dirty="0" smtClean="0">
                <a:latin typeface="Times New Roman" pitchFamily="18" charset="0"/>
                <a:cs typeface="Times New Roman" pitchFamily="18" charset="0"/>
              </a:rPr>
              <a:t> Introduction </a:t>
            </a:r>
            <a:r>
              <a:rPr lang="en-US" dirty="0">
                <a:latin typeface="Times New Roman" pitchFamily="18" charset="0"/>
                <a:cs typeface="Times New Roman" pitchFamily="18" charset="0"/>
              </a:rPr>
              <a:t>to Computer Science, 6</a:t>
            </a:r>
            <a:r>
              <a:rPr lang="en-US" baseline="30000" dirty="0">
                <a:latin typeface="Times New Roman" pitchFamily="18" charset="0"/>
                <a:cs typeface="Times New Roman" pitchFamily="18" charset="0"/>
              </a:rPr>
              <a:t>th</a:t>
            </a:r>
            <a:r>
              <a:rPr lang="en-US" dirty="0">
                <a:latin typeface="Times New Roman" pitchFamily="18" charset="0"/>
                <a:cs typeface="Times New Roman" pitchFamily="18" charset="0"/>
              </a:rPr>
              <a:t> edition, by G. Michael Schneider and Judith </a:t>
            </a:r>
            <a:r>
              <a:rPr lang="en-US" dirty="0" err="1">
                <a:latin typeface="Times New Roman" pitchFamily="18" charset="0"/>
                <a:cs typeface="Times New Roman" pitchFamily="18" charset="0"/>
              </a:rPr>
              <a:t>Gersting</a:t>
            </a:r>
            <a:r>
              <a:rPr lang="en-US" dirty="0">
                <a:latin typeface="Times New Roman" pitchFamily="18" charset="0"/>
                <a:cs typeface="Times New Roman" pitchFamily="18" charset="0"/>
              </a:rPr>
              <a:t>, 2013, </a:t>
            </a:r>
            <a:r>
              <a:rPr lang="en-US" dirty="0" err="1">
                <a:latin typeface="Times New Roman" pitchFamily="18" charset="0"/>
                <a:cs typeface="Times New Roman" pitchFamily="18" charset="0"/>
              </a:rPr>
              <a:t>Cengage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Learning.</a:t>
            </a:r>
            <a:endParaRPr lang="en-US" dirty="0">
              <a:latin typeface="Times New Roman" pitchFamily="18" charset="0"/>
              <a:cs typeface="Times New Roman" pitchFamily="18" charset="0"/>
            </a:endParaRPr>
          </a:p>
          <a:p>
            <a:pPr marL="812800" lvl="1" indent="-342900" algn="just">
              <a:buFont typeface="+mj-lt"/>
              <a:buAutoNum type="arabicPeriod"/>
              <a:tabLst>
                <a:tab pos="241935" algn="l"/>
              </a:tabLst>
            </a:pPr>
            <a:r>
              <a:rPr lang="en-US" dirty="0" smtClean="0">
                <a:latin typeface="Times New Roman" pitchFamily="18" charset="0"/>
                <a:cs typeface="Times New Roman" pitchFamily="18" charset="0"/>
              </a:rPr>
              <a:t> Computer </a:t>
            </a:r>
            <a:r>
              <a:rPr lang="en-US" dirty="0">
                <a:latin typeface="Times New Roman" pitchFamily="18" charset="0"/>
                <a:cs typeface="Times New Roman" pitchFamily="18" charset="0"/>
              </a:rPr>
              <a:t>Fundamental, by Anita </a:t>
            </a:r>
            <a:r>
              <a:rPr lang="en-US" dirty="0" err="1">
                <a:latin typeface="Times New Roman" pitchFamily="18" charset="0"/>
                <a:cs typeface="Times New Roman" pitchFamily="18" charset="0"/>
              </a:rPr>
              <a:t>Goel</a:t>
            </a:r>
            <a:r>
              <a:rPr lang="en-US" dirty="0">
                <a:latin typeface="Times New Roman" pitchFamily="18" charset="0"/>
                <a:cs typeface="Times New Roman" pitchFamily="18" charset="0"/>
              </a:rPr>
              <a:t>, 2015, Pearson </a:t>
            </a:r>
            <a:r>
              <a:rPr lang="en-US" dirty="0" smtClean="0">
                <a:latin typeface="Times New Roman" pitchFamily="18" charset="0"/>
                <a:cs typeface="Times New Roman" pitchFamily="18" charset="0"/>
              </a:rPr>
              <a:t>Education.</a:t>
            </a:r>
          </a:p>
          <a:p>
            <a:pPr marL="812800" lvl="1" indent="-342900" algn="just">
              <a:buFont typeface="+mj-lt"/>
              <a:buAutoNum type="arabicPeriod"/>
              <a:tabLst>
                <a:tab pos="241935" algn="l"/>
              </a:tabLst>
            </a:pPr>
            <a:r>
              <a:rPr lang="en-US" dirty="0" smtClean="0">
                <a:latin typeface="Times New Roman" pitchFamily="18" charset="0"/>
                <a:cs typeface="Times New Roman" pitchFamily="18" charset="0"/>
              </a:rPr>
              <a:t> Computer Networks. Andrew S. </a:t>
            </a:r>
            <a:r>
              <a:rPr lang="en-US" dirty="0" err="1" smtClean="0">
                <a:latin typeface="Times New Roman" pitchFamily="18" charset="0"/>
                <a:cs typeface="Times New Roman" pitchFamily="18" charset="0"/>
              </a:rPr>
              <a:t>Tanenbaum</a:t>
            </a:r>
            <a:r>
              <a:rPr lang="en-US" dirty="0" smtClean="0">
                <a:latin typeface="Times New Roman" pitchFamily="18" charset="0"/>
                <a:cs typeface="Times New Roman" pitchFamily="18" charset="0"/>
              </a:rPr>
              <a:t> and David J. </a:t>
            </a:r>
            <a:r>
              <a:rPr lang="en-US" dirty="0" err="1" smtClean="0">
                <a:latin typeface="Times New Roman" pitchFamily="18" charset="0"/>
                <a:cs typeface="Times New Roman" pitchFamily="18" charset="0"/>
              </a:rPr>
              <a:t>Wetherall</a:t>
            </a:r>
            <a:r>
              <a:rPr lang="en-US" dirty="0" smtClean="0">
                <a:latin typeface="Times New Roman" pitchFamily="18" charset="0"/>
                <a:cs typeface="Times New Roman" pitchFamily="18" charset="0"/>
              </a:rPr>
              <a:t> 5</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edition,      </a:t>
            </a:r>
            <a:r>
              <a:rPr lang="en-US" dirty="0" err="1" smtClean="0"/>
              <a:t>pearson</a:t>
            </a:r>
            <a:endParaRPr lang="en-US" dirty="0" smtClean="0"/>
          </a:p>
          <a:p>
            <a:endParaRPr lang="en-US" dirty="0" smtClean="0"/>
          </a:p>
          <a:p>
            <a:pPr lvl="0"/>
            <a:endParaRPr lang="en-US" dirty="0">
              <a:latin typeface="Times New Roman" pitchFamily="18" charset="0"/>
              <a:cs typeface="Times New Roman" pitchFamily="18" charset="0"/>
            </a:endParaRPr>
          </a:p>
        </p:txBody>
      </p:sp>
      <p:sp>
        <p:nvSpPr>
          <p:cNvPr id="8" name="Slide Number Placeholder 4"/>
          <p:cNvSpPr>
            <a:spLocks noGrp="1"/>
          </p:cNvSpPr>
          <p:nvPr>
            <p:ph type="sldNum" sz="quarter" idx="12"/>
          </p:nvPr>
        </p:nvSpPr>
        <p:spPr>
          <a:xfrm>
            <a:off x="6553200" y="6356350"/>
            <a:ext cx="2133600" cy="365125"/>
          </a:xfrm>
        </p:spPr>
        <p:txBody>
          <a:bodyPr/>
          <a:lstStyle/>
          <a:p>
            <a:endParaRPr lang="en-US" dirty="0" smtClean="0"/>
          </a:p>
          <a:p>
            <a:r>
              <a:rPr lang="en-US" dirty="0" smtClean="0"/>
              <a:t>Fall 2021</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5943600" cy="655638"/>
          </a:xfrm>
        </p:spPr>
        <p:txBody>
          <a:bodyPr>
            <a:normAutofit fontScale="90000"/>
          </a:bodyPr>
          <a:lstStyle/>
          <a:p>
            <a:r>
              <a:rPr lang="en-US" dirty="0" smtClean="0">
                <a:latin typeface="Times New Roman" pitchFamily="18" charset="0"/>
                <a:cs typeface="Times New Roman" pitchFamily="18" charset="0"/>
              </a:rPr>
              <a:t>Course Information(Cont.)</a:t>
            </a:r>
            <a:endParaRPr lang="en-US" dirty="0"/>
          </a:p>
        </p:txBody>
      </p:sp>
      <p:sp>
        <p:nvSpPr>
          <p:cNvPr id="3" name="Date Placeholder 2"/>
          <p:cNvSpPr>
            <a:spLocks noGrp="1"/>
          </p:cNvSpPr>
          <p:nvPr>
            <p:ph type="dt" sz="half" idx="10"/>
          </p:nvPr>
        </p:nvSpPr>
        <p:spPr/>
        <p:txBody>
          <a:bodyPr/>
          <a:lstStyle/>
          <a:p>
            <a:r>
              <a:rPr lang="en-US" dirty="0" smtClean="0"/>
              <a:t>CF(CSC-110)</a:t>
            </a:r>
            <a:endParaRPr lang="en-US" dirty="0"/>
          </a:p>
        </p:txBody>
      </p:sp>
      <p:sp>
        <p:nvSpPr>
          <p:cNvPr id="4" name="Footer Placeholder 3"/>
          <p:cNvSpPr>
            <a:spLocks noGrp="1"/>
          </p:cNvSpPr>
          <p:nvPr>
            <p:ph type="ftr" sz="quarter" idx="11"/>
          </p:nvPr>
        </p:nvSpPr>
        <p:spPr/>
        <p:txBody>
          <a:bodyPr/>
          <a:lstStyle/>
          <a:p>
            <a:r>
              <a:rPr lang="en-US" smtClean="0"/>
              <a:t>Engr. Mahawish, Department of Software Engineering    </a:t>
            </a:r>
            <a:endParaRPr lang="en-US" dirty="0"/>
          </a:p>
        </p:txBody>
      </p:sp>
      <p:sp>
        <p:nvSpPr>
          <p:cNvPr id="6" name="Rectangle 5"/>
          <p:cNvSpPr/>
          <p:nvPr/>
        </p:nvSpPr>
        <p:spPr>
          <a:xfrm>
            <a:off x="533400" y="1905000"/>
            <a:ext cx="7772400" cy="2159566"/>
          </a:xfrm>
          <a:prstGeom prst="rect">
            <a:avLst/>
          </a:prstGeom>
          <a:solidFill>
            <a:schemeClr val="accent2">
              <a:lumMod val="20000"/>
              <a:lumOff val="80000"/>
            </a:schemeClr>
          </a:solidFill>
        </p:spPr>
        <p:txBody>
          <a:bodyPr wrap="square">
            <a:spAutoFit/>
          </a:bodyPr>
          <a:lstStyle/>
          <a:p>
            <a:pPr marL="241300" marR="5080" indent="-228600" algn="just">
              <a:lnSpc>
                <a:spcPct val="90000"/>
              </a:lnSpc>
              <a:spcBef>
                <a:spcPts val="1010"/>
              </a:spcBef>
              <a:tabLst>
                <a:tab pos="241300" algn="l"/>
              </a:tabLst>
            </a:pPr>
            <a:r>
              <a:rPr lang="en-US" sz="2000" b="1" spc="55" dirty="0" smtClean="0">
                <a:latin typeface="Times New Roman" pitchFamily="18" charset="0"/>
                <a:cs typeface="Times New Roman" pitchFamily="18" charset="0"/>
              </a:rPr>
              <a:t>Learning </a:t>
            </a:r>
            <a:r>
              <a:rPr lang="en-US" sz="2000" b="1" spc="75" dirty="0" smtClean="0">
                <a:latin typeface="Times New Roman" pitchFamily="18" charset="0"/>
                <a:cs typeface="Times New Roman" pitchFamily="18" charset="0"/>
              </a:rPr>
              <a:t>Objectives: </a:t>
            </a:r>
          </a:p>
          <a:p>
            <a:pPr marL="241300" marR="5080" indent="-228600">
              <a:lnSpc>
                <a:spcPct val="90000"/>
              </a:lnSpc>
              <a:spcBef>
                <a:spcPts val="1010"/>
              </a:spcBef>
              <a:tabLst>
                <a:tab pos="241300" algn="l"/>
              </a:tabLst>
            </a:pPr>
            <a:r>
              <a:rPr lang="en-US" sz="2000" dirty="0" smtClean="0">
                <a:latin typeface="Times New Roman" pitchFamily="18" charset="0"/>
                <a:cs typeface="Times New Roman" pitchFamily="18" charset="0"/>
              </a:rPr>
              <a:t>     This course covers an introduction to computers, including its fundamental functions and operations. It provides elementary knowledge about the present day technologies. Information technology concepts are covered, along with basic awareness of how computers work and communicate. Emphasis is placed on developing rudimentary computer skills for students</a:t>
            </a:r>
          </a:p>
        </p:txBody>
      </p:sp>
      <p:sp>
        <p:nvSpPr>
          <p:cNvPr id="7" name="Slide Number Placeholder 4"/>
          <p:cNvSpPr>
            <a:spLocks noGrp="1"/>
          </p:cNvSpPr>
          <p:nvPr>
            <p:ph type="sldNum" sz="quarter" idx="12"/>
          </p:nvPr>
        </p:nvSpPr>
        <p:spPr>
          <a:xfrm>
            <a:off x="6553200" y="6356350"/>
            <a:ext cx="2133600" cy="365125"/>
          </a:xfrm>
        </p:spPr>
        <p:txBody>
          <a:bodyPr/>
          <a:lstStyle/>
          <a:p>
            <a:endParaRPr lang="en-US" dirty="0" smtClean="0"/>
          </a:p>
          <a:p>
            <a:r>
              <a:rPr lang="en-US" dirty="0" smtClean="0"/>
              <a:t>Fall 2021</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Course Learning Outcomes</a:t>
            </a:r>
            <a:endParaRPr lang="en-US" dirty="0"/>
          </a:p>
        </p:txBody>
      </p:sp>
      <p:sp>
        <p:nvSpPr>
          <p:cNvPr id="3" name="Date Placeholder 2"/>
          <p:cNvSpPr>
            <a:spLocks noGrp="1"/>
          </p:cNvSpPr>
          <p:nvPr>
            <p:ph type="dt" sz="half" idx="10"/>
          </p:nvPr>
        </p:nvSpPr>
        <p:spPr/>
        <p:txBody>
          <a:bodyPr/>
          <a:lstStyle/>
          <a:p>
            <a:r>
              <a:rPr lang="en-US" smtClean="0"/>
              <a:t>CF(CSC-110)</a:t>
            </a:r>
            <a:endParaRPr lang="en-US" dirty="0"/>
          </a:p>
        </p:txBody>
      </p:sp>
      <p:sp>
        <p:nvSpPr>
          <p:cNvPr id="4" name="Footer Placeholder 3"/>
          <p:cNvSpPr>
            <a:spLocks noGrp="1"/>
          </p:cNvSpPr>
          <p:nvPr>
            <p:ph type="ftr" sz="quarter" idx="11"/>
          </p:nvPr>
        </p:nvSpPr>
        <p:spPr/>
        <p:txBody>
          <a:bodyPr/>
          <a:lstStyle/>
          <a:p>
            <a:r>
              <a:rPr lang="en-US" smtClean="0"/>
              <a:t>Engr. Mahawish, Department of Software Engineering    </a:t>
            </a:r>
            <a:endParaRPr lang="en-US" dirty="0"/>
          </a:p>
        </p:txBody>
      </p:sp>
      <p:graphicFrame>
        <p:nvGraphicFramePr>
          <p:cNvPr id="6" name="Table 5"/>
          <p:cNvGraphicFramePr>
            <a:graphicFrameLocks noGrp="1"/>
          </p:cNvGraphicFramePr>
          <p:nvPr/>
        </p:nvGraphicFramePr>
        <p:xfrm>
          <a:off x="685798" y="1523999"/>
          <a:ext cx="8001001" cy="4812237"/>
        </p:xfrm>
        <a:graphic>
          <a:graphicData uri="http://schemas.openxmlformats.org/drawingml/2006/table">
            <a:tbl>
              <a:tblPr/>
              <a:tblGrid>
                <a:gridCol w="1066802"/>
                <a:gridCol w="4490618"/>
                <a:gridCol w="1157068"/>
                <a:gridCol w="1286513"/>
              </a:tblGrid>
              <a:tr h="831273">
                <a:tc>
                  <a:txBody>
                    <a:bodyPr/>
                    <a:lstStyle/>
                    <a:p>
                      <a:pPr marL="0" marR="0" algn="l">
                        <a:lnSpc>
                          <a:spcPct val="115000"/>
                        </a:lnSpc>
                        <a:spcBef>
                          <a:spcPts val="0"/>
                        </a:spcBef>
                        <a:spcAft>
                          <a:spcPts val="1000"/>
                        </a:spcAft>
                      </a:pPr>
                      <a:r>
                        <a:rPr lang="en-US" sz="2000" b="1" dirty="0">
                          <a:solidFill>
                            <a:srgbClr val="000000"/>
                          </a:solidFill>
                          <a:latin typeface="Times New Roman"/>
                          <a:ea typeface="Times New Roman"/>
                          <a:cs typeface="Times New Roman"/>
                        </a:rPr>
                        <a:t>CLO</a:t>
                      </a:r>
                      <a:endParaRPr lang="en-US" sz="2000" b="1" dirty="0">
                        <a:latin typeface="Calibri"/>
                        <a:ea typeface="Times New Roman"/>
                        <a:cs typeface="Times New Roman"/>
                      </a:endParaRPr>
                    </a:p>
                  </a:txBody>
                  <a:tcPr marL="65347" marR="653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marL="0" marR="0" algn="l">
                        <a:lnSpc>
                          <a:spcPct val="115000"/>
                        </a:lnSpc>
                        <a:spcBef>
                          <a:spcPts val="0"/>
                        </a:spcBef>
                        <a:spcAft>
                          <a:spcPts val="1000"/>
                        </a:spcAft>
                      </a:pPr>
                      <a:r>
                        <a:rPr lang="en-US" sz="2000" b="1" dirty="0">
                          <a:solidFill>
                            <a:srgbClr val="000000"/>
                          </a:solidFill>
                          <a:latin typeface="Times New Roman"/>
                          <a:ea typeface="Times New Roman"/>
                          <a:cs typeface="Times New Roman"/>
                        </a:rPr>
                        <a:t>Statement</a:t>
                      </a:r>
                      <a:endParaRPr lang="en-US" sz="2000" b="1" dirty="0">
                        <a:latin typeface="Calibri"/>
                        <a:ea typeface="Times New Roman"/>
                        <a:cs typeface="Times New Roman"/>
                      </a:endParaRPr>
                    </a:p>
                  </a:txBody>
                  <a:tcPr marL="65347" marR="653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marL="0" marR="0" algn="l">
                        <a:lnSpc>
                          <a:spcPct val="115000"/>
                        </a:lnSpc>
                        <a:spcBef>
                          <a:spcPts val="0"/>
                        </a:spcBef>
                        <a:spcAft>
                          <a:spcPts val="1000"/>
                        </a:spcAft>
                      </a:pPr>
                      <a:r>
                        <a:rPr lang="en-US" sz="2000" b="1" dirty="0">
                          <a:solidFill>
                            <a:srgbClr val="000000"/>
                          </a:solidFill>
                          <a:latin typeface="Times New Roman"/>
                          <a:ea typeface="Times New Roman"/>
                          <a:cs typeface="Times New Roman"/>
                        </a:rPr>
                        <a:t>Bloom’s Taxonomy</a:t>
                      </a:r>
                      <a:endParaRPr lang="en-US" sz="2000" b="1" dirty="0">
                        <a:latin typeface="Calibri"/>
                        <a:ea typeface="Times New Roman"/>
                        <a:cs typeface="Times New Roman"/>
                      </a:endParaRPr>
                    </a:p>
                  </a:txBody>
                  <a:tcPr marL="65347" marR="653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marL="0" marR="0" algn="l">
                        <a:lnSpc>
                          <a:spcPct val="115000"/>
                        </a:lnSpc>
                        <a:spcBef>
                          <a:spcPts val="0"/>
                        </a:spcBef>
                        <a:spcAft>
                          <a:spcPts val="1000"/>
                        </a:spcAft>
                      </a:pPr>
                      <a:r>
                        <a:rPr lang="en-US" sz="2000" b="1" dirty="0">
                          <a:solidFill>
                            <a:srgbClr val="000000"/>
                          </a:solidFill>
                          <a:latin typeface="Times New Roman"/>
                          <a:ea typeface="Times New Roman"/>
                          <a:cs typeface="Times New Roman"/>
                        </a:rPr>
                        <a:t>Associated PLO</a:t>
                      </a:r>
                      <a:endParaRPr lang="en-US" sz="2000" b="1" dirty="0">
                        <a:latin typeface="Calibri"/>
                        <a:ea typeface="Times New Roman"/>
                        <a:cs typeface="Times New Roman"/>
                      </a:endParaRPr>
                    </a:p>
                  </a:txBody>
                  <a:tcPr marL="65347" marR="653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r>
              <a:tr h="831273">
                <a:tc>
                  <a:txBody>
                    <a:bodyPr/>
                    <a:lstStyle/>
                    <a:p>
                      <a:pPr marL="0" marR="0" algn="l">
                        <a:lnSpc>
                          <a:spcPct val="115000"/>
                        </a:lnSpc>
                        <a:spcBef>
                          <a:spcPts val="0"/>
                        </a:spcBef>
                        <a:spcAft>
                          <a:spcPts val="0"/>
                        </a:spcAft>
                      </a:pPr>
                      <a:endParaRPr lang="en-US" sz="1600" dirty="0" smtClean="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smtClean="0">
                          <a:solidFill>
                            <a:srgbClr val="000000"/>
                          </a:solidFill>
                          <a:latin typeface="Times New Roman"/>
                          <a:ea typeface="Times New Roman"/>
                          <a:cs typeface="Times New Roman"/>
                        </a:rPr>
                        <a:t>1</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600" dirty="0">
                          <a:latin typeface="Times New Roman"/>
                          <a:ea typeface="Times New Roman"/>
                          <a:cs typeface="Times New Roman"/>
                        </a:rPr>
                        <a:t>Define the basic concepts and terminologies of a computer system and various Components of  computer system.</a:t>
                      </a:r>
                      <a:endParaRPr lang="en-US" sz="1600" dirty="0">
                        <a:latin typeface="Calibri"/>
                        <a:ea typeface="Times New Roman"/>
                        <a:cs typeface="Times New Roman"/>
                      </a:endParaRPr>
                    </a:p>
                  </a:txBody>
                  <a:tcPr marL="65347" marR="653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smtClean="0">
                          <a:solidFill>
                            <a:srgbClr val="000000"/>
                          </a:solidFill>
                          <a:latin typeface="Times New Roman"/>
                          <a:ea typeface="Times New Roman"/>
                          <a:cs typeface="Times New Roman"/>
                        </a:rPr>
                        <a:t> </a:t>
                      </a:r>
                    </a:p>
                    <a:p>
                      <a:pPr marL="0" marR="0" algn="l">
                        <a:lnSpc>
                          <a:spcPct val="115000"/>
                        </a:lnSpc>
                        <a:spcBef>
                          <a:spcPts val="0"/>
                        </a:spcBef>
                        <a:spcAft>
                          <a:spcPts val="0"/>
                        </a:spcAft>
                      </a:pPr>
                      <a:r>
                        <a:rPr lang="en-US" sz="1600" dirty="0" smtClean="0">
                          <a:solidFill>
                            <a:srgbClr val="000000"/>
                          </a:solidFill>
                          <a:latin typeface="Times New Roman"/>
                          <a:ea typeface="Times New Roman"/>
                          <a:cs typeface="Times New Roman"/>
                        </a:rPr>
                        <a:t>C1</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smtClean="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smtClean="0">
                          <a:solidFill>
                            <a:srgbClr val="000000"/>
                          </a:solidFill>
                          <a:latin typeface="Times New Roman"/>
                          <a:ea typeface="Times New Roman"/>
                          <a:cs typeface="Times New Roman"/>
                        </a:rPr>
                        <a:t>PLO1</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1273">
                <a:tc>
                  <a:txBody>
                    <a:bodyPr/>
                    <a:lstStyle/>
                    <a:p>
                      <a:pPr marL="0" marR="0" algn="l">
                        <a:lnSpc>
                          <a:spcPct val="115000"/>
                        </a:lnSpc>
                        <a:spcBef>
                          <a:spcPts val="0"/>
                        </a:spcBef>
                        <a:spcAft>
                          <a:spcPts val="0"/>
                        </a:spcAft>
                      </a:pPr>
                      <a:endParaRPr lang="en-US" sz="1600" dirty="0" smtClean="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smtClean="0">
                          <a:solidFill>
                            <a:srgbClr val="000000"/>
                          </a:solidFill>
                          <a:latin typeface="Times New Roman"/>
                          <a:ea typeface="Times New Roman"/>
                          <a:cs typeface="Times New Roman"/>
                        </a:rPr>
                        <a:t>2</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600">
                          <a:latin typeface="Times New Roman"/>
                          <a:ea typeface="Times New Roman"/>
                          <a:cs typeface="Times New Roman"/>
                        </a:rPr>
                        <a:t>Explain and differentiate between the various component of computer.</a:t>
                      </a:r>
                      <a:endParaRPr lang="en-US" sz="1600">
                        <a:latin typeface="Calibri"/>
                        <a:ea typeface="Times New Roman"/>
                        <a:cs typeface="Times New Roman"/>
                      </a:endParaRPr>
                    </a:p>
                  </a:txBody>
                  <a:tcPr marL="65347" marR="653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smtClean="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smtClean="0">
                          <a:solidFill>
                            <a:srgbClr val="000000"/>
                          </a:solidFill>
                          <a:latin typeface="Times New Roman"/>
                          <a:ea typeface="Times New Roman"/>
                          <a:cs typeface="Times New Roman"/>
                        </a:rPr>
                        <a:t>C2</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smtClean="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smtClean="0">
                          <a:solidFill>
                            <a:srgbClr val="000000"/>
                          </a:solidFill>
                          <a:latin typeface="Times New Roman"/>
                          <a:ea typeface="Times New Roman"/>
                          <a:cs typeface="Times New Roman"/>
                        </a:rPr>
                        <a:t>PLO1</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6908">
                <a:tc>
                  <a:txBody>
                    <a:bodyPr/>
                    <a:lstStyle/>
                    <a:p>
                      <a:pPr marL="0" marR="0" algn="l">
                        <a:lnSpc>
                          <a:spcPct val="115000"/>
                        </a:lnSpc>
                        <a:spcBef>
                          <a:spcPts val="0"/>
                        </a:spcBef>
                        <a:spcAft>
                          <a:spcPts val="0"/>
                        </a:spcAft>
                      </a:pPr>
                      <a:endParaRPr lang="en-US" sz="1600" dirty="0" smtClean="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smtClean="0">
                          <a:solidFill>
                            <a:srgbClr val="000000"/>
                          </a:solidFill>
                          <a:latin typeface="Times New Roman"/>
                          <a:ea typeface="Times New Roman"/>
                          <a:cs typeface="Times New Roman"/>
                        </a:rPr>
                        <a:t>3</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smtClean="0">
                        <a:latin typeface="Times New Roman"/>
                        <a:ea typeface="Times New Roman"/>
                        <a:cs typeface="Times New Roman"/>
                      </a:endParaRPr>
                    </a:p>
                    <a:p>
                      <a:pPr marL="0" marR="0" algn="l">
                        <a:lnSpc>
                          <a:spcPct val="115000"/>
                        </a:lnSpc>
                        <a:spcBef>
                          <a:spcPts val="0"/>
                        </a:spcBef>
                        <a:spcAft>
                          <a:spcPts val="0"/>
                        </a:spcAft>
                      </a:pPr>
                      <a:r>
                        <a:rPr lang="en-US" sz="1600" dirty="0" smtClean="0">
                          <a:latin typeface="Times New Roman"/>
                          <a:ea typeface="Times New Roman"/>
                          <a:cs typeface="Times New Roman"/>
                        </a:rPr>
                        <a:t>solve </a:t>
                      </a:r>
                      <a:r>
                        <a:rPr lang="en-US" sz="1600" dirty="0">
                          <a:latin typeface="Times New Roman"/>
                          <a:ea typeface="Times New Roman"/>
                          <a:cs typeface="Times New Roman"/>
                        </a:rPr>
                        <a:t>variety of problems related to computer systems including binary operations, number system conversions</a:t>
                      </a:r>
                      <a:r>
                        <a:rPr lang="en-US" sz="1600" b="1" dirty="0">
                          <a:latin typeface="Times New Roman"/>
                          <a:ea typeface="Times New Roman"/>
                          <a:cs typeface="Times New Roman"/>
                        </a:rPr>
                        <a:t>,</a:t>
                      </a:r>
                      <a:r>
                        <a:rPr lang="en-US" sz="1600" dirty="0">
                          <a:latin typeface="Times New Roman"/>
                          <a:ea typeface="Times New Roman"/>
                          <a:cs typeface="Times New Roman"/>
                        </a:rPr>
                        <a:t> network topologies, and databases.</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smtClean="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smtClean="0">
                          <a:solidFill>
                            <a:srgbClr val="000000"/>
                          </a:solidFill>
                          <a:latin typeface="Times New Roman"/>
                          <a:ea typeface="Times New Roman"/>
                          <a:cs typeface="Times New Roman"/>
                        </a:rPr>
                        <a:t>C3</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smtClean="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smtClean="0">
                          <a:solidFill>
                            <a:srgbClr val="000000"/>
                          </a:solidFill>
                          <a:latin typeface="Times New Roman"/>
                          <a:ea typeface="Times New Roman"/>
                          <a:cs typeface="Times New Roman"/>
                        </a:rPr>
                        <a:t>PLO2</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1273">
                <a:tc>
                  <a:txBody>
                    <a:bodyPr/>
                    <a:lstStyle/>
                    <a:p>
                      <a:pPr marL="0" marR="0" algn="l">
                        <a:lnSpc>
                          <a:spcPct val="115000"/>
                        </a:lnSpc>
                        <a:spcBef>
                          <a:spcPts val="0"/>
                        </a:spcBef>
                        <a:spcAft>
                          <a:spcPts val="0"/>
                        </a:spcAft>
                      </a:pPr>
                      <a:endParaRPr lang="en-US" sz="1600" dirty="0" smtClean="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smtClean="0">
                          <a:solidFill>
                            <a:srgbClr val="000000"/>
                          </a:solidFill>
                          <a:latin typeface="Times New Roman"/>
                          <a:ea typeface="Times New Roman"/>
                          <a:cs typeface="Times New Roman"/>
                        </a:rPr>
                        <a:t>4</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smtClean="0">
                        <a:latin typeface="Times New Roman"/>
                        <a:ea typeface="Times New Roman"/>
                        <a:cs typeface="Times New Roman"/>
                      </a:endParaRPr>
                    </a:p>
                    <a:p>
                      <a:pPr marL="0" marR="0" algn="l">
                        <a:lnSpc>
                          <a:spcPct val="115000"/>
                        </a:lnSpc>
                        <a:spcBef>
                          <a:spcPts val="0"/>
                        </a:spcBef>
                        <a:spcAft>
                          <a:spcPts val="0"/>
                        </a:spcAft>
                      </a:pPr>
                      <a:r>
                        <a:rPr lang="en-US" sz="1600" dirty="0" smtClean="0">
                          <a:latin typeface="Times New Roman"/>
                          <a:ea typeface="Times New Roman"/>
                          <a:cs typeface="Times New Roman"/>
                        </a:rPr>
                        <a:t>Present </a:t>
                      </a:r>
                      <a:r>
                        <a:rPr lang="en-US" sz="1600" dirty="0">
                          <a:latin typeface="Times New Roman"/>
                          <a:ea typeface="Times New Roman"/>
                          <a:cs typeface="Times New Roman"/>
                        </a:rPr>
                        <a:t>given Computing Fundamentals course topics clearly and professionally in the front of class.</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smtClean="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smtClean="0">
                          <a:solidFill>
                            <a:srgbClr val="000000"/>
                          </a:solidFill>
                          <a:latin typeface="Times New Roman"/>
                          <a:ea typeface="Times New Roman"/>
                          <a:cs typeface="Times New Roman"/>
                        </a:rPr>
                        <a:t>A6</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smtClean="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smtClean="0">
                          <a:solidFill>
                            <a:srgbClr val="000000"/>
                          </a:solidFill>
                          <a:latin typeface="Times New Roman"/>
                          <a:ea typeface="Times New Roman"/>
                          <a:cs typeface="Times New Roman"/>
                        </a:rPr>
                        <a:t>PLO10</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Slide Number Placeholder 4"/>
          <p:cNvSpPr>
            <a:spLocks noGrp="1"/>
          </p:cNvSpPr>
          <p:nvPr>
            <p:ph type="sldNum" sz="quarter" idx="12"/>
          </p:nvPr>
        </p:nvSpPr>
        <p:spPr>
          <a:xfrm>
            <a:off x="6553200" y="6356350"/>
            <a:ext cx="2133600" cy="365125"/>
          </a:xfrm>
        </p:spPr>
        <p:txBody>
          <a:bodyPr/>
          <a:lstStyle/>
          <a:p>
            <a:endParaRPr lang="en-US" dirty="0" smtClean="0"/>
          </a:p>
          <a:p>
            <a:r>
              <a:rPr lang="en-US" dirty="0" smtClean="0"/>
              <a:t>Fall 2021</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781800" cy="1143000"/>
          </a:xfrm>
        </p:spPr>
        <p:txBody>
          <a:bodyPr>
            <a:normAutofit fontScale="90000"/>
          </a:bodyPr>
          <a:lstStyle/>
          <a:p>
            <a:r>
              <a:rPr lang="en-US" dirty="0" smtClean="0"/>
              <a:t>Outcome Based Education(OBE)</a:t>
            </a:r>
            <a:endParaRPr lang="en-US" dirty="0"/>
          </a:p>
        </p:txBody>
      </p:sp>
      <p:sp>
        <p:nvSpPr>
          <p:cNvPr id="3" name="Date Placeholder 2"/>
          <p:cNvSpPr>
            <a:spLocks noGrp="1"/>
          </p:cNvSpPr>
          <p:nvPr>
            <p:ph type="dt" sz="half" idx="10"/>
          </p:nvPr>
        </p:nvSpPr>
        <p:spPr/>
        <p:txBody>
          <a:bodyPr/>
          <a:lstStyle/>
          <a:p>
            <a:r>
              <a:rPr lang="en-US" smtClean="0"/>
              <a:t>CF(CSC-110)</a:t>
            </a:r>
            <a:endParaRPr lang="en-US" dirty="0"/>
          </a:p>
        </p:txBody>
      </p:sp>
      <p:sp>
        <p:nvSpPr>
          <p:cNvPr id="4" name="Footer Placeholder 3"/>
          <p:cNvSpPr>
            <a:spLocks noGrp="1"/>
          </p:cNvSpPr>
          <p:nvPr>
            <p:ph type="ftr" sz="quarter" idx="11"/>
          </p:nvPr>
        </p:nvSpPr>
        <p:spPr/>
        <p:txBody>
          <a:bodyPr/>
          <a:lstStyle/>
          <a:p>
            <a:r>
              <a:rPr lang="en-US" dirty="0" smtClean="0"/>
              <a:t>Engr. Mahawish, Department of Software Engineering    </a:t>
            </a:r>
            <a:endParaRPr lang="en-US" dirty="0"/>
          </a:p>
        </p:txBody>
      </p:sp>
      <p:sp>
        <p:nvSpPr>
          <p:cNvPr id="6" name="Rectangle 5"/>
          <p:cNvSpPr/>
          <p:nvPr/>
        </p:nvSpPr>
        <p:spPr>
          <a:xfrm>
            <a:off x="228600" y="990600"/>
            <a:ext cx="4343400" cy="5109091"/>
          </a:xfrm>
          <a:prstGeom prst="rect">
            <a:avLst/>
          </a:prstGeom>
          <a:solidFill>
            <a:schemeClr val="accent1">
              <a:lumMod val="40000"/>
              <a:lumOff val="60000"/>
            </a:schemeClr>
          </a:solidFill>
          <a:ln>
            <a:solidFill>
              <a:srgbClr val="FFC000"/>
            </a:solidFill>
          </a:ln>
        </p:spPr>
        <p:txBody>
          <a:bodyPr wrap="square">
            <a:spAutoFit/>
          </a:bodyPr>
          <a:lstStyle/>
          <a:p>
            <a:r>
              <a:rPr lang="en-US" sz="2800" b="1" dirty="0" smtClean="0"/>
              <a:t>Program Learning Outcomes</a:t>
            </a:r>
          </a:p>
          <a:p>
            <a:r>
              <a:rPr lang="en-US" b="1" dirty="0" smtClean="0"/>
              <a:t> </a:t>
            </a:r>
            <a:endParaRPr lang="en-US" dirty="0" smtClean="0"/>
          </a:p>
          <a:p>
            <a:r>
              <a:rPr lang="en-US" b="1" dirty="0" smtClean="0"/>
              <a:t>PLO 1: Engineering Knowledge.</a:t>
            </a:r>
            <a:endParaRPr lang="en-US" dirty="0" smtClean="0"/>
          </a:p>
          <a:p>
            <a:r>
              <a:rPr lang="en-US" b="1" dirty="0" smtClean="0"/>
              <a:t>PLO 2: Problem Analysis.</a:t>
            </a:r>
            <a:endParaRPr lang="en-US" dirty="0" smtClean="0"/>
          </a:p>
          <a:p>
            <a:r>
              <a:rPr lang="en-US" b="1" dirty="0" smtClean="0"/>
              <a:t>PLO 3: Design/Development of Solutions</a:t>
            </a:r>
            <a:endParaRPr lang="en-US" dirty="0" smtClean="0"/>
          </a:p>
          <a:p>
            <a:r>
              <a:rPr lang="en-US" b="1" dirty="0" smtClean="0"/>
              <a:t>PLO 4: Investigation</a:t>
            </a:r>
            <a:r>
              <a:rPr lang="en-US" dirty="0" smtClean="0"/>
              <a:t>.</a:t>
            </a:r>
          </a:p>
          <a:p>
            <a:r>
              <a:rPr lang="en-US" b="1" dirty="0" smtClean="0"/>
              <a:t>PLO 5: Modern Tool Usage</a:t>
            </a:r>
            <a:endParaRPr lang="en-US" dirty="0" smtClean="0"/>
          </a:p>
          <a:p>
            <a:r>
              <a:rPr lang="en-US" b="1" dirty="0" smtClean="0"/>
              <a:t>PLO 6: The Engineer and Society.</a:t>
            </a:r>
            <a:endParaRPr lang="en-US" dirty="0" smtClean="0"/>
          </a:p>
          <a:p>
            <a:r>
              <a:rPr lang="en-US" b="1" dirty="0" smtClean="0"/>
              <a:t>PLO 7: Environment and Sustainability.</a:t>
            </a:r>
            <a:endParaRPr lang="en-US" dirty="0" smtClean="0"/>
          </a:p>
          <a:p>
            <a:r>
              <a:rPr lang="en-US" b="1" dirty="0" smtClean="0"/>
              <a:t>PLO 8: Ethics.</a:t>
            </a:r>
            <a:endParaRPr lang="en-US" dirty="0" smtClean="0"/>
          </a:p>
          <a:p>
            <a:r>
              <a:rPr lang="en-US" b="1" dirty="0" smtClean="0"/>
              <a:t>PLO 9: Individual and Team Work.</a:t>
            </a:r>
            <a:endParaRPr lang="en-US" dirty="0" smtClean="0"/>
          </a:p>
          <a:p>
            <a:r>
              <a:rPr lang="en-US" b="1" dirty="0" smtClean="0"/>
              <a:t>PLO 10: Communication.</a:t>
            </a:r>
            <a:endParaRPr lang="en-US" dirty="0" smtClean="0"/>
          </a:p>
          <a:p>
            <a:r>
              <a:rPr lang="en-US" b="1" dirty="0" smtClean="0"/>
              <a:t>PLO 11: Project Management.</a:t>
            </a:r>
            <a:endParaRPr lang="en-US" dirty="0" smtClean="0"/>
          </a:p>
          <a:p>
            <a:r>
              <a:rPr lang="en-US" b="1" dirty="0" smtClean="0"/>
              <a:t>PLO 12: Lifelong Learning.</a:t>
            </a:r>
          </a:p>
          <a:p>
            <a:endParaRPr lang="en-US" b="1" dirty="0" smtClean="0"/>
          </a:p>
          <a:p>
            <a:endParaRPr lang="en-US" dirty="0"/>
          </a:p>
        </p:txBody>
      </p:sp>
      <p:sp>
        <p:nvSpPr>
          <p:cNvPr id="7" name="Rectangle 6"/>
          <p:cNvSpPr/>
          <p:nvPr/>
        </p:nvSpPr>
        <p:spPr>
          <a:xfrm>
            <a:off x="4495800" y="990601"/>
            <a:ext cx="4419600" cy="5109091"/>
          </a:xfrm>
          <a:prstGeom prst="rect">
            <a:avLst/>
          </a:prstGeom>
          <a:solidFill>
            <a:schemeClr val="accent2">
              <a:lumMod val="20000"/>
              <a:lumOff val="80000"/>
            </a:schemeClr>
          </a:solidFill>
          <a:ln>
            <a:solidFill>
              <a:srgbClr val="FFC000"/>
            </a:solidFill>
          </a:ln>
        </p:spPr>
        <p:txBody>
          <a:bodyPr wrap="square">
            <a:spAutoFit/>
          </a:bodyPr>
          <a:lstStyle/>
          <a:p>
            <a:r>
              <a:rPr lang="en-US" sz="2800" b="1" dirty="0" smtClean="0"/>
              <a:t>Program Educational Objectives</a:t>
            </a:r>
          </a:p>
          <a:p>
            <a:r>
              <a:rPr lang="en-US" b="1" dirty="0" smtClean="0"/>
              <a:t>PEO-1: </a:t>
            </a:r>
            <a:r>
              <a:rPr lang="en-US" dirty="0" smtClean="0"/>
              <a:t>Graduates should demonstrate competence in applying Software Engineering knowledge &amp; practices in various phases of software/system development life cycle in their respective professional career.</a:t>
            </a:r>
          </a:p>
          <a:p>
            <a:r>
              <a:rPr lang="en-US" b="1" dirty="0" smtClean="0"/>
              <a:t>PEO-2:</a:t>
            </a:r>
            <a:r>
              <a:rPr lang="en-US" dirty="0" smtClean="0"/>
              <a:t> Graduates should demonstrate an ability to work as a member and/or leader in a team with a strong sense of societal context, professional ethics and effective communication skills in professional practice.</a:t>
            </a:r>
          </a:p>
          <a:p>
            <a:r>
              <a:rPr lang="en-US" b="1" dirty="0" smtClean="0"/>
              <a:t>PEO-3:</a:t>
            </a:r>
            <a:r>
              <a:rPr lang="en-US" dirty="0" smtClean="0"/>
              <a:t> Graduates should demonstrate sustained learning by pursuing life-long learning through graduate studies, professional development or managerial/leadership skills.</a:t>
            </a:r>
            <a:endParaRPr lang="en-US" dirty="0"/>
          </a:p>
        </p:txBody>
      </p:sp>
      <p:sp>
        <p:nvSpPr>
          <p:cNvPr id="8" name="Slide Number Placeholder 4"/>
          <p:cNvSpPr>
            <a:spLocks noGrp="1"/>
          </p:cNvSpPr>
          <p:nvPr>
            <p:ph type="sldNum" sz="quarter" idx="12"/>
          </p:nvPr>
        </p:nvSpPr>
        <p:spPr>
          <a:xfrm>
            <a:off x="6553200" y="6356350"/>
            <a:ext cx="2133600" cy="365125"/>
          </a:xfrm>
        </p:spPr>
        <p:txBody>
          <a:bodyPr/>
          <a:lstStyle/>
          <a:p>
            <a:endParaRPr lang="en-US" dirty="0" smtClean="0"/>
          </a:p>
          <a:p>
            <a:r>
              <a:rPr lang="en-US" dirty="0" smtClean="0"/>
              <a:t>Fall 2021</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System</a:t>
            </a:r>
            <a:endParaRPr lang="en-US" dirty="0"/>
          </a:p>
        </p:txBody>
      </p:sp>
      <p:sp>
        <p:nvSpPr>
          <p:cNvPr id="3" name="Date Placeholder 2"/>
          <p:cNvSpPr>
            <a:spLocks noGrp="1"/>
          </p:cNvSpPr>
          <p:nvPr>
            <p:ph type="dt" sz="half" idx="10"/>
          </p:nvPr>
        </p:nvSpPr>
        <p:spPr/>
        <p:txBody>
          <a:bodyPr/>
          <a:lstStyle/>
          <a:p>
            <a:r>
              <a:rPr lang="en-US" dirty="0" smtClean="0"/>
              <a:t>CF(CSC-110)</a:t>
            </a:r>
            <a:endParaRPr lang="en-US" dirty="0"/>
          </a:p>
        </p:txBody>
      </p:sp>
      <p:sp>
        <p:nvSpPr>
          <p:cNvPr id="4" name="Footer Placeholder 3"/>
          <p:cNvSpPr>
            <a:spLocks noGrp="1"/>
          </p:cNvSpPr>
          <p:nvPr>
            <p:ph type="ftr" sz="quarter" idx="11"/>
          </p:nvPr>
        </p:nvSpPr>
        <p:spPr/>
        <p:txBody>
          <a:bodyPr/>
          <a:lstStyle/>
          <a:p>
            <a:r>
              <a:rPr lang="en-US" smtClean="0"/>
              <a:t>Engr. Mahawish, Department of Software Engineering    </a:t>
            </a:r>
            <a:endParaRPr lang="en-US" dirty="0"/>
          </a:p>
        </p:txBody>
      </p:sp>
      <p:graphicFrame>
        <p:nvGraphicFramePr>
          <p:cNvPr id="6" name="object 4"/>
          <p:cNvGraphicFramePr>
            <a:graphicFrameLocks noGrp="1"/>
          </p:cNvGraphicFramePr>
          <p:nvPr/>
        </p:nvGraphicFramePr>
        <p:xfrm>
          <a:off x="838200" y="1676400"/>
          <a:ext cx="7198360" cy="4648835"/>
        </p:xfrm>
        <a:graphic>
          <a:graphicData uri="http://schemas.openxmlformats.org/drawingml/2006/table">
            <a:tbl>
              <a:tblPr firstRow="1" bandRow="1">
                <a:tableStyleId>{2D5ABB26-0587-4C30-8999-92F81FD0307C}</a:tableStyleId>
              </a:tblPr>
              <a:tblGrid>
                <a:gridCol w="1136015"/>
                <a:gridCol w="1998980"/>
                <a:gridCol w="1854835"/>
                <a:gridCol w="2208530"/>
              </a:tblGrid>
              <a:tr h="658500">
                <a:tc>
                  <a:txBody>
                    <a:bodyPr/>
                    <a:lstStyle/>
                    <a:p>
                      <a:pPr algn="ctr">
                        <a:lnSpc>
                          <a:spcPct val="100000"/>
                        </a:lnSpc>
                        <a:spcBef>
                          <a:spcPts val="409"/>
                        </a:spcBef>
                      </a:pPr>
                      <a:r>
                        <a:rPr sz="2000" b="1" spc="45" dirty="0">
                          <a:solidFill>
                            <a:srgbClr val="FFFFFF"/>
                          </a:solidFill>
                          <a:latin typeface="Times New Roman"/>
                          <a:cs typeface="Times New Roman"/>
                        </a:rPr>
                        <a:t>Grade</a:t>
                      </a:r>
                      <a:endParaRPr sz="2000">
                        <a:latin typeface="Times New Roman"/>
                        <a:cs typeface="Times New Roman"/>
                      </a:endParaRPr>
                    </a:p>
                  </a:txBody>
                  <a:tcPr marL="0" marR="0" marT="52069" marB="0">
                    <a:solidFill>
                      <a:srgbClr val="000000"/>
                    </a:solidFill>
                  </a:tcPr>
                </a:tc>
                <a:tc>
                  <a:txBody>
                    <a:bodyPr/>
                    <a:lstStyle/>
                    <a:p>
                      <a:pPr marL="128270">
                        <a:lnSpc>
                          <a:spcPct val="100000"/>
                        </a:lnSpc>
                        <a:spcBef>
                          <a:spcPts val="409"/>
                        </a:spcBef>
                      </a:pPr>
                      <a:r>
                        <a:rPr sz="2000" b="1" spc="45" dirty="0">
                          <a:solidFill>
                            <a:srgbClr val="FFFFFF"/>
                          </a:solidFill>
                          <a:latin typeface="Times New Roman"/>
                          <a:cs typeface="Times New Roman"/>
                        </a:rPr>
                        <a:t>Grade</a:t>
                      </a:r>
                      <a:r>
                        <a:rPr sz="2000" b="1" spc="-30" dirty="0">
                          <a:solidFill>
                            <a:srgbClr val="FFFFFF"/>
                          </a:solidFill>
                          <a:latin typeface="Times New Roman"/>
                          <a:cs typeface="Times New Roman"/>
                        </a:rPr>
                        <a:t> </a:t>
                      </a:r>
                      <a:r>
                        <a:rPr sz="2000" b="1" spc="65" dirty="0">
                          <a:solidFill>
                            <a:srgbClr val="FFFFFF"/>
                          </a:solidFill>
                          <a:latin typeface="Times New Roman"/>
                          <a:cs typeface="Times New Roman"/>
                        </a:rPr>
                        <a:t>Point</a:t>
                      </a:r>
                      <a:endParaRPr sz="2000">
                        <a:latin typeface="Times New Roman"/>
                        <a:cs typeface="Times New Roman"/>
                      </a:endParaRPr>
                    </a:p>
                  </a:txBody>
                  <a:tcPr marL="0" marR="0" marT="52069" marB="0">
                    <a:solidFill>
                      <a:srgbClr val="000000"/>
                    </a:solidFill>
                  </a:tcPr>
                </a:tc>
                <a:tc>
                  <a:txBody>
                    <a:bodyPr/>
                    <a:lstStyle/>
                    <a:p>
                      <a:pPr marL="464820">
                        <a:lnSpc>
                          <a:spcPct val="100000"/>
                        </a:lnSpc>
                        <a:spcBef>
                          <a:spcPts val="409"/>
                        </a:spcBef>
                      </a:pPr>
                      <a:r>
                        <a:rPr sz="2000" b="1" spc="-110" dirty="0">
                          <a:solidFill>
                            <a:srgbClr val="FFFFFF"/>
                          </a:solidFill>
                          <a:latin typeface="Times New Roman"/>
                          <a:cs typeface="Times New Roman"/>
                        </a:rPr>
                        <a:t>LL</a:t>
                      </a:r>
                      <a:r>
                        <a:rPr sz="2000" b="1" spc="-10" dirty="0">
                          <a:solidFill>
                            <a:srgbClr val="FFFFFF"/>
                          </a:solidFill>
                          <a:latin typeface="Times New Roman"/>
                          <a:cs typeface="Times New Roman"/>
                        </a:rPr>
                        <a:t> </a:t>
                      </a:r>
                      <a:r>
                        <a:rPr sz="2000" b="1" spc="-220" dirty="0">
                          <a:solidFill>
                            <a:srgbClr val="FFFFFF"/>
                          </a:solidFill>
                          <a:latin typeface="Times New Roman"/>
                          <a:cs typeface="Times New Roman"/>
                        </a:rPr>
                        <a:t>%</a:t>
                      </a:r>
                      <a:endParaRPr sz="2000">
                        <a:latin typeface="Times New Roman"/>
                        <a:cs typeface="Times New Roman"/>
                      </a:endParaRPr>
                    </a:p>
                  </a:txBody>
                  <a:tcPr marL="0" marR="0" marT="52069" marB="0">
                    <a:solidFill>
                      <a:srgbClr val="000000"/>
                    </a:solidFill>
                  </a:tcPr>
                </a:tc>
                <a:tc>
                  <a:txBody>
                    <a:bodyPr/>
                    <a:lstStyle/>
                    <a:p>
                      <a:pPr marL="14604" algn="ctr">
                        <a:lnSpc>
                          <a:spcPct val="100000"/>
                        </a:lnSpc>
                        <a:spcBef>
                          <a:spcPts val="409"/>
                        </a:spcBef>
                      </a:pPr>
                      <a:r>
                        <a:rPr sz="2000" b="1" dirty="0">
                          <a:solidFill>
                            <a:srgbClr val="FFFFFF"/>
                          </a:solidFill>
                          <a:latin typeface="Times New Roman"/>
                          <a:cs typeface="Times New Roman"/>
                        </a:rPr>
                        <a:t>UL</a:t>
                      </a:r>
                      <a:r>
                        <a:rPr sz="2000" b="1" spc="-20" dirty="0">
                          <a:solidFill>
                            <a:srgbClr val="FFFFFF"/>
                          </a:solidFill>
                          <a:latin typeface="Times New Roman"/>
                          <a:cs typeface="Times New Roman"/>
                        </a:rPr>
                        <a:t> </a:t>
                      </a:r>
                      <a:r>
                        <a:rPr sz="2000" b="1" spc="-220" dirty="0">
                          <a:solidFill>
                            <a:srgbClr val="FFFFFF"/>
                          </a:solidFill>
                          <a:latin typeface="Times New Roman"/>
                          <a:cs typeface="Times New Roman"/>
                        </a:rPr>
                        <a:t>%</a:t>
                      </a:r>
                      <a:endParaRPr sz="2000">
                        <a:latin typeface="Times New Roman"/>
                        <a:cs typeface="Times New Roman"/>
                      </a:endParaRPr>
                    </a:p>
                  </a:txBody>
                  <a:tcPr marL="0" marR="0" marT="52069" marB="0">
                    <a:solidFill>
                      <a:srgbClr val="000000"/>
                    </a:solidFill>
                  </a:tcPr>
                </a:tc>
              </a:tr>
              <a:tr h="303765">
                <a:tc>
                  <a:txBody>
                    <a:bodyPr/>
                    <a:lstStyle/>
                    <a:p>
                      <a:pPr algn="ctr">
                        <a:lnSpc>
                          <a:spcPct val="100000"/>
                        </a:lnSpc>
                        <a:spcBef>
                          <a:spcPts val="125"/>
                        </a:spcBef>
                      </a:pPr>
                      <a:r>
                        <a:rPr sz="2000" b="1" dirty="0">
                          <a:solidFill>
                            <a:srgbClr val="FFFFFF"/>
                          </a:solidFill>
                          <a:latin typeface="Times New Roman"/>
                          <a:cs typeface="Times New Roman"/>
                        </a:rPr>
                        <a:t>A</a:t>
                      </a:r>
                      <a:endParaRPr sz="2000">
                        <a:latin typeface="Times New Roman"/>
                        <a:cs typeface="Times New Roman"/>
                      </a:endParaRPr>
                    </a:p>
                  </a:txBody>
                  <a:tcPr marL="0" marR="0" marT="15875" marB="0">
                    <a:solidFill>
                      <a:srgbClr val="000000"/>
                    </a:solidFill>
                  </a:tcPr>
                </a:tc>
                <a:tc>
                  <a:txBody>
                    <a:bodyPr/>
                    <a:lstStyle/>
                    <a:p>
                      <a:pPr marR="326390" algn="ctr">
                        <a:lnSpc>
                          <a:spcPct val="100000"/>
                        </a:lnSpc>
                        <a:spcBef>
                          <a:spcPts val="125"/>
                        </a:spcBef>
                      </a:pPr>
                      <a:r>
                        <a:rPr sz="2000" spc="-130" dirty="0">
                          <a:latin typeface="Georgia"/>
                          <a:cs typeface="Georgia"/>
                        </a:rPr>
                        <a:t>4.0</a:t>
                      </a:r>
                      <a:endParaRPr sz="2000">
                        <a:latin typeface="Georgia"/>
                        <a:cs typeface="Georgia"/>
                      </a:endParaRPr>
                    </a:p>
                  </a:txBody>
                  <a:tcPr marL="0" marR="0" marT="15875" marB="0">
                    <a:solidFill>
                      <a:srgbClr val="E7E7E7"/>
                    </a:solidFill>
                  </a:tcPr>
                </a:tc>
                <a:tc>
                  <a:txBody>
                    <a:bodyPr/>
                    <a:lstStyle/>
                    <a:p>
                      <a:pPr marL="536575">
                        <a:lnSpc>
                          <a:spcPct val="100000"/>
                        </a:lnSpc>
                        <a:spcBef>
                          <a:spcPts val="125"/>
                        </a:spcBef>
                      </a:pPr>
                      <a:r>
                        <a:rPr sz="2000" spc="50" dirty="0">
                          <a:latin typeface="Trebuchet MS"/>
                          <a:cs typeface="Trebuchet MS"/>
                        </a:rPr>
                        <a:t>≥</a:t>
                      </a:r>
                      <a:r>
                        <a:rPr sz="2000" spc="-120" dirty="0">
                          <a:latin typeface="Trebuchet MS"/>
                          <a:cs typeface="Trebuchet MS"/>
                        </a:rPr>
                        <a:t> </a:t>
                      </a:r>
                      <a:r>
                        <a:rPr sz="2000" spc="-45" dirty="0">
                          <a:latin typeface="Trebuchet MS"/>
                          <a:cs typeface="Trebuchet MS"/>
                        </a:rPr>
                        <a:t>85</a:t>
                      </a:r>
                      <a:endParaRPr sz="2000">
                        <a:latin typeface="Trebuchet MS"/>
                        <a:cs typeface="Trebuchet MS"/>
                      </a:endParaRPr>
                    </a:p>
                  </a:txBody>
                  <a:tcPr marL="0" marR="0" marT="15875" marB="0">
                    <a:solidFill>
                      <a:srgbClr val="E7E7E7"/>
                    </a:solidFill>
                  </a:tcPr>
                </a:tc>
                <a:tc>
                  <a:txBody>
                    <a:bodyPr/>
                    <a:lstStyle/>
                    <a:p>
                      <a:pPr marL="11430" algn="ctr">
                        <a:lnSpc>
                          <a:spcPct val="100000"/>
                        </a:lnSpc>
                        <a:spcBef>
                          <a:spcPts val="125"/>
                        </a:spcBef>
                      </a:pPr>
                      <a:r>
                        <a:rPr sz="2000" dirty="0">
                          <a:latin typeface="Georgia"/>
                          <a:cs typeface="Georgia"/>
                        </a:rPr>
                        <a:t>-</a:t>
                      </a:r>
                      <a:endParaRPr sz="2000">
                        <a:latin typeface="Georgia"/>
                        <a:cs typeface="Georgia"/>
                      </a:endParaRPr>
                    </a:p>
                  </a:txBody>
                  <a:tcPr marL="0" marR="0" marT="15875" marB="0">
                    <a:solidFill>
                      <a:srgbClr val="E7E7E7"/>
                    </a:solidFill>
                  </a:tcPr>
                </a:tc>
              </a:tr>
              <a:tr h="315194">
                <a:tc>
                  <a:txBody>
                    <a:bodyPr/>
                    <a:lstStyle/>
                    <a:p>
                      <a:pPr algn="ctr">
                        <a:lnSpc>
                          <a:spcPct val="100000"/>
                        </a:lnSpc>
                        <a:spcBef>
                          <a:spcPts val="220"/>
                        </a:spcBef>
                      </a:pPr>
                      <a:r>
                        <a:rPr sz="2000" b="1" spc="55" dirty="0">
                          <a:solidFill>
                            <a:srgbClr val="FFFFFF"/>
                          </a:solidFill>
                          <a:latin typeface="Times New Roman"/>
                          <a:cs typeface="Times New Roman"/>
                        </a:rPr>
                        <a:t>A-</a:t>
                      </a:r>
                      <a:endParaRPr sz="2000">
                        <a:latin typeface="Times New Roman"/>
                        <a:cs typeface="Times New Roman"/>
                      </a:endParaRPr>
                    </a:p>
                  </a:txBody>
                  <a:tcPr marL="0" marR="0" marT="27940" marB="0">
                    <a:solidFill>
                      <a:srgbClr val="000000"/>
                    </a:solidFill>
                  </a:tcPr>
                </a:tc>
                <a:tc>
                  <a:txBody>
                    <a:bodyPr/>
                    <a:lstStyle/>
                    <a:p>
                      <a:pPr marL="608330">
                        <a:lnSpc>
                          <a:spcPct val="100000"/>
                        </a:lnSpc>
                        <a:spcBef>
                          <a:spcPts val="220"/>
                        </a:spcBef>
                      </a:pPr>
                      <a:r>
                        <a:rPr sz="2000" spc="-70" dirty="0">
                          <a:latin typeface="Georgia"/>
                          <a:cs typeface="Georgia"/>
                        </a:rPr>
                        <a:t>3.67</a:t>
                      </a:r>
                      <a:endParaRPr sz="2000">
                        <a:latin typeface="Georgia"/>
                        <a:cs typeface="Georgia"/>
                      </a:endParaRPr>
                    </a:p>
                  </a:txBody>
                  <a:tcPr marL="0" marR="0" marT="27940" marB="0"/>
                </a:tc>
                <a:tc>
                  <a:txBody>
                    <a:bodyPr/>
                    <a:lstStyle/>
                    <a:p>
                      <a:pPr marL="536575">
                        <a:lnSpc>
                          <a:spcPct val="100000"/>
                        </a:lnSpc>
                        <a:spcBef>
                          <a:spcPts val="220"/>
                        </a:spcBef>
                      </a:pPr>
                      <a:r>
                        <a:rPr sz="2000" spc="50" dirty="0">
                          <a:latin typeface="Trebuchet MS"/>
                          <a:cs typeface="Trebuchet MS"/>
                        </a:rPr>
                        <a:t>≥</a:t>
                      </a:r>
                      <a:r>
                        <a:rPr sz="2000" spc="-114" dirty="0">
                          <a:latin typeface="Trebuchet MS"/>
                          <a:cs typeface="Trebuchet MS"/>
                        </a:rPr>
                        <a:t> </a:t>
                      </a:r>
                      <a:r>
                        <a:rPr sz="2000" spc="-50" dirty="0">
                          <a:latin typeface="Trebuchet MS"/>
                          <a:cs typeface="Trebuchet MS"/>
                        </a:rPr>
                        <a:t>80</a:t>
                      </a:r>
                      <a:endParaRPr sz="2000">
                        <a:latin typeface="Trebuchet MS"/>
                        <a:cs typeface="Trebuchet MS"/>
                      </a:endParaRPr>
                    </a:p>
                  </a:txBody>
                  <a:tcPr marL="0" marR="0" marT="27940" marB="0"/>
                </a:tc>
                <a:tc>
                  <a:txBody>
                    <a:bodyPr/>
                    <a:lstStyle/>
                    <a:p>
                      <a:pPr marL="12065" algn="ctr">
                        <a:lnSpc>
                          <a:spcPct val="100000"/>
                        </a:lnSpc>
                        <a:spcBef>
                          <a:spcPts val="220"/>
                        </a:spcBef>
                      </a:pPr>
                      <a:r>
                        <a:rPr sz="2000" spc="-75" dirty="0">
                          <a:latin typeface="Georgia"/>
                          <a:cs typeface="Georgia"/>
                        </a:rPr>
                        <a:t>&lt;</a:t>
                      </a:r>
                      <a:r>
                        <a:rPr sz="2000" spc="5" dirty="0">
                          <a:latin typeface="Georgia"/>
                          <a:cs typeface="Georgia"/>
                        </a:rPr>
                        <a:t> </a:t>
                      </a:r>
                      <a:r>
                        <a:rPr sz="2000" spc="-125" dirty="0">
                          <a:latin typeface="Georgia"/>
                          <a:cs typeface="Georgia"/>
                        </a:rPr>
                        <a:t>85</a:t>
                      </a:r>
                      <a:endParaRPr sz="2000">
                        <a:latin typeface="Georgia"/>
                        <a:cs typeface="Georgia"/>
                      </a:endParaRPr>
                    </a:p>
                  </a:txBody>
                  <a:tcPr marL="0" marR="0" marT="27940" marB="0"/>
                </a:tc>
              </a:tr>
              <a:tr h="315796">
                <a:tc>
                  <a:txBody>
                    <a:bodyPr/>
                    <a:lstStyle/>
                    <a:p>
                      <a:pPr algn="ctr">
                        <a:lnSpc>
                          <a:spcPct val="100000"/>
                        </a:lnSpc>
                        <a:spcBef>
                          <a:spcPts val="225"/>
                        </a:spcBef>
                      </a:pPr>
                      <a:r>
                        <a:rPr sz="2000" b="1" spc="30" dirty="0">
                          <a:solidFill>
                            <a:srgbClr val="FFFFFF"/>
                          </a:solidFill>
                          <a:latin typeface="Times New Roman"/>
                          <a:cs typeface="Times New Roman"/>
                        </a:rPr>
                        <a:t>B+</a:t>
                      </a:r>
                      <a:endParaRPr sz="2000">
                        <a:latin typeface="Times New Roman"/>
                        <a:cs typeface="Times New Roman"/>
                      </a:endParaRPr>
                    </a:p>
                  </a:txBody>
                  <a:tcPr marL="0" marR="0" marT="28575" marB="0">
                    <a:solidFill>
                      <a:srgbClr val="000000"/>
                    </a:solidFill>
                  </a:tcPr>
                </a:tc>
                <a:tc>
                  <a:txBody>
                    <a:bodyPr/>
                    <a:lstStyle/>
                    <a:p>
                      <a:pPr marL="608330">
                        <a:lnSpc>
                          <a:spcPct val="100000"/>
                        </a:lnSpc>
                        <a:spcBef>
                          <a:spcPts val="225"/>
                        </a:spcBef>
                      </a:pPr>
                      <a:r>
                        <a:rPr sz="2000" spc="-85" dirty="0">
                          <a:latin typeface="Georgia"/>
                          <a:cs typeface="Georgia"/>
                        </a:rPr>
                        <a:t>3.33</a:t>
                      </a:r>
                      <a:endParaRPr sz="2000">
                        <a:latin typeface="Georgia"/>
                        <a:cs typeface="Georgia"/>
                      </a:endParaRPr>
                    </a:p>
                  </a:txBody>
                  <a:tcPr marL="0" marR="0" marT="28575" marB="0">
                    <a:solidFill>
                      <a:srgbClr val="E7E7E7"/>
                    </a:solidFill>
                  </a:tcPr>
                </a:tc>
                <a:tc>
                  <a:txBody>
                    <a:bodyPr/>
                    <a:lstStyle/>
                    <a:p>
                      <a:pPr marL="536575">
                        <a:lnSpc>
                          <a:spcPct val="100000"/>
                        </a:lnSpc>
                        <a:spcBef>
                          <a:spcPts val="225"/>
                        </a:spcBef>
                      </a:pPr>
                      <a:r>
                        <a:rPr sz="2000" spc="50" dirty="0">
                          <a:latin typeface="Trebuchet MS"/>
                          <a:cs typeface="Trebuchet MS"/>
                        </a:rPr>
                        <a:t>≥</a:t>
                      </a:r>
                      <a:r>
                        <a:rPr sz="2000" spc="-120" dirty="0">
                          <a:latin typeface="Trebuchet MS"/>
                          <a:cs typeface="Trebuchet MS"/>
                        </a:rPr>
                        <a:t> </a:t>
                      </a:r>
                      <a:r>
                        <a:rPr sz="2000" spc="-45" dirty="0">
                          <a:latin typeface="Trebuchet MS"/>
                          <a:cs typeface="Trebuchet MS"/>
                        </a:rPr>
                        <a:t>75</a:t>
                      </a:r>
                      <a:endParaRPr sz="2000">
                        <a:latin typeface="Trebuchet MS"/>
                        <a:cs typeface="Trebuchet MS"/>
                      </a:endParaRPr>
                    </a:p>
                  </a:txBody>
                  <a:tcPr marL="0" marR="0" marT="28575" marB="0">
                    <a:solidFill>
                      <a:srgbClr val="E7E7E7"/>
                    </a:solidFill>
                  </a:tcPr>
                </a:tc>
                <a:tc>
                  <a:txBody>
                    <a:bodyPr/>
                    <a:lstStyle/>
                    <a:p>
                      <a:pPr marL="12065" algn="ctr">
                        <a:lnSpc>
                          <a:spcPct val="100000"/>
                        </a:lnSpc>
                        <a:spcBef>
                          <a:spcPts val="225"/>
                        </a:spcBef>
                      </a:pPr>
                      <a:r>
                        <a:rPr sz="2000" spc="-75" dirty="0">
                          <a:latin typeface="Georgia"/>
                          <a:cs typeface="Georgia"/>
                        </a:rPr>
                        <a:t>&lt;</a:t>
                      </a:r>
                      <a:r>
                        <a:rPr sz="2000" spc="5" dirty="0">
                          <a:latin typeface="Georgia"/>
                          <a:cs typeface="Georgia"/>
                        </a:rPr>
                        <a:t> </a:t>
                      </a:r>
                      <a:r>
                        <a:rPr sz="2000" spc="-210" dirty="0">
                          <a:latin typeface="Georgia"/>
                          <a:cs typeface="Georgia"/>
                        </a:rPr>
                        <a:t>80</a:t>
                      </a:r>
                      <a:endParaRPr sz="2000">
                        <a:latin typeface="Georgia"/>
                        <a:cs typeface="Georgia"/>
                      </a:endParaRPr>
                    </a:p>
                  </a:txBody>
                  <a:tcPr marL="0" marR="0" marT="28575" marB="0">
                    <a:solidFill>
                      <a:srgbClr val="E7E7E7"/>
                    </a:solidFill>
                  </a:tcPr>
                </a:tc>
              </a:tr>
              <a:tr h="315796">
                <a:tc>
                  <a:txBody>
                    <a:bodyPr/>
                    <a:lstStyle/>
                    <a:p>
                      <a:pPr marL="1270" algn="ctr">
                        <a:lnSpc>
                          <a:spcPct val="100000"/>
                        </a:lnSpc>
                        <a:spcBef>
                          <a:spcPts val="225"/>
                        </a:spcBef>
                      </a:pPr>
                      <a:r>
                        <a:rPr sz="2000" b="1" dirty="0">
                          <a:solidFill>
                            <a:srgbClr val="FFFFFF"/>
                          </a:solidFill>
                          <a:latin typeface="Times New Roman"/>
                          <a:cs typeface="Times New Roman"/>
                        </a:rPr>
                        <a:t>B</a:t>
                      </a:r>
                      <a:endParaRPr sz="2000">
                        <a:latin typeface="Times New Roman"/>
                        <a:cs typeface="Times New Roman"/>
                      </a:endParaRPr>
                    </a:p>
                  </a:txBody>
                  <a:tcPr marL="0" marR="0" marT="28575" marB="0">
                    <a:solidFill>
                      <a:srgbClr val="000000"/>
                    </a:solidFill>
                  </a:tcPr>
                </a:tc>
                <a:tc>
                  <a:txBody>
                    <a:bodyPr/>
                    <a:lstStyle/>
                    <a:p>
                      <a:pPr marL="608330">
                        <a:lnSpc>
                          <a:spcPct val="100000"/>
                        </a:lnSpc>
                        <a:spcBef>
                          <a:spcPts val="225"/>
                        </a:spcBef>
                      </a:pPr>
                      <a:r>
                        <a:rPr sz="2000" spc="-150" dirty="0">
                          <a:latin typeface="Georgia"/>
                          <a:cs typeface="Georgia"/>
                        </a:rPr>
                        <a:t>3.00</a:t>
                      </a:r>
                      <a:endParaRPr sz="2000">
                        <a:latin typeface="Georgia"/>
                        <a:cs typeface="Georgia"/>
                      </a:endParaRPr>
                    </a:p>
                  </a:txBody>
                  <a:tcPr marL="0" marR="0" marT="28575" marB="0"/>
                </a:tc>
                <a:tc>
                  <a:txBody>
                    <a:bodyPr/>
                    <a:lstStyle/>
                    <a:p>
                      <a:pPr marL="536575">
                        <a:lnSpc>
                          <a:spcPct val="100000"/>
                        </a:lnSpc>
                        <a:spcBef>
                          <a:spcPts val="225"/>
                        </a:spcBef>
                      </a:pPr>
                      <a:r>
                        <a:rPr sz="2000" spc="50" dirty="0">
                          <a:latin typeface="Trebuchet MS"/>
                          <a:cs typeface="Trebuchet MS"/>
                        </a:rPr>
                        <a:t>≥</a:t>
                      </a:r>
                      <a:r>
                        <a:rPr sz="2000" spc="-120" dirty="0">
                          <a:latin typeface="Trebuchet MS"/>
                          <a:cs typeface="Trebuchet MS"/>
                        </a:rPr>
                        <a:t> </a:t>
                      </a:r>
                      <a:r>
                        <a:rPr sz="2000" spc="-45" dirty="0">
                          <a:latin typeface="Trebuchet MS"/>
                          <a:cs typeface="Trebuchet MS"/>
                        </a:rPr>
                        <a:t>71</a:t>
                      </a:r>
                      <a:endParaRPr sz="2000">
                        <a:latin typeface="Trebuchet MS"/>
                        <a:cs typeface="Trebuchet MS"/>
                      </a:endParaRPr>
                    </a:p>
                  </a:txBody>
                  <a:tcPr marL="0" marR="0" marT="28575" marB="0"/>
                </a:tc>
                <a:tc>
                  <a:txBody>
                    <a:bodyPr/>
                    <a:lstStyle/>
                    <a:p>
                      <a:pPr marL="12065" algn="ctr">
                        <a:lnSpc>
                          <a:spcPct val="100000"/>
                        </a:lnSpc>
                        <a:spcBef>
                          <a:spcPts val="225"/>
                        </a:spcBef>
                      </a:pPr>
                      <a:r>
                        <a:rPr sz="2000" spc="-75" dirty="0">
                          <a:latin typeface="Georgia"/>
                          <a:cs typeface="Georgia"/>
                        </a:rPr>
                        <a:t>&lt;</a:t>
                      </a:r>
                      <a:r>
                        <a:rPr sz="2000" spc="5" dirty="0">
                          <a:latin typeface="Georgia"/>
                          <a:cs typeface="Georgia"/>
                        </a:rPr>
                        <a:t> </a:t>
                      </a:r>
                      <a:r>
                        <a:rPr sz="2000" spc="-30" dirty="0">
                          <a:latin typeface="Georgia"/>
                          <a:cs typeface="Georgia"/>
                        </a:rPr>
                        <a:t>75</a:t>
                      </a:r>
                      <a:endParaRPr sz="2000">
                        <a:latin typeface="Georgia"/>
                        <a:cs typeface="Georgia"/>
                      </a:endParaRPr>
                    </a:p>
                  </a:txBody>
                  <a:tcPr marL="0" marR="0" marT="28575" marB="0"/>
                </a:tc>
              </a:tr>
              <a:tr h="315796">
                <a:tc>
                  <a:txBody>
                    <a:bodyPr/>
                    <a:lstStyle/>
                    <a:p>
                      <a:pPr algn="ctr">
                        <a:lnSpc>
                          <a:spcPct val="100000"/>
                        </a:lnSpc>
                        <a:spcBef>
                          <a:spcPts val="225"/>
                        </a:spcBef>
                      </a:pPr>
                      <a:r>
                        <a:rPr sz="2000" b="1" dirty="0">
                          <a:solidFill>
                            <a:srgbClr val="FFFFFF"/>
                          </a:solidFill>
                          <a:latin typeface="Times New Roman"/>
                          <a:cs typeface="Times New Roman"/>
                        </a:rPr>
                        <a:t>B-</a:t>
                      </a:r>
                      <a:endParaRPr sz="2000">
                        <a:latin typeface="Times New Roman"/>
                        <a:cs typeface="Times New Roman"/>
                      </a:endParaRPr>
                    </a:p>
                  </a:txBody>
                  <a:tcPr marL="0" marR="0" marT="28575" marB="0">
                    <a:solidFill>
                      <a:srgbClr val="000000"/>
                    </a:solidFill>
                  </a:tcPr>
                </a:tc>
                <a:tc>
                  <a:txBody>
                    <a:bodyPr/>
                    <a:lstStyle/>
                    <a:p>
                      <a:pPr marL="608330">
                        <a:lnSpc>
                          <a:spcPct val="100000"/>
                        </a:lnSpc>
                        <a:spcBef>
                          <a:spcPts val="225"/>
                        </a:spcBef>
                      </a:pPr>
                      <a:r>
                        <a:rPr sz="2000" spc="-70" dirty="0">
                          <a:latin typeface="Georgia"/>
                          <a:cs typeface="Georgia"/>
                        </a:rPr>
                        <a:t>2.67</a:t>
                      </a:r>
                      <a:endParaRPr sz="2000">
                        <a:latin typeface="Georgia"/>
                        <a:cs typeface="Georgia"/>
                      </a:endParaRPr>
                    </a:p>
                  </a:txBody>
                  <a:tcPr marL="0" marR="0" marT="28575" marB="0">
                    <a:solidFill>
                      <a:srgbClr val="E7E7E7"/>
                    </a:solidFill>
                  </a:tcPr>
                </a:tc>
                <a:tc>
                  <a:txBody>
                    <a:bodyPr/>
                    <a:lstStyle/>
                    <a:p>
                      <a:pPr marL="536575">
                        <a:lnSpc>
                          <a:spcPct val="100000"/>
                        </a:lnSpc>
                        <a:spcBef>
                          <a:spcPts val="225"/>
                        </a:spcBef>
                      </a:pPr>
                      <a:r>
                        <a:rPr sz="2000" spc="50" dirty="0">
                          <a:latin typeface="Trebuchet MS"/>
                          <a:cs typeface="Trebuchet MS"/>
                        </a:rPr>
                        <a:t>≥</a:t>
                      </a:r>
                      <a:r>
                        <a:rPr sz="2000" spc="-114" dirty="0">
                          <a:latin typeface="Trebuchet MS"/>
                          <a:cs typeface="Trebuchet MS"/>
                        </a:rPr>
                        <a:t> </a:t>
                      </a:r>
                      <a:r>
                        <a:rPr sz="2000" spc="-50" dirty="0">
                          <a:latin typeface="Trebuchet MS"/>
                          <a:cs typeface="Trebuchet MS"/>
                        </a:rPr>
                        <a:t>68</a:t>
                      </a:r>
                      <a:endParaRPr sz="2000">
                        <a:latin typeface="Trebuchet MS"/>
                        <a:cs typeface="Trebuchet MS"/>
                      </a:endParaRPr>
                    </a:p>
                  </a:txBody>
                  <a:tcPr marL="0" marR="0" marT="28575" marB="0">
                    <a:solidFill>
                      <a:srgbClr val="E7E7E7"/>
                    </a:solidFill>
                  </a:tcPr>
                </a:tc>
                <a:tc>
                  <a:txBody>
                    <a:bodyPr/>
                    <a:lstStyle/>
                    <a:p>
                      <a:pPr marL="12065" algn="ctr">
                        <a:lnSpc>
                          <a:spcPct val="100000"/>
                        </a:lnSpc>
                        <a:spcBef>
                          <a:spcPts val="225"/>
                        </a:spcBef>
                      </a:pPr>
                      <a:r>
                        <a:rPr sz="2000" spc="-75" dirty="0">
                          <a:latin typeface="Georgia"/>
                          <a:cs typeface="Georgia"/>
                        </a:rPr>
                        <a:t>&lt;</a:t>
                      </a:r>
                      <a:r>
                        <a:rPr sz="2000" spc="5" dirty="0">
                          <a:latin typeface="Georgia"/>
                          <a:cs typeface="Georgia"/>
                        </a:rPr>
                        <a:t> </a:t>
                      </a:r>
                      <a:r>
                        <a:rPr sz="2000" spc="70" dirty="0">
                          <a:latin typeface="Georgia"/>
                          <a:cs typeface="Georgia"/>
                        </a:rPr>
                        <a:t>71</a:t>
                      </a:r>
                      <a:endParaRPr sz="2000">
                        <a:latin typeface="Georgia"/>
                        <a:cs typeface="Georgia"/>
                      </a:endParaRPr>
                    </a:p>
                  </a:txBody>
                  <a:tcPr marL="0" marR="0" marT="28575" marB="0">
                    <a:solidFill>
                      <a:srgbClr val="E7E7E7"/>
                    </a:solidFill>
                  </a:tcPr>
                </a:tc>
              </a:tr>
              <a:tr h="316396">
                <a:tc>
                  <a:txBody>
                    <a:bodyPr/>
                    <a:lstStyle/>
                    <a:p>
                      <a:pPr algn="ctr">
                        <a:lnSpc>
                          <a:spcPct val="100000"/>
                        </a:lnSpc>
                        <a:spcBef>
                          <a:spcPts val="229"/>
                        </a:spcBef>
                      </a:pPr>
                      <a:r>
                        <a:rPr sz="2000" b="1" spc="35" dirty="0">
                          <a:solidFill>
                            <a:srgbClr val="FFFFFF"/>
                          </a:solidFill>
                          <a:latin typeface="Times New Roman"/>
                          <a:cs typeface="Times New Roman"/>
                        </a:rPr>
                        <a:t>C+</a:t>
                      </a:r>
                      <a:endParaRPr sz="2000">
                        <a:latin typeface="Times New Roman"/>
                        <a:cs typeface="Times New Roman"/>
                      </a:endParaRPr>
                    </a:p>
                  </a:txBody>
                  <a:tcPr marL="0" marR="0" marT="29209" marB="0">
                    <a:solidFill>
                      <a:srgbClr val="000000"/>
                    </a:solidFill>
                  </a:tcPr>
                </a:tc>
                <a:tc>
                  <a:txBody>
                    <a:bodyPr/>
                    <a:lstStyle/>
                    <a:p>
                      <a:pPr marL="608330">
                        <a:lnSpc>
                          <a:spcPct val="100000"/>
                        </a:lnSpc>
                        <a:spcBef>
                          <a:spcPts val="229"/>
                        </a:spcBef>
                      </a:pPr>
                      <a:r>
                        <a:rPr sz="2000" spc="-90" dirty="0">
                          <a:latin typeface="Georgia"/>
                          <a:cs typeface="Georgia"/>
                        </a:rPr>
                        <a:t>2.33</a:t>
                      </a:r>
                      <a:endParaRPr sz="2000">
                        <a:latin typeface="Georgia"/>
                        <a:cs typeface="Georgia"/>
                      </a:endParaRPr>
                    </a:p>
                  </a:txBody>
                  <a:tcPr marL="0" marR="0" marT="29209" marB="0"/>
                </a:tc>
                <a:tc>
                  <a:txBody>
                    <a:bodyPr/>
                    <a:lstStyle/>
                    <a:p>
                      <a:pPr marL="536575">
                        <a:lnSpc>
                          <a:spcPct val="100000"/>
                        </a:lnSpc>
                        <a:spcBef>
                          <a:spcPts val="229"/>
                        </a:spcBef>
                      </a:pPr>
                      <a:r>
                        <a:rPr sz="2000" spc="50" dirty="0">
                          <a:latin typeface="Trebuchet MS"/>
                          <a:cs typeface="Trebuchet MS"/>
                        </a:rPr>
                        <a:t>≥</a:t>
                      </a:r>
                      <a:r>
                        <a:rPr sz="2000" spc="-120" dirty="0">
                          <a:latin typeface="Trebuchet MS"/>
                          <a:cs typeface="Trebuchet MS"/>
                        </a:rPr>
                        <a:t> </a:t>
                      </a:r>
                      <a:r>
                        <a:rPr sz="2000" spc="-45" dirty="0">
                          <a:latin typeface="Trebuchet MS"/>
                          <a:cs typeface="Trebuchet MS"/>
                        </a:rPr>
                        <a:t>64</a:t>
                      </a:r>
                      <a:endParaRPr sz="2000">
                        <a:latin typeface="Trebuchet MS"/>
                        <a:cs typeface="Trebuchet MS"/>
                      </a:endParaRPr>
                    </a:p>
                  </a:txBody>
                  <a:tcPr marL="0" marR="0" marT="29209" marB="0"/>
                </a:tc>
                <a:tc>
                  <a:txBody>
                    <a:bodyPr/>
                    <a:lstStyle/>
                    <a:p>
                      <a:pPr marL="12065" algn="ctr">
                        <a:lnSpc>
                          <a:spcPct val="100000"/>
                        </a:lnSpc>
                        <a:spcBef>
                          <a:spcPts val="229"/>
                        </a:spcBef>
                      </a:pPr>
                      <a:r>
                        <a:rPr sz="2000" spc="-75" dirty="0">
                          <a:latin typeface="Georgia"/>
                          <a:cs typeface="Georgia"/>
                        </a:rPr>
                        <a:t>&lt;</a:t>
                      </a:r>
                      <a:r>
                        <a:rPr sz="2000" spc="5" dirty="0">
                          <a:latin typeface="Georgia"/>
                          <a:cs typeface="Georgia"/>
                        </a:rPr>
                        <a:t> </a:t>
                      </a:r>
                      <a:r>
                        <a:rPr sz="2000" spc="-165" dirty="0">
                          <a:latin typeface="Georgia"/>
                          <a:cs typeface="Georgia"/>
                        </a:rPr>
                        <a:t>68</a:t>
                      </a:r>
                      <a:endParaRPr sz="2000">
                        <a:latin typeface="Georgia"/>
                        <a:cs typeface="Georgia"/>
                      </a:endParaRPr>
                    </a:p>
                  </a:txBody>
                  <a:tcPr marL="0" marR="0" marT="29209" marB="0"/>
                </a:tc>
              </a:tr>
              <a:tr h="315796">
                <a:tc>
                  <a:txBody>
                    <a:bodyPr/>
                    <a:lstStyle/>
                    <a:p>
                      <a:pPr algn="ctr">
                        <a:lnSpc>
                          <a:spcPct val="100000"/>
                        </a:lnSpc>
                        <a:spcBef>
                          <a:spcPts val="225"/>
                        </a:spcBef>
                      </a:pPr>
                      <a:r>
                        <a:rPr sz="2000" b="1" dirty="0">
                          <a:solidFill>
                            <a:srgbClr val="FFFFFF"/>
                          </a:solidFill>
                          <a:latin typeface="Times New Roman"/>
                          <a:cs typeface="Times New Roman"/>
                        </a:rPr>
                        <a:t>C</a:t>
                      </a:r>
                      <a:endParaRPr sz="2000">
                        <a:latin typeface="Times New Roman"/>
                        <a:cs typeface="Times New Roman"/>
                      </a:endParaRPr>
                    </a:p>
                  </a:txBody>
                  <a:tcPr marL="0" marR="0" marT="28575" marB="0">
                    <a:solidFill>
                      <a:srgbClr val="000000"/>
                    </a:solidFill>
                  </a:tcPr>
                </a:tc>
                <a:tc>
                  <a:txBody>
                    <a:bodyPr/>
                    <a:lstStyle/>
                    <a:p>
                      <a:pPr marL="608330">
                        <a:lnSpc>
                          <a:spcPct val="100000"/>
                        </a:lnSpc>
                        <a:spcBef>
                          <a:spcPts val="225"/>
                        </a:spcBef>
                      </a:pPr>
                      <a:r>
                        <a:rPr sz="2000" spc="-150" dirty="0">
                          <a:latin typeface="Georgia"/>
                          <a:cs typeface="Georgia"/>
                        </a:rPr>
                        <a:t>2.00</a:t>
                      </a:r>
                      <a:endParaRPr sz="2000">
                        <a:latin typeface="Georgia"/>
                        <a:cs typeface="Georgia"/>
                      </a:endParaRPr>
                    </a:p>
                  </a:txBody>
                  <a:tcPr marL="0" marR="0" marT="28575" marB="0">
                    <a:solidFill>
                      <a:srgbClr val="E7E7E7"/>
                    </a:solidFill>
                  </a:tcPr>
                </a:tc>
                <a:tc>
                  <a:txBody>
                    <a:bodyPr/>
                    <a:lstStyle/>
                    <a:p>
                      <a:pPr marL="536575">
                        <a:lnSpc>
                          <a:spcPct val="100000"/>
                        </a:lnSpc>
                        <a:spcBef>
                          <a:spcPts val="225"/>
                        </a:spcBef>
                      </a:pPr>
                      <a:r>
                        <a:rPr sz="2000" spc="50" dirty="0">
                          <a:latin typeface="Trebuchet MS"/>
                          <a:cs typeface="Trebuchet MS"/>
                        </a:rPr>
                        <a:t>≥</a:t>
                      </a:r>
                      <a:r>
                        <a:rPr sz="2000" spc="-120" dirty="0">
                          <a:latin typeface="Trebuchet MS"/>
                          <a:cs typeface="Trebuchet MS"/>
                        </a:rPr>
                        <a:t> </a:t>
                      </a:r>
                      <a:r>
                        <a:rPr sz="2000" spc="-45" dirty="0">
                          <a:latin typeface="Trebuchet MS"/>
                          <a:cs typeface="Trebuchet MS"/>
                        </a:rPr>
                        <a:t>60</a:t>
                      </a:r>
                      <a:endParaRPr sz="2000">
                        <a:latin typeface="Trebuchet MS"/>
                        <a:cs typeface="Trebuchet MS"/>
                      </a:endParaRPr>
                    </a:p>
                  </a:txBody>
                  <a:tcPr marL="0" marR="0" marT="28575" marB="0">
                    <a:solidFill>
                      <a:srgbClr val="E7E7E7"/>
                    </a:solidFill>
                  </a:tcPr>
                </a:tc>
                <a:tc>
                  <a:txBody>
                    <a:bodyPr/>
                    <a:lstStyle/>
                    <a:p>
                      <a:pPr marL="12065" algn="ctr">
                        <a:lnSpc>
                          <a:spcPct val="100000"/>
                        </a:lnSpc>
                        <a:spcBef>
                          <a:spcPts val="225"/>
                        </a:spcBef>
                      </a:pPr>
                      <a:r>
                        <a:rPr sz="2000" spc="-75" dirty="0">
                          <a:latin typeface="Georgia"/>
                          <a:cs typeface="Georgia"/>
                        </a:rPr>
                        <a:t>&lt;</a:t>
                      </a:r>
                      <a:r>
                        <a:rPr sz="2000" spc="5" dirty="0">
                          <a:latin typeface="Georgia"/>
                          <a:cs typeface="Georgia"/>
                        </a:rPr>
                        <a:t> </a:t>
                      </a:r>
                      <a:r>
                        <a:rPr sz="2000" spc="-130" dirty="0">
                          <a:latin typeface="Georgia"/>
                          <a:cs typeface="Georgia"/>
                        </a:rPr>
                        <a:t>64</a:t>
                      </a:r>
                      <a:endParaRPr sz="2000">
                        <a:latin typeface="Georgia"/>
                        <a:cs typeface="Georgia"/>
                      </a:endParaRPr>
                    </a:p>
                  </a:txBody>
                  <a:tcPr marL="0" marR="0" marT="28575" marB="0">
                    <a:solidFill>
                      <a:srgbClr val="E7E7E7"/>
                    </a:solidFill>
                  </a:tcPr>
                </a:tc>
              </a:tr>
              <a:tr h="315796">
                <a:tc>
                  <a:txBody>
                    <a:bodyPr/>
                    <a:lstStyle/>
                    <a:p>
                      <a:pPr marL="635" algn="ctr">
                        <a:lnSpc>
                          <a:spcPct val="100000"/>
                        </a:lnSpc>
                        <a:spcBef>
                          <a:spcPts val="225"/>
                        </a:spcBef>
                      </a:pPr>
                      <a:r>
                        <a:rPr sz="2000" b="1" dirty="0">
                          <a:solidFill>
                            <a:srgbClr val="FFFFFF"/>
                          </a:solidFill>
                          <a:latin typeface="Times New Roman"/>
                          <a:cs typeface="Times New Roman"/>
                        </a:rPr>
                        <a:t>C-</a:t>
                      </a:r>
                      <a:endParaRPr sz="2000">
                        <a:latin typeface="Times New Roman"/>
                        <a:cs typeface="Times New Roman"/>
                      </a:endParaRPr>
                    </a:p>
                  </a:txBody>
                  <a:tcPr marL="0" marR="0" marT="28575" marB="0">
                    <a:solidFill>
                      <a:srgbClr val="000000"/>
                    </a:solidFill>
                  </a:tcPr>
                </a:tc>
                <a:tc>
                  <a:txBody>
                    <a:bodyPr/>
                    <a:lstStyle/>
                    <a:p>
                      <a:pPr marL="608330">
                        <a:lnSpc>
                          <a:spcPct val="100000"/>
                        </a:lnSpc>
                        <a:spcBef>
                          <a:spcPts val="225"/>
                        </a:spcBef>
                      </a:pPr>
                      <a:r>
                        <a:rPr sz="2000" spc="-5" dirty="0">
                          <a:latin typeface="Georgia"/>
                          <a:cs typeface="Georgia"/>
                        </a:rPr>
                        <a:t>1.67</a:t>
                      </a:r>
                      <a:endParaRPr sz="2000">
                        <a:latin typeface="Georgia"/>
                        <a:cs typeface="Georgia"/>
                      </a:endParaRPr>
                    </a:p>
                  </a:txBody>
                  <a:tcPr marL="0" marR="0" marT="28575" marB="0"/>
                </a:tc>
                <a:tc>
                  <a:txBody>
                    <a:bodyPr/>
                    <a:lstStyle/>
                    <a:p>
                      <a:pPr marL="536575">
                        <a:lnSpc>
                          <a:spcPct val="100000"/>
                        </a:lnSpc>
                        <a:spcBef>
                          <a:spcPts val="225"/>
                        </a:spcBef>
                      </a:pPr>
                      <a:r>
                        <a:rPr sz="2000" spc="50" dirty="0">
                          <a:latin typeface="Trebuchet MS"/>
                          <a:cs typeface="Trebuchet MS"/>
                        </a:rPr>
                        <a:t>≥</a:t>
                      </a:r>
                      <a:r>
                        <a:rPr sz="2000" spc="-114" dirty="0">
                          <a:latin typeface="Trebuchet MS"/>
                          <a:cs typeface="Trebuchet MS"/>
                        </a:rPr>
                        <a:t> </a:t>
                      </a:r>
                      <a:r>
                        <a:rPr sz="2000" spc="-50" dirty="0">
                          <a:latin typeface="Trebuchet MS"/>
                          <a:cs typeface="Trebuchet MS"/>
                        </a:rPr>
                        <a:t>57</a:t>
                      </a:r>
                      <a:endParaRPr sz="2000">
                        <a:latin typeface="Trebuchet MS"/>
                        <a:cs typeface="Trebuchet MS"/>
                      </a:endParaRPr>
                    </a:p>
                  </a:txBody>
                  <a:tcPr marL="0" marR="0" marT="28575" marB="0"/>
                </a:tc>
                <a:tc>
                  <a:txBody>
                    <a:bodyPr/>
                    <a:lstStyle/>
                    <a:p>
                      <a:pPr marL="12065" algn="ctr">
                        <a:lnSpc>
                          <a:spcPct val="100000"/>
                        </a:lnSpc>
                        <a:spcBef>
                          <a:spcPts val="225"/>
                        </a:spcBef>
                      </a:pPr>
                      <a:r>
                        <a:rPr sz="2000" spc="-75" dirty="0">
                          <a:latin typeface="Georgia"/>
                          <a:cs typeface="Georgia"/>
                        </a:rPr>
                        <a:t>&lt;</a:t>
                      </a:r>
                      <a:r>
                        <a:rPr sz="2000" spc="5" dirty="0">
                          <a:latin typeface="Georgia"/>
                          <a:cs typeface="Georgia"/>
                        </a:rPr>
                        <a:t> </a:t>
                      </a:r>
                      <a:r>
                        <a:rPr sz="2000" spc="-180" dirty="0">
                          <a:latin typeface="Georgia"/>
                          <a:cs typeface="Georgia"/>
                        </a:rPr>
                        <a:t>60</a:t>
                      </a:r>
                      <a:endParaRPr sz="2000">
                        <a:latin typeface="Georgia"/>
                        <a:cs typeface="Georgia"/>
                      </a:endParaRPr>
                    </a:p>
                  </a:txBody>
                  <a:tcPr marL="0" marR="0" marT="28575" marB="0"/>
                </a:tc>
              </a:tr>
              <a:tr h="316396">
                <a:tc>
                  <a:txBody>
                    <a:bodyPr/>
                    <a:lstStyle/>
                    <a:p>
                      <a:pPr algn="ctr">
                        <a:lnSpc>
                          <a:spcPct val="100000"/>
                        </a:lnSpc>
                        <a:spcBef>
                          <a:spcPts val="229"/>
                        </a:spcBef>
                      </a:pPr>
                      <a:r>
                        <a:rPr sz="2000" b="1" spc="145" dirty="0">
                          <a:solidFill>
                            <a:srgbClr val="FFFFFF"/>
                          </a:solidFill>
                          <a:latin typeface="Times New Roman"/>
                          <a:cs typeface="Times New Roman"/>
                        </a:rPr>
                        <a:t>D+</a:t>
                      </a:r>
                      <a:endParaRPr sz="2000">
                        <a:latin typeface="Times New Roman"/>
                        <a:cs typeface="Times New Roman"/>
                      </a:endParaRPr>
                    </a:p>
                  </a:txBody>
                  <a:tcPr marL="0" marR="0" marT="29209" marB="0">
                    <a:solidFill>
                      <a:srgbClr val="000000"/>
                    </a:solidFill>
                  </a:tcPr>
                </a:tc>
                <a:tc>
                  <a:txBody>
                    <a:bodyPr/>
                    <a:lstStyle/>
                    <a:p>
                      <a:pPr marL="608330">
                        <a:lnSpc>
                          <a:spcPct val="100000"/>
                        </a:lnSpc>
                        <a:spcBef>
                          <a:spcPts val="229"/>
                        </a:spcBef>
                      </a:pPr>
                      <a:r>
                        <a:rPr sz="2000" spc="-25" dirty="0">
                          <a:latin typeface="Georgia"/>
                          <a:cs typeface="Georgia"/>
                        </a:rPr>
                        <a:t>1.33</a:t>
                      </a:r>
                      <a:endParaRPr sz="2000">
                        <a:latin typeface="Georgia"/>
                        <a:cs typeface="Georgia"/>
                      </a:endParaRPr>
                    </a:p>
                  </a:txBody>
                  <a:tcPr marL="0" marR="0" marT="29209" marB="0">
                    <a:solidFill>
                      <a:srgbClr val="E7E7E7"/>
                    </a:solidFill>
                  </a:tcPr>
                </a:tc>
                <a:tc>
                  <a:txBody>
                    <a:bodyPr/>
                    <a:lstStyle/>
                    <a:p>
                      <a:pPr marL="536575">
                        <a:lnSpc>
                          <a:spcPct val="100000"/>
                        </a:lnSpc>
                        <a:spcBef>
                          <a:spcPts val="229"/>
                        </a:spcBef>
                      </a:pPr>
                      <a:r>
                        <a:rPr sz="2000" spc="50" dirty="0">
                          <a:latin typeface="Trebuchet MS"/>
                          <a:cs typeface="Trebuchet MS"/>
                        </a:rPr>
                        <a:t>≥</a:t>
                      </a:r>
                      <a:r>
                        <a:rPr sz="2000" spc="-120" dirty="0">
                          <a:latin typeface="Trebuchet MS"/>
                          <a:cs typeface="Trebuchet MS"/>
                        </a:rPr>
                        <a:t> </a:t>
                      </a:r>
                      <a:r>
                        <a:rPr sz="2000" spc="-45" dirty="0">
                          <a:latin typeface="Trebuchet MS"/>
                          <a:cs typeface="Trebuchet MS"/>
                        </a:rPr>
                        <a:t>54</a:t>
                      </a:r>
                      <a:endParaRPr sz="2000">
                        <a:latin typeface="Trebuchet MS"/>
                        <a:cs typeface="Trebuchet MS"/>
                      </a:endParaRPr>
                    </a:p>
                  </a:txBody>
                  <a:tcPr marL="0" marR="0" marT="29209" marB="0">
                    <a:solidFill>
                      <a:srgbClr val="E7E7E7"/>
                    </a:solidFill>
                  </a:tcPr>
                </a:tc>
                <a:tc>
                  <a:txBody>
                    <a:bodyPr/>
                    <a:lstStyle/>
                    <a:p>
                      <a:pPr marL="12065" algn="ctr">
                        <a:lnSpc>
                          <a:spcPct val="100000"/>
                        </a:lnSpc>
                        <a:spcBef>
                          <a:spcPts val="229"/>
                        </a:spcBef>
                      </a:pPr>
                      <a:r>
                        <a:rPr sz="2000" spc="-75" dirty="0">
                          <a:latin typeface="Georgia"/>
                          <a:cs typeface="Georgia"/>
                        </a:rPr>
                        <a:t>&lt;</a:t>
                      </a:r>
                      <a:r>
                        <a:rPr sz="2000" spc="5" dirty="0">
                          <a:latin typeface="Georgia"/>
                          <a:cs typeface="Georgia"/>
                        </a:rPr>
                        <a:t> </a:t>
                      </a:r>
                      <a:r>
                        <a:rPr sz="2000" spc="-30" dirty="0">
                          <a:latin typeface="Georgia"/>
                          <a:cs typeface="Georgia"/>
                        </a:rPr>
                        <a:t>57</a:t>
                      </a:r>
                      <a:endParaRPr sz="2000">
                        <a:latin typeface="Georgia"/>
                        <a:cs typeface="Georgia"/>
                      </a:endParaRPr>
                    </a:p>
                  </a:txBody>
                  <a:tcPr marL="0" marR="0" marT="29209" marB="0">
                    <a:solidFill>
                      <a:srgbClr val="E7E7E7"/>
                    </a:solidFill>
                  </a:tcPr>
                </a:tc>
              </a:tr>
              <a:tr h="316396">
                <a:tc>
                  <a:txBody>
                    <a:bodyPr/>
                    <a:lstStyle/>
                    <a:p>
                      <a:pPr marL="1270" algn="ctr">
                        <a:lnSpc>
                          <a:spcPct val="100000"/>
                        </a:lnSpc>
                        <a:spcBef>
                          <a:spcPts val="229"/>
                        </a:spcBef>
                      </a:pPr>
                      <a:r>
                        <a:rPr sz="2000" b="1" dirty="0">
                          <a:solidFill>
                            <a:srgbClr val="FFFFFF"/>
                          </a:solidFill>
                          <a:latin typeface="Times New Roman"/>
                          <a:cs typeface="Times New Roman"/>
                        </a:rPr>
                        <a:t>D</a:t>
                      </a:r>
                      <a:endParaRPr sz="2000">
                        <a:latin typeface="Times New Roman"/>
                        <a:cs typeface="Times New Roman"/>
                      </a:endParaRPr>
                    </a:p>
                  </a:txBody>
                  <a:tcPr marL="0" marR="0" marT="29209" marB="0">
                    <a:solidFill>
                      <a:srgbClr val="000000"/>
                    </a:solidFill>
                  </a:tcPr>
                </a:tc>
                <a:tc>
                  <a:txBody>
                    <a:bodyPr/>
                    <a:lstStyle/>
                    <a:p>
                      <a:pPr marL="608330">
                        <a:lnSpc>
                          <a:spcPct val="100000"/>
                        </a:lnSpc>
                        <a:spcBef>
                          <a:spcPts val="229"/>
                        </a:spcBef>
                      </a:pPr>
                      <a:r>
                        <a:rPr sz="2000" spc="-90" dirty="0">
                          <a:latin typeface="Georgia"/>
                          <a:cs typeface="Georgia"/>
                        </a:rPr>
                        <a:t>1.00</a:t>
                      </a:r>
                      <a:endParaRPr sz="2000">
                        <a:latin typeface="Georgia"/>
                        <a:cs typeface="Georgia"/>
                      </a:endParaRPr>
                    </a:p>
                  </a:txBody>
                  <a:tcPr marL="0" marR="0" marT="29209" marB="0"/>
                </a:tc>
                <a:tc>
                  <a:txBody>
                    <a:bodyPr/>
                    <a:lstStyle/>
                    <a:p>
                      <a:pPr marL="536575">
                        <a:lnSpc>
                          <a:spcPct val="100000"/>
                        </a:lnSpc>
                        <a:spcBef>
                          <a:spcPts val="229"/>
                        </a:spcBef>
                      </a:pPr>
                      <a:r>
                        <a:rPr sz="2000" spc="50" dirty="0">
                          <a:latin typeface="Trebuchet MS"/>
                          <a:cs typeface="Trebuchet MS"/>
                        </a:rPr>
                        <a:t>≥</a:t>
                      </a:r>
                      <a:r>
                        <a:rPr sz="2000" spc="-120" dirty="0">
                          <a:latin typeface="Trebuchet MS"/>
                          <a:cs typeface="Trebuchet MS"/>
                        </a:rPr>
                        <a:t> </a:t>
                      </a:r>
                      <a:r>
                        <a:rPr sz="2000" spc="-45" dirty="0">
                          <a:latin typeface="Trebuchet MS"/>
                          <a:cs typeface="Trebuchet MS"/>
                        </a:rPr>
                        <a:t>50</a:t>
                      </a:r>
                      <a:endParaRPr sz="2000">
                        <a:latin typeface="Trebuchet MS"/>
                        <a:cs typeface="Trebuchet MS"/>
                      </a:endParaRPr>
                    </a:p>
                  </a:txBody>
                  <a:tcPr marL="0" marR="0" marT="29209" marB="0"/>
                </a:tc>
                <a:tc>
                  <a:txBody>
                    <a:bodyPr/>
                    <a:lstStyle/>
                    <a:p>
                      <a:pPr marL="12065" algn="ctr">
                        <a:lnSpc>
                          <a:spcPct val="100000"/>
                        </a:lnSpc>
                        <a:spcBef>
                          <a:spcPts val="229"/>
                        </a:spcBef>
                      </a:pPr>
                      <a:r>
                        <a:rPr sz="2000" spc="-75" dirty="0">
                          <a:latin typeface="Georgia"/>
                          <a:cs typeface="Georgia"/>
                        </a:rPr>
                        <a:t>&lt;</a:t>
                      </a:r>
                      <a:r>
                        <a:rPr sz="2000" spc="5" dirty="0">
                          <a:latin typeface="Georgia"/>
                          <a:cs typeface="Georgia"/>
                        </a:rPr>
                        <a:t> </a:t>
                      </a:r>
                      <a:r>
                        <a:rPr sz="2000" spc="-80" dirty="0">
                          <a:latin typeface="Georgia"/>
                          <a:cs typeface="Georgia"/>
                        </a:rPr>
                        <a:t>53</a:t>
                      </a:r>
                      <a:endParaRPr sz="2000">
                        <a:latin typeface="Georgia"/>
                        <a:cs typeface="Georgia"/>
                      </a:endParaRPr>
                    </a:p>
                  </a:txBody>
                  <a:tcPr marL="0" marR="0" marT="29209" marB="0"/>
                </a:tc>
              </a:tr>
              <a:tr h="316396">
                <a:tc>
                  <a:txBody>
                    <a:bodyPr/>
                    <a:lstStyle/>
                    <a:p>
                      <a:pPr marL="635" algn="ctr">
                        <a:lnSpc>
                          <a:spcPct val="100000"/>
                        </a:lnSpc>
                        <a:spcBef>
                          <a:spcPts val="229"/>
                        </a:spcBef>
                      </a:pPr>
                      <a:r>
                        <a:rPr sz="2000" b="1" dirty="0">
                          <a:solidFill>
                            <a:srgbClr val="FFFFFF"/>
                          </a:solidFill>
                          <a:latin typeface="Times New Roman"/>
                          <a:cs typeface="Times New Roman"/>
                        </a:rPr>
                        <a:t>F</a:t>
                      </a:r>
                      <a:endParaRPr sz="2000">
                        <a:latin typeface="Times New Roman"/>
                        <a:cs typeface="Times New Roman"/>
                      </a:endParaRPr>
                    </a:p>
                  </a:txBody>
                  <a:tcPr marL="0" marR="0" marT="29209" marB="0">
                    <a:solidFill>
                      <a:srgbClr val="000000"/>
                    </a:solidFill>
                  </a:tcPr>
                </a:tc>
                <a:tc>
                  <a:txBody>
                    <a:bodyPr/>
                    <a:lstStyle/>
                    <a:p>
                      <a:pPr marL="608330">
                        <a:lnSpc>
                          <a:spcPct val="100000"/>
                        </a:lnSpc>
                        <a:spcBef>
                          <a:spcPts val="229"/>
                        </a:spcBef>
                      </a:pPr>
                      <a:r>
                        <a:rPr sz="2000" spc="-180" dirty="0">
                          <a:latin typeface="Georgia"/>
                          <a:cs typeface="Georgia"/>
                        </a:rPr>
                        <a:t>0.00</a:t>
                      </a:r>
                      <a:endParaRPr sz="2000">
                        <a:latin typeface="Georgia"/>
                        <a:cs typeface="Georgia"/>
                      </a:endParaRPr>
                    </a:p>
                  </a:txBody>
                  <a:tcPr marL="0" marR="0" marT="29209" marB="0">
                    <a:solidFill>
                      <a:srgbClr val="E7E7E7"/>
                    </a:solidFill>
                  </a:tcPr>
                </a:tc>
                <a:tc>
                  <a:txBody>
                    <a:bodyPr/>
                    <a:lstStyle/>
                    <a:p>
                      <a:pPr marR="316230" algn="ctr">
                        <a:lnSpc>
                          <a:spcPct val="100000"/>
                        </a:lnSpc>
                        <a:spcBef>
                          <a:spcPts val="229"/>
                        </a:spcBef>
                      </a:pPr>
                      <a:r>
                        <a:rPr sz="2000" dirty="0">
                          <a:latin typeface="Georgia"/>
                          <a:cs typeface="Georgia"/>
                        </a:rPr>
                        <a:t>-</a:t>
                      </a:r>
                      <a:endParaRPr sz="2000">
                        <a:latin typeface="Georgia"/>
                        <a:cs typeface="Georgia"/>
                      </a:endParaRPr>
                    </a:p>
                  </a:txBody>
                  <a:tcPr marL="0" marR="0" marT="29209" marB="0">
                    <a:solidFill>
                      <a:srgbClr val="E7E7E7"/>
                    </a:solidFill>
                  </a:tcPr>
                </a:tc>
                <a:tc>
                  <a:txBody>
                    <a:bodyPr/>
                    <a:lstStyle/>
                    <a:p>
                      <a:pPr marL="12065" algn="ctr">
                        <a:lnSpc>
                          <a:spcPct val="100000"/>
                        </a:lnSpc>
                        <a:spcBef>
                          <a:spcPts val="229"/>
                        </a:spcBef>
                      </a:pPr>
                      <a:r>
                        <a:rPr sz="2000" spc="-75" dirty="0">
                          <a:latin typeface="Georgia"/>
                          <a:cs typeface="Georgia"/>
                        </a:rPr>
                        <a:t>&lt;</a:t>
                      </a:r>
                      <a:r>
                        <a:rPr sz="2000" spc="5" dirty="0">
                          <a:latin typeface="Georgia"/>
                          <a:cs typeface="Georgia"/>
                        </a:rPr>
                        <a:t> </a:t>
                      </a:r>
                      <a:r>
                        <a:rPr sz="2000" spc="-140" dirty="0">
                          <a:latin typeface="Georgia"/>
                          <a:cs typeface="Georgia"/>
                        </a:rPr>
                        <a:t>50</a:t>
                      </a:r>
                      <a:endParaRPr sz="2000">
                        <a:latin typeface="Georgia"/>
                        <a:cs typeface="Georgia"/>
                      </a:endParaRPr>
                    </a:p>
                  </a:txBody>
                  <a:tcPr marL="0" marR="0" marT="29209" marB="0">
                    <a:solidFill>
                      <a:srgbClr val="E7E7E7"/>
                    </a:solidFill>
                  </a:tcPr>
                </a:tc>
              </a:tr>
              <a:tr h="316396">
                <a:tc>
                  <a:txBody>
                    <a:bodyPr/>
                    <a:lstStyle/>
                    <a:p>
                      <a:pPr algn="ctr">
                        <a:lnSpc>
                          <a:spcPct val="100000"/>
                        </a:lnSpc>
                        <a:spcBef>
                          <a:spcPts val="229"/>
                        </a:spcBef>
                      </a:pPr>
                      <a:r>
                        <a:rPr sz="2000" b="1" dirty="0">
                          <a:solidFill>
                            <a:srgbClr val="FFFFFF"/>
                          </a:solidFill>
                          <a:latin typeface="Times New Roman"/>
                          <a:cs typeface="Times New Roman"/>
                        </a:rPr>
                        <a:t>W</a:t>
                      </a:r>
                      <a:endParaRPr sz="2000">
                        <a:latin typeface="Times New Roman"/>
                        <a:cs typeface="Times New Roman"/>
                      </a:endParaRPr>
                    </a:p>
                  </a:txBody>
                  <a:tcPr marL="0" marR="0" marT="29209" marB="0">
                    <a:solidFill>
                      <a:srgbClr val="000000"/>
                    </a:solidFill>
                  </a:tcPr>
                </a:tc>
                <a:tc>
                  <a:txBody>
                    <a:bodyPr/>
                    <a:lstStyle/>
                    <a:p>
                      <a:pPr marL="179705">
                        <a:lnSpc>
                          <a:spcPct val="100000"/>
                        </a:lnSpc>
                        <a:spcBef>
                          <a:spcPts val="229"/>
                        </a:spcBef>
                      </a:pPr>
                      <a:r>
                        <a:rPr sz="2000" spc="25" dirty="0">
                          <a:latin typeface="Georgia"/>
                          <a:cs typeface="Georgia"/>
                        </a:rPr>
                        <a:t>Withdrawn</a:t>
                      </a:r>
                      <a:endParaRPr sz="2000">
                        <a:latin typeface="Georgia"/>
                        <a:cs typeface="Georgia"/>
                      </a:endParaRPr>
                    </a:p>
                  </a:txBody>
                  <a:tcPr marL="0" marR="0" marT="29209" marB="0">
                    <a:lnB w="28575">
                      <a:solidFill>
                        <a:srgbClr val="000000"/>
                      </a:solidFill>
                      <a:prstDash val="solid"/>
                    </a:lnB>
                  </a:tcPr>
                </a:tc>
                <a:tc>
                  <a:txBody>
                    <a:bodyPr/>
                    <a:lstStyle/>
                    <a:p>
                      <a:pPr marR="316865" algn="ctr">
                        <a:lnSpc>
                          <a:spcPct val="100000"/>
                        </a:lnSpc>
                        <a:spcBef>
                          <a:spcPts val="229"/>
                        </a:spcBef>
                      </a:pPr>
                      <a:r>
                        <a:rPr sz="2000" dirty="0">
                          <a:latin typeface="Georgia"/>
                          <a:cs typeface="Georgia"/>
                        </a:rPr>
                        <a:t>-</a:t>
                      </a:r>
                      <a:endParaRPr sz="2000">
                        <a:latin typeface="Georgia"/>
                        <a:cs typeface="Georgia"/>
                      </a:endParaRPr>
                    </a:p>
                  </a:txBody>
                  <a:tcPr marL="0" marR="0" marT="29209" marB="0">
                    <a:lnB w="28575">
                      <a:solidFill>
                        <a:srgbClr val="000000"/>
                      </a:solidFill>
                      <a:prstDash val="solid"/>
                    </a:lnB>
                  </a:tcPr>
                </a:tc>
                <a:tc>
                  <a:txBody>
                    <a:bodyPr/>
                    <a:lstStyle/>
                    <a:p>
                      <a:pPr marL="11430" algn="ctr">
                        <a:lnSpc>
                          <a:spcPct val="100000"/>
                        </a:lnSpc>
                        <a:spcBef>
                          <a:spcPts val="229"/>
                        </a:spcBef>
                      </a:pPr>
                      <a:r>
                        <a:rPr sz="2000" dirty="0">
                          <a:latin typeface="Georgia"/>
                          <a:cs typeface="Georgia"/>
                        </a:rPr>
                        <a:t>-</a:t>
                      </a:r>
                      <a:endParaRPr sz="2000">
                        <a:latin typeface="Georgia"/>
                        <a:cs typeface="Georgia"/>
                      </a:endParaRPr>
                    </a:p>
                  </a:txBody>
                  <a:tcPr marL="0" marR="0" marT="29209" marB="0">
                    <a:lnB w="28575">
                      <a:solidFill>
                        <a:srgbClr val="000000"/>
                      </a:solidFill>
                      <a:prstDash val="solid"/>
                    </a:lnB>
                  </a:tcPr>
                </a:tc>
              </a:tr>
            </a:tbl>
          </a:graphicData>
        </a:graphic>
      </p:graphicFrame>
      <p:sp>
        <p:nvSpPr>
          <p:cNvPr id="7" name="Slide Number Placeholder 4"/>
          <p:cNvSpPr>
            <a:spLocks noGrp="1"/>
          </p:cNvSpPr>
          <p:nvPr>
            <p:ph type="sldNum" sz="quarter" idx="12"/>
          </p:nvPr>
        </p:nvSpPr>
        <p:spPr>
          <a:xfrm>
            <a:off x="6553200" y="6356350"/>
            <a:ext cx="2133600" cy="365125"/>
          </a:xfrm>
        </p:spPr>
        <p:txBody>
          <a:bodyPr/>
          <a:lstStyle/>
          <a:p>
            <a:endParaRPr lang="en-US" dirty="0" smtClean="0"/>
          </a:p>
          <a:p>
            <a:r>
              <a:rPr lang="en-US" dirty="0" smtClean="0"/>
              <a:t>Fall 2021</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Criteria </a:t>
            </a:r>
            <a:endParaRPr lang="en-US" dirty="0"/>
          </a:p>
        </p:txBody>
      </p:sp>
      <p:sp>
        <p:nvSpPr>
          <p:cNvPr id="3" name="Date Placeholder 2"/>
          <p:cNvSpPr>
            <a:spLocks noGrp="1"/>
          </p:cNvSpPr>
          <p:nvPr>
            <p:ph type="dt" sz="half" idx="10"/>
          </p:nvPr>
        </p:nvSpPr>
        <p:spPr/>
        <p:txBody>
          <a:bodyPr/>
          <a:lstStyle/>
          <a:p>
            <a:r>
              <a:rPr lang="en-US" dirty="0" smtClean="0"/>
              <a:t>CF(CSC-110)</a:t>
            </a:r>
            <a:endParaRPr lang="en-US" dirty="0"/>
          </a:p>
        </p:txBody>
      </p:sp>
      <p:sp>
        <p:nvSpPr>
          <p:cNvPr id="4" name="Footer Placeholder 3"/>
          <p:cNvSpPr>
            <a:spLocks noGrp="1"/>
          </p:cNvSpPr>
          <p:nvPr>
            <p:ph type="ftr" sz="quarter" idx="11"/>
          </p:nvPr>
        </p:nvSpPr>
        <p:spPr/>
        <p:txBody>
          <a:bodyPr/>
          <a:lstStyle/>
          <a:p>
            <a:r>
              <a:rPr lang="en-US" smtClean="0"/>
              <a:t>Engr. Mahawish, Department of Software Engineering    </a:t>
            </a:r>
            <a:endParaRPr lang="en-US" dirty="0"/>
          </a:p>
        </p:txBody>
      </p:sp>
      <p:graphicFrame>
        <p:nvGraphicFramePr>
          <p:cNvPr id="6" name="object 3"/>
          <p:cNvGraphicFramePr>
            <a:graphicFrameLocks noGrp="1"/>
          </p:cNvGraphicFramePr>
          <p:nvPr/>
        </p:nvGraphicFramePr>
        <p:xfrm>
          <a:off x="685800" y="1752600"/>
          <a:ext cx="4343400" cy="3395854"/>
        </p:xfrm>
        <a:graphic>
          <a:graphicData uri="http://schemas.openxmlformats.org/drawingml/2006/table">
            <a:tbl>
              <a:tblPr firstRow="1" bandRow="1">
                <a:tableStyleId>{2D5ABB26-0587-4C30-8999-92F81FD0307C}</a:tableStyleId>
              </a:tblPr>
              <a:tblGrid>
                <a:gridCol w="2514600"/>
                <a:gridCol w="1828800"/>
              </a:tblGrid>
              <a:tr h="273553">
                <a:tc gridSpan="2">
                  <a:txBody>
                    <a:bodyPr/>
                    <a:lstStyle/>
                    <a:p>
                      <a:pPr marL="12700" algn="ctr">
                        <a:lnSpc>
                          <a:spcPct val="100000"/>
                        </a:lnSpc>
                        <a:spcBef>
                          <a:spcPts val="204"/>
                        </a:spcBef>
                      </a:pPr>
                      <a:r>
                        <a:rPr sz="2600" spc="15" dirty="0">
                          <a:latin typeface="Georgia"/>
                          <a:cs typeface="Georgia"/>
                        </a:rPr>
                        <a:t>Theory</a:t>
                      </a:r>
                      <a:endParaRPr sz="2600">
                        <a:latin typeface="Georgia"/>
                        <a:cs typeface="Georgia"/>
                      </a:endParaRPr>
                    </a:p>
                  </a:txBody>
                  <a:tcPr marL="0" marR="0" marT="2603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CD6ED"/>
                    </a:solidFill>
                  </a:tcPr>
                </a:tc>
                <a:tc hMerge="1">
                  <a:txBody>
                    <a:bodyPr/>
                    <a:lstStyle/>
                    <a:p>
                      <a:endParaRPr/>
                    </a:p>
                  </a:txBody>
                  <a:tcPr marL="0" marR="0" marT="0" marB="0"/>
                </a:tc>
              </a:tr>
              <a:tr h="796926">
                <a:tc>
                  <a:txBody>
                    <a:bodyPr/>
                    <a:lstStyle/>
                    <a:p>
                      <a:pPr marL="483870" marR="462915" indent="89535">
                        <a:lnSpc>
                          <a:spcPts val="3120"/>
                        </a:lnSpc>
                        <a:spcBef>
                          <a:spcPts val="25"/>
                        </a:spcBef>
                      </a:pPr>
                      <a:r>
                        <a:rPr sz="2000" spc="10" dirty="0">
                          <a:latin typeface="Georgia"/>
                          <a:cs typeface="Georgia"/>
                        </a:rPr>
                        <a:t>Evaluation  </a:t>
                      </a:r>
                      <a:r>
                        <a:rPr sz="2000" dirty="0">
                          <a:latin typeface="Georgia"/>
                          <a:cs typeface="Georgia"/>
                        </a:rPr>
                        <a:t>Instrum</a:t>
                      </a:r>
                      <a:r>
                        <a:rPr sz="2000" spc="5" dirty="0">
                          <a:latin typeface="Georgia"/>
                          <a:cs typeface="Georgia"/>
                        </a:rPr>
                        <a:t>e</a:t>
                      </a:r>
                      <a:r>
                        <a:rPr sz="2000" spc="-5" dirty="0">
                          <a:latin typeface="Georgia"/>
                          <a:cs typeface="Georgia"/>
                        </a:rPr>
                        <a:t>nts</a:t>
                      </a:r>
                      <a:endParaRPr sz="2000">
                        <a:latin typeface="Georgia"/>
                        <a:cs typeface="Georgia"/>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CD6ED"/>
                    </a:solidFill>
                  </a:tcPr>
                </a:tc>
                <a:tc>
                  <a:txBody>
                    <a:bodyPr/>
                    <a:lstStyle/>
                    <a:p>
                      <a:pPr marL="903605">
                        <a:lnSpc>
                          <a:spcPct val="100000"/>
                        </a:lnSpc>
                        <a:spcBef>
                          <a:spcPts val="1485"/>
                        </a:spcBef>
                      </a:pPr>
                      <a:r>
                        <a:rPr sz="2000" spc="5" dirty="0">
                          <a:latin typeface="Georgia"/>
                          <a:cs typeface="Georgia"/>
                        </a:rPr>
                        <a:t>Marks</a:t>
                      </a:r>
                      <a:endParaRPr sz="2000">
                        <a:latin typeface="Georgia"/>
                        <a:cs typeface="Georgia"/>
                      </a:endParaRPr>
                    </a:p>
                  </a:txBody>
                  <a:tcPr marL="0" marR="0" marT="1885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CD6ED"/>
                    </a:solidFill>
                  </a:tcPr>
                </a:tc>
              </a:tr>
              <a:tr h="273965">
                <a:tc>
                  <a:txBody>
                    <a:bodyPr/>
                    <a:lstStyle/>
                    <a:p>
                      <a:pPr marL="10160" algn="ctr">
                        <a:lnSpc>
                          <a:spcPct val="100000"/>
                        </a:lnSpc>
                        <a:spcBef>
                          <a:spcPts val="210"/>
                        </a:spcBef>
                      </a:pPr>
                      <a:r>
                        <a:rPr sz="2000" spc="60" dirty="0">
                          <a:latin typeface="Georgia"/>
                          <a:cs typeface="Georgia"/>
                        </a:rPr>
                        <a:t>Quizzes</a:t>
                      </a:r>
                      <a:endParaRPr sz="2000">
                        <a:latin typeface="Georgia"/>
                        <a:cs typeface="Georgia"/>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604" algn="ctr">
                        <a:lnSpc>
                          <a:spcPct val="100000"/>
                        </a:lnSpc>
                        <a:spcBef>
                          <a:spcPts val="210"/>
                        </a:spcBef>
                      </a:pPr>
                      <a:r>
                        <a:rPr sz="2000" spc="-50" dirty="0">
                          <a:latin typeface="Georgia"/>
                          <a:cs typeface="Georgia"/>
                        </a:rPr>
                        <a:t>10</a:t>
                      </a:r>
                      <a:endParaRPr sz="2000">
                        <a:latin typeface="Georgia"/>
                        <a:cs typeface="Georgia"/>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51592">
                <a:tc>
                  <a:txBody>
                    <a:bodyPr/>
                    <a:lstStyle/>
                    <a:p>
                      <a:pPr marL="12700" algn="ctr">
                        <a:lnSpc>
                          <a:spcPct val="100000"/>
                        </a:lnSpc>
                        <a:spcBef>
                          <a:spcPts val="1680"/>
                        </a:spcBef>
                      </a:pPr>
                      <a:r>
                        <a:rPr sz="2000" spc="20" dirty="0">
                          <a:latin typeface="Georgia"/>
                          <a:cs typeface="Georgia"/>
                        </a:rPr>
                        <a:t>Assignments</a:t>
                      </a:r>
                      <a:endParaRPr sz="2000">
                        <a:latin typeface="Georgia"/>
                        <a:cs typeface="Georgia"/>
                      </a:endParaRPr>
                    </a:p>
                  </a:txBody>
                  <a:tcPr marL="0" marR="0" marT="2133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604" algn="ctr">
                        <a:lnSpc>
                          <a:spcPct val="100000"/>
                        </a:lnSpc>
                        <a:spcBef>
                          <a:spcPts val="1680"/>
                        </a:spcBef>
                      </a:pPr>
                      <a:r>
                        <a:rPr sz="2000" spc="-220" dirty="0">
                          <a:latin typeface="Georgia"/>
                          <a:cs typeface="Georgia"/>
                        </a:rPr>
                        <a:t>20</a:t>
                      </a:r>
                      <a:endParaRPr sz="2000">
                        <a:latin typeface="Georgia"/>
                        <a:cs typeface="Georgia"/>
                      </a:endParaRPr>
                    </a:p>
                  </a:txBody>
                  <a:tcPr marL="0" marR="0" marT="2133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30652">
                <a:tc>
                  <a:txBody>
                    <a:bodyPr/>
                    <a:lstStyle/>
                    <a:p>
                      <a:pPr marL="10160" algn="ctr">
                        <a:lnSpc>
                          <a:spcPct val="100000"/>
                        </a:lnSpc>
                        <a:spcBef>
                          <a:spcPts val="210"/>
                        </a:spcBef>
                      </a:pPr>
                      <a:r>
                        <a:rPr sz="2000" spc="-5" dirty="0">
                          <a:latin typeface="Georgia"/>
                          <a:cs typeface="Georgia"/>
                        </a:rPr>
                        <a:t>Mid-Term</a:t>
                      </a:r>
                      <a:r>
                        <a:rPr sz="2000" spc="-15" dirty="0">
                          <a:latin typeface="Georgia"/>
                          <a:cs typeface="Georgia"/>
                        </a:rPr>
                        <a:t> </a:t>
                      </a:r>
                      <a:r>
                        <a:rPr sz="2000" spc="-20" dirty="0">
                          <a:latin typeface="Georgia"/>
                          <a:cs typeface="Georgia"/>
                        </a:rPr>
                        <a:t>Exam</a:t>
                      </a:r>
                      <a:endParaRPr sz="2000">
                        <a:latin typeface="Georgia"/>
                        <a:cs typeface="Georgia"/>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604" algn="ctr">
                        <a:lnSpc>
                          <a:spcPct val="100000"/>
                        </a:lnSpc>
                        <a:spcBef>
                          <a:spcPts val="210"/>
                        </a:spcBef>
                      </a:pPr>
                      <a:r>
                        <a:rPr sz="2000" spc="-220" dirty="0">
                          <a:latin typeface="Georgia"/>
                          <a:cs typeface="Georgia"/>
                        </a:rPr>
                        <a:t>20</a:t>
                      </a:r>
                      <a:endParaRPr sz="2000">
                        <a:latin typeface="Georgia"/>
                        <a:cs typeface="Georgia"/>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73965">
                <a:tc>
                  <a:txBody>
                    <a:bodyPr/>
                    <a:lstStyle/>
                    <a:p>
                      <a:pPr marL="12065" algn="ctr">
                        <a:lnSpc>
                          <a:spcPct val="100000"/>
                        </a:lnSpc>
                        <a:spcBef>
                          <a:spcPts val="210"/>
                        </a:spcBef>
                      </a:pPr>
                      <a:r>
                        <a:rPr sz="2000" spc="-30" dirty="0">
                          <a:latin typeface="Georgia"/>
                          <a:cs typeface="Georgia"/>
                        </a:rPr>
                        <a:t>Final</a:t>
                      </a:r>
                      <a:r>
                        <a:rPr sz="2000" spc="5" dirty="0">
                          <a:latin typeface="Georgia"/>
                          <a:cs typeface="Georgia"/>
                        </a:rPr>
                        <a:t> </a:t>
                      </a:r>
                      <a:r>
                        <a:rPr sz="2000" spc="-20" dirty="0">
                          <a:latin typeface="Georgia"/>
                          <a:cs typeface="Georgia"/>
                        </a:rPr>
                        <a:t>Exam</a:t>
                      </a:r>
                      <a:endParaRPr sz="2000">
                        <a:latin typeface="Georgia"/>
                        <a:cs typeface="Georgia"/>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604" algn="ctr">
                        <a:lnSpc>
                          <a:spcPct val="100000"/>
                        </a:lnSpc>
                        <a:spcBef>
                          <a:spcPts val="210"/>
                        </a:spcBef>
                      </a:pPr>
                      <a:r>
                        <a:rPr sz="2000" spc="-180" dirty="0">
                          <a:latin typeface="Georgia"/>
                          <a:cs typeface="Georgia"/>
                        </a:rPr>
                        <a:t>50</a:t>
                      </a:r>
                      <a:endParaRPr sz="2000">
                        <a:latin typeface="Georgia"/>
                        <a:cs typeface="Georgia"/>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73965">
                <a:tc>
                  <a:txBody>
                    <a:bodyPr/>
                    <a:lstStyle/>
                    <a:p>
                      <a:pPr marL="12700" algn="ctr">
                        <a:lnSpc>
                          <a:spcPct val="100000"/>
                        </a:lnSpc>
                        <a:spcBef>
                          <a:spcPts val="210"/>
                        </a:spcBef>
                      </a:pPr>
                      <a:r>
                        <a:rPr sz="2000" spc="-15" dirty="0">
                          <a:solidFill>
                            <a:srgbClr val="FF0000"/>
                          </a:solidFill>
                          <a:latin typeface="Georgia"/>
                          <a:cs typeface="Georgia"/>
                        </a:rPr>
                        <a:t>Total</a:t>
                      </a:r>
                      <a:endParaRPr sz="2000">
                        <a:latin typeface="Georgia"/>
                        <a:cs typeface="Georgia"/>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0" algn="ctr">
                        <a:lnSpc>
                          <a:spcPct val="100000"/>
                        </a:lnSpc>
                        <a:spcBef>
                          <a:spcPts val="210"/>
                        </a:spcBef>
                      </a:pPr>
                      <a:r>
                        <a:rPr sz="2000" spc="-135" dirty="0">
                          <a:solidFill>
                            <a:srgbClr val="FF0000"/>
                          </a:solidFill>
                          <a:latin typeface="Georgia"/>
                          <a:cs typeface="Georgia"/>
                        </a:rPr>
                        <a:t>100</a:t>
                      </a:r>
                      <a:endParaRPr sz="2000">
                        <a:latin typeface="Georgia"/>
                        <a:cs typeface="Georgia"/>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7" name="object 4"/>
          <p:cNvGraphicFramePr>
            <a:graphicFrameLocks noGrp="1"/>
          </p:cNvGraphicFramePr>
          <p:nvPr/>
        </p:nvGraphicFramePr>
        <p:xfrm>
          <a:off x="5257800" y="1752600"/>
          <a:ext cx="2971800" cy="3471201"/>
        </p:xfrm>
        <a:graphic>
          <a:graphicData uri="http://schemas.openxmlformats.org/drawingml/2006/table">
            <a:tbl>
              <a:tblPr firstRow="1" bandRow="1">
                <a:tableStyleId>{2D5ABB26-0587-4C30-8999-92F81FD0307C}</a:tableStyleId>
              </a:tblPr>
              <a:tblGrid>
                <a:gridCol w="2180083"/>
                <a:gridCol w="791717"/>
              </a:tblGrid>
              <a:tr h="423456">
                <a:tc gridSpan="2">
                  <a:txBody>
                    <a:bodyPr/>
                    <a:lstStyle/>
                    <a:p>
                      <a:pPr marL="13970" algn="ctr">
                        <a:lnSpc>
                          <a:spcPct val="100000"/>
                        </a:lnSpc>
                        <a:spcBef>
                          <a:spcPts val="275"/>
                        </a:spcBef>
                      </a:pPr>
                      <a:r>
                        <a:rPr sz="1800" dirty="0">
                          <a:latin typeface="Georgia"/>
                          <a:cs typeface="Georgia"/>
                        </a:rPr>
                        <a:t>Lab</a:t>
                      </a:r>
                      <a:endParaRPr sz="1800">
                        <a:latin typeface="Georgia"/>
                        <a:cs typeface="Georgia"/>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CD6ED"/>
                    </a:solidFill>
                  </a:tcPr>
                </a:tc>
                <a:tc hMerge="1">
                  <a:txBody>
                    <a:bodyPr/>
                    <a:lstStyle/>
                    <a:p>
                      <a:endParaRPr/>
                    </a:p>
                  </a:txBody>
                  <a:tcPr marL="0" marR="0" marT="0" marB="0"/>
                </a:tc>
              </a:tr>
              <a:tr h="653243">
                <a:tc>
                  <a:txBody>
                    <a:bodyPr/>
                    <a:lstStyle/>
                    <a:p>
                      <a:pPr marL="13970" algn="ctr">
                        <a:lnSpc>
                          <a:spcPts val="2940"/>
                        </a:lnSpc>
                      </a:pPr>
                      <a:r>
                        <a:rPr sz="1800" spc="5" dirty="0">
                          <a:latin typeface="Georgia"/>
                          <a:cs typeface="Georgia"/>
                        </a:rPr>
                        <a:t>Evaluation</a:t>
                      </a:r>
                      <a:endParaRPr sz="1800">
                        <a:latin typeface="Georgia"/>
                        <a:cs typeface="Georgia"/>
                      </a:endParaRPr>
                    </a:p>
                    <a:p>
                      <a:pPr marL="13335" algn="ctr">
                        <a:lnSpc>
                          <a:spcPct val="100000"/>
                        </a:lnSpc>
                      </a:pPr>
                      <a:r>
                        <a:rPr sz="1800" spc="-30" dirty="0">
                          <a:latin typeface="Georgia"/>
                          <a:cs typeface="Georgia"/>
                        </a:rPr>
                        <a:t>Instruments</a:t>
                      </a:r>
                      <a:endParaRPr sz="1800">
                        <a:latin typeface="Georgia"/>
                        <a:cs typeface="Georgi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CD6ED"/>
                    </a:solidFill>
                  </a:tcPr>
                </a:tc>
                <a:tc>
                  <a:txBody>
                    <a:bodyPr/>
                    <a:lstStyle/>
                    <a:p>
                      <a:pPr marL="11430" algn="ctr">
                        <a:lnSpc>
                          <a:spcPct val="100000"/>
                        </a:lnSpc>
                        <a:spcBef>
                          <a:spcPts val="1375"/>
                        </a:spcBef>
                      </a:pPr>
                      <a:r>
                        <a:rPr sz="1800" spc="5" dirty="0">
                          <a:latin typeface="Georgia"/>
                          <a:cs typeface="Georgia"/>
                        </a:rPr>
                        <a:t>Marks</a:t>
                      </a:r>
                      <a:endParaRPr sz="1800">
                        <a:latin typeface="Georgia"/>
                        <a:cs typeface="Georgia"/>
                      </a:endParaRPr>
                    </a:p>
                  </a:txBody>
                  <a:tcPr marL="0" marR="0" marT="1746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CD6ED"/>
                    </a:solidFill>
                  </a:tcPr>
                </a:tc>
              </a:tr>
              <a:tr h="539134">
                <a:tc>
                  <a:txBody>
                    <a:bodyPr/>
                    <a:lstStyle/>
                    <a:p>
                      <a:pPr marL="12700" algn="ctr">
                        <a:lnSpc>
                          <a:spcPct val="100000"/>
                        </a:lnSpc>
                        <a:spcBef>
                          <a:spcPts val="835"/>
                        </a:spcBef>
                      </a:pPr>
                      <a:r>
                        <a:rPr sz="1800" dirty="0">
                          <a:latin typeface="Georgia"/>
                          <a:cs typeface="Georgia"/>
                        </a:rPr>
                        <a:t>Lab</a:t>
                      </a:r>
                      <a:r>
                        <a:rPr sz="1800" spc="-10" dirty="0">
                          <a:latin typeface="Georgia"/>
                          <a:cs typeface="Georgia"/>
                        </a:rPr>
                        <a:t> </a:t>
                      </a:r>
                      <a:r>
                        <a:rPr sz="1800" spc="15" dirty="0">
                          <a:latin typeface="Georgia"/>
                          <a:cs typeface="Georgia"/>
                        </a:rPr>
                        <a:t>Manual</a:t>
                      </a:r>
                      <a:endParaRPr sz="1800">
                        <a:latin typeface="Georgia"/>
                        <a:cs typeface="Georgia"/>
                      </a:endParaRPr>
                    </a:p>
                  </a:txBody>
                  <a:tcPr marL="0" marR="0" marT="1060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ct val="100000"/>
                        </a:lnSpc>
                        <a:spcBef>
                          <a:spcPts val="835"/>
                        </a:spcBef>
                      </a:pPr>
                      <a:r>
                        <a:rPr sz="1800" spc="-50" dirty="0">
                          <a:latin typeface="Georgia"/>
                          <a:cs typeface="Georgia"/>
                        </a:rPr>
                        <a:t>10</a:t>
                      </a:r>
                      <a:endParaRPr sz="1800">
                        <a:latin typeface="Georgia"/>
                        <a:cs typeface="Georgia"/>
                      </a:endParaRPr>
                    </a:p>
                  </a:txBody>
                  <a:tcPr marL="0" marR="0" marT="1060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39134">
                <a:tc>
                  <a:txBody>
                    <a:bodyPr/>
                    <a:lstStyle/>
                    <a:p>
                      <a:pPr marL="12065" algn="ctr">
                        <a:lnSpc>
                          <a:spcPct val="100000"/>
                        </a:lnSpc>
                        <a:spcBef>
                          <a:spcPts val="835"/>
                        </a:spcBef>
                      </a:pPr>
                      <a:r>
                        <a:rPr sz="1800" dirty="0">
                          <a:latin typeface="Georgia"/>
                          <a:cs typeface="Georgia"/>
                        </a:rPr>
                        <a:t>Lab</a:t>
                      </a:r>
                      <a:r>
                        <a:rPr sz="1800" spc="-20" dirty="0">
                          <a:latin typeface="Georgia"/>
                          <a:cs typeface="Georgia"/>
                        </a:rPr>
                        <a:t> </a:t>
                      </a:r>
                      <a:r>
                        <a:rPr sz="1800" spc="-15" dirty="0">
                          <a:latin typeface="Georgia"/>
                          <a:cs typeface="Georgia"/>
                        </a:rPr>
                        <a:t>Performances</a:t>
                      </a:r>
                      <a:endParaRPr sz="1800">
                        <a:latin typeface="Georgia"/>
                        <a:cs typeface="Georgia"/>
                      </a:endParaRPr>
                    </a:p>
                  </a:txBody>
                  <a:tcPr marL="0" marR="0" marT="1060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ct val="100000"/>
                        </a:lnSpc>
                        <a:spcBef>
                          <a:spcPts val="835"/>
                        </a:spcBef>
                      </a:pPr>
                      <a:r>
                        <a:rPr sz="1800" spc="-220" dirty="0">
                          <a:latin typeface="Georgia"/>
                          <a:cs typeface="Georgia"/>
                        </a:rPr>
                        <a:t>20</a:t>
                      </a:r>
                      <a:endParaRPr sz="1800">
                        <a:latin typeface="Georgia"/>
                        <a:cs typeface="Georgia"/>
                      </a:endParaRPr>
                    </a:p>
                  </a:txBody>
                  <a:tcPr marL="0" marR="0" marT="1060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26098">
                <a:tc>
                  <a:txBody>
                    <a:bodyPr/>
                    <a:lstStyle/>
                    <a:p>
                      <a:pPr marL="12065" algn="ctr">
                        <a:lnSpc>
                          <a:spcPts val="2940"/>
                        </a:lnSpc>
                      </a:pPr>
                      <a:r>
                        <a:rPr sz="1800" dirty="0">
                          <a:latin typeface="Georgia"/>
                          <a:cs typeface="Georgia"/>
                        </a:rPr>
                        <a:t>Lab</a:t>
                      </a:r>
                      <a:r>
                        <a:rPr sz="1800" spc="-10" dirty="0">
                          <a:latin typeface="Georgia"/>
                          <a:cs typeface="Georgia"/>
                        </a:rPr>
                        <a:t> </a:t>
                      </a:r>
                      <a:r>
                        <a:rPr sz="1800" spc="60" dirty="0">
                          <a:latin typeface="Georgia"/>
                          <a:cs typeface="Georgia"/>
                        </a:rPr>
                        <a:t>Quizzes</a:t>
                      </a:r>
                      <a:endParaRPr sz="1800">
                        <a:latin typeface="Georgia"/>
                        <a:cs typeface="Georgi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ts val="2940"/>
                        </a:lnSpc>
                      </a:pPr>
                      <a:r>
                        <a:rPr sz="1800" spc="-220" dirty="0">
                          <a:latin typeface="Georgia"/>
                          <a:cs typeface="Georgia"/>
                        </a:rPr>
                        <a:t>20</a:t>
                      </a:r>
                      <a:endParaRPr sz="1800">
                        <a:latin typeface="Georgia"/>
                        <a:cs typeface="Georgi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24478">
                <a:tc>
                  <a:txBody>
                    <a:bodyPr/>
                    <a:lstStyle/>
                    <a:p>
                      <a:pPr marL="10795" algn="ctr">
                        <a:lnSpc>
                          <a:spcPct val="100000"/>
                        </a:lnSpc>
                        <a:spcBef>
                          <a:spcPts val="765"/>
                        </a:spcBef>
                      </a:pPr>
                      <a:r>
                        <a:rPr sz="1800" dirty="0">
                          <a:latin typeface="Georgia"/>
                          <a:cs typeface="Georgia"/>
                        </a:rPr>
                        <a:t>Lab </a:t>
                      </a:r>
                      <a:r>
                        <a:rPr sz="1800" spc="-40" dirty="0">
                          <a:latin typeface="Georgia"/>
                          <a:cs typeface="Georgia"/>
                        </a:rPr>
                        <a:t>Project </a:t>
                      </a:r>
                      <a:r>
                        <a:rPr sz="1800" spc="175" dirty="0">
                          <a:latin typeface="Georgia"/>
                          <a:cs typeface="Georgia"/>
                        </a:rPr>
                        <a:t>&amp;</a:t>
                      </a:r>
                      <a:r>
                        <a:rPr sz="1800" spc="35" dirty="0">
                          <a:latin typeface="Georgia"/>
                          <a:cs typeface="Georgia"/>
                        </a:rPr>
                        <a:t> </a:t>
                      </a:r>
                      <a:r>
                        <a:rPr sz="1800" spc="70" dirty="0">
                          <a:latin typeface="Georgia"/>
                          <a:cs typeface="Georgia"/>
                        </a:rPr>
                        <a:t>Viva</a:t>
                      </a:r>
                      <a:endParaRPr sz="1800">
                        <a:latin typeface="Georgia"/>
                        <a:cs typeface="Georgia"/>
                      </a:endParaRPr>
                    </a:p>
                  </a:txBody>
                  <a:tcPr marL="0" marR="0" marT="971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ct val="100000"/>
                        </a:lnSpc>
                        <a:spcBef>
                          <a:spcPts val="765"/>
                        </a:spcBef>
                      </a:pPr>
                      <a:r>
                        <a:rPr sz="1800" spc="-180" dirty="0">
                          <a:latin typeface="Georgia"/>
                          <a:cs typeface="Georgia"/>
                        </a:rPr>
                        <a:t>50</a:t>
                      </a:r>
                      <a:endParaRPr sz="1800">
                        <a:latin typeface="Georgia"/>
                        <a:cs typeface="Georgia"/>
                      </a:endParaRPr>
                    </a:p>
                  </a:txBody>
                  <a:tcPr marL="0" marR="0" marT="971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23456">
                <a:tc>
                  <a:txBody>
                    <a:bodyPr/>
                    <a:lstStyle/>
                    <a:p>
                      <a:pPr marL="13970" algn="ctr">
                        <a:lnSpc>
                          <a:spcPct val="100000"/>
                        </a:lnSpc>
                        <a:spcBef>
                          <a:spcPts val="285"/>
                        </a:spcBef>
                      </a:pPr>
                      <a:r>
                        <a:rPr sz="1800" spc="-10" dirty="0">
                          <a:solidFill>
                            <a:srgbClr val="FF0000"/>
                          </a:solidFill>
                          <a:latin typeface="Georgia"/>
                          <a:cs typeface="Georgia"/>
                        </a:rPr>
                        <a:t>Total</a:t>
                      </a:r>
                      <a:endParaRPr sz="1800">
                        <a:latin typeface="Georgia"/>
                        <a:cs typeface="Georgia"/>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4615" algn="ctr">
                        <a:lnSpc>
                          <a:spcPct val="100000"/>
                        </a:lnSpc>
                        <a:spcBef>
                          <a:spcPts val="285"/>
                        </a:spcBef>
                      </a:pPr>
                      <a:r>
                        <a:rPr sz="1800" spc="-130" dirty="0">
                          <a:solidFill>
                            <a:srgbClr val="FF0000"/>
                          </a:solidFill>
                          <a:latin typeface="Georgia"/>
                          <a:cs typeface="Georgia"/>
                        </a:rPr>
                        <a:t>100</a:t>
                      </a:r>
                      <a:endParaRPr sz="1800">
                        <a:latin typeface="Georgia"/>
                        <a:cs typeface="Georgia"/>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8" name="Slide Number Placeholder 4"/>
          <p:cNvSpPr>
            <a:spLocks noGrp="1"/>
          </p:cNvSpPr>
          <p:nvPr>
            <p:ph type="sldNum" sz="quarter" idx="12"/>
          </p:nvPr>
        </p:nvSpPr>
        <p:spPr>
          <a:xfrm>
            <a:off x="6553200" y="6356350"/>
            <a:ext cx="2133600" cy="365125"/>
          </a:xfrm>
        </p:spPr>
        <p:txBody>
          <a:bodyPr/>
          <a:lstStyle/>
          <a:p>
            <a:endParaRPr lang="en-US" dirty="0" smtClean="0"/>
          </a:p>
          <a:p>
            <a:r>
              <a:rPr lang="en-US" dirty="0" smtClean="0"/>
              <a:t>Fall 2021</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TotalTime>
  <Words>668</Words>
  <Application>Microsoft Office PowerPoint</Application>
  <PresentationFormat>On-screen Show (4:3)</PresentationFormat>
  <Paragraphs>231</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Georgia</vt:lpstr>
      <vt:lpstr>Times New Roman</vt:lpstr>
      <vt:lpstr>Trebuchet MS</vt:lpstr>
      <vt:lpstr>Custom Design</vt:lpstr>
      <vt:lpstr>1_Custom Design</vt:lpstr>
      <vt:lpstr>Computing Fundamentals</vt:lpstr>
      <vt:lpstr>Course Information</vt:lpstr>
      <vt:lpstr>Course Instructor</vt:lpstr>
      <vt:lpstr>Course Information(Cont.)</vt:lpstr>
      <vt:lpstr>Course Information(Cont.)</vt:lpstr>
      <vt:lpstr>Course Learning Outcomes</vt:lpstr>
      <vt:lpstr>Outcome Based Education(OBE)</vt:lpstr>
      <vt:lpstr>Grading System</vt:lpstr>
      <vt:lpstr>Grading Criteria </vt:lpstr>
      <vt:lpstr>Course Policies</vt:lpstr>
      <vt:lpstr>Course Policies</vt:lpstr>
      <vt:lpstr>Student Counseling</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Fundamentals</dc:title>
  <dc:creator>ali</dc:creator>
  <cp:lastModifiedBy>Mahawish</cp:lastModifiedBy>
  <cp:revision>9</cp:revision>
  <dcterms:created xsi:type="dcterms:W3CDTF">2018-09-09T15:08:15Z</dcterms:created>
  <dcterms:modified xsi:type="dcterms:W3CDTF">2021-10-10T17:54:53Z</dcterms:modified>
</cp:coreProperties>
</file>