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4" r:id="rId2"/>
  </p:sldMasterIdLst>
  <p:sldIdLst>
    <p:sldId id="257" r:id="rId3"/>
    <p:sldId id="269" r:id="rId4"/>
    <p:sldId id="270" r:id="rId5"/>
    <p:sldId id="275" r:id="rId6"/>
    <p:sldId id="274" r:id="rId7"/>
    <p:sldId id="276" r:id="rId8"/>
    <p:sldId id="277" r:id="rId9"/>
    <p:sldId id="272" r:id="rId10"/>
    <p:sldId id="273" r:id="rId11"/>
    <p:sldId id="278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656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CF(CSC-110)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Engr. Mahawish, Department of Software Engineering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Fall 2018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2621-A200-4C05-BC8E-CDC201ED1A40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F679-D14B-4DAA-AB9E-FB80204CA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2621-A200-4C05-BC8E-CDC201ED1A40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F679-D14B-4DAA-AB9E-FB80204CA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2621-A200-4C05-BC8E-CDC201ED1A40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F679-D14B-4DAA-AB9E-FB80204CA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2621-A200-4C05-BC8E-CDC201ED1A40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F679-D14B-4DAA-AB9E-FB80204CA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2621-A200-4C05-BC8E-CDC201ED1A40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F679-D14B-4DAA-AB9E-FB80204CA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CF(CSC-110)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Engr. Mahawish, Department of Software Engineering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Fall 2021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CF(CSC-110)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Engr. Mahawish, Department of Software Engineering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Fall 2018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2621-A200-4C05-BC8E-CDC201ED1A40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F679-D14B-4DAA-AB9E-FB80204CA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2621-A200-4C05-BC8E-CDC201ED1A40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F679-D14B-4DAA-AB9E-FB80204CA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2621-A200-4C05-BC8E-CDC201ED1A40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F679-D14B-4DAA-AB9E-FB80204CA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2621-A200-4C05-BC8E-CDC201ED1A40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F679-D14B-4DAA-AB9E-FB80204CA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2621-A200-4C05-BC8E-CDC201ED1A40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F679-D14B-4DAA-AB9E-FB80204CA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2621-A200-4C05-BC8E-CDC201ED1A40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F679-D14B-4DAA-AB9E-FB80204CA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5943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CF(CSC-110)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Engr. Mahawish, Department of Software Engineering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0000"/>
                </a:solidFill>
              </a:defRPr>
            </a:lvl1pPr>
          </a:lstStyle>
          <a:p>
            <a:endParaRPr lang="en-US" dirty="0" smtClean="0"/>
          </a:p>
          <a:p>
            <a:r>
              <a:rPr lang="en-US" dirty="0" smtClean="0"/>
              <a:t>Fall 2018</a:t>
            </a:r>
          </a:p>
          <a:p>
            <a:endParaRPr lang="en-US" dirty="0"/>
          </a:p>
        </p:txBody>
      </p:sp>
      <p:pic>
        <p:nvPicPr>
          <p:cNvPr id="7" name="Picture 6" descr="Bahria-university.jpg"/>
          <p:cNvPicPr>
            <a:picLocks noChangeAspect="1"/>
          </p:cNvPicPr>
          <p:nvPr userDrawn="1"/>
        </p:nvPicPr>
        <p:blipFill>
          <a:blip r:embed="rId5" cstate="print"/>
          <a:srcRect l="8696" r="7246"/>
          <a:stretch>
            <a:fillRect/>
          </a:stretch>
        </p:blipFill>
        <p:spPr>
          <a:xfrm>
            <a:off x="304800" y="0"/>
            <a:ext cx="2209800" cy="89535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B2621-A200-4C05-BC8E-CDC201ED1A40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9F679-D14B-4DAA-AB9E-FB80204CA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47800"/>
            <a:ext cx="7772400" cy="3429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Computing Fundamentals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CF(CSC-110)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Engr. Mahawish, Department of Software Engineering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Fall </a:t>
            </a:r>
            <a:r>
              <a:rPr lang="en-US" dirty="0" smtClean="0"/>
              <a:t>2021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CF(CSC-110)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Engr. Mahawish, Department of Software Engineering 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1905000"/>
            <a:ext cx="7848600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68579">
              <a:lnSpc>
                <a:spcPts val="3300"/>
              </a:lnSpc>
            </a:pPr>
            <a:r>
              <a:rPr lang="en-US" spc="12" dirty="0" smtClean="0">
                <a:latin typeface="Times New Roman" pitchFamily="18" charset="0"/>
                <a:cs typeface="Times New Roman" pitchFamily="18" charset="0"/>
              </a:rPr>
              <a:t>Users are people who write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</a:t>
            </a:r>
            <a:r>
              <a:rPr lang="en-US" spc="9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put</a:t>
            </a:r>
            <a:r>
              <a:rPr lang="en-US" spc="-9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pc="-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prog</a:t>
            </a:r>
            <a:r>
              <a:rPr lang="en-US" spc="-9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ams</a:t>
            </a:r>
            <a:r>
              <a:rPr lang="en-US" spc="89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pc="-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4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nte</a:t>
            </a:r>
            <a:r>
              <a:rPr lang="en-US" spc="-14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act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pc="9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pc="2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pc="-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compute</a:t>
            </a:r>
            <a:r>
              <a:rPr lang="en-US" spc="-209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pc="-325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pc="14" dirty="0" smtClean="0">
                <a:latin typeface="Times New Roman" pitchFamily="18" charset="0"/>
                <a:cs typeface="Times New Roman" pitchFamily="18" charset="0"/>
              </a:rPr>
              <a:t>Programmers, data entry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4" dirty="0" smtClean="0">
                <a:latin typeface="Times New Roman" pitchFamily="18" charset="0"/>
                <a:cs typeface="Times New Roman" pitchFamily="18" charset="0"/>
              </a:rPr>
              <a:t>operators, system analyst and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8" dirty="0" smtClean="0">
                <a:latin typeface="Times New Roman" pitchFamily="18" charset="0"/>
                <a:cs typeface="Times New Roman" pitchFamily="18" charset="0"/>
              </a:rPr>
              <a:t>computer hardware engineers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00600" y="3276600"/>
            <a:ext cx="3044952" cy="2648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Fall </a:t>
            </a:r>
            <a:r>
              <a:rPr lang="en-US" dirty="0" smtClean="0"/>
              <a:t>2021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667000"/>
            <a:ext cx="5943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CF(CSC-110)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Engr. Mahawish, Department of Software Engineering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Fall </a:t>
            </a:r>
            <a:r>
              <a:rPr lang="en-US" dirty="0" smtClean="0"/>
              <a:t>2021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</a:t>
            </a:r>
            <a:r>
              <a:rPr lang="en-US" smtClean="0"/>
              <a:t>of Computer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CF(CSC-110)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Engr. Mahawish, Department of Software Engineering 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2362199"/>
            <a:ext cx="8382000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12700" marR="71015"/>
            <a:r>
              <a:rPr lang="en-US" spc="38" dirty="0" smtClean="0">
                <a:latin typeface="Times New Roman" pitchFamily="18" charset="0"/>
                <a:cs typeface="Times New Roman" pitchFamily="18" charset="0"/>
              </a:rPr>
              <a:t>   Computers are an important part of our lives.</a:t>
            </a:r>
          </a:p>
          <a:p>
            <a:pPr marL="12700" marR="71015"/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71015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For example:</a:t>
            </a:r>
          </a:p>
          <a:p>
            <a:pPr marL="12700" marR="71015"/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12700" marR="71015"/>
            <a:r>
              <a:rPr lang="en-US" spc="43" dirty="0" smtClean="0">
                <a:latin typeface="Times New Roman" pitchFamily="18" charset="0"/>
                <a:cs typeface="Times New Roman" pitchFamily="18" charset="0"/>
              </a:rPr>
              <a:t>   They are used for </a:t>
            </a:r>
            <a:r>
              <a:rPr lang="en-US" spc="20" dirty="0" smtClean="0">
                <a:latin typeface="Times New Roman" pitchFamily="18" charset="0"/>
                <a:cs typeface="Times New Roman" pitchFamily="18" charset="0"/>
              </a:rPr>
              <a:t>the reservation of </a:t>
            </a:r>
            <a:r>
              <a:rPr lang="en-US" spc="78" dirty="0" smtClean="0">
                <a:latin typeface="Times New Roman" pitchFamily="18" charset="0"/>
                <a:cs typeface="Times New Roman" pitchFamily="18" charset="0"/>
              </a:rPr>
              <a:t>tickets for </a:t>
            </a:r>
            <a:r>
              <a:rPr lang="en-US" spc="33" dirty="0" smtClean="0">
                <a:latin typeface="Times New Roman" pitchFamily="18" charset="0"/>
                <a:cs typeface="Times New Roman" pitchFamily="18" charset="0"/>
              </a:rPr>
              <a:t>airplanes and </a:t>
            </a:r>
            <a:r>
              <a:rPr lang="en-US" spc="70" dirty="0" smtClean="0">
                <a:latin typeface="Times New Roman" pitchFamily="18" charset="0"/>
                <a:cs typeface="Times New Roman" pitchFamily="18" charset="0"/>
              </a:rPr>
              <a:t>railway, payment of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95579"/>
            <a:r>
              <a:rPr lang="en-US" spc="39" dirty="0" smtClean="0">
                <a:latin typeface="Times New Roman" pitchFamily="18" charset="0"/>
                <a:cs typeface="Times New Roman" pitchFamily="18" charset="0"/>
              </a:rPr>
              <a:t>telephone and </a:t>
            </a:r>
            <a:r>
              <a:rPr lang="en-US" spc="50" dirty="0" smtClean="0">
                <a:latin typeface="Times New Roman" pitchFamily="18" charset="0"/>
                <a:cs typeface="Times New Roman" pitchFamily="18" charset="0"/>
              </a:rPr>
              <a:t>electricity bills, </a:t>
            </a:r>
            <a:r>
              <a:rPr lang="en-US" spc="47" dirty="0" smtClean="0">
                <a:latin typeface="Times New Roman" pitchFamily="18" charset="0"/>
                <a:cs typeface="Times New Roman" pitchFamily="18" charset="0"/>
              </a:rPr>
              <a:t>deposit and </a:t>
            </a:r>
            <a:r>
              <a:rPr lang="en-US" spc="45" dirty="0" smtClean="0">
                <a:latin typeface="Times New Roman" pitchFamily="18" charset="0"/>
                <a:cs typeface="Times New Roman" pitchFamily="18" charset="0"/>
              </a:rPr>
              <a:t>withdrawal of money </a:t>
            </a:r>
            <a:r>
              <a:rPr lang="en-US" spc="9" dirty="0" smtClean="0">
                <a:latin typeface="Times New Roman" pitchFamily="18" charset="0"/>
                <a:cs typeface="Times New Roman" pitchFamily="18" charset="0"/>
              </a:rPr>
              <a:t>from banks,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95579"/>
            <a:r>
              <a:rPr lang="en-US" spc="68" dirty="0" smtClean="0">
                <a:latin typeface="Times New Roman" pitchFamily="18" charset="0"/>
                <a:cs typeface="Times New Roman" pitchFamily="18" charset="0"/>
              </a:rPr>
              <a:t>processing of </a:t>
            </a:r>
            <a:r>
              <a:rPr lang="en-US" spc="30" dirty="0" smtClean="0">
                <a:latin typeface="Times New Roman" pitchFamily="18" charset="0"/>
                <a:cs typeface="Times New Roman" pitchFamily="18" charset="0"/>
              </a:rPr>
              <a:t>business data, </a:t>
            </a:r>
            <a:r>
              <a:rPr lang="en-US" spc="81" dirty="0" smtClean="0">
                <a:latin typeface="Times New Roman" pitchFamily="18" charset="0"/>
                <a:cs typeface="Times New Roman" pitchFamily="18" charset="0"/>
              </a:rPr>
              <a:t>forecasting of </a:t>
            </a:r>
            <a:r>
              <a:rPr lang="en-US" spc="3" dirty="0" smtClean="0">
                <a:latin typeface="Times New Roman" pitchFamily="18" charset="0"/>
                <a:cs typeface="Times New Roman" pitchFamily="18" charset="0"/>
              </a:rPr>
              <a:t>weather conditions, </a:t>
            </a:r>
            <a:r>
              <a:rPr lang="en-US" spc="92" dirty="0" smtClean="0">
                <a:latin typeface="Times New Roman" pitchFamily="18" charset="0"/>
                <a:cs typeface="Times New Roman" pitchFamily="18" charset="0"/>
              </a:rPr>
              <a:t>diagnosis of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95579"/>
            <a:r>
              <a:rPr lang="en-US" spc="47" dirty="0" smtClean="0">
                <a:latin typeface="Times New Roman" pitchFamily="18" charset="0"/>
                <a:cs typeface="Times New Roman" pitchFamily="18" charset="0"/>
              </a:rPr>
              <a:t>diseases, searching </a:t>
            </a:r>
            <a:r>
              <a:rPr lang="en-US" spc="54" dirty="0" smtClean="0">
                <a:latin typeface="Times New Roman" pitchFamily="18" charset="0"/>
                <a:cs typeface="Times New Roman" pitchFamily="18" charset="0"/>
              </a:rPr>
              <a:t>for information on </a:t>
            </a:r>
            <a:r>
              <a:rPr lang="en-US" spc="47" dirty="0" smtClean="0">
                <a:latin typeface="Times New Roman" pitchFamily="18" charset="0"/>
                <a:cs typeface="Times New Roman" pitchFamily="18" charset="0"/>
              </a:rPr>
              <a:t>the internet, etc.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Fall 2021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computer???	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CF(CSC-110)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Engr. Mahawish, Department of Software Engineering 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2286000"/>
            <a:ext cx="7467600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n w="0"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computer is a fast electronic device that processes the input data according to the instructions given by the programmer/user and provides the desired information as output.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Fall </a:t>
            </a:r>
            <a:r>
              <a:rPr lang="en-US" dirty="0" smtClean="0"/>
              <a:t>2021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56617"/>
                </a:solidFill>
                <a:latin typeface="Calibri Light"/>
                <a:cs typeface="Calibri Light"/>
              </a:rPr>
              <a:t>CHAR</a:t>
            </a:r>
            <a:r>
              <a:rPr lang="en-US" b="1" spc="-34" dirty="0" smtClean="0">
                <a:solidFill>
                  <a:srgbClr val="F56617"/>
                </a:solidFill>
                <a:latin typeface="Calibri Light"/>
                <a:cs typeface="Calibri Light"/>
              </a:rPr>
              <a:t>A</a:t>
            </a:r>
            <a:r>
              <a:rPr lang="en-US" b="1" dirty="0" smtClean="0">
                <a:solidFill>
                  <a:srgbClr val="F56617"/>
                </a:solidFill>
                <a:latin typeface="Calibri Light"/>
                <a:cs typeface="Calibri Light"/>
              </a:rPr>
              <a:t>CTERISTICS</a:t>
            </a:r>
            <a:r>
              <a:rPr lang="en-US" b="1" spc="-209" dirty="0" smtClean="0">
                <a:solidFill>
                  <a:srgbClr val="F56617"/>
                </a:solidFill>
                <a:latin typeface="Calibri Light"/>
                <a:cs typeface="Calibri Light"/>
              </a:rPr>
              <a:t> </a:t>
            </a:r>
            <a:r>
              <a:rPr lang="en-US" b="1" dirty="0" smtClean="0">
                <a:solidFill>
                  <a:srgbClr val="F56617"/>
                </a:solidFill>
                <a:latin typeface="Calibri Light"/>
                <a:cs typeface="Calibri Light"/>
              </a:rPr>
              <a:t>OF</a:t>
            </a:r>
            <a:r>
              <a:rPr lang="en-US" b="1" spc="-259" dirty="0" smtClean="0">
                <a:solidFill>
                  <a:srgbClr val="F56617"/>
                </a:solidFill>
                <a:latin typeface="Calibri Light"/>
                <a:cs typeface="Calibri Light"/>
              </a:rPr>
              <a:t> </a:t>
            </a:r>
            <a:r>
              <a:rPr lang="en-US" b="1" dirty="0" smtClean="0">
                <a:solidFill>
                  <a:srgbClr val="F56617"/>
                </a:solidFill>
                <a:latin typeface="Calibri Light"/>
                <a:cs typeface="Calibri Light"/>
              </a:rPr>
              <a:t>COMPUTER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CF(CSC-110)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Engr. Mahawish, Department of Software Engineering 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2057400"/>
            <a:ext cx="7848600" cy="3144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3309">
              <a:lnSpc>
                <a:spcPts val="293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Spee</a:t>
            </a:r>
            <a:r>
              <a:rPr lang="en-US" b="1" spc="9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="1" spc="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b="1" spc="4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pc="3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computer</a:t>
            </a:r>
            <a:r>
              <a:rPr lang="en-US" spc="3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spc="-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en-US" spc="3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pc="3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fast,</a:t>
            </a:r>
            <a:r>
              <a:rPr lang="en-US" spc="-5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million</a:t>
            </a:r>
            <a:r>
              <a:rPr lang="en-US" spc="-6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36" dirty="0" smtClean="0">
                <a:latin typeface="Times New Roman" pitchFamily="18" charset="0"/>
                <a:cs typeface="Times New Roman" pitchFamily="18" charset="0"/>
              </a:rPr>
              <a:t>instructions per second. Some calculations that would have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spc="-64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spc="5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hours</a:t>
            </a:r>
            <a:r>
              <a:rPr lang="en-US" spc="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pc="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days</a:t>
            </a:r>
            <a:r>
              <a:rPr lang="en-US" spc="50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pc="-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complete</a:t>
            </a:r>
            <a:r>
              <a:rPr lang="en-US" spc="3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otherwise,</a:t>
            </a:r>
            <a:r>
              <a:rPr lang="en-US" spc="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spc="-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spc="-6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completed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pc="3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pc="4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few</a:t>
            </a:r>
            <a:r>
              <a:rPr lang="en-US" spc="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9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econds</a:t>
            </a:r>
            <a:r>
              <a:rPr lang="en-US" spc="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spc="-6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pc="-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comp</a:t>
            </a:r>
            <a:r>
              <a:rPr lang="en-US" spc="4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te</a:t>
            </a:r>
            <a:r>
              <a:rPr lang="en-US" spc="-154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153893">
              <a:lnSpc>
                <a:spcPts val="4430"/>
              </a:lnSpc>
              <a:spcBef>
                <a:spcPts val="205"/>
              </a:spcBef>
            </a:pPr>
            <a:r>
              <a:rPr lang="en-US" b="1" spc="37" dirty="0" smtClean="0">
                <a:latin typeface="Times New Roman" pitchFamily="18" charset="0"/>
                <a:cs typeface="Times New Roman" pitchFamily="18" charset="0"/>
              </a:rPr>
              <a:t>Accuracy: </a:t>
            </a:r>
            <a:r>
              <a:rPr lang="en-US" spc="37" dirty="0" smtClean="0">
                <a:latin typeface="Times New Roman" pitchFamily="18" charset="0"/>
                <a:cs typeface="Times New Roman" pitchFamily="18" charset="0"/>
              </a:rPr>
              <a:t>Computers provide a high degree of accuracy. </a:t>
            </a:r>
          </a:p>
          <a:p>
            <a:pPr marR="153893">
              <a:lnSpc>
                <a:spcPts val="3500"/>
              </a:lnSpc>
            </a:pPr>
            <a:r>
              <a:rPr lang="en-US" b="1" spc="37" dirty="0" smtClean="0">
                <a:latin typeface="Times New Roman" pitchFamily="18" charset="0"/>
                <a:cs typeface="Times New Roman" pitchFamily="18" charset="0"/>
              </a:rPr>
              <a:t>Diligence</a:t>
            </a:r>
            <a:r>
              <a:rPr lang="en-US" spc="37" dirty="0" smtClean="0">
                <a:latin typeface="Times New Roman" pitchFamily="18" charset="0"/>
                <a:cs typeface="Times New Roman" pitchFamily="18" charset="0"/>
              </a:rPr>
              <a:t>: When used for a longer period of time, the computer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42" dirty="0" smtClean="0">
                <a:latin typeface="Times New Roman" pitchFamily="18" charset="0"/>
                <a:cs typeface="Times New Roman" pitchFamily="18" charset="0"/>
              </a:rPr>
              <a:t>does not get tired or fatigued. It can perform long and complex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30" dirty="0" smtClean="0">
                <a:latin typeface="Times New Roman" pitchFamily="18" charset="0"/>
                <a:cs typeface="Times New Roman" pitchFamily="18" charset="0"/>
              </a:rPr>
              <a:t>calculations with the same speed and accuracy from the start till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2" dirty="0" smtClean="0">
                <a:latin typeface="Times New Roman" pitchFamily="18" charset="0"/>
                <a:cs typeface="Times New Roman" pitchFamily="18" charset="0"/>
              </a:rPr>
              <a:t>the end.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Fall </a:t>
            </a:r>
            <a:r>
              <a:rPr lang="en-US" dirty="0" smtClean="0"/>
              <a:t>2021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56617"/>
                </a:solidFill>
                <a:latin typeface="Calibri Light"/>
                <a:cs typeface="Calibri Light"/>
              </a:rPr>
              <a:t>COMPUTER</a:t>
            </a:r>
            <a:r>
              <a:rPr lang="en-US" b="1" spc="-159" dirty="0" smtClean="0">
                <a:solidFill>
                  <a:srgbClr val="F56617"/>
                </a:solidFill>
                <a:latin typeface="Calibri Light"/>
                <a:cs typeface="Calibri Light"/>
              </a:rPr>
              <a:t> </a:t>
            </a:r>
            <a:r>
              <a:rPr lang="en-US" b="1" dirty="0" smtClean="0">
                <a:solidFill>
                  <a:srgbClr val="F56617"/>
                </a:solidFill>
                <a:latin typeface="Calibri Light"/>
                <a:cs typeface="Calibri Light"/>
              </a:rPr>
              <a:t>SYST</a:t>
            </a:r>
            <a:r>
              <a:rPr lang="en-US" b="1" spc="9" dirty="0" smtClean="0">
                <a:solidFill>
                  <a:srgbClr val="F56617"/>
                </a:solidFill>
                <a:latin typeface="Calibri Light"/>
                <a:cs typeface="Calibri Light"/>
              </a:rPr>
              <a:t>E</a:t>
            </a:r>
            <a:r>
              <a:rPr lang="en-US" b="1" dirty="0" smtClean="0">
                <a:solidFill>
                  <a:srgbClr val="F56617"/>
                </a:solidFill>
                <a:latin typeface="Calibri Light"/>
                <a:cs typeface="Calibri Light"/>
              </a:rPr>
              <a:t>M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CF(CSC-110)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Engr. Mahawish, Department of Software Engineering 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752600"/>
            <a:ext cx="762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Computer Consists of four parts.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Hardware 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Software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12"/>
          <p:cNvSpPr/>
          <p:nvPr/>
        </p:nvSpPr>
        <p:spPr>
          <a:xfrm>
            <a:off x="2743200" y="2286000"/>
            <a:ext cx="6019800" cy="3872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Fall </a:t>
            </a:r>
            <a:r>
              <a:rPr lang="en-US" dirty="0" smtClean="0"/>
              <a:t>2021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54" dirty="0" smtClean="0">
                <a:latin typeface="Calibri Light"/>
                <a:cs typeface="Calibri Light"/>
              </a:rPr>
              <a:t>Hardware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CF(CSC-110)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Engr. Mahawish, Department of Software Engineering 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1676400"/>
            <a:ext cx="8534400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5579" indent="-182879">
              <a:lnSpc>
                <a:spcPts val="3200"/>
              </a:lnSpc>
            </a:pPr>
            <a:r>
              <a:rPr lang="en-US" spc="54" dirty="0" smtClean="0">
                <a:latin typeface="Times New Roman" pitchFamily="18" charset="0"/>
                <a:cs typeface="Times New Roman" pitchFamily="18" charset="0"/>
              </a:rPr>
              <a:t>Hardware consists of </a:t>
            </a:r>
            <a:r>
              <a:rPr lang="en-US" spc="42" dirty="0" smtClean="0">
                <a:latin typeface="Times New Roman" pitchFamily="18" charset="0"/>
                <a:cs typeface="Times New Roman" pitchFamily="18" charset="0"/>
              </a:rPr>
              <a:t>the mechanical parts </a:t>
            </a:r>
            <a:r>
              <a:rPr lang="en-US" spc="40" dirty="0" smtClean="0">
                <a:latin typeface="Times New Roman" pitchFamily="18" charset="0"/>
                <a:cs typeface="Times New Roman" pitchFamily="18" charset="0"/>
              </a:rPr>
              <a:t>that make the computer </a:t>
            </a:r>
            <a:r>
              <a:rPr lang="en-US" spc="29" dirty="0" smtClean="0">
                <a:latin typeface="Times New Roman" pitchFamily="18" charset="0"/>
                <a:cs typeface="Times New Roman" pitchFamily="18" charset="0"/>
              </a:rPr>
              <a:t>as a machine. The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95579">
              <a:lnSpc>
                <a:spcPts val="3200"/>
              </a:lnSpc>
            </a:pPr>
            <a:r>
              <a:rPr lang="en-US" spc="48" dirty="0" smtClean="0">
                <a:latin typeface="Times New Roman" pitchFamily="18" charset="0"/>
                <a:cs typeface="Times New Roman" pitchFamily="18" charset="0"/>
              </a:rPr>
              <a:t>hardware consists of </a:t>
            </a:r>
            <a:r>
              <a:rPr lang="en-US" spc="65" dirty="0" smtClean="0">
                <a:latin typeface="Times New Roman" pitchFamily="18" charset="0"/>
                <a:cs typeface="Times New Roman" pitchFamily="18" charset="0"/>
              </a:rPr>
              <a:t>physical devices of </a:t>
            </a:r>
            <a:r>
              <a:rPr lang="en-US" spc="-3" dirty="0" smtClean="0">
                <a:latin typeface="Times New Roman" pitchFamily="18" charset="0"/>
                <a:cs typeface="Times New Roman" pitchFamily="18" charset="0"/>
              </a:rPr>
              <a:t>the computer. The </a:t>
            </a:r>
            <a:r>
              <a:rPr lang="en-US" spc="23" dirty="0" smtClean="0">
                <a:latin typeface="Times New Roman" pitchFamily="18" charset="0"/>
                <a:cs typeface="Times New Roman" pitchFamily="18" charset="0"/>
              </a:rPr>
              <a:t>devices are required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95579">
              <a:lnSpc>
                <a:spcPts val="3200"/>
              </a:lnSpc>
            </a:pPr>
            <a:r>
              <a:rPr lang="en-US" spc="11" dirty="0" smtClean="0">
                <a:latin typeface="Times New Roman" pitchFamily="18" charset="0"/>
                <a:cs typeface="Times New Roman" pitchFamily="18" charset="0"/>
              </a:rPr>
              <a:t>for input, output, </a:t>
            </a:r>
            <a:r>
              <a:rPr lang="en-US" spc="38" dirty="0" smtClean="0">
                <a:latin typeface="Times New Roman" pitchFamily="18" charset="0"/>
                <a:cs typeface="Times New Roman" pitchFamily="18" charset="0"/>
              </a:rPr>
              <a:t>storage and processing </a:t>
            </a:r>
            <a:r>
              <a:rPr lang="en-US" spc="26" dirty="0" smtClean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spc="22" dirty="0" smtClean="0">
                <a:latin typeface="Times New Roman" pitchFamily="18" charset="0"/>
                <a:cs typeface="Times New Roman" pitchFamily="18" charset="0"/>
              </a:rPr>
              <a:t>data. Keyboard, </a:t>
            </a:r>
            <a:r>
              <a:rPr lang="en-US" spc="30" dirty="0" smtClean="0">
                <a:latin typeface="Times New Roman" pitchFamily="18" charset="0"/>
                <a:cs typeface="Times New Roman" pitchFamily="18" charset="0"/>
              </a:rPr>
              <a:t>monitor, hard disk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95579" marR="345118">
              <a:lnSpc>
                <a:spcPts val="3200"/>
              </a:lnSpc>
            </a:pPr>
            <a:r>
              <a:rPr lang="en-US" spc="60" dirty="0" smtClean="0">
                <a:latin typeface="Times New Roman" pitchFamily="18" charset="0"/>
                <a:cs typeface="Times New Roman" pitchFamily="18" charset="0"/>
              </a:rPr>
              <a:t>drive, floppy disk </a:t>
            </a:r>
            <a:r>
              <a:rPr lang="en-US" spc="6" dirty="0" smtClean="0">
                <a:latin typeface="Times New Roman" pitchFamily="18" charset="0"/>
                <a:cs typeface="Times New Roman" pitchFamily="18" charset="0"/>
              </a:rPr>
              <a:t>drive, printer, </a:t>
            </a:r>
            <a:r>
              <a:rPr lang="en-US" spc="7" dirty="0" smtClean="0">
                <a:latin typeface="Times New Roman" pitchFamily="18" charset="0"/>
                <a:cs typeface="Times New Roman" pitchFamily="18" charset="0"/>
              </a:rPr>
              <a:t>processor and </a:t>
            </a:r>
            <a:r>
              <a:rPr lang="en-US" spc="24" dirty="0" smtClean="0">
                <a:latin typeface="Times New Roman" pitchFamily="18" charset="0"/>
                <a:cs typeface="Times New Roman" pitchFamily="18" charset="0"/>
              </a:rPr>
              <a:t>motherboard are some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95579" marR="345118">
              <a:lnSpc>
                <a:spcPts val="3200"/>
              </a:lnSpc>
            </a:pPr>
            <a:r>
              <a:rPr lang="en-US" spc="-2" dirty="0" smtClean="0">
                <a:latin typeface="Times New Roman" pitchFamily="18" charset="0"/>
                <a:cs typeface="Times New Roman" pitchFamily="18" charset="0"/>
              </a:rPr>
              <a:t>of the hardware </a:t>
            </a:r>
            <a:r>
              <a:rPr lang="en-US" spc="-1" dirty="0" smtClean="0">
                <a:latin typeface="Times New Roman" pitchFamily="18" charset="0"/>
                <a:cs typeface="Times New Roman" pitchFamily="18" charset="0"/>
              </a:rPr>
              <a:t>devices.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8"/>
          <p:cNvSpPr/>
          <p:nvPr/>
        </p:nvSpPr>
        <p:spPr>
          <a:xfrm>
            <a:off x="609600" y="4419600"/>
            <a:ext cx="2933700" cy="1257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9"/>
          <p:cNvSpPr/>
          <p:nvPr/>
        </p:nvSpPr>
        <p:spPr>
          <a:xfrm>
            <a:off x="3581400" y="3657600"/>
            <a:ext cx="2257044" cy="1658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7"/>
          <p:cNvSpPr/>
          <p:nvPr/>
        </p:nvSpPr>
        <p:spPr>
          <a:xfrm>
            <a:off x="5943600" y="4191000"/>
            <a:ext cx="2840736" cy="1792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Fall </a:t>
            </a:r>
            <a:r>
              <a:rPr lang="en-US" dirty="0" smtClean="0"/>
              <a:t>2021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CF(CSC-110)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Engr. Mahawish, Department of Software Engineering 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2133600"/>
            <a:ext cx="7848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2412">
              <a:lnSpc>
                <a:spcPts val="2930"/>
              </a:lnSpc>
            </a:pPr>
            <a:r>
              <a:rPr lang="en-US" spc="39" dirty="0" smtClean="0">
                <a:latin typeface="Times New Roman" pitchFamily="18" charset="0"/>
                <a:cs typeface="Times New Roman" pitchFamily="18" charset="0"/>
              </a:rPr>
              <a:t>Software is a set of instructions that tells the computer about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52412">
              <a:lnSpc>
                <a:spcPts val="3025"/>
              </a:lnSpc>
              <a:spcBef>
                <a:spcPts val="4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pc="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4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spc="-9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pc="71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pc="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spc="-1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performed</a:t>
            </a:r>
            <a:r>
              <a:rPr lang="en-US" spc="-6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pc="11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spc="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spc="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tas</a:t>
            </a:r>
            <a:r>
              <a:rPr lang="en-US" spc="-9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pc="74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spc="-6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pc="-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be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52412">
              <a:lnSpc>
                <a:spcPts val="3025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performed.</a:t>
            </a:r>
          </a:p>
          <a:p>
            <a:pPr marL="12700">
              <a:lnSpc>
                <a:spcPts val="3030"/>
              </a:lnSpc>
              <a:spcBef>
                <a:spcPts val="1252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en-US" spc="9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pc="15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pc="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spc="19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pc="-8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instructions,</a:t>
            </a:r>
            <a:r>
              <a:rPr lang="en-US" spc="67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written</a:t>
            </a:r>
            <a:r>
              <a:rPr lang="en-US" spc="31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pc="-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pc="-6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lang</a:t>
            </a:r>
            <a:r>
              <a:rPr lang="en-US" spc="4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age</a:t>
            </a:r>
            <a:r>
              <a:rPr lang="en-US" spc="111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understood</a:t>
            </a:r>
            <a:r>
              <a:rPr lang="en-US" spc="2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4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pc="-6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4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he</a:t>
            </a:r>
            <a:r>
              <a:rPr lang="en-US" spc="1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pc="-14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mpute</a:t>
            </a:r>
            <a:r>
              <a:rPr lang="en-US" spc="-125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pc="43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pc="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perform</a:t>
            </a:r>
            <a:r>
              <a:rPr lang="en-US" spc="12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pc="-5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specific</a:t>
            </a:r>
            <a:r>
              <a:rPr lang="en-US" spc="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task.</a:t>
            </a:r>
            <a:r>
              <a:rPr lang="en-US" spc="65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pc="2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spc="1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of programs</a:t>
            </a:r>
            <a:r>
              <a:rPr lang="en-US" spc="62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pc="11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documents</a:t>
            </a:r>
            <a:r>
              <a:rPr lang="en-US" spc="-5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spc="-6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collectively</a:t>
            </a:r>
            <a:r>
              <a:rPr lang="en-US" spc="93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cal</a:t>
            </a:r>
            <a:r>
              <a:rPr lang="en-US" spc="-1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ed</a:t>
            </a:r>
            <a:r>
              <a:rPr lang="en-US" spc="-6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 smtClean="0">
                <a:latin typeface="Times New Roman" pitchFamily="18" charset="0"/>
                <a:cs typeface="Times New Roman" pitchFamily="18" charset="0"/>
              </a:rPr>
              <a:t>software.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6"/>
          <p:cNvSpPr/>
          <p:nvPr/>
        </p:nvSpPr>
        <p:spPr>
          <a:xfrm>
            <a:off x="4038600" y="4419600"/>
            <a:ext cx="4114800" cy="1720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Fall </a:t>
            </a:r>
            <a:r>
              <a:rPr lang="en-US" dirty="0" smtClean="0"/>
              <a:t>2021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609600"/>
            <a:ext cx="5943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56617"/>
                </a:solidFill>
                <a:latin typeface="Calibri Light"/>
                <a:cs typeface="Calibri Light"/>
              </a:rPr>
              <a:t>D</a:t>
            </a:r>
            <a:r>
              <a:rPr lang="en-US" b="1" spc="-214" dirty="0" smtClean="0">
                <a:solidFill>
                  <a:srgbClr val="F56617"/>
                </a:solidFill>
                <a:latin typeface="Calibri Light"/>
                <a:cs typeface="Calibri Light"/>
              </a:rPr>
              <a:t>A</a:t>
            </a:r>
            <a:r>
              <a:rPr lang="en-US" b="1" spc="-209" dirty="0" smtClean="0">
                <a:solidFill>
                  <a:srgbClr val="F56617"/>
                </a:solidFill>
                <a:latin typeface="Calibri Light"/>
                <a:cs typeface="Calibri Light"/>
              </a:rPr>
              <a:t>T</a:t>
            </a:r>
            <a:r>
              <a:rPr lang="en-US" b="1" dirty="0" smtClean="0">
                <a:solidFill>
                  <a:srgbClr val="F56617"/>
                </a:solidFill>
                <a:latin typeface="Calibri Light"/>
                <a:cs typeface="Calibri Light"/>
              </a:rPr>
              <a:t>A</a:t>
            </a:r>
            <a:r>
              <a:rPr lang="en-US" b="1" spc="1644" dirty="0" smtClean="0">
                <a:solidFill>
                  <a:srgbClr val="F56617"/>
                </a:solidFill>
                <a:latin typeface="Calibri Light"/>
                <a:cs typeface="Calibri Light"/>
              </a:rPr>
              <a:t> &amp;</a:t>
            </a:r>
            <a:r>
              <a:rPr lang="en-US" b="1" spc="-89" dirty="0" smtClean="0">
                <a:solidFill>
                  <a:srgbClr val="F56617"/>
                </a:solidFill>
                <a:latin typeface="Calibri Light"/>
                <a:cs typeface="Calibri Light"/>
              </a:rPr>
              <a:t> </a:t>
            </a:r>
            <a:r>
              <a:rPr lang="en-US" b="1" dirty="0" smtClean="0">
                <a:solidFill>
                  <a:srgbClr val="F56617"/>
                </a:solidFill>
                <a:latin typeface="Calibri Light"/>
                <a:cs typeface="Calibri Light"/>
              </a:rPr>
              <a:t>INFORM</a:t>
            </a:r>
            <a:r>
              <a:rPr lang="en-US" b="1" spc="-204" dirty="0" smtClean="0">
                <a:solidFill>
                  <a:srgbClr val="F56617"/>
                </a:solidFill>
                <a:latin typeface="Calibri Light"/>
                <a:cs typeface="Calibri Light"/>
              </a:rPr>
              <a:t>A</a:t>
            </a:r>
            <a:r>
              <a:rPr lang="en-US" b="1" dirty="0" smtClean="0">
                <a:solidFill>
                  <a:srgbClr val="F56617"/>
                </a:solidFill>
                <a:latin typeface="Calibri Light"/>
                <a:cs typeface="Calibri Light"/>
              </a:rPr>
              <a:t>TION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CF(CSC-110)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Engr. Mahawish, Department of Software Engineering  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2133600"/>
            <a:ext cx="6248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Data: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 is the collection of facts and figures</a:t>
            </a:r>
            <a:r>
              <a:rPr lang="en-US" dirty="0" smtClean="0"/>
              <a:t>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Information: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Processed form of data.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Fall </a:t>
            </a:r>
            <a:r>
              <a:rPr lang="en-US" dirty="0" smtClean="0"/>
              <a:t>2021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CF(CSC-110)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Engr. Mahawish, Department of Software Engineering   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7500" t="35555" r="22500" b="14667"/>
          <a:stretch>
            <a:fillRect/>
          </a:stretch>
        </p:blipFill>
        <p:spPr bwMode="auto">
          <a:xfrm>
            <a:off x="990600" y="1676400"/>
            <a:ext cx="7620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Fall </a:t>
            </a:r>
            <a:r>
              <a:rPr lang="en-US" dirty="0" smtClean="0"/>
              <a:t>2021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515</Words>
  <Application>Microsoft Office PowerPoint</Application>
  <PresentationFormat>On-screen Show (4:3)</PresentationFormat>
  <Paragraphs>89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Custom Design</vt:lpstr>
      <vt:lpstr>1_Custom Design</vt:lpstr>
      <vt:lpstr>Computing Fundamentals</vt:lpstr>
      <vt:lpstr>Importance of Computer</vt:lpstr>
      <vt:lpstr>What is a computer??? </vt:lpstr>
      <vt:lpstr>CHARACTERISTICS OF COMPUTER</vt:lpstr>
      <vt:lpstr>COMPUTER SYSTEM</vt:lpstr>
      <vt:lpstr>Hardware</vt:lpstr>
      <vt:lpstr>Software</vt:lpstr>
      <vt:lpstr>DATA &amp; INFORMATION</vt:lpstr>
      <vt:lpstr>Example</vt:lpstr>
      <vt:lpstr>Users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Fundamentals</dc:title>
  <dc:creator>ali</dc:creator>
  <cp:lastModifiedBy>BUKC_PC</cp:lastModifiedBy>
  <cp:revision>18</cp:revision>
  <dcterms:created xsi:type="dcterms:W3CDTF">2018-09-09T15:08:15Z</dcterms:created>
  <dcterms:modified xsi:type="dcterms:W3CDTF">2021-10-13T09:26:27Z</dcterms:modified>
</cp:coreProperties>
</file>