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ink/ink1.xml" ContentType="application/inkml+xml"/>
  <Override PartName="/ppt/ink/ink2.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7"/>
  </p:notesMasterIdLst>
  <p:handoutMasterIdLst>
    <p:handoutMasterId r:id="rId20"/>
  </p:handoutMasterIdLst>
  <p:sldIdLst>
    <p:sldId id="322" r:id="rId4"/>
    <p:sldId id="445" r:id="rId5"/>
    <p:sldId id="446" r:id="rId6"/>
    <p:sldId id="447" r:id="rId8"/>
    <p:sldId id="448" r:id="rId9"/>
    <p:sldId id="449" r:id="rId10"/>
    <p:sldId id="450" r:id="rId11"/>
    <p:sldId id="451" r:id="rId12"/>
    <p:sldId id="452" r:id="rId13"/>
    <p:sldId id="454" r:id="rId14"/>
    <p:sldId id="455" r:id="rId15"/>
    <p:sldId id="456" r:id="rId16"/>
    <p:sldId id="457" r:id="rId17"/>
    <p:sldId id="459" r:id="rId18"/>
    <p:sldId id="45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8ED"/>
    <a:srgbClr val="FF6962"/>
    <a:srgbClr val="DDF2FF"/>
    <a:srgbClr val="CCECFF"/>
    <a:srgbClr val="66CCFF"/>
    <a:srgbClr val="657D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15" autoAdjust="0"/>
    <p:restoredTop sz="93321" autoAdjust="0"/>
  </p:normalViewPr>
  <p:slideViewPr>
    <p:cSldViewPr snapToGrid="0">
      <p:cViewPr varScale="1">
        <p:scale>
          <a:sx n="63" d="100"/>
          <a:sy n="63" d="100"/>
        </p:scale>
        <p:origin x="1110" y="78"/>
      </p:cViewPr>
      <p:guideLst/>
    </p:cSldViewPr>
  </p:slideViewPr>
  <p:notesTextViewPr>
    <p:cViewPr>
      <p:scale>
        <a:sx n="1" d="1"/>
        <a:sy n="1" d="1"/>
      </p:scale>
      <p:origin x="0" y="0"/>
    </p:cViewPr>
  </p:notesTextViewPr>
  <p:sorterViewPr>
    <p:cViewPr>
      <p:scale>
        <a:sx n="100" d="100"/>
        <a:sy n="100" d="100"/>
      </p:scale>
      <p:origin x="0" y="-130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C39D66-65AC-4346-88F4-0B4DE72F7842}"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28C4C18-A3A2-4672-8823-72CF72D8B62A}" type="slidenum">
              <a:rPr lang="en-US" smtClean="0"/>
            </a:fld>
            <a:endParaRPr lang="en-US"/>
          </a:p>
        </p:txBody>
      </p:sp>
    </p:spTree>
  </p:cSld>
  <p:clrMap bg1="lt1" tx1="dk1" bg2="lt2" tx2="dk2" accent1="accent1" accent2="accent2" accent3="accent3" accent4="accent4" accent5="accent5" accent6="accent6" hlink="hlink" folHlink="folHlink"/>
  <p:hf sldNum="0" hdr="0" ftr="0" dt="0"/>
</p:handoutMaster>
</file>

<file path=ppt/ink/ink1.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0:51"/>
    </inkml:context>
    <inkml:brush xml:id="br0">
      <inkml:brushProperty name="width" value="0.07938" units="cm"/>
      <inkml:brushProperty name="height" value="0.07938" units="cm"/>
      <inkml:brushProperty name="color" value="#0070c0"/>
    </inkml:brush>
  </inkml:definitions>
  <inkml:trace contextRef="#ctx0" brushRef="#br0">0 45 24575,'1'-2'0,"-1"1"0,1-1 0,-1 1 0,1-1 0,0 1 0,-1 0 0,1-1 0,0 1 0,0 0 0,0-1 0,0 1 0,0 0 0,0 0 0,0 0 0,0 0 0,1 0 0,-1 0 0,0 0 0,1 0 0,-1 1 0,1-1 0,-1 0 0,1 1 0,-1 0 0,1-1 0,-1 1 0,4-1 0,50-7 0,-46 8 0,491-7 0,-276 10 0,10568-3-1365,-10744 0-5461</inkml:trace>
</inkml:ink>
</file>

<file path=ppt/ink/ink2.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0:55"/>
    </inkml:context>
    <inkml:brush xml:id="br0">
      <inkml:brushProperty name="width" value="0.07938" units="cm"/>
      <inkml:brushProperty name="height" value="0.07938" units="cm"/>
      <inkml:brushProperty name="color" value="#0070c0"/>
    </inkml:brush>
  </inkml:definitions>
  <inkml:trace contextRef="#ctx0" brushRef="#br0">0 42 24575,'67'-14'0,"0"3"0,93-3 0,140 11 0,-179 4 0,12269 1 5,-7344-2-1375,-5000 0-5456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5655B8-1112-4B90-9AB8-8A412DB3BBAC}"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411D2-D6CB-4920-B388-CFD9681CD78A}" type="slidenum">
              <a:rPr lang="en-US" smtClean="0"/>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AA2A77-5186-43D8-88F0-382A7309C26D}"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9C18FB0-36AF-432F-A54F-B767DB87F63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475AF5A-C136-4FB9-8808-BDFBFE3FA97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8FB0-36AF-432F-A54F-B767DB87F63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F7998FD-2B1D-4EC9-BFAC-582D5D96408B}"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8FB0-36AF-432F-A54F-B767DB87F638}"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AA2A77-5186-43D8-88F0-382A7309C26D}"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9C18FB0-36AF-432F-A54F-B767DB87F638}"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B7DF16F-8393-4A11-86E6-1FE20F1293DE}"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8FB0-36AF-432F-A54F-B767DB87F638}"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8593667" y="6272784"/>
            <a:ext cx="2644309" cy="365125"/>
          </a:xfrm>
        </p:spPr>
        <p:txBody>
          <a:bodyPr/>
          <a:lstStyle/>
          <a:p>
            <a:fld id="{B503EE73-493E-4BE9-B453-A9AA100A9B68}" type="datetime1">
              <a:rPr lang="en-US" smtClean="0"/>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9C18FB0-36AF-432F-A54F-B767DB87F638}"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BA76C7D7-9ED9-46E8-AEDE-BD53A1391A3C}"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8FB0-36AF-432F-A54F-B767DB87F638}"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7BE372E-074B-4494-8C3F-40082366E889}"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C18FB0-36AF-432F-A54F-B767DB87F638}"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633981-3E86-4B8A-8962-084AD742F1B5}"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C18FB0-36AF-432F-A54F-B767DB87F638}"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AD49C8-3B39-4CA4-8DCC-105A02162363}"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C18FB0-36AF-432F-A54F-B767DB87F638}"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0D90026-D29B-43B9-92DC-1589687E8DA4}"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9C18FB0-36AF-432F-A54F-B767DB87F63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B7DF16F-8393-4A11-86E6-1FE20F1293DE}"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8FB0-36AF-432F-A54F-B767DB87F638}"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9E0EE02-C46C-4562-9F79-570D88F5A4CC}" type="datetime1">
              <a:rPr lang="en-US" smtClean="0"/>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9C18FB0-36AF-432F-A54F-B767DB87F638}"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475AF5A-C136-4FB9-8808-BDFBFE3FA97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8FB0-36AF-432F-A54F-B767DB87F638}"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F7998FD-2B1D-4EC9-BFAC-582D5D96408B}"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8FB0-36AF-432F-A54F-B767DB87F63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8593667" y="6272784"/>
            <a:ext cx="2644309" cy="365125"/>
          </a:xfrm>
        </p:spPr>
        <p:txBody>
          <a:bodyPr/>
          <a:lstStyle/>
          <a:p>
            <a:fld id="{B503EE73-493E-4BE9-B453-A9AA100A9B68}" type="datetime1">
              <a:rPr lang="en-US" smtClean="0"/>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9C18FB0-36AF-432F-A54F-B767DB87F638}"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BA76C7D7-9ED9-46E8-AEDE-BD53A1391A3C}"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8FB0-36AF-432F-A54F-B767DB87F63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7BE372E-074B-4494-8C3F-40082366E889}"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C18FB0-36AF-432F-A54F-B767DB87F63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633981-3E86-4B8A-8962-084AD742F1B5}"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C18FB0-36AF-432F-A54F-B767DB87F63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AD49C8-3B39-4CA4-8DCC-105A02162363}"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C18FB0-36AF-432F-A54F-B767DB87F63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0D90026-D29B-43B9-92DC-1589687E8DA4}"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9C18FB0-36AF-432F-A54F-B767DB87F63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9E0EE02-C46C-4562-9F79-570D88F5A4CC}" type="datetime1">
              <a:rPr lang="en-US" smtClean="0"/>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9C18FB0-36AF-432F-A54F-B767DB87F63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microsoft.com/office/2007/relationships/hdphoto" Target="../media/image4.wdp"/><Relationship Id="rId12" Type="http://schemas.openxmlformats.org/officeDocument/2006/relationships/image" Target="../media/image5.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image" Target="../media/image3.png"/><Relationship Id="rId13" Type="http://schemas.microsoft.com/office/2007/relationships/hdphoto" Target="../media/image4.wdp"/><Relationship Id="rId12" Type="http://schemas.openxmlformats.org/officeDocument/2006/relationships/image" Target="../media/image5.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48B8F1B-6724-4B53-BC2F-E9A9F931B653}" type="datetime1">
              <a:rPr lang="en-US" smtClean="0"/>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9C18FB0-36AF-432F-A54F-B767DB87F63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540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48B8F1B-6724-4B53-BC2F-E9A9F931B653}" type="datetime1">
              <a:rPr lang="en-US" smtClean="0"/>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9C18FB0-36AF-432F-A54F-B767DB87F63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8.png"/><Relationship Id="rId1"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3.xml"/><Relationship Id="rId2" Type="http://schemas.openxmlformats.org/officeDocument/2006/relationships/image" Target="../media/image30.png"/><Relationship Id="rId1" Type="http://schemas.openxmlformats.org/officeDocument/2006/relationships/image" Target="../media/image2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8.jpeg"/><Relationship Id="rId1"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1.png"/><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22.png"/><Relationship Id="rId5" Type="http://schemas.openxmlformats.org/officeDocument/2006/relationships/customXml" Target="../ink/ink2.xml"/><Relationship Id="rId4" Type="http://schemas.openxmlformats.org/officeDocument/2006/relationships/image" Target="../media/image21.png"/><Relationship Id="rId3" Type="http://schemas.openxmlformats.org/officeDocument/2006/relationships/customXml" Target="../ink/ink1.xml"/><Relationship Id="rId2" Type="http://schemas.openxmlformats.org/officeDocument/2006/relationships/image" Target="../media/image20.png"/><Relationship Id="rId1" Type="http://schemas.openxmlformats.org/officeDocument/2006/relationships/image" Target="../media/image19.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3.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09800" y="1825095"/>
            <a:ext cx="7772400" cy="1362075"/>
          </a:xfrm>
        </p:spPr>
        <p:txBody>
          <a:bodyPr>
            <a:normAutofit/>
          </a:bodyPr>
          <a:lstStyle/>
          <a:p>
            <a:r>
              <a:rPr lang="en-US" b="1" dirty="0">
                <a:solidFill>
                  <a:schemeClr val="tx1"/>
                </a:solidFill>
              </a:rPr>
              <a:t>Lecture 14</a:t>
            </a:r>
            <a:endParaRPr lang="en-US" b="1" dirty="0">
              <a:solidFill>
                <a:schemeClr val="tx1"/>
              </a:solidFill>
            </a:endParaRPr>
          </a:p>
        </p:txBody>
      </p:sp>
      <p:sp>
        <p:nvSpPr>
          <p:cNvPr id="5" name="Text Placeholder 4"/>
          <p:cNvSpPr>
            <a:spLocks noGrp="1"/>
          </p:cNvSpPr>
          <p:nvPr>
            <p:ph type="body" idx="1"/>
          </p:nvPr>
        </p:nvSpPr>
        <p:spPr>
          <a:xfrm>
            <a:off x="2246313" y="2924630"/>
            <a:ext cx="8040687" cy="1500187"/>
          </a:xfrm>
        </p:spPr>
        <p:txBody>
          <a:bodyPr>
            <a:normAutofit/>
          </a:bodyPr>
          <a:lstStyle/>
          <a:p>
            <a:r>
              <a:rPr lang="en-GB" sz="3600" b="1" dirty="0">
                <a:solidFill>
                  <a:schemeClr val="tx1"/>
                </a:solidFill>
              </a:rPr>
              <a:t>Counting</a:t>
            </a:r>
            <a:endParaRPr lang="en-GB" sz="3600" b="1" dirty="0">
              <a:solidFill>
                <a:schemeClr val="tx1"/>
              </a:solidFill>
            </a:endParaRPr>
          </a:p>
        </p:txBody>
      </p:sp>
      <p:sp>
        <p:nvSpPr>
          <p:cNvPr id="2" name="Slide Number Placeholder 1"/>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2800" b="1" i="0" u="none" strike="noStrike" kern="1200" cap="none" spc="0" normalizeH="0" baseline="0" noProof="0" dirty="0">
                <a:ln>
                  <a:noFill/>
                </a:ln>
                <a:solidFill>
                  <a:srgbClr val="FFFFFF"/>
                </a:solidFill>
                <a:effectLst/>
                <a:uLnTx/>
                <a:uFillTx/>
                <a:latin typeface="Rockwell Condensed" panose="02060603050405020104"/>
                <a:ea typeface="+mn-ea"/>
                <a:cs typeface="+mn-cs"/>
              </a:rPr>
              <a:t>14</a:t>
            </a:r>
            <a:endParaRPr kumimoji="0" lang="en-US" sz="2800" b="1" i="0" u="none" strike="noStrike" kern="1200" cap="none" spc="0" normalizeH="0" baseline="0" noProof="0" dirty="0">
              <a:ln>
                <a:noFill/>
              </a:ln>
              <a:solidFill>
                <a:srgbClr val="FFFFFF"/>
              </a:solidFill>
              <a:effectLst/>
              <a:uLnTx/>
              <a:uFillTx/>
              <a:latin typeface="Rockwell Condensed" panose="02060603050405020104"/>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PRINCIPLE</a:t>
            </a:r>
            <a:br>
              <a:rPr lang="en-US" dirty="0"/>
            </a:br>
            <a:r>
              <a:rPr lang="en-US" sz="2000" b="1" dirty="0"/>
              <a:t>the SUM RULE</a:t>
            </a:r>
            <a:endParaRPr lang="en-US" dirty="0"/>
          </a:p>
        </p:txBody>
      </p:sp>
      <p:pic>
        <p:nvPicPr>
          <p:cNvPr id="5" name="Content Placeholder 4"/>
          <p:cNvPicPr>
            <a:picLocks noGrp="1" noChangeAspect="1"/>
          </p:cNvPicPr>
          <p:nvPr>
            <p:ph idx="1"/>
          </p:nvPr>
        </p:nvPicPr>
        <p:blipFill>
          <a:blip r:embed="rId1"/>
          <a:stretch>
            <a:fillRect/>
          </a:stretch>
        </p:blipFill>
        <p:spPr>
          <a:xfrm>
            <a:off x="992543" y="2217737"/>
            <a:ext cx="10206913" cy="1609344"/>
          </a:xfrm>
        </p:spPr>
      </p:pic>
      <p:sp>
        <p:nvSpPr>
          <p:cNvPr id="6" name="TextBox 5"/>
          <p:cNvSpPr txBox="1"/>
          <p:nvPr/>
        </p:nvSpPr>
        <p:spPr>
          <a:xfrm>
            <a:off x="992543" y="4122896"/>
            <a:ext cx="10206912" cy="1815882"/>
          </a:xfrm>
          <a:prstGeom prst="rect">
            <a:avLst/>
          </a:prstGeom>
          <a:noFill/>
        </p:spPr>
        <p:txBody>
          <a:bodyPr wrap="square">
            <a:spAutoFit/>
          </a:bodyPr>
          <a:lstStyle/>
          <a:p>
            <a:pPr algn="l"/>
            <a:r>
              <a:rPr lang="en-US" sz="2800" b="1" i="0" u="sng" strike="noStrike" baseline="0" dirty="0">
                <a:latin typeface="+mj-lt"/>
              </a:rPr>
              <a:t>EXAMPLE : </a:t>
            </a:r>
            <a:r>
              <a:rPr lang="en-US" sz="2800" b="0" i="0" u="none" strike="noStrike" baseline="0" dirty="0">
                <a:latin typeface="+mj-lt"/>
              </a:rPr>
              <a:t>Suppose there are 7 different optional courses in Computer Science and 3 different optional courses in Mathematics. </a:t>
            </a:r>
            <a:endParaRPr lang="en-US" sz="2800" b="0" i="0" u="none" strike="noStrike" baseline="0" dirty="0">
              <a:latin typeface="+mj-lt"/>
            </a:endParaRPr>
          </a:p>
          <a:p>
            <a:pPr algn="l"/>
            <a:r>
              <a:rPr lang="en-US" sz="2800" b="0" i="0" u="none" strike="noStrike" baseline="0" dirty="0">
                <a:latin typeface="+mj-lt"/>
              </a:rPr>
              <a:t>Then there are 7 + 3 = 10 choices for a student who wants to take one optional course.</a:t>
            </a:r>
            <a:endParaRPr lang="en-US" sz="2800" dirty="0">
              <a:latin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PRINCIPLE</a:t>
            </a:r>
            <a:br>
              <a:rPr lang="en-US" dirty="0"/>
            </a:br>
            <a:r>
              <a:rPr lang="en-US" sz="2000" b="1" dirty="0"/>
              <a:t>the SUM RULE : EXAMPLES</a:t>
            </a:r>
            <a:endParaRPr lang="en-US" dirty="0"/>
          </a:p>
        </p:txBody>
      </p:sp>
      <p:pic>
        <p:nvPicPr>
          <p:cNvPr id="5" name="Content Placeholder 4"/>
          <p:cNvPicPr>
            <a:picLocks noGrp="1" noChangeAspect="1"/>
          </p:cNvPicPr>
          <p:nvPr>
            <p:ph idx="1"/>
          </p:nvPr>
        </p:nvPicPr>
        <p:blipFill>
          <a:blip r:embed="rId1"/>
          <a:stretch>
            <a:fillRect/>
          </a:stretch>
        </p:blipFill>
        <p:spPr>
          <a:xfrm>
            <a:off x="1197610" y="2304415"/>
            <a:ext cx="9010650" cy="971550"/>
          </a:xfrm>
        </p:spPr>
      </p:pic>
      <p:pic>
        <p:nvPicPr>
          <p:cNvPr id="7" name="Picture 6"/>
          <p:cNvPicPr>
            <a:picLocks noChangeAspect="1"/>
          </p:cNvPicPr>
          <p:nvPr/>
        </p:nvPicPr>
        <p:blipFill>
          <a:blip r:embed="rId2"/>
          <a:stretch>
            <a:fillRect/>
          </a:stretch>
        </p:blipFill>
        <p:spPr>
          <a:xfrm>
            <a:off x="1226185" y="3486404"/>
            <a:ext cx="8982075" cy="990600"/>
          </a:xfrm>
          <a:prstGeom prst="rect">
            <a:avLst/>
          </a:prstGeom>
        </p:spPr>
      </p:pic>
      <p:sp>
        <p:nvSpPr>
          <p:cNvPr id="10" name="TextBox 9"/>
          <p:cNvSpPr txBox="1"/>
          <p:nvPr/>
        </p:nvSpPr>
        <p:spPr>
          <a:xfrm>
            <a:off x="1226185" y="3981704"/>
            <a:ext cx="1913255" cy="376936"/>
          </a:xfrm>
          <a:custGeom>
            <a:avLst/>
            <a:gdLst>
              <a:gd name="connsiteX0" fmla="*/ 0 w 1913255"/>
              <a:gd name="connsiteY0" fmla="*/ 0 h 376936"/>
              <a:gd name="connsiteX1" fmla="*/ 656884 w 1913255"/>
              <a:gd name="connsiteY1" fmla="*/ 0 h 376936"/>
              <a:gd name="connsiteX2" fmla="*/ 1237238 w 1913255"/>
              <a:gd name="connsiteY2" fmla="*/ 0 h 376936"/>
              <a:gd name="connsiteX3" fmla="*/ 1913255 w 1913255"/>
              <a:gd name="connsiteY3" fmla="*/ 0 h 376936"/>
              <a:gd name="connsiteX4" fmla="*/ 1913255 w 1913255"/>
              <a:gd name="connsiteY4" fmla="*/ 376936 h 376936"/>
              <a:gd name="connsiteX5" fmla="*/ 1275503 w 1913255"/>
              <a:gd name="connsiteY5" fmla="*/ 376936 h 376936"/>
              <a:gd name="connsiteX6" fmla="*/ 599487 w 1913255"/>
              <a:gd name="connsiteY6" fmla="*/ 376936 h 376936"/>
              <a:gd name="connsiteX7" fmla="*/ 0 w 1913255"/>
              <a:gd name="connsiteY7" fmla="*/ 376936 h 376936"/>
              <a:gd name="connsiteX8" fmla="*/ 0 w 1913255"/>
              <a:gd name="connsiteY8" fmla="*/ 0 h 37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3255" h="376936" extrusionOk="0">
                <a:moveTo>
                  <a:pt x="0" y="0"/>
                </a:moveTo>
                <a:cubicBezTo>
                  <a:pt x="240823" y="6179"/>
                  <a:pt x="442707" y="-15082"/>
                  <a:pt x="656884" y="0"/>
                </a:cubicBezTo>
                <a:cubicBezTo>
                  <a:pt x="871061" y="15082"/>
                  <a:pt x="1091748" y="13262"/>
                  <a:pt x="1237238" y="0"/>
                </a:cubicBezTo>
                <a:cubicBezTo>
                  <a:pt x="1382728" y="-13262"/>
                  <a:pt x="1580804" y="-4001"/>
                  <a:pt x="1913255" y="0"/>
                </a:cubicBezTo>
                <a:cubicBezTo>
                  <a:pt x="1911243" y="175584"/>
                  <a:pt x="1903167" y="210701"/>
                  <a:pt x="1913255" y="376936"/>
                </a:cubicBezTo>
                <a:cubicBezTo>
                  <a:pt x="1718429" y="402673"/>
                  <a:pt x="1432716" y="392092"/>
                  <a:pt x="1275503" y="376936"/>
                </a:cubicBezTo>
                <a:cubicBezTo>
                  <a:pt x="1118290" y="361780"/>
                  <a:pt x="838257" y="378591"/>
                  <a:pt x="599487" y="376936"/>
                </a:cubicBezTo>
                <a:cubicBezTo>
                  <a:pt x="360717" y="375281"/>
                  <a:pt x="153871" y="364317"/>
                  <a:pt x="0" y="376936"/>
                </a:cubicBezTo>
                <a:cubicBezTo>
                  <a:pt x="-2972" y="222124"/>
                  <a:pt x="-5967" y="166961"/>
                  <a:pt x="0" y="0"/>
                </a:cubicBezTo>
                <a:close/>
              </a:path>
            </a:pathLst>
          </a:custGeom>
          <a:noFill/>
          <a:ln w="38100">
            <a:solidFill>
              <a:srgbClr val="0070C0"/>
            </a:solidFill>
          </a:ln>
          <a:effectLst>
            <a:outerShdw blurRad="50800" dist="38100" algn="l" rotWithShape="0">
              <a:prstClr val="black">
                <a:alpha val="40000"/>
              </a:prstClr>
            </a:outerShdw>
          </a:effectLst>
        </p:spPr>
        <p:txBody>
          <a:bodyPr wrap="square" rtlCol="0">
            <a:spAutoFit/>
          </a:bodyPr>
          <a:lstStyle/>
          <a:p>
            <a:endParaRPr lang="en-US" dirty="0"/>
          </a:p>
        </p:txBody>
      </p:sp>
      <p:sp>
        <p:nvSpPr>
          <p:cNvPr id="11" name="TextBox 10"/>
          <p:cNvSpPr txBox="1"/>
          <p:nvPr/>
        </p:nvSpPr>
        <p:spPr>
          <a:xfrm>
            <a:off x="688022" y="4828688"/>
            <a:ext cx="10058400" cy="830997"/>
          </a:xfrm>
          <a:prstGeom prst="rect">
            <a:avLst/>
          </a:prstGeom>
          <a:noFill/>
        </p:spPr>
        <p:txBody>
          <a:bodyPr wrap="square">
            <a:spAutoFit/>
          </a:bodyPr>
          <a:lstStyle/>
          <a:p>
            <a:pPr lvl="1"/>
            <a:r>
              <a:rPr lang="en-US" sz="2400" b="1" u="sng" dirty="0">
                <a:latin typeface="+mj-lt"/>
              </a:rPr>
              <a:t>EXAMPLE : </a:t>
            </a:r>
            <a:r>
              <a:rPr lang="en-US" sz="2400" dirty="0">
                <a:latin typeface="+mj-lt"/>
              </a:rPr>
              <a:t>There are 18 math majors and 25 CS majors. How many ways are there to pick one math major </a:t>
            </a:r>
            <a:r>
              <a:rPr lang="en-US" sz="2400" b="1" dirty="0">
                <a:solidFill>
                  <a:srgbClr val="FF0000"/>
                </a:solidFill>
                <a:effectLst>
                  <a:outerShdw blurRad="38100" dist="38100" dir="2700000" algn="tl">
                    <a:srgbClr val="000000">
                      <a:alpha val="43137"/>
                    </a:srgbClr>
                  </a:outerShdw>
                </a:effectLst>
                <a:latin typeface="+mj-lt"/>
              </a:rPr>
              <a:t>or</a:t>
            </a:r>
            <a:r>
              <a:rPr lang="en-US" sz="2400" dirty="0">
                <a:solidFill>
                  <a:srgbClr val="FF0000"/>
                </a:solidFill>
                <a:latin typeface="+mj-lt"/>
              </a:rPr>
              <a:t> </a:t>
            </a:r>
            <a:r>
              <a:rPr lang="en-US" sz="2400" dirty="0">
                <a:latin typeface="+mj-lt"/>
              </a:rPr>
              <a:t>one CS major?</a:t>
            </a:r>
            <a:endParaRPr lang="en-US" sz="2000" dirty="0">
              <a:latin typeface="+mj-lt"/>
            </a:endParaRPr>
          </a:p>
        </p:txBody>
      </p:sp>
      <p:sp>
        <p:nvSpPr>
          <p:cNvPr id="12" name="TextBox 11"/>
          <p:cNvSpPr txBox="1"/>
          <p:nvPr/>
        </p:nvSpPr>
        <p:spPr>
          <a:xfrm>
            <a:off x="741997" y="5641345"/>
            <a:ext cx="6096000" cy="52322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lvl="1"/>
            <a:r>
              <a:rPr lang="en-US" sz="2800" b="1" dirty="0">
                <a:solidFill>
                  <a:srgbClr val="0070C0"/>
                </a:solidFill>
                <a:latin typeface="+mj-lt"/>
              </a:rPr>
              <a:t>Total is 18 + 25 = 43</a:t>
            </a:r>
            <a:endParaRPr lang="en-US" sz="2800" b="1" dirty="0">
              <a:solidFill>
                <a:srgbClr val="0070C0"/>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i="0" u="none" strike="noStrike" baseline="0" dirty="0">
                <a:latin typeface="+mj-lt"/>
              </a:rPr>
              <a:t>tree diagrams</a:t>
            </a:r>
            <a:endParaRPr lang="en-US" dirty="0"/>
          </a:p>
        </p:txBody>
      </p:sp>
      <p:sp>
        <p:nvSpPr>
          <p:cNvPr id="3" name="Content Placeholder 2"/>
          <p:cNvSpPr>
            <a:spLocks noGrp="1"/>
          </p:cNvSpPr>
          <p:nvPr>
            <p:ph idx="1"/>
          </p:nvPr>
        </p:nvSpPr>
        <p:spPr/>
        <p:txBody>
          <a:bodyPr>
            <a:normAutofit/>
          </a:bodyPr>
          <a:lstStyle/>
          <a:p>
            <a:pPr algn="l"/>
            <a:r>
              <a:rPr lang="en-US" sz="2800" b="0" i="0" u="none" strike="noStrike" baseline="0" dirty="0">
                <a:latin typeface="+mj-lt"/>
              </a:rPr>
              <a:t>Counting problems can be solved using </a:t>
            </a:r>
            <a:r>
              <a:rPr lang="en-US" sz="2800" b="1" i="0" u="none" strike="noStrike" baseline="0" dirty="0">
                <a:latin typeface="+mj-lt"/>
              </a:rPr>
              <a:t>tree diagrams</a:t>
            </a:r>
            <a:r>
              <a:rPr lang="en-US" sz="2800" b="0" i="0" u="none" strike="noStrike" baseline="0" dirty="0">
                <a:latin typeface="+mj-lt"/>
              </a:rPr>
              <a:t>. </a:t>
            </a:r>
            <a:endParaRPr lang="en-US" sz="2800" b="0" i="0" u="none" strike="noStrike" baseline="0" dirty="0">
              <a:latin typeface="+mj-lt"/>
            </a:endParaRPr>
          </a:p>
          <a:p>
            <a:pPr algn="l"/>
            <a:r>
              <a:rPr lang="en-US" sz="2800" b="0" i="0" u="none" strike="noStrike" baseline="0" dirty="0">
                <a:latin typeface="+mj-lt"/>
              </a:rPr>
              <a:t>A tree consists of </a:t>
            </a:r>
            <a:endParaRPr lang="en-US" sz="2800" b="0" i="0" u="none" strike="noStrike" baseline="0" dirty="0">
              <a:latin typeface="+mj-lt"/>
            </a:endParaRPr>
          </a:p>
          <a:p>
            <a:pPr lvl="1"/>
            <a:r>
              <a:rPr lang="en-US" sz="2400" b="0" i="0" u="none" strike="noStrike" baseline="0" dirty="0">
                <a:latin typeface="+mj-lt"/>
              </a:rPr>
              <a:t>a root, </a:t>
            </a:r>
            <a:endParaRPr lang="en-US" sz="2400" b="0" i="0" u="none" strike="noStrike" baseline="0" dirty="0">
              <a:latin typeface="+mj-lt"/>
            </a:endParaRPr>
          </a:p>
          <a:p>
            <a:pPr lvl="1"/>
            <a:r>
              <a:rPr lang="en-US" sz="2400" b="0" i="0" u="none" strike="noStrike" baseline="0" dirty="0">
                <a:latin typeface="+mj-lt"/>
              </a:rPr>
              <a:t>number of branches leaving the root, and </a:t>
            </a:r>
            <a:endParaRPr lang="en-US" sz="2400" b="0" i="0" u="none" strike="noStrike" baseline="0" dirty="0">
              <a:latin typeface="+mj-lt"/>
            </a:endParaRPr>
          </a:p>
          <a:p>
            <a:pPr lvl="1"/>
            <a:r>
              <a:rPr lang="en-US" sz="2400" b="0" i="0" u="none" strike="noStrike" baseline="0" dirty="0">
                <a:latin typeface="+mj-lt"/>
              </a:rPr>
              <a:t>possible additional branches leaving the endpoints of other branches.</a:t>
            </a:r>
            <a:endParaRPr lang="en-US" sz="2400" b="0" i="0" u="none" strike="noStrike" baseline="0" dirty="0">
              <a:latin typeface="+mj-lt"/>
            </a:endParaRPr>
          </a:p>
          <a:p>
            <a:pPr algn="l"/>
            <a:r>
              <a:rPr lang="en-US" sz="2800" b="0" i="0" u="none" strike="noStrike" baseline="0" dirty="0">
                <a:latin typeface="+mj-lt"/>
              </a:rPr>
              <a:t>Branch represents each possible choice.</a:t>
            </a:r>
            <a:endParaRPr lang="en-US" sz="2800" b="0" i="0" u="none" strike="noStrike" baseline="0" dirty="0">
              <a:latin typeface="+mj-lt"/>
            </a:endParaRPr>
          </a:p>
          <a:p>
            <a:pPr algn="l"/>
            <a:r>
              <a:rPr lang="en-US" sz="2800" b="0" i="0" u="none" strike="noStrike" baseline="0" dirty="0">
                <a:latin typeface="+mj-lt"/>
              </a:rPr>
              <a:t>Leaves represents possible outcomes, which are the endpoints of branches not having other branches starting at them.</a:t>
            </a:r>
            <a:endParaRPr lang="en-US" sz="2800" b="0" i="0" u="none" strike="noStrike" baseline="0" dirty="0">
              <a:latin typeface="+mj-lt"/>
            </a:endParaRPr>
          </a:p>
          <a:p>
            <a:pPr algn="l"/>
            <a:endParaRPr lang="en-US" sz="3200" dirty="0">
              <a:latin typeface="+mj-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i="0" u="none" strike="noStrike" baseline="0" dirty="0">
                <a:latin typeface="+mj-lt"/>
              </a:rPr>
              <a:t>tree diagrams</a:t>
            </a:r>
            <a:br>
              <a:rPr lang="en-US" sz="5400" b="1" i="0" u="none" strike="noStrike" baseline="0" dirty="0">
                <a:latin typeface="+mj-lt"/>
              </a:rPr>
            </a:br>
            <a:r>
              <a:rPr lang="en-US" sz="2000" b="1" i="0" u="none" strike="noStrike" baseline="0" dirty="0">
                <a:latin typeface="+mj-lt"/>
              </a:rPr>
              <a:t>Example</a:t>
            </a:r>
            <a:endParaRPr lang="en-US" dirty="0"/>
          </a:p>
        </p:txBody>
      </p:sp>
      <p:sp>
        <p:nvSpPr>
          <p:cNvPr id="3" name="Content Placeholder 2"/>
          <p:cNvSpPr>
            <a:spLocks noGrp="1"/>
          </p:cNvSpPr>
          <p:nvPr>
            <p:ph idx="1"/>
          </p:nvPr>
        </p:nvSpPr>
        <p:spPr>
          <a:xfrm>
            <a:off x="1069847" y="2121408"/>
            <a:ext cx="6278499" cy="4050792"/>
          </a:xfrm>
        </p:spPr>
        <p:txBody>
          <a:bodyPr>
            <a:normAutofit/>
          </a:bodyPr>
          <a:lstStyle/>
          <a:p>
            <a:r>
              <a:rPr lang="en-US" sz="3200" b="0" i="0" u="none" strike="noStrike" baseline="0" dirty="0">
                <a:latin typeface="+mj-lt"/>
              </a:rPr>
              <a:t>How many bit strings of length four do not have two consecutive 1s?</a:t>
            </a:r>
            <a:endParaRPr lang="en-US" sz="3200" b="0" i="0" u="none" strike="noStrike" baseline="0" dirty="0">
              <a:latin typeface="+mj-lt"/>
            </a:endParaRPr>
          </a:p>
          <a:p>
            <a:endParaRPr lang="en-US" sz="3600" dirty="0">
              <a:latin typeface="+mj-lt"/>
            </a:endParaRPr>
          </a:p>
        </p:txBody>
      </p:sp>
      <p:pic>
        <p:nvPicPr>
          <p:cNvPr id="5" name="Picture 4"/>
          <p:cNvPicPr>
            <a:picLocks noChangeAspect="1"/>
          </p:cNvPicPr>
          <p:nvPr/>
        </p:nvPicPr>
        <p:blipFill>
          <a:blip r:embed="rId1"/>
          <a:stretch>
            <a:fillRect/>
          </a:stretch>
        </p:blipFill>
        <p:spPr>
          <a:xfrm>
            <a:off x="7752207" y="1298768"/>
            <a:ext cx="4256913" cy="3916360"/>
          </a:xfrm>
          <a:prstGeom prst="rect">
            <a:avLst/>
          </a:prstGeom>
        </p:spPr>
      </p:pic>
      <p:pic>
        <p:nvPicPr>
          <p:cNvPr id="11" name="Picture 10"/>
          <p:cNvPicPr>
            <a:picLocks noChangeAspect="1"/>
          </p:cNvPicPr>
          <p:nvPr/>
        </p:nvPicPr>
        <p:blipFill>
          <a:blip r:embed="rId2"/>
          <a:stretch>
            <a:fillRect/>
          </a:stretch>
        </p:blipFill>
        <p:spPr>
          <a:xfrm>
            <a:off x="8893100" y="5221314"/>
            <a:ext cx="2964840" cy="853630"/>
          </a:xfrm>
          <a:prstGeom prst="rect">
            <a:avLst/>
          </a:prstGeom>
        </p:spPr>
      </p:pic>
      <p:sp>
        <p:nvSpPr>
          <p:cNvPr id="13" name="TextBox 12"/>
          <p:cNvSpPr txBox="1"/>
          <p:nvPr/>
        </p:nvSpPr>
        <p:spPr>
          <a:xfrm>
            <a:off x="1252346" y="3138183"/>
            <a:ext cx="6096000" cy="1015663"/>
          </a:xfrm>
          <a:prstGeom prst="rect">
            <a:avLst/>
          </a:prstGeom>
          <a:noFill/>
          <a:ln w="38100">
            <a:solidFill>
              <a:srgbClr val="00A8ED"/>
            </a:solidFill>
          </a:ln>
          <a:effectLst>
            <a:outerShdw blurRad="63500" sx="102000" sy="102000" algn="ctr" rotWithShape="0">
              <a:prstClr val="black">
                <a:alpha val="40000"/>
              </a:prstClr>
            </a:outerShdw>
          </a:effectLst>
        </p:spPr>
        <p:txBody>
          <a:bodyPr wrap="square">
            <a:spAutoFit/>
          </a:bodyPr>
          <a:lstStyle/>
          <a:p>
            <a:r>
              <a:rPr lang="en-US" sz="2000" dirty="0"/>
              <a:t>The tree diagram in displays all bit strings of length four without two consecutive 1s.We see that there are eight bit strings of length four without two consecutive 1s.</a:t>
            </a:r>
            <a:endParaRPr lang="en-US" sz="3200" b="0" i="0" u="none" strike="noStrike" baseline="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i="0" u="none" strike="noStrike" baseline="0" dirty="0">
                <a:latin typeface="+mj-lt"/>
              </a:rPr>
              <a:t>tree diagrams</a:t>
            </a:r>
            <a:br>
              <a:rPr lang="en-US" sz="5400" b="1" i="0" u="none" strike="noStrike" baseline="0" dirty="0">
                <a:latin typeface="+mj-lt"/>
              </a:rPr>
            </a:br>
            <a:r>
              <a:rPr lang="en-US" sz="2000" b="1" i="0" u="none" strike="noStrike" baseline="0" dirty="0">
                <a:latin typeface="+mj-lt"/>
              </a:rPr>
              <a:t>Example</a:t>
            </a:r>
            <a:endParaRPr lang="en-US" dirty="0"/>
          </a:p>
        </p:txBody>
      </p:sp>
      <p:sp>
        <p:nvSpPr>
          <p:cNvPr id="3" name="Content Placeholder 2"/>
          <p:cNvSpPr>
            <a:spLocks noGrp="1"/>
          </p:cNvSpPr>
          <p:nvPr>
            <p:ph idx="1"/>
          </p:nvPr>
        </p:nvSpPr>
        <p:spPr>
          <a:xfrm>
            <a:off x="1069848" y="2121408"/>
            <a:ext cx="2703866" cy="4050792"/>
          </a:xfrm>
        </p:spPr>
        <p:txBody>
          <a:bodyPr>
            <a:normAutofit/>
          </a:bodyPr>
          <a:lstStyle/>
          <a:p>
            <a:pPr algn="l"/>
            <a:r>
              <a:rPr lang="en-US" i="0" u="none" strike="noStrike" baseline="0" dirty="0">
                <a:latin typeface="+mj-lt"/>
              </a:rPr>
              <a:t>A playoff between two teams consists of at most five games. The first team that wins three games wins the playoff. In how many different ways can the playoff occur?</a:t>
            </a:r>
            <a:endParaRPr lang="en-US" i="0" u="none" strike="noStrike" baseline="0" dirty="0">
              <a:latin typeface="+mj-lt"/>
            </a:endParaRPr>
          </a:p>
          <a:p>
            <a:pPr algn="l"/>
            <a:endParaRPr lang="en-US" sz="2400" dirty="0">
              <a:latin typeface="+mj-lt"/>
            </a:endParaRPr>
          </a:p>
        </p:txBody>
      </p:sp>
      <p:pic>
        <p:nvPicPr>
          <p:cNvPr id="5" name="Picture 4"/>
          <p:cNvPicPr>
            <a:picLocks noChangeAspect="1"/>
          </p:cNvPicPr>
          <p:nvPr/>
        </p:nvPicPr>
        <p:blipFill>
          <a:blip r:embed="rId1"/>
          <a:stretch>
            <a:fillRect/>
          </a:stretch>
        </p:blipFill>
        <p:spPr>
          <a:xfrm>
            <a:off x="3773713" y="1512598"/>
            <a:ext cx="8273143" cy="4533927"/>
          </a:xfrm>
          <a:prstGeom prst="rect">
            <a:avLst/>
          </a:prstGeom>
        </p:spPr>
      </p:pic>
      <p:sp>
        <p:nvSpPr>
          <p:cNvPr id="9" name="TextBox 8"/>
          <p:cNvSpPr txBox="1"/>
          <p:nvPr/>
        </p:nvSpPr>
        <p:spPr>
          <a:xfrm>
            <a:off x="1219200" y="4434544"/>
            <a:ext cx="2554512" cy="2031325"/>
          </a:xfrm>
          <a:prstGeom prst="rect">
            <a:avLst/>
          </a:prstGeom>
          <a:noFill/>
          <a:ln w="38100">
            <a:solidFill>
              <a:srgbClr val="00A8ED"/>
            </a:solidFill>
          </a:ln>
          <a:effectLst>
            <a:outerShdw blurRad="63500" sx="102000" sy="102000" algn="ctr" rotWithShape="0">
              <a:prstClr val="black">
                <a:alpha val="40000"/>
              </a:prstClr>
            </a:outerShdw>
          </a:effectLst>
        </p:spPr>
        <p:txBody>
          <a:bodyPr wrap="square">
            <a:spAutoFit/>
          </a:bodyPr>
          <a:lstStyle/>
          <a:p>
            <a:pPr algn="l"/>
            <a:r>
              <a:rPr lang="en-US" sz="1800" b="0" i="0" u="none" strike="noStrike" baseline="0" dirty="0">
                <a:latin typeface="+mj-lt"/>
              </a:rPr>
              <a:t>The tree diagram displays all the ways the playoff can proceed, with the</a:t>
            </a:r>
            <a:endParaRPr lang="en-US" sz="1800" b="0" i="0" u="none" strike="noStrike" baseline="0" dirty="0">
              <a:latin typeface="+mj-lt"/>
            </a:endParaRPr>
          </a:p>
          <a:p>
            <a:pPr algn="l"/>
            <a:r>
              <a:rPr lang="en-US" sz="1800" b="0" i="0" u="none" strike="noStrike" baseline="0" dirty="0">
                <a:latin typeface="+mj-lt"/>
              </a:rPr>
              <a:t>winner of each game shown. We see that there are 20 different ways for the playoff to occur.</a:t>
            </a:r>
            <a:endParaRPr lang="en-US"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i="0" u="none" strike="noStrike" baseline="0" dirty="0">
                <a:latin typeface="+mj-lt"/>
              </a:rPr>
              <a:t>tree diagrams</a:t>
            </a:r>
            <a:br>
              <a:rPr lang="en-US" sz="5400" b="1" i="0" u="none" strike="noStrike" baseline="0" dirty="0">
                <a:latin typeface="+mj-lt"/>
              </a:rPr>
            </a:br>
            <a:r>
              <a:rPr lang="en-US" sz="2000" b="1" i="0" u="none" strike="noStrike" baseline="0" dirty="0">
                <a:latin typeface="+mj-lt"/>
              </a:rPr>
              <a:t>Example</a:t>
            </a:r>
            <a:endParaRPr lang="en-US" dirty="0"/>
          </a:p>
        </p:txBody>
      </p:sp>
      <p:sp>
        <p:nvSpPr>
          <p:cNvPr id="3" name="Content Placeholder 2"/>
          <p:cNvSpPr>
            <a:spLocks noGrp="1"/>
          </p:cNvSpPr>
          <p:nvPr>
            <p:ph idx="1"/>
          </p:nvPr>
        </p:nvSpPr>
        <p:spPr>
          <a:xfrm>
            <a:off x="1069848" y="2121407"/>
            <a:ext cx="6676572" cy="3335963"/>
          </a:xfrm>
        </p:spPr>
        <p:txBody>
          <a:bodyPr>
            <a:normAutofit fontScale="92500"/>
          </a:bodyPr>
          <a:lstStyle/>
          <a:p>
            <a:pPr algn="l"/>
            <a:r>
              <a:rPr lang="en-US" sz="2800" b="0" i="0" u="none" strike="noStrike" baseline="0" dirty="0">
                <a:latin typeface="+mj-lt"/>
              </a:rPr>
              <a:t>Suppose that “I Love New Jersey” T-shirts come in five different sizes: S, M, L, XL, and XXL. Further suppose that each size comes in four colors, white, red, green, and black, except for XL, which comes only in red, green, and black, and XXL, which comes only in green and black. How many different shirts does a souvenir shop have to stock to have at least one of each available size and color of the T-shirt?</a:t>
            </a:r>
            <a:endParaRPr lang="en-US" sz="3200" dirty="0">
              <a:latin typeface="+mj-lt"/>
            </a:endParaRPr>
          </a:p>
        </p:txBody>
      </p:sp>
      <p:pic>
        <p:nvPicPr>
          <p:cNvPr id="7" name="Picture 6"/>
          <p:cNvPicPr>
            <a:picLocks noChangeAspect="1"/>
          </p:cNvPicPr>
          <p:nvPr/>
        </p:nvPicPr>
        <p:blipFill>
          <a:blip r:embed="rId1"/>
          <a:stretch>
            <a:fillRect/>
          </a:stretch>
        </p:blipFill>
        <p:spPr>
          <a:xfrm rot="16200000">
            <a:off x="6063206" y="2150277"/>
            <a:ext cx="6750465" cy="2557445"/>
          </a:xfrm>
          <a:prstGeom prst="rect">
            <a:avLst/>
          </a:prstGeom>
        </p:spPr>
      </p:pic>
      <p:sp>
        <p:nvSpPr>
          <p:cNvPr id="9" name="TextBox 8"/>
          <p:cNvSpPr txBox="1"/>
          <p:nvPr/>
        </p:nvSpPr>
        <p:spPr>
          <a:xfrm>
            <a:off x="1276496" y="5484801"/>
            <a:ext cx="6328264" cy="1200329"/>
          </a:xfrm>
          <a:prstGeom prst="rect">
            <a:avLst/>
          </a:prstGeom>
          <a:noFill/>
          <a:ln w="38100">
            <a:solidFill>
              <a:srgbClr val="00A8ED"/>
            </a:solidFill>
          </a:ln>
          <a:effectLst>
            <a:outerShdw blurRad="63500" sx="102000" sy="102000" algn="ctr" rotWithShape="0">
              <a:prstClr val="black">
                <a:alpha val="40000"/>
              </a:prstClr>
            </a:outerShdw>
          </a:effectLst>
        </p:spPr>
        <p:txBody>
          <a:bodyPr wrap="square">
            <a:spAutoFit/>
          </a:bodyPr>
          <a:lstStyle/>
          <a:p>
            <a:pPr algn="l"/>
            <a:r>
              <a:rPr lang="en-US" sz="2400" b="0" i="0" u="none" strike="noStrike" baseline="0" dirty="0">
                <a:latin typeface="+mj-lt"/>
              </a:rPr>
              <a:t>The tree diagram displays all possible size and color pairs. It follows that the souvenir shop owner needs to stock 17 different T-shirts.</a:t>
            </a:r>
            <a:endParaRPr lang="en-US" sz="24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PRINCIPLE</a:t>
            </a:r>
            <a:endParaRPr lang="en-US" dirty="0"/>
          </a:p>
        </p:txBody>
      </p:sp>
      <p:sp>
        <p:nvSpPr>
          <p:cNvPr id="3" name="Content Placeholder 2"/>
          <p:cNvSpPr>
            <a:spLocks noGrp="1"/>
          </p:cNvSpPr>
          <p:nvPr>
            <p:ph idx="1"/>
          </p:nvPr>
        </p:nvSpPr>
        <p:spPr>
          <a:xfrm>
            <a:off x="1069849" y="2093976"/>
            <a:ext cx="3899940" cy="3275678"/>
          </a:xfrm>
        </p:spPr>
        <p:txBody>
          <a:bodyPr>
            <a:normAutofit/>
          </a:bodyPr>
          <a:lstStyle/>
          <a:p>
            <a:r>
              <a:rPr lang="en-US" sz="2800" dirty="0"/>
              <a:t>An ice cream shop offers 16 flavors of ice cream and 12 toppings. How many different sundaes can the shop make using 1 flavor and 1 topping? </a:t>
            </a:r>
            <a:endParaRPr lang="en-US" sz="2800" dirty="0"/>
          </a:p>
          <a:p>
            <a:endParaRPr lang="en-US" sz="2800" dirty="0"/>
          </a:p>
        </p:txBody>
      </p:sp>
      <p:sp>
        <p:nvSpPr>
          <p:cNvPr id="4" name="AutoShape 2"/>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1028" name="Picture 4"/>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26464" t="7067" r="1127" b="3825"/>
          <a:stretch>
            <a:fillRect/>
          </a:stretch>
        </p:blipFill>
        <p:spPr bwMode="auto">
          <a:xfrm>
            <a:off x="5290520" y="2471628"/>
            <a:ext cx="4613195" cy="425488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3715" y="131482"/>
            <a:ext cx="2198345" cy="659503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290520" y="2093976"/>
            <a:ext cx="4613195" cy="400110"/>
          </a:xfrm>
          <a:prstGeom prst="rect">
            <a:avLst/>
          </a:prstGeom>
          <a:solidFill>
            <a:srgbClr val="FF6962"/>
          </a:solidFill>
        </p:spPr>
        <p:txBody>
          <a:bodyPr wrap="square" rtlCol="0">
            <a:spAutoFit/>
          </a:bodyPr>
          <a:lstStyle/>
          <a:p>
            <a:pPr algn="ctr"/>
            <a:r>
              <a:rPr lang="en-US" sz="2000" spc="300" dirty="0">
                <a:latin typeface="Impact" panose="020B0806030902050204" pitchFamily="34" charset="0"/>
              </a:rPr>
              <a:t>ICE CREAM FLAVORS</a:t>
            </a:r>
            <a:endParaRPr lang="en-US" sz="2000" spc="300" dirty="0">
              <a:latin typeface="Impact" panose="020B0806030902050204" pitchFamily="34" charset="0"/>
            </a:endParaRPr>
          </a:p>
        </p:txBody>
      </p:sp>
      <p:sp>
        <p:nvSpPr>
          <p:cNvPr id="6" name="TextBox 5"/>
          <p:cNvSpPr txBox="1"/>
          <p:nvPr/>
        </p:nvSpPr>
        <p:spPr>
          <a:xfrm>
            <a:off x="1669315" y="4599072"/>
            <a:ext cx="2308485" cy="523220"/>
          </a:xfrm>
          <a:prstGeom prst="rect">
            <a:avLst/>
          </a:prstGeom>
          <a:noFill/>
          <a:effectLst>
            <a:outerShdw blurRad="50800" dist="38100" dir="18900000" algn="bl" rotWithShape="0">
              <a:prstClr val="black">
                <a:alpha val="40000"/>
              </a:prstClr>
            </a:outerShdw>
          </a:effectLst>
        </p:spPr>
        <p:txBody>
          <a:bodyPr wrap="square" rtlCol="0">
            <a:spAutoFit/>
          </a:bodyPr>
          <a:lstStyle/>
          <a:p>
            <a:r>
              <a:rPr lang="en-US" sz="2800" b="1" dirty="0">
                <a:solidFill>
                  <a:srgbClr val="0070C0"/>
                </a:solidFill>
                <a:latin typeface="Ink Free" panose="03080402000500000000" pitchFamily="66" charset="0"/>
              </a:rPr>
              <a:t>16 x 12 = 192 </a:t>
            </a:r>
            <a:endParaRPr lang="en-US" sz="2800" b="1" dirty="0">
              <a:solidFill>
                <a:srgbClr val="0070C0"/>
              </a:solidFill>
              <a:latin typeface="Ink Free" panose="03080402000500000000" pitchFamily="66" charset="0"/>
            </a:endParaRPr>
          </a:p>
        </p:txBody>
      </p:sp>
      <p:sp>
        <p:nvSpPr>
          <p:cNvPr id="9" name="TextBox 8"/>
          <p:cNvSpPr txBox="1"/>
          <p:nvPr/>
        </p:nvSpPr>
        <p:spPr>
          <a:xfrm>
            <a:off x="1523455" y="4599072"/>
            <a:ext cx="2600205" cy="523220"/>
          </a:xfrm>
          <a:custGeom>
            <a:avLst/>
            <a:gdLst>
              <a:gd name="connsiteX0" fmla="*/ 0 w 2600205"/>
              <a:gd name="connsiteY0" fmla="*/ 0 h 523220"/>
              <a:gd name="connsiteX1" fmla="*/ 676053 w 2600205"/>
              <a:gd name="connsiteY1" fmla="*/ 0 h 523220"/>
              <a:gd name="connsiteX2" fmla="*/ 1248098 w 2600205"/>
              <a:gd name="connsiteY2" fmla="*/ 0 h 523220"/>
              <a:gd name="connsiteX3" fmla="*/ 1820144 w 2600205"/>
              <a:gd name="connsiteY3" fmla="*/ 0 h 523220"/>
              <a:gd name="connsiteX4" fmla="*/ 2600205 w 2600205"/>
              <a:gd name="connsiteY4" fmla="*/ 0 h 523220"/>
              <a:gd name="connsiteX5" fmla="*/ 2600205 w 2600205"/>
              <a:gd name="connsiteY5" fmla="*/ 523220 h 523220"/>
              <a:gd name="connsiteX6" fmla="*/ 1976156 w 2600205"/>
              <a:gd name="connsiteY6" fmla="*/ 523220 h 523220"/>
              <a:gd name="connsiteX7" fmla="*/ 1300103 w 2600205"/>
              <a:gd name="connsiteY7" fmla="*/ 523220 h 523220"/>
              <a:gd name="connsiteX8" fmla="*/ 702055 w 2600205"/>
              <a:gd name="connsiteY8" fmla="*/ 523220 h 523220"/>
              <a:gd name="connsiteX9" fmla="*/ 0 w 2600205"/>
              <a:gd name="connsiteY9" fmla="*/ 523220 h 523220"/>
              <a:gd name="connsiteX10" fmla="*/ 0 w 2600205"/>
              <a:gd name="connsiteY10"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0205" h="523220" extrusionOk="0">
                <a:moveTo>
                  <a:pt x="0" y="0"/>
                </a:moveTo>
                <a:cubicBezTo>
                  <a:pt x="233495" y="-16943"/>
                  <a:pt x="388974" y="-22314"/>
                  <a:pt x="676053" y="0"/>
                </a:cubicBezTo>
                <a:cubicBezTo>
                  <a:pt x="963132" y="22314"/>
                  <a:pt x="1111147" y="-13621"/>
                  <a:pt x="1248098" y="0"/>
                </a:cubicBezTo>
                <a:cubicBezTo>
                  <a:pt x="1385050" y="13621"/>
                  <a:pt x="1650276" y="9903"/>
                  <a:pt x="1820144" y="0"/>
                </a:cubicBezTo>
                <a:cubicBezTo>
                  <a:pt x="1990012" y="-9903"/>
                  <a:pt x="2414351" y="-20508"/>
                  <a:pt x="2600205" y="0"/>
                </a:cubicBezTo>
                <a:cubicBezTo>
                  <a:pt x="2618353" y="229904"/>
                  <a:pt x="2613661" y="335127"/>
                  <a:pt x="2600205" y="523220"/>
                </a:cubicBezTo>
                <a:cubicBezTo>
                  <a:pt x="2376522" y="537540"/>
                  <a:pt x="2206831" y="523518"/>
                  <a:pt x="1976156" y="523220"/>
                </a:cubicBezTo>
                <a:cubicBezTo>
                  <a:pt x="1745481" y="522922"/>
                  <a:pt x="1598291" y="491184"/>
                  <a:pt x="1300103" y="523220"/>
                </a:cubicBezTo>
                <a:cubicBezTo>
                  <a:pt x="1001915" y="555256"/>
                  <a:pt x="858187" y="507548"/>
                  <a:pt x="702055" y="523220"/>
                </a:cubicBezTo>
                <a:cubicBezTo>
                  <a:pt x="545923" y="538892"/>
                  <a:pt x="335837" y="535515"/>
                  <a:pt x="0" y="523220"/>
                </a:cubicBezTo>
                <a:cubicBezTo>
                  <a:pt x="-10695" y="303531"/>
                  <a:pt x="22804" y="202872"/>
                  <a:pt x="0" y="0"/>
                </a:cubicBezTo>
                <a:close/>
              </a:path>
            </a:pathLst>
          </a:custGeom>
          <a:noFill/>
          <a:ln w="38100">
            <a:solidFill>
              <a:srgbClr val="0070C0"/>
            </a:solidFill>
          </a:ln>
          <a:effectLst>
            <a:outerShdw blurRad="50800" dist="38100" algn="l" rotWithShape="0">
              <a:prstClr val="black">
                <a:alpha val="40000"/>
              </a:prstClr>
            </a:outerShdw>
          </a:effectLst>
        </p:spPr>
        <p:txBody>
          <a:bodyPr wrap="squar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PRINCIPLE</a:t>
            </a:r>
            <a:br>
              <a:rPr lang="en-US" dirty="0"/>
            </a:br>
            <a:r>
              <a:rPr lang="en-US" sz="2000" b="1" dirty="0"/>
              <a:t>the Product RULE</a:t>
            </a:r>
            <a:endParaRPr lang="en-US" b="1" dirty="0"/>
          </a:p>
        </p:txBody>
      </p:sp>
      <p:pic>
        <p:nvPicPr>
          <p:cNvPr id="5" name="Content Placeholder 4"/>
          <p:cNvPicPr>
            <a:picLocks noGrp="1" noChangeAspect="1"/>
          </p:cNvPicPr>
          <p:nvPr>
            <p:ph idx="1"/>
          </p:nvPr>
        </p:nvPicPr>
        <p:blipFill>
          <a:blip r:embed="rId1"/>
          <a:stretch>
            <a:fillRect/>
          </a:stretch>
        </p:blipFill>
        <p:spPr>
          <a:xfrm>
            <a:off x="1069848" y="2280275"/>
            <a:ext cx="10631757" cy="1407306"/>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PRINCIPLE</a:t>
            </a:r>
            <a:br>
              <a:rPr lang="en-US" dirty="0"/>
            </a:br>
            <a:r>
              <a:rPr lang="en-US" sz="2000" b="1" dirty="0"/>
              <a:t>the Product RULE - EXMPLES</a:t>
            </a:r>
            <a:endParaRPr lang="en-US" dirty="0"/>
          </a:p>
        </p:txBody>
      </p:sp>
      <p:pic>
        <p:nvPicPr>
          <p:cNvPr id="5" name="Content Placeholder 4"/>
          <p:cNvPicPr>
            <a:picLocks noGrp="1" noChangeAspect="1"/>
          </p:cNvPicPr>
          <p:nvPr>
            <p:ph idx="1"/>
          </p:nvPr>
        </p:nvPicPr>
        <p:blipFill>
          <a:blip r:embed="rId1"/>
          <a:stretch>
            <a:fillRect/>
          </a:stretch>
        </p:blipFill>
        <p:spPr>
          <a:xfrm>
            <a:off x="1069848" y="2093976"/>
            <a:ext cx="10855602" cy="1143899"/>
          </a:xfrm>
        </p:spPr>
      </p:pic>
      <p:pic>
        <p:nvPicPr>
          <p:cNvPr id="7" name="Picture 6"/>
          <p:cNvPicPr>
            <a:picLocks noChangeAspect="1"/>
          </p:cNvPicPr>
          <p:nvPr/>
        </p:nvPicPr>
        <p:blipFill>
          <a:blip r:embed="rId2"/>
          <a:stretch>
            <a:fillRect/>
          </a:stretch>
        </p:blipFill>
        <p:spPr>
          <a:xfrm>
            <a:off x="1231613" y="3470224"/>
            <a:ext cx="10693837" cy="1408566"/>
          </a:xfrm>
          <a:prstGeom prst="rect">
            <a:avLst/>
          </a:prstGeom>
        </p:spPr>
      </p:pic>
      <p:sp>
        <p:nvSpPr>
          <p:cNvPr id="8" name="TextBox 7"/>
          <p:cNvSpPr txBox="1"/>
          <p:nvPr/>
        </p:nvSpPr>
        <p:spPr>
          <a:xfrm>
            <a:off x="5373035" y="4114547"/>
            <a:ext cx="1859367" cy="369332"/>
          </a:xfrm>
          <a:custGeom>
            <a:avLst/>
            <a:gdLst>
              <a:gd name="connsiteX0" fmla="*/ 0 w 1859367"/>
              <a:gd name="connsiteY0" fmla="*/ 0 h 369332"/>
              <a:gd name="connsiteX1" fmla="*/ 638383 w 1859367"/>
              <a:gd name="connsiteY1" fmla="*/ 0 h 369332"/>
              <a:gd name="connsiteX2" fmla="*/ 1202391 w 1859367"/>
              <a:gd name="connsiteY2" fmla="*/ 0 h 369332"/>
              <a:gd name="connsiteX3" fmla="*/ 1859367 w 1859367"/>
              <a:gd name="connsiteY3" fmla="*/ 0 h 369332"/>
              <a:gd name="connsiteX4" fmla="*/ 1859367 w 1859367"/>
              <a:gd name="connsiteY4" fmla="*/ 369332 h 369332"/>
              <a:gd name="connsiteX5" fmla="*/ 1239578 w 1859367"/>
              <a:gd name="connsiteY5" fmla="*/ 369332 h 369332"/>
              <a:gd name="connsiteX6" fmla="*/ 582602 w 1859367"/>
              <a:gd name="connsiteY6" fmla="*/ 369332 h 369332"/>
              <a:gd name="connsiteX7" fmla="*/ 0 w 1859367"/>
              <a:gd name="connsiteY7" fmla="*/ 369332 h 369332"/>
              <a:gd name="connsiteX8" fmla="*/ 0 w 1859367"/>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9367" h="369332" extrusionOk="0">
                <a:moveTo>
                  <a:pt x="0" y="0"/>
                </a:moveTo>
                <a:cubicBezTo>
                  <a:pt x="130849" y="-3575"/>
                  <a:pt x="378540" y="27844"/>
                  <a:pt x="638383" y="0"/>
                </a:cubicBezTo>
                <a:cubicBezTo>
                  <a:pt x="898226" y="-27844"/>
                  <a:pt x="971053" y="9616"/>
                  <a:pt x="1202391" y="0"/>
                </a:cubicBezTo>
                <a:cubicBezTo>
                  <a:pt x="1433729" y="-9616"/>
                  <a:pt x="1645589" y="-10619"/>
                  <a:pt x="1859367" y="0"/>
                </a:cubicBezTo>
                <a:cubicBezTo>
                  <a:pt x="1863997" y="102822"/>
                  <a:pt x="1869018" y="227042"/>
                  <a:pt x="1859367" y="369332"/>
                </a:cubicBezTo>
                <a:cubicBezTo>
                  <a:pt x="1671881" y="383885"/>
                  <a:pt x="1518631" y="375768"/>
                  <a:pt x="1239578" y="369332"/>
                </a:cubicBezTo>
                <a:cubicBezTo>
                  <a:pt x="960525" y="362896"/>
                  <a:pt x="761815" y="352646"/>
                  <a:pt x="582602" y="369332"/>
                </a:cubicBezTo>
                <a:cubicBezTo>
                  <a:pt x="403389" y="386018"/>
                  <a:pt x="124805" y="358094"/>
                  <a:pt x="0" y="369332"/>
                </a:cubicBezTo>
                <a:cubicBezTo>
                  <a:pt x="325" y="230345"/>
                  <a:pt x="-16141" y="97808"/>
                  <a:pt x="0" y="0"/>
                </a:cubicBezTo>
                <a:close/>
              </a:path>
            </a:pathLst>
          </a:custGeom>
          <a:noFill/>
          <a:ln w="38100">
            <a:solidFill>
              <a:srgbClr val="0070C0"/>
            </a:solidFill>
          </a:ln>
          <a:effectLst>
            <a:outerShdw blurRad="50800" dist="38100" algn="l" rotWithShape="0">
              <a:prstClr val="black">
                <a:alpha val="40000"/>
              </a:prstClr>
            </a:outerShdw>
          </a:effectLst>
        </p:spPr>
        <p:txBody>
          <a:bodyPr wrap="squar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5400" b="0" i="0" u="none" strike="noStrike" kern="1200" cap="all" spc="0" normalizeH="0" baseline="0" noProof="0" dirty="0">
                <a:ln>
                  <a:noFill/>
                </a:ln>
                <a:blipFill>
                  <a:blip r:embed="rId1">
                    <a:extLst>
                      <a:ext uri="{28A0092B-C50C-407E-A947-70E740481C1C}">
                        <a14:useLocalDpi xmlns:a14="http://schemas.microsoft.com/office/drawing/2010/main" val="0"/>
                      </a:ext>
                    </a:extLst>
                  </a:blip>
                  <a:tile tx="6350" ty="-127000" sx="65000" sy="64000" flip="none" algn="tl"/>
                </a:blipFill>
                <a:effectLst/>
                <a:uLnTx/>
                <a:uFillTx/>
                <a:latin typeface="Garamond" panose="02020404030301010803"/>
                <a:ea typeface="+mj-ea"/>
                <a:cs typeface="+mj-cs"/>
              </a:rPr>
              <a:t>COUNTING PRINCIPLE</a:t>
            </a:r>
            <a:br>
              <a:rPr kumimoji="0" lang="en-US" sz="5400" b="0" i="0" u="none" strike="noStrike" kern="1200" cap="all" spc="0" normalizeH="0" baseline="0" noProof="0" dirty="0">
                <a:ln>
                  <a:noFill/>
                </a:ln>
                <a:blipFill>
                  <a:blip r:embed="rId1">
                    <a:extLst>
                      <a:ext uri="{28A0092B-C50C-407E-A947-70E740481C1C}">
                        <a14:useLocalDpi xmlns:a14="http://schemas.microsoft.com/office/drawing/2010/main" val="0"/>
                      </a:ext>
                    </a:extLst>
                  </a:blip>
                  <a:tile tx="6350" ty="-127000" sx="65000" sy="64000" flip="none" algn="tl"/>
                </a:blipFill>
                <a:effectLst/>
                <a:uLnTx/>
                <a:uFillTx/>
                <a:latin typeface="Garamond" panose="02020404030301010803"/>
                <a:ea typeface="+mj-ea"/>
                <a:cs typeface="+mj-cs"/>
              </a:rPr>
            </a:br>
            <a:r>
              <a:rPr kumimoji="0" lang="en-US" sz="2000" b="1" i="0" u="none" strike="noStrike" kern="1200" cap="all" spc="0" normalizeH="0" baseline="0" noProof="0" dirty="0">
                <a:ln>
                  <a:noFill/>
                </a:ln>
                <a:blipFill>
                  <a:blip r:embed="rId1">
                    <a:extLst>
                      <a:ext uri="{28A0092B-C50C-407E-A947-70E740481C1C}">
                        <a14:useLocalDpi xmlns:a14="http://schemas.microsoft.com/office/drawing/2010/main" val="0"/>
                      </a:ext>
                    </a:extLst>
                  </a:blip>
                  <a:tile tx="6350" ty="-127000" sx="65000" sy="64000" flip="none" algn="tl"/>
                </a:blipFill>
                <a:effectLst/>
                <a:uLnTx/>
                <a:uFillTx/>
                <a:latin typeface="Garamond" panose="02020404030301010803"/>
                <a:ea typeface="+mj-ea"/>
                <a:cs typeface="+mj-cs"/>
              </a:rPr>
              <a:t>the Product RULE - EXMPLES</a:t>
            </a:r>
            <a:endParaRPr lang="en-US" dirty="0"/>
          </a:p>
        </p:txBody>
      </p:sp>
      <p:pic>
        <p:nvPicPr>
          <p:cNvPr id="5" name="Content Placeholder 4"/>
          <p:cNvPicPr>
            <a:picLocks noGrp="1" noChangeAspect="1"/>
          </p:cNvPicPr>
          <p:nvPr>
            <p:ph idx="1"/>
          </p:nvPr>
        </p:nvPicPr>
        <p:blipFill>
          <a:blip r:embed="rId2"/>
          <a:stretch>
            <a:fillRect/>
          </a:stretch>
        </p:blipFill>
        <p:spPr>
          <a:xfrm>
            <a:off x="1069848" y="2356983"/>
            <a:ext cx="9624277" cy="720046"/>
          </a:xfrm>
        </p:spPr>
      </p:pic>
      <p:pic>
        <p:nvPicPr>
          <p:cNvPr id="7" name="Picture 6"/>
          <p:cNvPicPr>
            <a:picLocks noChangeAspect="1"/>
          </p:cNvPicPr>
          <p:nvPr/>
        </p:nvPicPr>
        <p:blipFill>
          <a:blip r:embed="rId3"/>
          <a:stretch>
            <a:fillRect/>
          </a:stretch>
        </p:blipFill>
        <p:spPr>
          <a:xfrm>
            <a:off x="1069848" y="3166609"/>
            <a:ext cx="9077325" cy="1228725"/>
          </a:xfrm>
          <a:prstGeom prst="rect">
            <a:avLst/>
          </a:prstGeom>
        </p:spPr>
      </p:pic>
      <p:sp>
        <p:nvSpPr>
          <p:cNvPr id="8" name="TextBox 7"/>
          <p:cNvSpPr txBox="1"/>
          <p:nvPr/>
        </p:nvSpPr>
        <p:spPr>
          <a:xfrm>
            <a:off x="4599695" y="4026002"/>
            <a:ext cx="1950332" cy="369332"/>
          </a:xfrm>
          <a:custGeom>
            <a:avLst/>
            <a:gdLst>
              <a:gd name="connsiteX0" fmla="*/ 0 w 1950332"/>
              <a:gd name="connsiteY0" fmla="*/ 0 h 369332"/>
              <a:gd name="connsiteX1" fmla="*/ 669614 w 1950332"/>
              <a:gd name="connsiteY1" fmla="*/ 0 h 369332"/>
              <a:gd name="connsiteX2" fmla="*/ 1261215 w 1950332"/>
              <a:gd name="connsiteY2" fmla="*/ 0 h 369332"/>
              <a:gd name="connsiteX3" fmla="*/ 1950332 w 1950332"/>
              <a:gd name="connsiteY3" fmla="*/ 0 h 369332"/>
              <a:gd name="connsiteX4" fmla="*/ 1950332 w 1950332"/>
              <a:gd name="connsiteY4" fmla="*/ 369332 h 369332"/>
              <a:gd name="connsiteX5" fmla="*/ 1300221 w 1950332"/>
              <a:gd name="connsiteY5" fmla="*/ 369332 h 369332"/>
              <a:gd name="connsiteX6" fmla="*/ 611104 w 1950332"/>
              <a:gd name="connsiteY6" fmla="*/ 369332 h 369332"/>
              <a:gd name="connsiteX7" fmla="*/ 0 w 1950332"/>
              <a:gd name="connsiteY7" fmla="*/ 369332 h 369332"/>
              <a:gd name="connsiteX8" fmla="*/ 0 w 1950332"/>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50332" h="369332" extrusionOk="0">
                <a:moveTo>
                  <a:pt x="0" y="0"/>
                </a:moveTo>
                <a:cubicBezTo>
                  <a:pt x="210825" y="-14255"/>
                  <a:pt x="416354" y="-1844"/>
                  <a:pt x="669614" y="0"/>
                </a:cubicBezTo>
                <a:cubicBezTo>
                  <a:pt x="922874" y="1844"/>
                  <a:pt x="1132311" y="-29559"/>
                  <a:pt x="1261215" y="0"/>
                </a:cubicBezTo>
                <a:cubicBezTo>
                  <a:pt x="1390119" y="29559"/>
                  <a:pt x="1654364" y="18014"/>
                  <a:pt x="1950332" y="0"/>
                </a:cubicBezTo>
                <a:cubicBezTo>
                  <a:pt x="1954962" y="102822"/>
                  <a:pt x="1959983" y="227042"/>
                  <a:pt x="1950332" y="369332"/>
                </a:cubicBezTo>
                <a:cubicBezTo>
                  <a:pt x="1643712" y="386891"/>
                  <a:pt x="1495597" y="377361"/>
                  <a:pt x="1300221" y="369332"/>
                </a:cubicBezTo>
                <a:cubicBezTo>
                  <a:pt x="1104845" y="361303"/>
                  <a:pt x="927100" y="371855"/>
                  <a:pt x="611104" y="369332"/>
                </a:cubicBezTo>
                <a:cubicBezTo>
                  <a:pt x="295108" y="366809"/>
                  <a:pt x="225591" y="383048"/>
                  <a:pt x="0" y="369332"/>
                </a:cubicBezTo>
                <a:cubicBezTo>
                  <a:pt x="325" y="230345"/>
                  <a:pt x="-16141" y="97808"/>
                  <a:pt x="0" y="0"/>
                </a:cubicBezTo>
                <a:close/>
              </a:path>
            </a:pathLst>
          </a:custGeom>
          <a:noFill/>
          <a:ln w="38100">
            <a:solidFill>
              <a:srgbClr val="0070C0"/>
            </a:solidFill>
          </a:ln>
          <a:effectLst>
            <a:outerShdw blurRad="50800" dist="38100" algn="l" rotWithShape="0">
              <a:prstClr val="black">
                <a:alpha val="40000"/>
              </a:prstClr>
            </a:outerShdw>
          </a:effectLst>
        </p:spPr>
        <p:txBody>
          <a:bodyPr wrap="squar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5400" b="0" i="0" u="none" strike="noStrike" kern="1200" cap="all" spc="0" normalizeH="0" baseline="0" noProof="0" dirty="0">
                <a:ln>
                  <a:noFill/>
                </a:ln>
                <a:blipFill>
                  <a:blip r:embed="rId1">
                    <a:extLst>
                      <a:ext uri="{28A0092B-C50C-407E-A947-70E740481C1C}">
                        <a14:useLocalDpi xmlns:a14="http://schemas.microsoft.com/office/drawing/2010/main" val="0"/>
                      </a:ext>
                    </a:extLst>
                  </a:blip>
                  <a:tile tx="6350" ty="-127000" sx="65000" sy="64000" flip="none" algn="tl"/>
                </a:blipFill>
                <a:effectLst/>
                <a:uLnTx/>
                <a:uFillTx/>
                <a:latin typeface="Garamond" panose="02020404030301010803"/>
                <a:ea typeface="+mj-ea"/>
                <a:cs typeface="+mj-cs"/>
              </a:rPr>
              <a:t>COUNTING PRINCIPLE</a:t>
            </a:r>
            <a:br>
              <a:rPr kumimoji="0" lang="en-US" sz="5400" b="0" i="0" u="none" strike="noStrike" kern="1200" cap="all" spc="0" normalizeH="0" baseline="0" noProof="0" dirty="0">
                <a:ln>
                  <a:noFill/>
                </a:ln>
                <a:blipFill>
                  <a:blip r:embed="rId1">
                    <a:extLst>
                      <a:ext uri="{28A0092B-C50C-407E-A947-70E740481C1C}">
                        <a14:useLocalDpi xmlns:a14="http://schemas.microsoft.com/office/drawing/2010/main" val="0"/>
                      </a:ext>
                    </a:extLst>
                  </a:blip>
                  <a:tile tx="6350" ty="-127000" sx="65000" sy="64000" flip="none" algn="tl"/>
                </a:blipFill>
                <a:effectLst/>
                <a:uLnTx/>
                <a:uFillTx/>
                <a:latin typeface="Garamond" panose="02020404030301010803"/>
                <a:ea typeface="+mj-ea"/>
                <a:cs typeface="+mj-cs"/>
              </a:rPr>
            </a:br>
            <a:r>
              <a:rPr kumimoji="0" lang="en-US" sz="2000" b="1" i="0" u="none" strike="noStrike" kern="1200" cap="all" spc="0" normalizeH="0" baseline="0" noProof="0" dirty="0">
                <a:ln>
                  <a:noFill/>
                </a:ln>
                <a:blipFill>
                  <a:blip r:embed="rId1">
                    <a:extLst>
                      <a:ext uri="{28A0092B-C50C-407E-A947-70E740481C1C}">
                        <a14:useLocalDpi xmlns:a14="http://schemas.microsoft.com/office/drawing/2010/main" val="0"/>
                      </a:ext>
                    </a:extLst>
                  </a:blip>
                  <a:tile tx="6350" ty="-127000" sx="65000" sy="64000" flip="none" algn="tl"/>
                </a:blipFill>
                <a:effectLst/>
                <a:uLnTx/>
                <a:uFillTx/>
                <a:latin typeface="Garamond" panose="02020404030301010803"/>
                <a:ea typeface="+mj-ea"/>
                <a:cs typeface="+mj-cs"/>
              </a:rPr>
              <a:t>the Product RULE - EXMPLES</a:t>
            </a:r>
            <a:endParaRPr lang="en-US" dirty="0"/>
          </a:p>
        </p:txBody>
      </p:sp>
      <p:pic>
        <p:nvPicPr>
          <p:cNvPr id="5" name="Content Placeholder 4"/>
          <p:cNvPicPr>
            <a:picLocks noGrp="1" noChangeAspect="1"/>
          </p:cNvPicPr>
          <p:nvPr>
            <p:ph idx="1"/>
          </p:nvPr>
        </p:nvPicPr>
        <p:blipFill>
          <a:blip r:embed="rId2"/>
          <a:stretch>
            <a:fillRect/>
          </a:stretch>
        </p:blipFill>
        <p:spPr>
          <a:xfrm>
            <a:off x="1069848" y="2317750"/>
            <a:ext cx="9048750" cy="609600"/>
          </a:xfrm>
        </p:spPr>
      </p:pic>
      <p:pic>
        <p:nvPicPr>
          <p:cNvPr id="7" name="Picture 6"/>
          <p:cNvPicPr>
            <a:picLocks noChangeAspect="1"/>
          </p:cNvPicPr>
          <p:nvPr/>
        </p:nvPicPr>
        <p:blipFill>
          <a:blip r:embed="rId3"/>
          <a:stretch>
            <a:fillRect/>
          </a:stretch>
        </p:blipFill>
        <p:spPr>
          <a:xfrm>
            <a:off x="1126998" y="3151124"/>
            <a:ext cx="8991600" cy="1171575"/>
          </a:xfrm>
          <a:prstGeom prst="rect">
            <a:avLst/>
          </a:prstGeom>
        </p:spPr>
      </p:pic>
      <p:sp>
        <p:nvSpPr>
          <p:cNvPr id="8" name="TextBox 7"/>
          <p:cNvSpPr txBox="1"/>
          <p:nvPr/>
        </p:nvSpPr>
        <p:spPr>
          <a:xfrm>
            <a:off x="1069848" y="3953367"/>
            <a:ext cx="1950332" cy="369332"/>
          </a:xfrm>
          <a:custGeom>
            <a:avLst/>
            <a:gdLst>
              <a:gd name="connsiteX0" fmla="*/ 0 w 1950332"/>
              <a:gd name="connsiteY0" fmla="*/ 0 h 369332"/>
              <a:gd name="connsiteX1" fmla="*/ 669614 w 1950332"/>
              <a:gd name="connsiteY1" fmla="*/ 0 h 369332"/>
              <a:gd name="connsiteX2" fmla="*/ 1261215 w 1950332"/>
              <a:gd name="connsiteY2" fmla="*/ 0 h 369332"/>
              <a:gd name="connsiteX3" fmla="*/ 1950332 w 1950332"/>
              <a:gd name="connsiteY3" fmla="*/ 0 h 369332"/>
              <a:gd name="connsiteX4" fmla="*/ 1950332 w 1950332"/>
              <a:gd name="connsiteY4" fmla="*/ 369332 h 369332"/>
              <a:gd name="connsiteX5" fmla="*/ 1300221 w 1950332"/>
              <a:gd name="connsiteY5" fmla="*/ 369332 h 369332"/>
              <a:gd name="connsiteX6" fmla="*/ 611104 w 1950332"/>
              <a:gd name="connsiteY6" fmla="*/ 369332 h 369332"/>
              <a:gd name="connsiteX7" fmla="*/ 0 w 1950332"/>
              <a:gd name="connsiteY7" fmla="*/ 369332 h 369332"/>
              <a:gd name="connsiteX8" fmla="*/ 0 w 1950332"/>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50332" h="369332" extrusionOk="0">
                <a:moveTo>
                  <a:pt x="0" y="0"/>
                </a:moveTo>
                <a:cubicBezTo>
                  <a:pt x="210825" y="-14255"/>
                  <a:pt x="416354" y="-1844"/>
                  <a:pt x="669614" y="0"/>
                </a:cubicBezTo>
                <a:cubicBezTo>
                  <a:pt x="922874" y="1844"/>
                  <a:pt x="1132311" y="-29559"/>
                  <a:pt x="1261215" y="0"/>
                </a:cubicBezTo>
                <a:cubicBezTo>
                  <a:pt x="1390119" y="29559"/>
                  <a:pt x="1654364" y="18014"/>
                  <a:pt x="1950332" y="0"/>
                </a:cubicBezTo>
                <a:cubicBezTo>
                  <a:pt x="1954962" y="102822"/>
                  <a:pt x="1959983" y="227042"/>
                  <a:pt x="1950332" y="369332"/>
                </a:cubicBezTo>
                <a:cubicBezTo>
                  <a:pt x="1643712" y="386891"/>
                  <a:pt x="1495597" y="377361"/>
                  <a:pt x="1300221" y="369332"/>
                </a:cubicBezTo>
                <a:cubicBezTo>
                  <a:pt x="1104845" y="361303"/>
                  <a:pt x="927100" y="371855"/>
                  <a:pt x="611104" y="369332"/>
                </a:cubicBezTo>
                <a:cubicBezTo>
                  <a:pt x="295108" y="366809"/>
                  <a:pt x="225591" y="383048"/>
                  <a:pt x="0" y="369332"/>
                </a:cubicBezTo>
                <a:cubicBezTo>
                  <a:pt x="325" y="230345"/>
                  <a:pt x="-16141" y="97808"/>
                  <a:pt x="0" y="0"/>
                </a:cubicBezTo>
                <a:close/>
              </a:path>
            </a:pathLst>
          </a:custGeom>
          <a:noFill/>
          <a:ln w="38100">
            <a:solidFill>
              <a:srgbClr val="0070C0"/>
            </a:solidFill>
          </a:ln>
          <a:effectLst>
            <a:outerShdw blurRad="50800" dist="38100" algn="l" rotWithShape="0">
              <a:prstClr val="black">
                <a:alpha val="40000"/>
              </a:prstClr>
            </a:outerShdw>
          </a:effectLst>
        </p:spPr>
        <p:txBody>
          <a:bodyPr wrap="squar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5400" b="0" i="0" u="none" strike="noStrike" kern="1200" cap="all" spc="0" normalizeH="0" baseline="0" noProof="0" dirty="0">
                <a:ln>
                  <a:noFill/>
                </a:ln>
                <a:blipFill>
                  <a:blip r:embed="rId1">
                    <a:extLst>
                      <a:ext uri="{28A0092B-C50C-407E-A947-70E740481C1C}">
                        <a14:useLocalDpi xmlns:a14="http://schemas.microsoft.com/office/drawing/2010/main" val="0"/>
                      </a:ext>
                    </a:extLst>
                  </a:blip>
                  <a:tile tx="6350" ty="-127000" sx="65000" sy="64000" flip="none" algn="tl"/>
                </a:blipFill>
                <a:effectLst/>
                <a:uLnTx/>
                <a:uFillTx/>
                <a:latin typeface="Garamond" panose="02020404030301010803"/>
                <a:ea typeface="+mj-ea"/>
                <a:cs typeface="+mj-cs"/>
              </a:rPr>
              <a:t>COUNTING PRINCIPLE</a:t>
            </a:r>
            <a:br>
              <a:rPr kumimoji="0" lang="en-US" sz="5400" b="0" i="0" u="none" strike="noStrike" kern="1200" cap="all" spc="0" normalizeH="0" baseline="0" noProof="0" dirty="0">
                <a:ln>
                  <a:noFill/>
                </a:ln>
                <a:blipFill>
                  <a:blip r:embed="rId1">
                    <a:extLst>
                      <a:ext uri="{28A0092B-C50C-407E-A947-70E740481C1C}">
                        <a14:useLocalDpi xmlns:a14="http://schemas.microsoft.com/office/drawing/2010/main" val="0"/>
                      </a:ext>
                    </a:extLst>
                  </a:blip>
                  <a:tile tx="6350" ty="-127000" sx="65000" sy="64000" flip="none" algn="tl"/>
                </a:blipFill>
                <a:effectLst/>
                <a:uLnTx/>
                <a:uFillTx/>
                <a:latin typeface="Garamond" panose="02020404030301010803"/>
                <a:ea typeface="+mj-ea"/>
                <a:cs typeface="+mj-cs"/>
              </a:rPr>
            </a:br>
            <a:r>
              <a:rPr kumimoji="0" lang="en-US" sz="2000" b="1" i="0" u="none" strike="noStrike" kern="1200" cap="all" spc="0" normalizeH="0" baseline="0" noProof="0" dirty="0">
                <a:ln>
                  <a:noFill/>
                </a:ln>
                <a:blipFill>
                  <a:blip r:embed="rId1">
                    <a:extLst>
                      <a:ext uri="{28A0092B-C50C-407E-A947-70E740481C1C}">
                        <a14:useLocalDpi xmlns:a14="http://schemas.microsoft.com/office/drawing/2010/main" val="0"/>
                      </a:ext>
                    </a:extLst>
                  </a:blip>
                  <a:tile tx="6350" ty="-127000" sx="65000" sy="64000" flip="none" algn="tl"/>
                </a:blipFill>
                <a:effectLst/>
                <a:uLnTx/>
                <a:uFillTx/>
                <a:latin typeface="Garamond" panose="02020404030301010803"/>
                <a:ea typeface="+mj-ea"/>
                <a:cs typeface="+mj-cs"/>
              </a:rPr>
              <a:t>the Product RULE - EXMPLES</a:t>
            </a:r>
            <a:endParaRPr lang="en-US" dirty="0"/>
          </a:p>
        </p:txBody>
      </p:sp>
      <p:pic>
        <p:nvPicPr>
          <p:cNvPr id="5" name="Content Placeholder 4"/>
          <p:cNvPicPr>
            <a:picLocks noGrp="1" noChangeAspect="1"/>
          </p:cNvPicPr>
          <p:nvPr>
            <p:ph idx="1"/>
          </p:nvPr>
        </p:nvPicPr>
        <p:blipFill rotWithShape="1">
          <a:blip r:embed="rId2"/>
          <a:srcRect t="1" b="-166"/>
          <a:stretch>
            <a:fillRect/>
          </a:stretch>
        </p:blipFill>
        <p:spPr>
          <a:xfrm>
            <a:off x="1069848" y="2236787"/>
            <a:ext cx="9144000" cy="963613"/>
          </a:xfrm>
        </p:spPr>
      </p:pic>
      <p:pic>
        <p:nvPicPr>
          <p:cNvPr id="7" name="Picture 6"/>
          <p:cNvPicPr>
            <a:picLocks noChangeAspect="1"/>
          </p:cNvPicPr>
          <p:nvPr/>
        </p:nvPicPr>
        <p:blipFill rotWithShape="1">
          <a:blip r:embed="rId3"/>
          <a:srcRect t="20417"/>
          <a:stretch>
            <a:fillRect/>
          </a:stretch>
        </p:blipFill>
        <p:spPr>
          <a:xfrm>
            <a:off x="6287326" y="3045589"/>
            <a:ext cx="3926522" cy="1874900"/>
          </a:xfrm>
          <a:prstGeom prst="rect">
            <a:avLst/>
          </a:prstGeom>
        </p:spPr>
      </p:pic>
      <p:pic>
        <p:nvPicPr>
          <p:cNvPr id="9" name="Picture 8"/>
          <p:cNvPicPr>
            <a:picLocks noChangeAspect="1"/>
          </p:cNvPicPr>
          <p:nvPr/>
        </p:nvPicPr>
        <p:blipFill>
          <a:blip r:embed="rId4"/>
          <a:stretch>
            <a:fillRect/>
          </a:stretch>
        </p:blipFill>
        <p:spPr>
          <a:xfrm>
            <a:off x="1107948" y="4920489"/>
            <a:ext cx="9105900" cy="1000125"/>
          </a:xfrm>
          <a:prstGeom prst="rect">
            <a:avLst/>
          </a:prstGeom>
        </p:spPr>
      </p:pic>
      <p:sp>
        <p:nvSpPr>
          <p:cNvPr id="10" name="TextBox 9"/>
          <p:cNvSpPr txBox="1"/>
          <p:nvPr/>
        </p:nvSpPr>
        <p:spPr>
          <a:xfrm>
            <a:off x="7489698" y="5226047"/>
            <a:ext cx="2647950" cy="288615"/>
          </a:xfrm>
          <a:custGeom>
            <a:avLst/>
            <a:gdLst>
              <a:gd name="connsiteX0" fmla="*/ 0 w 2647950"/>
              <a:gd name="connsiteY0" fmla="*/ 0 h 288615"/>
              <a:gd name="connsiteX1" fmla="*/ 688467 w 2647950"/>
              <a:gd name="connsiteY1" fmla="*/ 0 h 288615"/>
              <a:gd name="connsiteX2" fmla="*/ 1271016 w 2647950"/>
              <a:gd name="connsiteY2" fmla="*/ 0 h 288615"/>
              <a:gd name="connsiteX3" fmla="*/ 1853565 w 2647950"/>
              <a:gd name="connsiteY3" fmla="*/ 0 h 288615"/>
              <a:gd name="connsiteX4" fmla="*/ 2647950 w 2647950"/>
              <a:gd name="connsiteY4" fmla="*/ 0 h 288615"/>
              <a:gd name="connsiteX5" fmla="*/ 2647950 w 2647950"/>
              <a:gd name="connsiteY5" fmla="*/ 288615 h 288615"/>
              <a:gd name="connsiteX6" fmla="*/ 2012442 w 2647950"/>
              <a:gd name="connsiteY6" fmla="*/ 288615 h 288615"/>
              <a:gd name="connsiteX7" fmla="*/ 1323975 w 2647950"/>
              <a:gd name="connsiteY7" fmla="*/ 288615 h 288615"/>
              <a:gd name="connsiteX8" fmla="*/ 714947 w 2647950"/>
              <a:gd name="connsiteY8" fmla="*/ 288615 h 288615"/>
              <a:gd name="connsiteX9" fmla="*/ 0 w 2647950"/>
              <a:gd name="connsiteY9" fmla="*/ 288615 h 288615"/>
              <a:gd name="connsiteX10" fmla="*/ 0 w 2647950"/>
              <a:gd name="connsiteY10" fmla="*/ 0 h 288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47950" h="288615" extrusionOk="0">
                <a:moveTo>
                  <a:pt x="0" y="0"/>
                </a:moveTo>
                <a:cubicBezTo>
                  <a:pt x="143484" y="-8989"/>
                  <a:pt x="435275" y="-5025"/>
                  <a:pt x="688467" y="0"/>
                </a:cubicBezTo>
                <a:cubicBezTo>
                  <a:pt x="941659" y="5025"/>
                  <a:pt x="1042241" y="20129"/>
                  <a:pt x="1271016" y="0"/>
                </a:cubicBezTo>
                <a:cubicBezTo>
                  <a:pt x="1499791" y="-20129"/>
                  <a:pt x="1689640" y="16986"/>
                  <a:pt x="1853565" y="0"/>
                </a:cubicBezTo>
                <a:cubicBezTo>
                  <a:pt x="2017490" y="-16986"/>
                  <a:pt x="2413667" y="-17705"/>
                  <a:pt x="2647950" y="0"/>
                </a:cubicBezTo>
                <a:cubicBezTo>
                  <a:pt x="2648951" y="91157"/>
                  <a:pt x="2655435" y="197234"/>
                  <a:pt x="2647950" y="288615"/>
                </a:cubicBezTo>
                <a:cubicBezTo>
                  <a:pt x="2419366" y="306535"/>
                  <a:pt x="2282374" y="296043"/>
                  <a:pt x="2012442" y="288615"/>
                </a:cubicBezTo>
                <a:cubicBezTo>
                  <a:pt x="1742510" y="281187"/>
                  <a:pt x="1562054" y="309650"/>
                  <a:pt x="1323975" y="288615"/>
                </a:cubicBezTo>
                <a:cubicBezTo>
                  <a:pt x="1085896" y="267580"/>
                  <a:pt x="948891" y="274816"/>
                  <a:pt x="714947" y="288615"/>
                </a:cubicBezTo>
                <a:cubicBezTo>
                  <a:pt x="481003" y="302414"/>
                  <a:pt x="193145" y="259351"/>
                  <a:pt x="0" y="288615"/>
                </a:cubicBezTo>
                <a:cubicBezTo>
                  <a:pt x="1214" y="152118"/>
                  <a:pt x="-9870" y="134774"/>
                  <a:pt x="0" y="0"/>
                </a:cubicBezTo>
                <a:close/>
              </a:path>
            </a:pathLst>
          </a:custGeom>
          <a:noFill/>
          <a:ln w="38100">
            <a:solidFill>
              <a:srgbClr val="0070C0"/>
            </a:solidFill>
          </a:ln>
          <a:effectLst>
            <a:outerShdw blurRad="50800" dist="38100" algn="l" rotWithShape="0">
              <a:prstClr val="black">
                <a:alpha val="40000"/>
              </a:prstClr>
            </a:outerShdw>
          </a:effectLst>
        </p:spPr>
        <p:txBody>
          <a:bodyPr wrap="square" rtlCol="0">
            <a:spAutoFit/>
          </a:bodyPr>
          <a:lstStyle/>
          <a:p>
            <a:endParaRPr lang="en-US" dirty="0"/>
          </a:p>
        </p:txBody>
      </p:sp>
      <p:sp>
        <p:nvSpPr>
          <p:cNvPr id="11" name="TextBox 10"/>
          <p:cNvSpPr txBox="1"/>
          <p:nvPr/>
        </p:nvSpPr>
        <p:spPr>
          <a:xfrm>
            <a:off x="1107948" y="5486400"/>
            <a:ext cx="1197102" cy="288615"/>
          </a:xfrm>
          <a:custGeom>
            <a:avLst/>
            <a:gdLst>
              <a:gd name="connsiteX0" fmla="*/ 0 w 1197102"/>
              <a:gd name="connsiteY0" fmla="*/ 0 h 288615"/>
              <a:gd name="connsiteX1" fmla="*/ 610522 w 1197102"/>
              <a:gd name="connsiteY1" fmla="*/ 0 h 288615"/>
              <a:gd name="connsiteX2" fmla="*/ 1197102 w 1197102"/>
              <a:gd name="connsiteY2" fmla="*/ 0 h 288615"/>
              <a:gd name="connsiteX3" fmla="*/ 1197102 w 1197102"/>
              <a:gd name="connsiteY3" fmla="*/ 288615 h 288615"/>
              <a:gd name="connsiteX4" fmla="*/ 610522 w 1197102"/>
              <a:gd name="connsiteY4" fmla="*/ 288615 h 288615"/>
              <a:gd name="connsiteX5" fmla="*/ 0 w 1197102"/>
              <a:gd name="connsiteY5" fmla="*/ 288615 h 288615"/>
              <a:gd name="connsiteX6" fmla="*/ 0 w 1197102"/>
              <a:gd name="connsiteY6" fmla="*/ 0 h 288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7102" h="288615" extrusionOk="0">
                <a:moveTo>
                  <a:pt x="0" y="0"/>
                </a:moveTo>
                <a:cubicBezTo>
                  <a:pt x="212903" y="-18849"/>
                  <a:pt x="432020" y="-311"/>
                  <a:pt x="610522" y="0"/>
                </a:cubicBezTo>
                <a:cubicBezTo>
                  <a:pt x="789024" y="311"/>
                  <a:pt x="998482" y="-9415"/>
                  <a:pt x="1197102" y="0"/>
                </a:cubicBezTo>
                <a:cubicBezTo>
                  <a:pt x="1190560" y="115802"/>
                  <a:pt x="1210691" y="163334"/>
                  <a:pt x="1197102" y="288615"/>
                </a:cubicBezTo>
                <a:cubicBezTo>
                  <a:pt x="1078770" y="259736"/>
                  <a:pt x="817882" y="286783"/>
                  <a:pt x="610522" y="288615"/>
                </a:cubicBezTo>
                <a:cubicBezTo>
                  <a:pt x="403162" y="290447"/>
                  <a:pt x="138887" y="306854"/>
                  <a:pt x="0" y="288615"/>
                </a:cubicBezTo>
                <a:cubicBezTo>
                  <a:pt x="2961" y="196782"/>
                  <a:pt x="10174" y="114716"/>
                  <a:pt x="0" y="0"/>
                </a:cubicBezTo>
                <a:close/>
              </a:path>
            </a:pathLst>
          </a:custGeom>
          <a:noFill/>
          <a:ln w="38100">
            <a:solidFill>
              <a:srgbClr val="0070C0"/>
            </a:solidFill>
          </a:ln>
          <a:effectLst>
            <a:outerShdw blurRad="50800" dist="38100" algn="l" rotWithShape="0">
              <a:prstClr val="black">
                <a:alpha val="40000"/>
              </a:prstClr>
            </a:outerShdw>
          </a:effectLst>
        </p:spPr>
        <p:txBody>
          <a:bodyPr wrap="squar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anim calcmode="lin" valueType="num">
                                      <p:cBhvr>
                                        <p:cTn id="11" dur="1000" fill="hold"/>
                                        <p:tgtEl>
                                          <p:spTgt spid="10"/>
                                        </p:tgtEl>
                                        <p:attrNameLst>
                                          <p:attrName>ppt_x</p:attrName>
                                        </p:attrNameLst>
                                      </p:cBhvr>
                                      <p:tavLst>
                                        <p:tav tm="0">
                                          <p:val>
                                            <p:strVal val="#ppt_x"/>
                                          </p:val>
                                        </p:tav>
                                        <p:tav tm="100000">
                                          <p:val>
                                            <p:strVal val="#ppt_x"/>
                                          </p:val>
                                        </p:tav>
                                      </p:tavLst>
                                    </p:anim>
                                    <p:anim calcmode="lin" valueType="num">
                                      <p:cBhvr>
                                        <p:cTn id="12" dur="1000" fill="hold"/>
                                        <p:tgtEl>
                                          <p:spTgt spid="10"/>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anim calcmode="lin" valueType="num">
                                      <p:cBhvr>
                                        <p:cTn id="16" dur="1000" fill="hold"/>
                                        <p:tgtEl>
                                          <p:spTgt spid="11"/>
                                        </p:tgtEl>
                                        <p:attrNameLst>
                                          <p:attrName>ppt_x</p:attrName>
                                        </p:attrNameLst>
                                      </p:cBhvr>
                                      <p:tavLst>
                                        <p:tav tm="0">
                                          <p:val>
                                            <p:strVal val="#ppt_x"/>
                                          </p:val>
                                        </p:tav>
                                        <p:tav tm="100000">
                                          <p:val>
                                            <p:strVal val="#ppt_x"/>
                                          </p:val>
                                        </p:tav>
                                      </p:tavLst>
                                    </p:anim>
                                    <p:anim calcmode="lin" valueType="num">
                                      <p:cBhvr>
                                        <p:cTn id="1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PRINCIPLE</a:t>
            </a:r>
            <a:br>
              <a:rPr lang="en-US" dirty="0"/>
            </a:br>
            <a:r>
              <a:rPr lang="en-US" sz="2000" b="1" dirty="0"/>
              <a:t>the Product RULE - EXMPLES</a:t>
            </a:r>
            <a:endParaRPr lang="en-US" dirty="0"/>
          </a:p>
        </p:txBody>
      </p:sp>
      <p:pic>
        <p:nvPicPr>
          <p:cNvPr id="5" name="Content Placeholder 4"/>
          <p:cNvPicPr>
            <a:picLocks noGrp="1" noChangeAspect="1"/>
          </p:cNvPicPr>
          <p:nvPr>
            <p:ph idx="1"/>
          </p:nvPr>
        </p:nvPicPr>
        <p:blipFill>
          <a:blip r:embed="rId1"/>
          <a:stretch>
            <a:fillRect/>
          </a:stretch>
        </p:blipFill>
        <p:spPr>
          <a:xfrm>
            <a:off x="1069848" y="2495067"/>
            <a:ext cx="10058400" cy="618163"/>
          </a:xfrm>
        </p:spPr>
      </p:pic>
      <p:pic>
        <p:nvPicPr>
          <p:cNvPr id="7" name="Picture 6"/>
          <p:cNvPicPr>
            <a:picLocks noChangeAspect="1"/>
          </p:cNvPicPr>
          <p:nvPr/>
        </p:nvPicPr>
        <p:blipFill>
          <a:blip r:embed="rId2"/>
          <a:stretch>
            <a:fillRect/>
          </a:stretch>
        </p:blipFill>
        <p:spPr>
          <a:xfrm>
            <a:off x="1066800" y="3429000"/>
            <a:ext cx="9867900" cy="1196374"/>
          </a:xfrm>
          <a:prstGeom prst="rect">
            <a:avLst/>
          </a:prstGeom>
        </p:spPr>
      </p:pic>
      <p:grpSp>
        <p:nvGrpSpPr>
          <p:cNvPr id="25" name="Group 24"/>
          <p:cNvGrpSpPr/>
          <p:nvPr/>
        </p:nvGrpSpPr>
        <p:grpSpPr>
          <a:xfrm>
            <a:off x="1257300" y="3729690"/>
            <a:ext cx="9510937" cy="895684"/>
            <a:chOff x="1233200" y="3184979"/>
            <a:chExt cx="9510937" cy="895684"/>
          </a:xfrm>
        </p:grpSpPr>
        <mc:AlternateContent xmlns:mc="http://schemas.openxmlformats.org/markup-compatibility/2006" xmlns:p14="http://schemas.microsoft.com/office/powerpoint/2010/main">
          <mc:Choice Requires="p14">
            <p:contentPart r:id="rId3" p14:bwMode="auto">
              <p14:nvContentPartPr>
                <p14:cNvPr id="14" name="Ink 13"/>
                <p14:cNvContentPartPr/>
                <p14:nvPr/>
              </p14:nvContentPartPr>
              <p14:xfrm>
                <a:off x="6545457" y="3731168"/>
                <a:ext cx="4198680" cy="16200"/>
              </p14:xfrm>
            </p:contentPart>
          </mc:Choice>
          <mc:Fallback xmlns="">
            <p:pic>
              <p:nvPicPr>
                <p:cNvPr id="14" name="Ink 13"/>
              </p:nvPicPr>
              <p:blipFill>
                <a:blip r:embed="rId4"/>
              </p:blipFill>
              <p:spPr>
                <a:xfrm>
                  <a:off x="6545457" y="3731168"/>
                  <a:ext cx="4198680" cy="162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5" name="Ink 14"/>
                <p14:cNvContentPartPr/>
                <p14:nvPr/>
              </p14:nvContentPartPr>
              <p14:xfrm>
                <a:off x="1233200" y="4065183"/>
                <a:ext cx="6550920" cy="15480"/>
              </p14:xfrm>
            </p:contentPart>
          </mc:Choice>
          <mc:Fallback xmlns="">
            <p:pic>
              <p:nvPicPr>
                <p:cNvPr id="15" name="Ink 14"/>
              </p:nvPicPr>
              <p:blipFill>
                <a:blip r:embed="rId6"/>
              </p:blipFill>
              <p:spPr>
                <a:xfrm>
                  <a:off x="1233200" y="4065183"/>
                  <a:ext cx="6550920" cy="15480"/>
                </a:xfrm>
                <a:prstGeom prst="rect"/>
              </p:spPr>
            </p:pic>
          </mc:Fallback>
        </mc:AlternateContent>
        <p:sp>
          <p:nvSpPr>
            <p:cNvPr id="16" name="TextBox 15"/>
            <p:cNvSpPr txBox="1"/>
            <p:nvPr/>
          </p:nvSpPr>
          <p:spPr>
            <a:xfrm>
              <a:off x="7842250" y="3184979"/>
              <a:ext cx="2071007" cy="288615"/>
            </a:xfrm>
            <a:custGeom>
              <a:avLst/>
              <a:gdLst>
                <a:gd name="connsiteX0" fmla="*/ 0 w 2071007"/>
                <a:gd name="connsiteY0" fmla="*/ 0 h 288615"/>
                <a:gd name="connsiteX1" fmla="*/ 711046 w 2071007"/>
                <a:gd name="connsiteY1" fmla="*/ 0 h 288615"/>
                <a:gd name="connsiteX2" fmla="*/ 1339251 w 2071007"/>
                <a:gd name="connsiteY2" fmla="*/ 0 h 288615"/>
                <a:gd name="connsiteX3" fmla="*/ 2071007 w 2071007"/>
                <a:gd name="connsiteY3" fmla="*/ 0 h 288615"/>
                <a:gd name="connsiteX4" fmla="*/ 2071007 w 2071007"/>
                <a:gd name="connsiteY4" fmla="*/ 288615 h 288615"/>
                <a:gd name="connsiteX5" fmla="*/ 1380671 w 2071007"/>
                <a:gd name="connsiteY5" fmla="*/ 288615 h 288615"/>
                <a:gd name="connsiteX6" fmla="*/ 648916 w 2071007"/>
                <a:gd name="connsiteY6" fmla="*/ 288615 h 288615"/>
                <a:gd name="connsiteX7" fmla="*/ 0 w 2071007"/>
                <a:gd name="connsiteY7" fmla="*/ 288615 h 288615"/>
                <a:gd name="connsiteX8" fmla="*/ 0 w 2071007"/>
                <a:gd name="connsiteY8" fmla="*/ 0 h 288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1007" h="288615" extrusionOk="0">
                  <a:moveTo>
                    <a:pt x="0" y="0"/>
                  </a:moveTo>
                  <a:cubicBezTo>
                    <a:pt x="298957" y="16211"/>
                    <a:pt x="559604" y="-17919"/>
                    <a:pt x="711046" y="0"/>
                  </a:cubicBezTo>
                  <a:cubicBezTo>
                    <a:pt x="862488" y="17919"/>
                    <a:pt x="1052356" y="5326"/>
                    <a:pt x="1339251" y="0"/>
                  </a:cubicBezTo>
                  <a:cubicBezTo>
                    <a:pt x="1626146" y="-5326"/>
                    <a:pt x="1777720" y="10148"/>
                    <a:pt x="2071007" y="0"/>
                  </a:cubicBezTo>
                  <a:cubicBezTo>
                    <a:pt x="2061019" y="101421"/>
                    <a:pt x="2083900" y="182882"/>
                    <a:pt x="2071007" y="288615"/>
                  </a:cubicBezTo>
                  <a:cubicBezTo>
                    <a:pt x="1862600" y="295190"/>
                    <a:pt x="1626589" y="278293"/>
                    <a:pt x="1380671" y="288615"/>
                  </a:cubicBezTo>
                  <a:cubicBezTo>
                    <a:pt x="1134753" y="298937"/>
                    <a:pt x="821034" y="275817"/>
                    <a:pt x="648916" y="288615"/>
                  </a:cubicBezTo>
                  <a:cubicBezTo>
                    <a:pt x="476799" y="301413"/>
                    <a:pt x="180043" y="316082"/>
                    <a:pt x="0" y="288615"/>
                  </a:cubicBezTo>
                  <a:cubicBezTo>
                    <a:pt x="7891" y="203988"/>
                    <a:pt x="523" y="129285"/>
                    <a:pt x="0" y="0"/>
                  </a:cubicBezTo>
                  <a:close/>
                </a:path>
              </a:pathLst>
            </a:custGeom>
            <a:noFill/>
            <a:ln w="38100">
              <a:solidFill>
                <a:srgbClr val="0070C0"/>
              </a:solidFill>
            </a:ln>
            <a:effectLst>
              <a:outerShdw blurRad="50800" dist="38100" algn="l" rotWithShape="0">
                <a:prstClr val="black">
                  <a:alpha val="40000"/>
                </a:prstClr>
              </a:outerShdw>
            </a:effectLst>
          </p:spPr>
          <p:txBody>
            <a:bodyPr wrap="square" rtlCol="0">
              <a:spAutoFit/>
            </a:bodyPr>
            <a:lstStyle/>
            <a:p>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ppt_x</p:attrName>
                                        </p:attrNameLst>
                                      </p:cBhvr>
                                      <p:tavLst>
                                        <p:tav tm="0">
                                          <p:val>
                                            <p:strVal val="#ppt_x"/>
                                          </p:val>
                                        </p:tav>
                                        <p:tav tm="100000">
                                          <p:val>
                                            <p:strVal val="#ppt_x"/>
                                          </p:val>
                                        </p:tav>
                                      </p:tavLst>
                                    </p:anim>
                                    <p:anim calcmode="lin" valueType="num">
                                      <p:cBhvr>
                                        <p:cTn id="1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5400" b="0" i="0" u="none" strike="noStrike" kern="1200" cap="all" spc="0" normalizeH="0" baseline="0" noProof="0" dirty="0">
                <a:ln>
                  <a:noFill/>
                </a:ln>
                <a:blipFill>
                  <a:blip r:embed="rId1">
                    <a:extLst>
                      <a:ext uri="{28A0092B-C50C-407E-A947-70E740481C1C}">
                        <a14:useLocalDpi xmlns:a14="http://schemas.microsoft.com/office/drawing/2010/main" val="0"/>
                      </a:ext>
                    </a:extLst>
                  </a:blip>
                  <a:tile tx="6350" ty="-127000" sx="65000" sy="64000" flip="none" algn="tl"/>
                </a:blipFill>
                <a:effectLst/>
                <a:uLnTx/>
                <a:uFillTx/>
                <a:latin typeface="Garamond" panose="02020404030301010803"/>
                <a:ea typeface="+mj-ea"/>
                <a:cs typeface="+mj-cs"/>
              </a:rPr>
              <a:t>COUNTING PRINCIPLE</a:t>
            </a:r>
            <a:br>
              <a:rPr kumimoji="0" lang="en-US" sz="5400" b="0" i="0" u="none" strike="noStrike" kern="1200" cap="all" spc="0" normalizeH="0" baseline="0" noProof="0" dirty="0">
                <a:ln>
                  <a:noFill/>
                </a:ln>
                <a:blipFill>
                  <a:blip r:embed="rId1">
                    <a:extLst>
                      <a:ext uri="{28A0092B-C50C-407E-A947-70E740481C1C}">
                        <a14:useLocalDpi xmlns:a14="http://schemas.microsoft.com/office/drawing/2010/main" val="0"/>
                      </a:ext>
                    </a:extLst>
                  </a:blip>
                  <a:tile tx="6350" ty="-127000" sx="65000" sy="64000" flip="none" algn="tl"/>
                </a:blipFill>
                <a:effectLst/>
                <a:uLnTx/>
                <a:uFillTx/>
                <a:latin typeface="Garamond" panose="02020404030301010803"/>
                <a:ea typeface="+mj-ea"/>
                <a:cs typeface="+mj-cs"/>
              </a:rPr>
            </a:br>
            <a:r>
              <a:rPr kumimoji="0" lang="en-US" sz="2000" b="1" i="0" u="none" strike="noStrike" kern="1200" cap="all" spc="0" normalizeH="0" baseline="0" noProof="0" dirty="0">
                <a:ln>
                  <a:noFill/>
                </a:ln>
                <a:blipFill>
                  <a:blip r:embed="rId1">
                    <a:extLst>
                      <a:ext uri="{28A0092B-C50C-407E-A947-70E740481C1C}">
                        <a14:useLocalDpi xmlns:a14="http://schemas.microsoft.com/office/drawing/2010/main" val="0"/>
                      </a:ext>
                    </a:extLst>
                  </a:blip>
                  <a:tile tx="6350" ty="-127000" sx="65000" sy="64000" flip="none" algn="tl"/>
                </a:blipFill>
                <a:effectLst/>
                <a:uLnTx/>
                <a:uFillTx/>
                <a:latin typeface="Garamond" panose="02020404030301010803"/>
                <a:ea typeface="+mj-ea"/>
                <a:cs typeface="+mj-cs"/>
              </a:rPr>
              <a:t>the Product RULE - EXMPLES</a:t>
            </a:r>
            <a:endParaRPr lang="en-US" dirty="0"/>
          </a:p>
        </p:txBody>
      </p:sp>
      <p:pic>
        <p:nvPicPr>
          <p:cNvPr id="4" name="Picture 3"/>
          <p:cNvPicPr>
            <a:picLocks noChangeAspect="1"/>
          </p:cNvPicPr>
          <p:nvPr/>
        </p:nvPicPr>
        <p:blipFill>
          <a:blip r:embed="rId2"/>
          <a:stretch>
            <a:fillRect/>
          </a:stretch>
        </p:blipFill>
        <p:spPr>
          <a:xfrm>
            <a:off x="1063752" y="1986823"/>
            <a:ext cx="9867901" cy="677293"/>
          </a:xfrm>
          <a:prstGeom prst="rect">
            <a:avLst/>
          </a:prstGeom>
        </p:spPr>
      </p:pic>
      <p:pic>
        <p:nvPicPr>
          <p:cNvPr id="5" name="Picture 4"/>
          <p:cNvPicPr>
            <a:picLocks noChangeAspect="1"/>
          </p:cNvPicPr>
          <p:nvPr/>
        </p:nvPicPr>
        <p:blipFill>
          <a:blip r:embed="rId3"/>
          <a:stretch>
            <a:fillRect/>
          </a:stretch>
        </p:blipFill>
        <p:spPr>
          <a:xfrm>
            <a:off x="1063752" y="2780768"/>
            <a:ext cx="7915356" cy="332427"/>
          </a:xfrm>
          <a:prstGeom prst="rect">
            <a:avLst/>
          </a:prstGeom>
        </p:spPr>
      </p:pic>
      <p:pic>
        <p:nvPicPr>
          <p:cNvPr id="8" name="Picture 7"/>
          <p:cNvPicPr>
            <a:picLocks noChangeAspect="1"/>
          </p:cNvPicPr>
          <p:nvPr/>
        </p:nvPicPr>
        <p:blipFill>
          <a:blip r:embed="rId4"/>
          <a:stretch>
            <a:fillRect/>
          </a:stretch>
        </p:blipFill>
        <p:spPr>
          <a:xfrm>
            <a:off x="1063752" y="3113195"/>
            <a:ext cx="10810875" cy="1590675"/>
          </a:xfrm>
          <a:prstGeom prst="rect">
            <a:avLst/>
          </a:prstGeom>
        </p:spPr>
      </p:pic>
      <p:sp>
        <p:nvSpPr>
          <p:cNvPr id="9" name="TextBox 8"/>
          <p:cNvSpPr txBox="1"/>
          <p:nvPr/>
        </p:nvSpPr>
        <p:spPr>
          <a:xfrm>
            <a:off x="2132634" y="4056634"/>
            <a:ext cx="3790118" cy="355053"/>
          </a:xfrm>
          <a:custGeom>
            <a:avLst/>
            <a:gdLst>
              <a:gd name="connsiteX0" fmla="*/ 0 w 3790118"/>
              <a:gd name="connsiteY0" fmla="*/ 0 h 355053"/>
              <a:gd name="connsiteX1" fmla="*/ 669588 w 3790118"/>
              <a:gd name="connsiteY1" fmla="*/ 0 h 355053"/>
              <a:gd name="connsiteX2" fmla="*/ 1187570 w 3790118"/>
              <a:gd name="connsiteY2" fmla="*/ 0 h 355053"/>
              <a:gd name="connsiteX3" fmla="*/ 1705553 w 3790118"/>
              <a:gd name="connsiteY3" fmla="*/ 0 h 355053"/>
              <a:gd name="connsiteX4" fmla="*/ 2375141 w 3790118"/>
              <a:gd name="connsiteY4" fmla="*/ 0 h 355053"/>
              <a:gd name="connsiteX5" fmla="*/ 3044728 w 3790118"/>
              <a:gd name="connsiteY5" fmla="*/ 0 h 355053"/>
              <a:gd name="connsiteX6" fmla="*/ 3790118 w 3790118"/>
              <a:gd name="connsiteY6" fmla="*/ 0 h 355053"/>
              <a:gd name="connsiteX7" fmla="*/ 3790118 w 3790118"/>
              <a:gd name="connsiteY7" fmla="*/ 355053 h 355053"/>
              <a:gd name="connsiteX8" fmla="*/ 3082629 w 3790118"/>
              <a:gd name="connsiteY8" fmla="*/ 355053 h 355053"/>
              <a:gd name="connsiteX9" fmla="*/ 2375141 w 3790118"/>
              <a:gd name="connsiteY9" fmla="*/ 355053 h 355053"/>
              <a:gd name="connsiteX10" fmla="*/ 1857158 w 3790118"/>
              <a:gd name="connsiteY10" fmla="*/ 355053 h 355053"/>
              <a:gd name="connsiteX11" fmla="*/ 1301274 w 3790118"/>
              <a:gd name="connsiteY11" fmla="*/ 355053 h 355053"/>
              <a:gd name="connsiteX12" fmla="*/ 745390 w 3790118"/>
              <a:gd name="connsiteY12" fmla="*/ 355053 h 355053"/>
              <a:gd name="connsiteX13" fmla="*/ 0 w 3790118"/>
              <a:gd name="connsiteY13" fmla="*/ 355053 h 355053"/>
              <a:gd name="connsiteX14" fmla="*/ 0 w 3790118"/>
              <a:gd name="connsiteY14" fmla="*/ 0 h 355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90118" h="355053" extrusionOk="0">
                <a:moveTo>
                  <a:pt x="0" y="0"/>
                </a:moveTo>
                <a:cubicBezTo>
                  <a:pt x="136794" y="30720"/>
                  <a:pt x="531118" y="27097"/>
                  <a:pt x="669588" y="0"/>
                </a:cubicBezTo>
                <a:cubicBezTo>
                  <a:pt x="808058" y="-27097"/>
                  <a:pt x="1015117" y="9904"/>
                  <a:pt x="1187570" y="0"/>
                </a:cubicBezTo>
                <a:cubicBezTo>
                  <a:pt x="1360023" y="-9904"/>
                  <a:pt x="1515172" y="-21124"/>
                  <a:pt x="1705553" y="0"/>
                </a:cubicBezTo>
                <a:cubicBezTo>
                  <a:pt x="1895934" y="21124"/>
                  <a:pt x="2128294" y="-33087"/>
                  <a:pt x="2375141" y="0"/>
                </a:cubicBezTo>
                <a:cubicBezTo>
                  <a:pt x="2621988" y="33087"/>
                  <a:pt x="2823199" y="-561"/>
                  <a:pt x="3044728" y="0"/>
                </a:cubicBezTo>
                <a:cubicBezTo>
                  <a:pt x="3266257" y="561"/>
                  <a:pt x="3537750" y="-29611"/>
                  <a:pt x="3790118" y="0"/>
                </a:cubicBezTo>
                <a:cubicBezTo>
                  <a:pt x="3803406" y="110908"/>
                  <a:pt x="3801215" y="251836"/>
                  <a:pt x="3790118" y="355053"/>
                </a:cubicBezTo>
                <a:cubicBezTo>
                  <a:pt x="3623669" y="341253"/>
                  <a:pt x="3237546" y="350957"/>
                  <a:pt x="3082629" y="355053"/>
                </a:cubicBezTo>
                <a:cubicBezTo>
                  <a:pt x="2927712" y="359149"/>
                  <a:pt x="2558434" y="320139"/>
                  <a:pt x="2375141" y="355053"/>
                </a:cubicBezTo>
                <a:cubicBezTo>
                  <a:pt x="2191848" y="389967"/>
                  <a:pt x="2061066" y="368983"/>
                  <a:pt x="1857158" y="355053"/>
                </a:cubicBezTo>
                <a:cubicBezTo>
                  <a:pt x="1653250" y="341123"/>
                  <a:pt x="1458385" y="337558"/>
                  <a:pt x="1301274" y="355053"/>
                </a:cubicBezTo>
                <a:cubicBezTo>
                  <a:pt x="1144163" y="372548"/>
                  <a:pt x="984672" y="337310"/>
                  <a:pt x="745390" y="355053"/>
                </a:cubicBezTo>
                <a:cubicBezTo>
                  <a:pt x="506108" y="372796"/>
                  <a:pt x="283367" y="374090"/>
                  <a:pt x="0" y="355053"/>
                </a:cubicBezTo>
                <a:cubicBezTo>
                  <a:pt x="-14875" y="194540"/>
                  <a:pt x="7634" y="92956"/>
                  <a:pt x="0" y="0"/>
                </a:cubicBezTo>
                <a:close/>
              </a:path>
            </a:pathLst>
          </a:custGeom>
          <a:noFill/>
          <a:ln w="38100">
            <a:solidFill>
              <a:srgbClr val="0070C0"/>
            </a:solidFill>
          </a:ln>
          <a:effectLst>
            <a:outerShdw blurRad="50800" dist="38100" algn="l" rotWithShape="0">
              <a:prstClr val="black">
                <a:alpha val="40000"/>
              </a:prstClr>
            </a:outerShdw>
          </a:effectLst>
        </p:spPr>
        <p:txBody>
          <a:bodyPr wrap="square" rtlCol="0">
            <a:spAutoFit/>
          </a:bodyPr>
          <a:lstStyle/>
          <a:p>
            <a:endParaRPr lang="en-US" dirty="0"/>
          </a:p>
        </p:txBody>
      </p:sp>
      <p:sp>
        <p:nvSpPr>
          <p:cNvPr id="11" name="TextBox 10"/>
          <p:cNvSpPr txBox="1"/>
          <p:nvPr/>
        </p:nvSpPr>
        <p:spPr>
          <a:xfrm>
            <a:off x="1090373" y="5036297"/>
            <a:ext cx="8548302" cy="830997"/>
          </a:xfrm>
          <a:prstGeom prst="rect">
            <a:avLst/>
          </a:prstGeom>
          <a:noFill/>
          <a:ln w="38100">
            <a:noFill/>
          </a:ln>
          <a:effectLst>
            <a:outerShdw blurRad="50800" dist="38100" algn="l" rotWithShape="0">
              <a:prstClr val="black">
                <a:alpha val="40000"/>
              </a:prstClr>
            </a:outerShdw>
          </a:effectLst>
        </p:spPr>
        <p:txBody>
          <a:bodyPr wrap="square">
            <a:spAutoFit/>
          </a:bodyPr>
          <a:lstStyle/>
          <a:p>
            <a:r>
              <a:rPr lang="en-US" sz="2400" b="0" i="0" u="none" strike="noStrike" baseline="0" dirty="0">
                <a:latin typeface="Times New Roman" panose="02020603050405020304" pitchFamily="18" charset="0"/>
              </a:rPr>
              <a:t>How </a:t>
            </a:r>
            <a:r>
              <a:rPr lang="en-US" sz="2400" dirty="0">
                <a:latin typeface="Times New Roman" panose="02020603050405020304" pitchFamily="18" charset="0"/>
              </a:rPr>
              <a:t>many one-to-one functions can be formed from a </a:t>
            </a:r>
            <a:r>
              <a:rPr lang="en-US" sz="2400" b="0" i="0" u="none" strike="noStrike" baseline="0" dirty="0">
                <a:latin typeface="Times New Roman" panose="02020603050405020304" pitchFamily="18" charset="0"/>
              </a:rPr>
              <a:t>set with three elements to a set with five elements?</a:t>
            </a:r>
            <a:r>
              <a:rPr lang="en-US" sz="2400" b="0" i="0" u="none" strike="noStrike" dirty="0">
                <a:latin typeface="Times New Roman" panose="02020603050405020304" pitchFamily="18" charset="0"/>
              </a:rPr>
              <a:t> </a:t>
            </a:r>
            <a:endParaRPr lang="en-US" sz="2400" dirty="0"/>
          </a:p>
        </p:txBody>
      </p:sp>
      <p:sp>
        <p:nvSpPr>
          <p:cNvPr id="13" name="TextBox 12"/>
          <p:cNvSpPr txBox="1"/>
          <p:nvPr/>
        </p:nvSpPr>
        <p:spPr>
          <a:xfrm>
            <a:off x="6748780" y="5468620"/>
            <a:ext cx="2393950" cy="398780"/>
          </a:xfrm>
          <a:custGeom>
            <a:avLst/>
            <a:gdLst>
              <a:gd name="connsiteX0" fmla="*/ 0 w 1474650"/>
              <a:gd name="connsiteY0" fmla="*/ 0 h 363736"/>
              <a:gd name="connsiteX1" fmla="*/ 506297 w 1474650"/>
              <a:gd name="connsiteY1" fmla="*/ 0 h 363736"/>
              <a:gd name="connsiteX2" fmla="*/ 983100 w 1474650"/>
              <a:gd name="connsiteY2" fmla="*/ 0 h 363736"/>
              <a:gd name="connsiteX3" fmla="*/ 1474650 w 1474650"/>
              <a:gd name="connsiteY3" fmla="*/ 0 h 363736"/>
              <a:gd name="connsiteX4" fmla="*/ 1474650 w 1474650"/>
              <a:gd name="connsiteY4" fmla="*/ 363736 h 363736"/>
              <a:gd name="connsiteX5" fmla="*/ 1012593 w 1474650"/>
              <a:gd name="connsiteY5" fmla="*/ 363736 h 363736"/>
              <a:gd name="connsiteX6" fmla="*/ 521043 w 1474650"/>
              <a:gd name="connsiteY6" fmla="*/ 363736 h 363736"/>
              <a:gd name="connsiteX7" fmla="*/ 0 w 1474650"/>
              <a:gd name="connsiteY7" fmla="*/ 363736 h 363736"/>
              <a:gd name="connsiteX8" fmla="*/ 0 w 1474650"/>
              <a:gd name="connsiteY8" fmla="*/ 0 h 363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4650" h="363736" extrusionOk="0">
                <a:moveTo>
                  <a:pt x="0" y="0"/>
                </a:moveTo>
                <a:cubicBezTo>
                  <a:pt x="166929" y="-12548"/>
                  <a:pt x="367395" y="1179"/>
                  <a:pt x="506297" y="0"/>
                </a:cubicBezTo>
                <a:cubicBezTo>
                  <a:pt x="645199" y="-1179"/>
                  <a:pt x="822535" y="-2698"/>
                  <a:pt x="983100" y="0"/>
                </a:cubicBezTo>
                <a:cubicBezTo>
                  <a:pt x="1143665" y="2698"/>
                  <a:pt x="1240693" y="10939"/>
                  <a:pt x="1474650" y="0"/>
                </a:cubicBezTo>
                <a:cubicBezTo>
                  <a:pt x="1460656" y="171690"/>
                  <a:pt x="1485128" y="218111"/>
                  <a:pt x="1474650" y="363736"/>
                </a:cubicBezTo>
                <a:cubicBezTo>
                  <a:pt x="1321444" y="377805"/>
                  <a:pt x="1125390" y="373242"/>
                  <a:pt x="1012593" y="363736"/>
                </a:cubicBezTo>
                <a:cubicBezTo>
                  <a:pt x="899796" y="354230"/>
                  <a:pt x="645493" y="362343"/>
                  <a:pt x="521043" y="363736"/>
                </a:cubicBezTo>
                <a:cubicBezTo>
                  <a:pt x="396593" y="365130"/>
                  <a:pt x="110573" y="358681"/>
                  <a:pt x="0" y="363736"/>
                </a:cubicBezTo>
                <a:cubicBezTo>
                  <a:pt x="-1100" y="254129"/>
                  <a:pt x="5364" y="180969"/>
                  <a:pt x="0" y="0"/>
                </a:cubicBezTo>
                <a:close/>
              </a:path>
            </a:pathLst>
          </a:custGeom>
          <a:noFill/>
          <a:ln w="28575">
            <a:solidFill>
              <a:srgbClr val="00B050"/>
            </a:solidFill>
          </a:ln>
          <a:effectLst>
            <a:outerShdw blurRad="50800" dist="38100" algn="l" rotWithShape="0">
              <a:prstClr val="black">
                <a:alpha val="40000"/>
              </a:prstClr>
            </a:outerShdw>
          </a:effectLst>
        </p:spPr>
        <p:txBody>
          <a:bodyPr wrap="square">
            <a:spAutoFit/>
          </a:bodyPr>
          <a:lstStyle/>
          <a:p>
            <a:r>
              <a:rPr lang="en-US" sz="2000" b="0" i="0" u="none" strike="noStrike" baseline="0" dirty="0">
                <a:latin typeface="Times New Roman" panose="02020603050405020304" pitchFamily="18" charset="0"/>
              </a:rPr>
              <a:t>5 </a:t>
            </a:r>
            <a:r>
              <a:rPr lang="en-US" sz="2000" b="0" i="0" u="none" strike="noStrike" baseline="0" dirty="0">
                <a:latin typeface="MTSYN"/>
              </a:rPr>
              <a:t>· </a:t>
            </a:r>
            <a:r>
              <a:rPr lang="en-US" sz="2000" b="0" i="0" u="none" strike="noStrike" baseline="0" dirty="0">
                <a:latin typeface="Times New Roman" panose="02020603050405020304" pitchFamily="18" charset="0"/>
              </a:rPr>
              <a:t>4 </a:t>
            </a:r>
            <a:r>
              <a:rPr lang="en-US" sz="2000" b="0" i="0" u="none" strike="noStrike" baseline="0" dirty="0">
                <a:latin typeface="MTSYN"/>
              </a:rPr>
              <a:t>· </a:t>
            </a:r>
            <a:r>
              <a:rPr lang="en-US" sz="2000" b="0" i="0" u="none" strike="noStrike" baseline="0" dirty="0">
                <a:latin typeface="Times New Roman" panose="02020603050405020304" pitchFamily="18" charset="0"/>
              </a:rPr>
              <a:t>3 </a:t>
            </a:r>
            <a:r>
              <a:rPr lang="en-US" sz="2000" b="0" i="0" u="none" strike="noStrike" baseline="0" dirty="0">
                <a:latin typeface="MTSYN"/>
              </a:rPr>
              <a:t>= </a:t>
            </a:r>
            <a:r>
              <a:rPr lang="en-US" sz="2000" b="0" i="0" u="none" strike="noStrike" baseline="0" dirty="0">
                <a:latin typeface="Times New Roman" panose="02020603050405020304" pitchFamily="18" charset="0"/>
              </a:rPr>
              <a:t>60</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randombar(horizontal)">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3" grpId="0" bldLvl="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6.jpeg"/></Relationships>
</file>

<file path=ppt/theme/_rels/theme2.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Garamond">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0</TotalTime>
  <Words>2589</Words>
  <Application>WPS Presentation</Application>
  <PresentationFormat>Widescreen</PresentationFormat>
  <Paragraphs>76</Paragraphs>
  <Slides>15</Slides>
  <Notes>3</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15</vt:i4>
      </vt:variant>
    </vt:vector>
  </HeadingPairs>
  <TitlesOfParts>
    <vt:vector size="31" baseType="lpstr">
      <vt:lpstr>Arial</vt:lpstr>
      <vt:lpstr>SimSun</vt:lpstr>
      <vt:lpstr>Wingdings</vt:lpstr>
      <vt:lpstr>Rockwell Condensed</vt:lpstr>
      <vt:lpstr>Impact</vt:lpstr>
      <vt:lpstr>Ink Free</vt:lpstr>
      <vt:lpstr>Garamond</vt:lpstr>
      <vt:lpstr>Times New Roman</vt:lpstr>
      <vt:lpstr>MTSYN</vt:lpstr>
      <vt:lpstr>Segoe Print</vt:lpstr>
      <vt:lpstr>Rockwell</vt:lpstr>
      <vt:lpstr>Microsoft YaHei</vt:lpstr>
      <vt:lpstr>Arial Unicode MS</vt:lpstr>
      <vt:lpstr>Calibri</vt:lpstr>
      <vt:lpstr>Wood Type</vt:lpstr>
      <vt:lpstr>1_Wood Type</vt:lpstr>
      <vt:lpstr>Lecture 14</vt:lpstr>
      <vt:lpstr>COUNTING PRINCIPLE</vt:lpstr>
      <vt:lpstr>COUNTING PRINCIPLE the Product RULE</vt:lpstr>
      <vt:lpstr>COUNTING PRINCIPLE the Product RULE - EXMPLES</vt:lpstr>
      <vt:lpstr>COUNTING PRINCIPLE the Product RULE - EXMPLES</vt:lpstr>
      <vt:lpstr>COUNTING PRINCIPLE the Product RULE - EXMPLES</vt:lpstr>
      <vt:lpstr>COUNTING PRINCIPLE the Product RULE - EXMPLES</vt:lpstr>
      <vt:lpstr>COUNTING PRINCIPLE the Product RULE - EXMPLES</vt:lpstr>
      <vt:lpstr>COUNTING PRINCIPLE the Product RULE - EXMPLES</vt:lpstr>
      <vt:lpstr>COUNTING PRINCIPLE the SUM RULE</vt:lpstr>
      <vt:lpstr>COUNTING PRINCIPLE the SUM RULE : EXAMPLES</vt:lpstr>
      <vt:lpstr>tree diagrams</vt:lpstr>
      <vt:lpstr>tree diagrams Example</vt:lpstr>
      <vt:lpstr>tree diagrams Example</vt:lpstr>
      <vt:lpstr>tree diagrams 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 02</dc:title>
  <dc:creator>Ammarah Khalid</dc:creator>
  <cp:lastModifiedBy>AHSAN</cp:lastModifiedBy>
  <cp:revision>776</cp:revision>
  <dcterms:created xsi:type="dcterms:W3CDTF">2017-09-13T17:40:00Z</dcterms:created>
  <dcterms:modified xsi:type="dcterms:W3CDTF">2022-06-11T12:24:51Z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4C4F8164DCF74B828E9369909E063D3A</vt:lpwstr>
  </property>
  <property fmtid="{D5CDD505-2E9C-101B-9397-08002B2CF9AE}" pid="3" name="KSOProductBuildVer">
    <vt:lpwstr>1033-11.2.0.11130</vt:lpwstr>
  </property>
</Properties>
</file>