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9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2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F3D762-F145-4FBB-A6B3-BEEB34067E4E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3DB7C8B-B45A-439F-93AB-03F2A8A03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9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432223"/>
            <a:ext cx="10469880" cy="3035808"/>
          </a:xfrm>
        </p:spPr>
        <p:txBody>
          <a:bodyPr/>
          <a:lstStyle/>
          <a:p>
            <a:r>
              <a:rPr lang="en-US" dirty="0"/>
              <a:t>Discrete Mathematics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468031"/>
            <a:ext cx="7891272" cy="106984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Engr. Ammarah Khalid</a:t>
            </a:r>
          </a:p>
          <a:p>
            <a:pPr algn="ctr"/>
            <a:r>
              <a:rPr lang="en-US" sz="2800" dirty="0"/>
              <a:t>Senior Lecturer</a:t>
            </a:r>
          </a:p>
          <a:p>
            <a:pPr algn="ctr"/>
            <a:r>
              <a:rPr lang="en-US" sz="1800" dirty="0" err="1"/>
              <a:t>Bahria</a:t>
            </a:r>
            <a:r>
              <a:rPr lang="en-US" sz="1800" dirty="0"/>
              <a:t> University Karachi Campus</a:t>
            </a:r>
          </a:p>
          <a:p>
            <a:pPr algn="ctr"/>
            <a:r>
              <a:rPr lang="en-US" sz="1800" dirty="0"/>
              <a:t>ammarahkhalid.bukc@bahria.edu.pk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08754" y="3474720"/>
            <a:ext cx="3052572" cy="41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32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400" b="1" dirty="0"/>
              <a:t>Three Lectures</a:t>
            </a:r>
            <a:r>
              <a:rPr lang="en-US" sz="4400" dirty="0"/>
              <a:t> per week: </a:t>
            </a:r>
            <a:r>
              <a:rPr lang="en-US" sz="3600" i="1" dirty="0"/>
              <a:t>Each lecture requires reading course book (and an optional reading of reference books)</a:t>
            </a:r>
          </a:p>
          <a:p>
            <a:r>
              <a:rPr lang="en-US" sz="4400" b="1" dirty="0"/>
              <a:t>4</a:t>
            </a:r>
            <a:r>
              <a:rPr lang="en-US" sz="4400" dirty="0"/>
              <a:t> Quizzes</a:t>
            </a:r>
            <a:r>
              <a:rPr lang="en-US" sz="4400" dirty="0">
                <a:solidFill>
                  <a:srgbClr val="FF0000"/>
                </a:solidFill>
              </a:rPr>
              <a:t> 	(10 Marks)</a:t>
            </a:r>
          </a:p>
          <a:p>
            <a:r>
              <a:rPr lang="en-US" sz="4400" b="1" dirty="0"/>
              <a:t>4</a:t>
            </a:r>
            <a:r>
              <a:rPr lang="en-US" sz="4400" dirty="0"/>
              <a:t> Assignments </a:t>
            </a:r>
            <a:r>
              <a:rPr lang="en-US" sz="4400" dirty="0">
                <a:solidFill>
                  <a:srgbClr val="FF0000"/>
                </a:solidFill>
              </a:rPr>
              <a:t>(20 Marks)</a:t>
            </a:r>
          </a:p>
          <a:p>
            <a:pPr lvl="1"/>
            <a:r>
              <a:rPr lang="en-US" sz="4400" dirty="0"/>
              <a:t>Timely submission 50%</a:t>
            </a:r>
          </a:p>
          <a:p>
            <a:pPr lvl="1"/>
            <a:r>
              <a:rPr lang="en-US" sz="4400" dirty="0"/>
              <a:t>Content 50%</a:t>
            </a:r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b="1" dirty="0"/>
              <a:t>Exams</a:t>
            </a:r>
          </a:p>
          <a:p>
            <a:pPr lvl="1"/>
            <a:r>
              <a:rPr lang="en-US" sz="4400" dirty="0"/>
              <a:t>Mid Term	</a:t>
            </a:r>
            <a:r>
              <a:rPr lang="en-US" sz="4400" dirty="0">
                <a:solidFill>
                  <a:srgbClr val="FF0000"/>
                </a:solidFill>
              </a:rPr>
              <a:t>(20 Marks) </a:t>
            </a:r>
          </a:p>
          <a:p>
            <a:pPr lvl="1"/>
            <a:r>
              <a:rPr lang="en-US" sz="4400" dirty="0"/>
              <a:t>Final Term	</a:t>
            </a:r>
            <a:r>
              <a:rPr lang="en-US" sz="4400" dirty="0">
                <a:solidFill>
                  <a:srgbClr val="FF0000"/>
                </a:solidFill>
              </a:rPr>
              <a:t>(50 Marks)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1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Plagiarism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Copying</a:t>
            </a:r>
            <a:r>
              <a:rPr lang="en-US" sz="3600" dirty="0"/>
              <a:t> someone else’s work (partial or complete) and submitting it as if it were one’s own</a:t>
            </a:r>
          </a:p>
          <a:p>
            <a:endParaRPr lang="en-US" dirty="0"/>
          </a:p>
          <a:p>
            <a:r>
              <a:rPr lang="en-GB" sz="3200" b="1" dirty="0">
                <a:solidFill>
                  <a:srgbClr val="FF0000"/>
                </a:solidFill>
              </a:rPr>
              <a:t>Zero tolerance for plagiarism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389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Attendance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75% attendance is mandatory. </a:t>
            </a:r>
          </a:p>
          <a:p>
            <a:r>
              <a:rPr lang="en-US" sz="3600" dirty="0"/>
              <a:t> You have to come in the class within the first 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r>
              <a:rPr lang="en-US" sz="3600" dirty="0"/>
              <a:t> minutes in order to get marked as present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Counseling hours: Mentioned on Timetable.</a:t>
            </a:r>
          </a:p>
        </p:txBody>
      </p:sp>
    </p:spTree>
    <p:extLst>
      <p:ext uri="{BB962C8B-B14F-4D97-AF65-F5344CB8AC3E}">
        <p14:creationId xmlns:p14="http://schemas.microsoft.com/office/powerpoint/2010/main" val="372053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181350"/>
            <a:ext cx="10058400" cy="1295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rgbClr val="FF0000"/>
                </a:solidFill>
              </a:rPr>
              <a:t>Think Mathematically</a:t>
            </a:r>
          </a:p>
          <a:p>
            <a:pPr marL="0" indent="0" algn="ctr">
              <a:buNone/>
            </a:pPr>
            <a:r>
              <a:rPr lang="en-US" i="1" dirty="0"/>
              <a:t>This course will let you think Logically &amp; Mathematically</a:t>
            </a:r>
          </a:p>
        </p:txBody>
      </p:sp>
    </p:spTree>
    <p:extLst>
      <p:ext uri="{BB962C8B-B14F-4D97-AF65-F5344CB8AC3E}">
        <p14:creationId xmlns:p14="http://schemas.microsoft.com/office/powerpoint/2010/main" val="144104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Discrete Structures/Mathematics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409823"/>
            <a:ext cx="10058400" cy="4050792"/>
          </a:xfrm>
        </p:spPr>
        <p:txBody>
          <a:bodyPr>
            <a:noAutofit/>
          </a:bodyPr>
          <a:lstStyle/>
          <a:p>
            <a:r>
              <a:rPr lang="en-US" sz="3600" b="1" dirty="0"/>
              <a:t>Continuous mathematics</a:t>
            </a:r>
            <a:r>
              <a:rPr lang="en-US" sz="3600" dirty="0"/>
              <a:t> deals with objects that vary continuously, e.g., 3.42 inches from a wall.</a:t>
            </a:r>
          </a:p>
          <a:p>
            <a:r>
              <a:rPr lang="en-US" sz="3600" i="1" dirty="0">
                <a:solidFill>
                  <a:srgbClr val="FF0000"/>
                </a:solidFill>
              </a:rPr>
              <a:t>Think of </a:t>
            </a:r>
            <a:r>
              <a:rPr lang="en-US" sz="3600" b="1" i="1" dirty="0">
                <a:solidFill>
                  <a:srgbClr val="FF0000"/>
                </a:solidFill>
              </a:rPr>
              <a:t>digital watches</a:t>
            </a:r>
            <a:r>
              <a:rPr lang="en-US" sz="3600" i="1" dirty="0">
                <a:solidFill>
                  <a:srgbClr val="FF0000"/>
                </a:solidFill>
              </a:rPr>
              <a:t> versus </a:t>
            </a:r>
            <a:r>
              <a:rPr lang="en-US" sz="3600" b="1" i="1" dirty="0">
                <a:solidFill>
                  <a:srgbClr val="FF0000"/>
                </a:solidFill>
              </a:rPr>
              <a:t>analog watches</a:t>
            </a:r>
            <a:r>
              <a:rPr lang="en-US" sz="3600" dirty="0"/>
              <a:t> (ones where the second hand loops around continuously without stopping)</a:t>
            </a:r>
          </a:p>
        </p:txBody>
      </p:sp>
      <p:pic>
        <p:nvPicPr>
          <p:cNvPr id="4" name="Picture 4" descr="Image result for discrete mathematics vs continuous mathema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517" y="1832166"/>
            <a:ext cx="2607508" cy="146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9848" y="1832166"/>
            <a:ext cx="7916446" cy="1577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Discrete mathematics</a:t>
            </a:r>
            <a:r>
              <a:rPr lang="en-US" sz="3600" dirty="0"/>
              <a:t> deals with objects that come in discrete bundles, e.g., 1 or 2 books</a:t>
            </a:r>
          </a:p>
        </p:txBody>
      </p:sp>
    </p:spTree>
    <p:extLst>
      <p:ext uri="{BB962C8B-B14F-4D97-AF65-F5344CB8AC3E}">
        <p14:creationId xmlns:p14="http://schemas.microsoft.com/office/powerpoint/2010/main" val="216572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Study Discrete Structures/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9788652" cy="4050792"/>
          </a:xfrm>
        </p:spPr>
        <p:txBody>
          <a:bodyPr>
            <a:normAutofit/>
          </a:bodyPr>
          <a:lstStyle/>
          <a:p>
            <a:pPr algn="just"/>
            <a:r>
              <a:rPr lang="en-US" sz="3900" dirty="0"/>
              <a:t>The mathematics of modern computers science is built entirely on Discrete Structures/ Mathematics. </a:t>
            </a:r>
          </a:p>
          <a:p>
            <a:pPr algn="just"/>
            <a:r>
              <a:rPr lang="en-US" sz="3900" dirty="0"/>
              <a:t>In every programming class there is always some subset of mathematics involved.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528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Discrete Mathematics and Its Applications,</a:t>
            </a:r>
            <a:r>
              <a:rPr lang="en-US" sz="3000" dirty="0"/>
              <a:t> 7</a:t>
            </a:r>
            <a:r>
              <a:rPr lang="en-US" sz="3000" baseline="30000" dirty="0"/>
              <a:t>th</a:t>
            </a:r>
            <a:r>
              <a:rPr lang="en-US" sz="3000" dirty="0"/>
              <a:t> Ed. by Kenneth H. Rosen</a:t>
            </a:r>
          </a:p>
          <a:p>
            <a:r>
              <a:rPr lang="en-US" sz="3000" b="1" dirty="0"/>
              <a:t>Discrete Mathematics with Application ,</a:t>
            </a:r>
            <a:r>
              <a:rPr lang="en-US" sz="3000" dirty="0"/>
              <a:t> 4</a:t>
            </a:r>
            <a:r>
              <a:rPr lang="en-US" sz="3000" baseline="30000" dirty="0"/>
              <a:t>th</a:t>
            </a:r>
            <a:r>
              <a:rPr lang="en-US" sz="3000" dirty="0"/>
              <a:t> Ed.</a:t>
            </a:r>
            <a:r>
              <a:rPr lang="en-US" sz="3000" b="1" dirty="0"/>
              <a:t> </a:t>
            </a:r>
            <a:r>
              <a:rPr lang="en-US" sz="3000" dirty="0"/>
              <a:t>by Susanna </a:t>
            </a:r>
            <a:r>
              <a:rPr lang="en-US" sz="3000" dirty="0" err="1"/>
              <a:t>Epp</a:t>
            </a:r>
            <a:endParaRPr lang="en-US" sz="3000" dirty="0"/>
          </a:p>
          <a:p>
            <a:r>
              <a:rPr lang="en-US" sz="3000" b="1" dirty="0"/>
              <a:t>Discrete Mathematics</a:t>
            </a:r>
            <a:r>
              <a:rPr lang="en-US" sz="3000" dirty="0"/>
              <a:t>, 6th Ed. Richard </a:t>
            </a:r>
            <a:r>
              <a:rPr lang="en-US" sz="3000" dirty="0" err="1"/>
              <a:t>Johnsonbaugh</a:t>
            </a:r>
            <a:endParaRPr lang="en-US" sz="3000" dirty="0"/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2282</TotalTime>
  <Words>279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Discrete Mathematics</vt:lpstr>
      <vt:lpstr>Logistics</vt:lpstr>
      <vt:lpstr>Plagiarism</vt:lpstr>
      <vt:lpstr>Attendance Policy</vt:lpstr>
      <vt:lpstr>Course Objectives</vt:lpstr>
      <vt:lpstr>Discrete Structures/Mathematics</vt:lpstr>
      <vt:lpstr>Why Study Discrete Structures/ Mathematics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Ammarah Khalid</dc:creator>
  <cp:lastModifiedBy>Ammarah Khalid BUKC</cp:lastModifiedBy>
  <cp:revision>55</cp:revision>
  <dcterms:created xsi:type="dcterms:W3CDTF">2017-09-09T15:52:18Z</dcterms:created>
  <dcterms:modified xsi:type="dcterms:W3CDTF">2022-03-16T10:29:32Z</dcterms:modified>
</cp:coreProperties>
</file>