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8" r:id="rId3"/>
    <p:sldId id="315" r:id="rId4"/>
    <p:sldId id="316" r:id="rId5"/>
    <p:sldId id="327" r:id="rId6"/>
    <p:sldId id="317" r:id="rId7"/>
    <p:sldId id="328" r:id="rId8"/>
    <p:sldId id="318" r:id="rId9"/>
    <p:sldId id="319" r:id="rId10"/>
    <p:sldId id="320" r:id="rId11"/>
    <p:sldId id="321" r:id="rId12"/>
    <p:sldId id="322" r:id="rId13"/>
    <p:sldId id="323" r:id="rId14"/>
    <p:sldId id="324"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9" r:id="rId30"/>
    <p:sldId id="302" r:id="rId31"/>
    <p:sldId id="303" r:id="rId32"/>
    <p:sldId id="306" r:id="rId33"/>
    <p:sldId id="308" r:id="rId34"/>
    <p:sldId id="309" r:id="rId35"/>
    <p:sldId id="310" r:id="rId36"/>
    <p:sldId id="311" r:id="rId37"/>
    <p:sldId id="312" r:id="rId38"/>
    <p:sldId id="32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62364" autoAdjust="0"/>
  </p:normalViewPr>
  <p:slideViewPr>
    <p:cSldViewPr snapToGrid="0">
      <p:cViewPr varScale="1">
        <p:scale>
          <a:sx n="68" d="100"/>
          <a:sy n="68" d="100"/>
        </p:scale>
        <p:origin x="3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E7093-4BA2-4295-8667-EC15066892C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13DB6-9FF1-4DEA-86BA-4A2E12DD809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00248-F038-486A-BE29-5B9FD791848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2DD3B7-8DC5-4E77-8094-4AAEEF99A37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AAE1F98-5375-4337-8EC2-8AF11B9BA75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96E548A-842B-476A-85E9-D779B54F893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07E12E3-4CF6-4926-910A-700032808E6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EB66F777-C69E-4510-BA38-60394F794F14}"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2DD3B7-8DC5-4E77-8094-4AAEEF99A37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A12951D-0135-43BC-B751-77875090A3F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F79B06E-7C74-4053-B9BD-9DABB973F4E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29303-74B8-4C72-BD27-4745EB6AAD7B}"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E288C-887B-4134-8FA8-C4CC31CDB53E}"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77C02CE-6E98-4307-B822-899AE797728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740067E-A9AA-45A3-AC97-3FC8E65DEFE5}"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DD3B7-8DC5-4E77-8094-4AAEEF99A37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65BF300-129F-4924-BE3F-A24DF87742F5}"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2DD3B7-8DC5-4E77-8094-4AAEEF99A37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3</a:t>
            </a:r>
            <a:endParaRPr lang="en-US" b="1" dirty="0">
              <a:solidFill>
                <a:schemeClr val="tx1"/>
              </a:solidFill>
            </a:endParaRP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Application of Propositional Logic</a:t>
            </a:r>
            <a:br>
              <a:rPr lang="en-GB" sz="3600" b="1" dirty="0">
                <a:solidFill>
                  <a:schemeClr val="tx1"/>
                </a:solidFill>
              </a:rPr>
            </a:br>
            <a:endParaRPr lang="en-GB" sz="3600" b="1" dirty="0">
              <a:solidFill>
                <a:schemeClr val="tx1"/>
              </a:solidFill>
            </a:endParaRPr>
          </a:p>
        </p:txBody>
      </p:sp>
      <p:sp>
        <p:nvSpPr>
          <p:cNvPr id="2" name="Slide Number Placeholder 1"/>
          <p:cNvSpPr>
            <a:spLocks noGrp="1"/>
          </p:cNvSpPr>
          <p:nvPr>
            <p:ph type="sldNum" sz="quarter" idx="12"/>
          </p:nvPr>
        </p:nvSpPr>
        <p:spPr/>
        <p:txBody>
          <a:bodyPr/>
          <a:lstStyle/>
          <a:p>
            <a:r>
              <a:rPr lang="en-US" dirty="0"/>
              <a:t>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39252" y="228600"/>
                <a:ext cx="10747948" cy="6400800"/>
              </a:xfrm>
            </p:spPr>
            <p:txBody>
              <a:bodyPr>
                <a:normAutofit/>
              </a:bodyPr>
              <a:lstStyle/>
              <a:p>
                <a:pPr marL="0" indent="0">
                  <a:buNone/>
                </a:pPr>
                <a:r>
                  <a:rPr lang="en-US" sz="2800" dirty="0"/>
                  <a:t>Determine whether these system specifications are </a:t>
                </a:r>
                <a:r>
                  <a:rPr lang="en-US" sz="2800" b="1" dirty="0"/>
                  <a:t>consistent</a:t>
                </a:r>
                <a:r>
                  <a:rPr lang="en-US" sz="2800" dirty="0"/>
                  <a:t>:</a:t>
                </a:r>
                <a:endParaRPr lang="en-US" sz="2800" dirty="0"/>
              </a:p>
              <a:p>
                <a:pPr marL="514350" indent="-514350">
                  <a:buFont typeface="+mj-lt"/>
                  <a:buAutoNum type="arabicPeriod"/>
                </a:pPr>
                <a:r>
                  <a:rPr lang="en-US" sz="2800" dirty="0"/>
                  <a:t>The diagnostic message is stored in the buffer or it is retransmitted.</a:t>
                </a:r>
                <a:endParaRPr lang="en-US" sz="2800" dirty="0"/>
              </a:p>
              <a:p>
                <a:pPr marL="514350" indent="-514350">
                  <a:buFont typeface="+mj-lt"/>
                  <a:buAutoNum type="arabicPeriod"/>
                </a:pPr>
                <a:r>
                  <a:rPr lang="en-US" sz="2800" dirty="0"/>
                  <a:t>The diagnostic message is not stored in the buffer.</a:t>
                </a:r>
                <a:endParaRPr lang="en-US" sz="2800" dirty="0"/>
              </a:p>
              <a:p>
                <a:pPr marL="514350" indent="-514350">
                  <a:buFont typeface="+mj-lt"/>
                  <a:buAutoNum type="arabicPeriod"/>
                </a:pPr>
                <a:r>
                  <a:rPr lang="en-US" sz="2800" dirty="0"/>
                  <a:t>If the diagnostic message is stored in the buffer, then it is retransmitted.</a:t>
                </a:r>
                <a:endParaRPr lang="en-US" sz="2800" dirty="0"/>
              </a:p>
              <a:p>
                <a:pPr marL="0" indent="0">
                  <a:buNone/>
                </a:pPr>
                <a:r>
                  <a:rPr lang="en-US" sz="2800" dirty="0">
                    <a:solidFill>
                      <a:srgbClr val="FF0000"/>
                    </a:solidFill>
                  </a:rPr>
                  <a:t>p</a:t>
                </a:r>
                <a:r>
                  <a:rPr lang="en-US" sz="2800" dirty="0"/>
                  <a:t>: The diagnostic message is stored in the buffer </a:t>
                </a:r>
                <a:endParaRPr lang="en-US" sz="2800" dirty="0"/>
              </a:p>
              <a:p>
                <a:pPr marL="0" indent="0">
                  <a:buNone/>
                </a:pPr>
                <a:r>
                  <a:rPr lang="en-US" sz="2800" dirty="0">
                    <a:solidFill>
                      <a:srgbClr val="FF0000"/>
                    </a:solidFill>
                  </a:rPr>
                  <a:t>q</a:t>
                </a:r>
                <a:r>
                  <a:rPr lang="en-US" sz="2800" dirty="0"/>
                  <a:t>: The diagnostic message is retransmitted</a:t>
                </a:r>
                <a:endParaRPr lang="en-US" sz="2800" dirty="0"/>
              </a:p>
              <a:p>
                <a:pPr marL="0" indent="0">
                  <a:buNone/>
                </a:pPr>
                <a:r>
                  <a:rPr lang="en-US" sz="2800" dirty="0"/>
                  <a:t> 1</a:t>
                </a:r>
                <a:r>
                  <a:rPr lang="en-US" sz="2800" b="1" dirty="0"/>
                  <a:t>. </a:t>
                </a:r>
                <a14:m>
                  <m:oMath xmlns:m="http://schemas.openxmlformats.org/officeDocument/2006/math">
                    <m:r>
                      <a:rPr lang="en-US" sz="2800" b="1" i="1" dirty="0" smtClean="0">
                        <a:solidFill>
                          <a:srgbClr val="FF0000"/>
                        </a:solidFill>
                        <a:latin typeface="Cambria Math" panose="02040503050406030204"/>
                      </a:rPr>
                      <m:t>𝒑</m:t>
                    </m:r>
                    <m:r>
                      <a:rPr lang="en-US" sz="2800" b="1" i="1" dirty="0" smtClean="0">
                        <a:solidFill>
                          <a:srgbClr val="FF0000"/>
                        </a:solidFill>
                        <a:latin typeface="Cambria Math" panose="02040503050406030204"/>
                      </a:rPr>
                      <m:t>∨</m:t>
                    </m:r>
                    <m:r>
                      <a:rPr lang="en-US" sz="2800" b="1" i="1" dirty="0" smtClean="0">
                        <a:solidFill>
                          <a:srgbClr val="FF0000"/>
                        </a:solidFill>
                        <a:latin typeface="Cambria Math" panose="02040503050406030204"/>
                      </a:rPr>
                      <m:t>𝒒</m:t>
                    </m:r>
                  </m:oMath>
                </a14:m>
                <a:r>
                  <a:rPr lang="en-US" sz="2800" b="1" dirty="0">
                    <a:solidFill>
                      <a:srgbClr val="FF0000"/>
                    </a:solidFill>
                  </a:rPr>
                  <a:t>    </a:t>
                </a:r>
                <a:r>
                  <a:rPr lang="en-US" sz="2800" dirty="0"/>
                  <a:t>2. </a:t>
                </a:r>
                <a14:m>
                  <m:oMath xmlns:m="http://schemas.openxmlformats.org/officeDocument/2006/math">
                    <m:r>
                      <a:rPr lang="en-US" sz="2800" b="1" i="1" smtClean="0">
                        <a:solidFill>
                          <a:srgbClr val="FF0000"/>
                        </a:solidFill>
                        <a:latin typeface="Cambria Math" panose="02040503050406030204"/>
                      </a:rPr>
                      <m:t>¬</m:t>
                    </m:r>
                    <m:r>
                      <a:rPr lang="en-US" sz="2800" b="1" i="1" smtClean="0">
                        <a:solidFill>
                          <a:srgbClr val="FF0000"/>
                        </a:solidFill>
                        <a:latin typeface="Cambria Math" panose="02040503050406030204"/>
                      </a:rPr>
                      <m:t>𝒑</m:t>
                    </m:r>
                  </m:oMath>
                </a14:m>
                <a:r>
                  <a:rPr lang="en-US" sz="2800" dirty="0"/>
                  <a:t>    3. </a:t>
                </a:r>
                <a14:m>
                  <m:oMath xmlns:m="http://schemas.openxmlformats.org/officeDocument/2006/math">
                    <m:r>
                      <a:rPr lang="en-US" sz="2800" b="1" i="1" smtClean="0">
                        <a:solidFill>
                          <a:srgbClr val="FF0000"/>
                        </a:solidFill>
                        <a:latin typeface="Cambria Math" panose="02040503050406030204"/>
                      </a:rPr>
                      <m:t>𝒑</m:t>
                    </m:r>
                    <m:r>
                      <a:rPr lang="en-US" sz="2800" b="1" i="1" smtClean="0">
                        <a:solidFill>
                          <a:srgbClr val="FF0000"/>
                        </a:solidFill>
                        <a:latin typeface="Cambria Math" panose="02040503050406030204"/>
                      </a:rPr>
                      <m:t>→</m:t>
                    </m:r>
                    <m:r>
                      <a:rPr lang="en-US" sz="2800" b="1" i="1" smtClean="0">
                        <a:solidFill>
                          <a:srgbClr val="FF0000"/>
                        </a:solidFill>
                        <a:latin typeface="Cambria Math" panose="02040503050406030204"/>
                      </a:rPr>
                      <m:t>𝒒</m:t>
                    </m:r>
                  </m:oMath>
                </a14:m>
                <a:endParaRPr lang="en-US" sz="2800" b="1"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39252" y="228600"/>
                <a:ext cx="10747948" cy="6400800"/>
              </a:xfrm>
              <a:blipFill rotWithShape="1">
                <a:blip r:embed="rId1"/>
                <a:stretch>
                  <a:fillRect l="-1"/>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9429" y="76200"/>
                <a:ext cx="11137691" cy="6553200"/>
              </a:xfrm>
            </p:spPr>
            <p:txBody>
              <a:bodyPr>
                <a:normAutofit/>
              </a:bodyPr>
              <a:lstStyle/>
              <a:p>
                <a:pPr marL="0" indent="0" algn="just">
                  <a:buNone/>
                </a:pPr>
                <a:r>
                  <a:rPr lang="en-US" sz="3200" b="1" dirty="0"/>
                  <a:t> 1. </a:t>
                </a:r>
                <a14:m>
                  <m:oMath xmlns:m="http://schemas.openxmlformats.org/officeDocument/2006/math">
                    <m:r>
                      <a:rPr lang="en-US" sz="3200" b="1" i="1" dirty="0" smtClean="0">
                        <a:solidFill>
                          <a:srgbClr val="FF0000"/>
                        </a:solidFill>
                        <a:latin typeface="Cambria Math" panose="02040503050406030204"/>
                      </a:rPr>
                      <m:t>𝒑</m:t>
                    </m:r>
                    <m:r>
                      <a:rPr lang="en-US" sz="3200" b="1" i="1" dirty="0" smtClean="0">
                        <a:solidFill>
                          <a:srgbClr val="FF0000"/>
                        </a:solidFill>
                        <a:latin typeface="Cambria Math" panose="02040503050406030204"/>
                      </a:rPr>
                      <m:t>∨</m:t>
                    </m:r>
                    <m:r>
                      <a:rPr lang="en-US" sz="3200" b="1" i="1" dirty="0" smtClean="0">
                        <a:solidFill>
                          <a:srgbClr val="FF0000"/>
                        </a:solidFill>
                        <a:latin typeface="Cambria Math" panose="02040503050406030204"/>
                      </a:rPr>
                      <m:t>𝒒</m:t>
                    </m:r>
                  </m:oMath>
                </a14:m>
                <a:r>
                  <a:rPr lang="en-US" sz="3200" b="1" dirty="0"/>
                  <a:t>    2. </a:t>
                </a:r>
                <a14:m>
                  <m:oMath xmlns:m="http://schemas.openxmlformats.org/officeDocument/2006/math">
                    <m:r>
                      <a:rPr lang="en-US" sz="3200" b="1" i="1" smtClean="0">
                        <a:solidFill>
                          <a:srgbClr val="FF0000"/>
                        </a:solidFill>
                        <a:latin typeface="Cambria Math" panose="02040503050406030204"/>
                      </a:rPr>
                      <m:t>¬</m:t>
                    </m:r>
                    <m:r>
                      <a:rPr lang="en-US" sz="3200" b="1" i="1" smtClean="0">
                        <a:solidFill>
                          <a:srgbClr val="FF0000"/>
                        </a:solidFill>
                        <a:latin typeface="Cambria Math" panose="02040503050406030204"/>
                      </a:rPr>
                      <m:t>𝒑</m:t>
                    </m:r>
                  </m:oMath>
                </a14:m>
                <a:r>
                  <a:rPr lang="en-US" sz="3200" b="1" dirty="0"/>
                  <a:t>    3. </a:t>
                </a:r>
                <a14:m>
                  <m:oMath xmlns:m="http://schemas.openxmlformats.org/officeDocument/2006/math">
                    <m:r>
                      <a:rPr lang="en-US" sz="3200" b="1" i="1" smtClean="0">
                        <a:solidFill>
                          <a:srgbClr val="FF0000"/>
                        </a:solidFill>
                        <a:latin typeface="Cambria Math" panose="02040503050406030204"/>
                      </a:rPr>
                      <m:t>𝒑</m:t>
                    </m:r>
                    <m:r>
                      <a:rPr lang="en-US" sz="3200" b="1" i="1" smtClean="0">
                        <a:solidFill>
                          <a:srgbClr val="FF0000"/>
                        </a:solidFill>
                        <a:latin typeface="Cambria Math" panose="02040503050406030204"/>
                      </a:rPr>
                      <m:t>→</m:t>
                    </m:r>
                    <m:r>
                      <a:rPr lang="en-US" sz="3200" b="1" i="1" smtClean="0">
                        <a:solidFill>
                          <a:srgbClr val="FF0000"/>
                        </a:solidFill>
                        <a:latin typeface="Cambria Math" panose="02040503050406030204"/>
                      </a:rPr>
                      <m:t>𝒒</m:t>
                    </m:r>
                  </m:oMath>
                </a14:m>
                <a:endParaRPr lang="en-US" sz="3200" b="1" dirty="0"/>
              </a:p>
              <a:p>
                <a:pPr marL="0" indent="0" algn="just">
                  <a:buNone/>
                </a:pPr>
                <a:r>
                  <a:rPr lang="en-US" sz="3200" b="1" dirty="0"/>
                  <a:t>Reasoning</a:t>
                </a:r>
                <a:endParaRPr lang="en-US" sz="3200" b="1" dirty="0"/>
              </a:p>
              <a:p>
                <a:pPr algn="just"/>
                <a:r>
                  <a:rPr lang="en-US" sz="3200" dirty="0"/>
                  <a:t>An assignment of truth values that makes all three specifications true must have </a:t>
                </a:r>
                <a:r>
                  <a:rPr lang="en-US" sz="3200" i="1" dirty="0"/>
                  <a:t>p </a:t>
                </a:r>
                <a:r>
                  <a:rPr lang="en-US" sz="3200" dirty="0"/>
                  <a:t>false to make </a:t>
                </a:r>
                <a14:m>
                  <m:oMath xmlns:m="http://schemas.openxmlformats.org/officeDocument/2006/math">
                    <m:r>
                      <a:rPr lang="en-US" sz="3200" i="1" dirty="0" smtClean="0">
                        <a:solidFill>
                          <a:srgbClr val="FF0000"/>
                        </a:solidFill>
                        <a:latin typeface="Cambria Math" panose="02040503050406030204"/>
                      </a:rPr>
                      <m:t>￢</m:t>
                    </m:r>
                    <m:r>
                      <a:rPr lang="en-US" sz="3200" i="1" dirty="0" smtClean="0">
                        <a:solidFill>
                          <a:srgbClr val="FF0000"/>
                        </a:solidFill>
                        <a:latin typeface="Cambria Math" panose="02040503050406030204"/>
                      </a:rPr>
                      <m:t>𝑝</m:t>
                    </m:r>
                  </m:oMath>
                </a14:m>
                <a:r>
                  <a:rPr lang="en-US" sz="3200" i="1" dirty="0">
                    <a:solidFill>
                      <a:srgbClr val="FF0000"/>
                    </a:solidFill>
                  </a:rPr>
                  <a:t> </a:t>
                </a:r>
                <a:r>
                  <a:rPr lang="en-US" sz="3200" dirty="0"/>
                  <a:t>true. </a:t>
                </a:r>
                <a:endParaRPr lang="en-US" sz="3200" dirty="0"/>
              </a:p>
              <a:p>
                <a:pPr algn="just"/>
                <a:r>
                  <a:rPr lang="en-US" sz="3200" dirty="0"/>
                  <a:t>Because we want </a:t>
                </a:r>
                <a14:m>
                  <m:oMath xmlns:m="http://schemas.openxmlformats.org/officeDocument/2006/math">
                    <m:r>
                      <a:rPr lang="en-US" sz="3200" i="1" dirty="0" smtClean="0">
                        <a:solidFill>
                          <a:srgbClr val="FF0000"/>
                        </a:solidFill>
                        <a:latin typeface="Cambria Math" panose="02040503050406030204"/>
                      </a:rPr>
                      <m:t>𝑝</m:t>
                    </m:r>
                    <m:r>
                      <a:rPr lang="en-US" sz="3200" i="1" dirty="0" smtClean="0">
                        <a:solidFill>
                          <a:srgbClr val="FF0000"/>
                        </a:solidFill>
                        <a:latin typeface="Cambria Math" panose="02040503050406030204"/>
                      </a:rPr>
                      <m:t> ∨ </m:t>
                    </m:r>
                    <m:r>
                      <a:rPr lang="en-US" sz="3200" i="1" dirty="0" smtClean="0">
                        <a:solidFill>
                          <a:srgbClr val="FF0000"/>
                        </a:solidFill>
                        <a:latin typeface="Cambria Math" panose="02040503050406030204"/>
                      </a:rPr>
                      <m:t>𝑞</m:t>
                    </m:r>
                  </m:oMath>
                </a14:m>
                <a:r>
                  <a:rPr lang="en-US" sz="3200" i="1" dirty="0">
                    <a:solidFill>
                      <a:srgbClr val="FF0000"/>
                    </a:solidFill>
                  </a:rPr>
                  <a:t> </a:t>
                </a:r>
                <a:r>
                  <a:rPr lang="en-US" sz="3200" dirty="0"/>
                  <a:t>to be true but </a:t>
                </a:r>
                <a14:m>
                  <m:oMath xmlns:m="http://schemas.openxmlformats.org/officeDocument/2006/math">
                    <m:r>
                      <a:rPr lang="en-US" sz="3200" i="1" dirty="0" smtClean="0">
                        <a:latin typeface="Cambria Math" panose="02040503050406030204"/>
                      </a:rPr>
                      <m:t>𝑝</m:t>
                    </m:r>
                  </m:oMath>
                </a14:m>
                <a:r>
                  <a:rPr lang="en-US" sz="3200" i="1" dirty="0"/>
                  <a:t> </a:t>
                </a:r>
                <a:r>
                  <a:rPr lang="en-US" sz="3200" dirty="0"/>
                  <a:t>must be false, </a:t>
                </a:r>
                <a:r>
                  <a:rPr lang="en-US" sz="3200" i="1" dirty="0"/>
                  <a:t>q </a:t>
                </a:r>
                <a:r>
                  <a:rPr lang="en-US" sz="3200" dirty="0"/>
                  <a:t>must be true.</a:t>
                </a:r>
                <a:endParaRPr lang="en-US" sz="3200" dirty="0"/>
              </a:p>
              <a:p>
                <a:pPr algn="just"/>
                <a:r>
                  <a:rPr lang="en-US" sz="3200" dirty="0"/>
                  <a:t>Because </a:t>
                </a:r>
                <a14:m>
                  <m:oMath xmlns:m="http://schemas.openxmlformats.org/officeDocument/2006/math">
                    <m:r>
                      <a:rPr lang="en-US" sz="3200" i="1" dirty="0" smtClean="0">
                        <a:solidFill>
                          <a:srgbClr val="FF0000"/>
                        </a:solidFill>
                        <a:latin typeface="Cambria Math" panose="02040503050406030204"/>
                      </a:rPr>
                      <m:t>𝑝</m:t>
                    </m:r>
                    <m:r>
                      <a:rPr lang="en-US" sz="3200" i="1" dirty="0" smtClean="0">
                        <a:solidFill>
                          <a:srgbClr val="FF0000"/>
                        </a:solidFill>
                        <a:latin typeface="Cambria Math" panose="02040503050406030204"/>
                      </a:rPr>
                      <m:t> → </m:t>
                    </m:r>
                    <m:r>
                      <a:rPr lang="en-US" sz="3200" i="1" dirty="0" smtClean="0">
                        <a:solidFill>
                          <a:srgbClr val="FF0000"/>
                        </a:solidFill>
                        <a:latin typeface="Cambria Math" panose="02040503050406030204"/>
                      </a:rPr>
                      <m:t>𝑞</m:t>
                    </m:r>
                  </m:oMath>
                </a14:m>
                <a:r>
                  <a:rPr lang="en-US" sz="3200" i="1" dirty="0">
                    <a:solidFill>
                      <a:srgbClr val="FF0000"/>
                    </a:solidFill>
                  </a:rPr>
                  <a:t> </a:t>
                </a:r>
                <a:r>
                  <a:rPr lang="en-US" sz="3200" dirty="0"/>
                  <a:t>is true when </a:t>
                </a:r>
                <a14:m>
                  <m:oMath xmlns:m="http://schemas.openxmlformats.org/officeDocument/2006/math">
                    <m:r>
                      <a:rPr lang="en-US" sz="3200" i="1" dirty="0" smtClean="0">
                        <a:latin typeface="Cambria Math" panose="02040503050406030204"/>
                      </a:rPr>
                      <m:t>𝑝</m:t>
                    </m:r>
                  </m:oMath>
                </a14:m>
                <a:r>
                  <a:rPr lang="en-US" sz="3200" i="1" dirty="0"/>
                  <a:t> </a:t>
                </a:r>
                <a:r>
                  <a:rPr lang="en-US" sz="3200" dirty="0"/>
                  <a:t>is false and </a:t>
                </a:r>
                <a14:m>
                  <m:oMath xmlns:m="http://schemas.openxmlformats.org/officeDocument/2006/math">
                    <m:r>
                      <a:rPr lang="en-US" sz="3200" i="1" dirty="0" smtClean="0">
                        <a:latin typeface="Cambria Math" panose="02040503050406030204"/>
                      </a:rPr>
                      <m:t>𝑞</m:t>
                    </m:r>
                  </m:oMath>
                </a14:m>
                <a:r>
                  <a:rPr lang="en-US" sz="3200" i="1" dirty="0"/>
                  <a:t> </a:t>
                </a:r>
                <a:r>
                  <a:rPr lang="en-US" sz="3200" dirty="0"/>
                  <a:t>is true</a:t>
                </a:r>
                <a:endParaRPr lang="en-US" sz="3200" dirty="0"/>
              </a:p>
              <a:p>
                <a:pPr algn="just"/>
                <a:r>
                  <a:rPr lang="en-US" sz="3200" dirty="0"/>
                  <a:t>we conclude that these specifications are </a:t>
                </a:r>
                <a:r>
                  <a:rPr lang="en-US" sz="3200" b="1" dirty="0"/>
                  <a:t>consistent</a:t>
                </a:r>
                <a:endParaRPr lang="en-US" sz="3200" b="1" dirty="0"/>
              </a:p>
              <a:p>
                <a:pPr algn="just"/>
                <a:r>
                  <a:rPr lang="en-US" sz="3200" dirty="0"/>
                  <a:t>Let us do it with </a:t>
                </a:r>
                <a:r>
                  <a:rPr lang="en-US" sz="3200" b="1" dirty="0"/>
                  <a:t>truth table </a:t>
                </a:r>
                <a:r>
                  <a:rPr lang="en-US" sz="3200" dirty="0"/>
                  <a:t>now</a:t>
                </a:r>
                <a:r>
                  <a:rPr lang="en-US" sz="3200" dirty="0">
                    <a:solidFill>
                      <a:srgbClr val="FF0000"/>
                    </a:solidFill>
                  </a:rPr>
                  <a:t>???</a:t>
                </a:r>
                <a:endParaRPr lang="en-US" sz="3200" dirty="0">
                  <a:solidFill>
                    <a:srgbClr val="FF0000"/>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69429" y="76200"/>
                <a:ext cx="11137691" cy="6553200"/>
              </a:xfrm>
              <a:blipFill rotWithShape="1">
                <a:blip r:embed="rId1"/>
                <a:stretch>
                  <a:fillRect l="-1" r="5"/>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9430" y="304800"/>
                <a:ext cx="11047750" cy="6400800"/>
              </a:xfrm>
            </p:spPr>
            <p:txBody>
              <a:bodyPr>
                <a:normAutofit/>
              </a:bodyPr>
              <a:lstStyle/>
              <a:p>
                <a:r>
                  <a:rPr lang="en-US" sz="2800" dirty="0"/>
                  <a:t>Does it remain consistent if the specification </a:t>
                </a:r>
                <a:endParaRPr lang="en-US" sz="2800" dirty="0"/>
              </a:p>
              <a:p>
                <a:pPr marL="0" indent="0">
                  <a:buNone/>
                </a:pPr>
                <a:r>
                  <a:rPr lang="en-US" sz="2800" b="1" dirty="0"/>
                  <a:t>“The diagnostic message is not retransmitted”</a:t>
                </a:r>
                <a:r>
                  <a:rPr lang="en-US" sz="2800" dirty="0"/>
                  <a:t> is added?</a:t>
                </a:r>
                <a:endParaRPr lang="en-US" sz="2800" dirty="0"/>
              </a:p>
              <a:p>
                <a:pPr marL="514350" indent="-514350">
                  <a:buFont typeface="+mj-lt"/>
                  <a:buAutoNum type="arabicPeriod"/>
                </a:pPr>
                <a:r>
                  <a:rPr lang="en-US" sz="2800" dirty="0"/>
                  <a:t>The diagnostic message is stored in the buffer or it is retransmitted.</a:t>
                </a:r>
                <a:endParaRPr lang="en-US" sz="2800" dirty="0"/>
              </a:p>
              <a:p>
                <a:pPr marL="514350" indent="-514350">
                  <a:buFont typeface="+mj-lt"/>
                  <a:buAutoNum type="arabicPeriod"/>
                </a:pPr>
                <a:r>
                  <a:rPr lang="en-US" sz="2800" dirty="0"/>
                  <a:t>The diagnostic message is not stored in the buffer.</a:t>
                </a:r>
                <a:endParaRPr lang="en-US" sz="2800" dirty="0"/>
              </a:p>
              <a:p>
                <a:pPr marL="514350" indent="-514350">
                  <a:buFont typeface="+mj-lt"/>
                  <a:buAutoNum type="arabicPeriod"/>
                </a:pPr>
                <a:r>
                  <a:rPr lang="en-US" sz="2800" dirty="0"/>
                  <a:t>If the diagnostic message is stored in the buffer, then it is retransmitted.</a:t>
                </a:r>
                <a:endParaRPr lang="en-US" sz="2800" dirty="0"/>
              </a:p>
              <a:p>
                <a:pPr marL="0" indent="0">
                  <a:buNone/>
                </a:pPr>
                <a:r>
                  <a:rPr lang="en-US" sz="2800" dirty="0">
                    <a:solidFill>
                      <a:srgbClr val="FF0000"/>
                    </a:solidFill>
                  </a:rPr>
                  <a:t>p</a:t>
                </a:r>
                <a:r>
                  <a:rPr lang="en-US" sz="2800" dirty="0"/>
                  <a:t>: The diagnostic message is stored in the buffer </a:t>
                </a:r>
                <a:endParaRPr lang="en-US" sz="2800" dirty="0"/>
              </a:p>
              <a:p>
                <a:pPr marL="0" indent="0">
                  <a:buNone/>
                </a:pPr>
                <a:r>
                  <a:rPr lang="en-US" sz="2800" dirty="0">
                    <a:solidFill>
                      <a:srgbClr val="FF0000"/>
                    </a:solidFill>
                  </a:rPr>
                  <a:t>q</a:t>
                </a:r>
                <a:r>
                  <a:rPr lang="en-US" sz="2800" dirty="0"/>
                  <a:t>: The diagnostic message is retransmitted</a:t>
                </a:r>
                <a:endParaRPr lang="en-US" sz="2800" dirty="0"/>
              </a:p>
              <a:p>
                <a:pPr marL="0" indent="0">
                  <a:buNone/>
                </a:pPr>
                <a:endParaRPr lang="en-US" sz="2800" dirty="0"/>
              </a:p>
              <a:p>
                <a:pPr marL="0" indent="0">
                  <a:buNone/>
                </a:pPr>
                <a:r>
                  <a:rPr lang="en-US" sz="2800" b="1" dirty="0"/>
                  <a:t>1. </a:t>
                </a:r>
                <a14:m>
                  <m:oMath xmlns:m="http://schemas.openxmlformats.org/officeDocument/2006/math">
                    <m:r>
                      <a:rPr lang="en-US" sz="2800" b="1" i="1" dirty="0">
                        <a:solidFill>
                          <a:srgbClr val="FF0000"/>
                        </a:solidFill>
                        <a:latin typeface="Cambria Math" panose="02040503050406030204"/>
                      </a:rPr>
                      <m:t>𝒑</m:t>
                    </m:r>
                    <m:r>
                      <a:rPr lang="en-US" sz="2800" b="1" i="1" dirty="0">
                        <a:solidFill>
                          <a:srgbClr val="FF0000"/>
                        </a:solidFill>
                        <a:latin typeface="Cambria Math" panose="02040503050406030204"/>
                      </a:rPr>
                      <m:t>∨</m:t>
                    </m:r>
                    <m:r>
                      <a:rPr lang="en-US" sz="2800" b="1" i="1" dirty="0">
                        <a:solidFill>
                          <a:srgbClr val="FF0000"/>
                        </a:solidFill>
                        <a:latin typeface="Cambria Math" panose="02040503050406030204"/>
                      </a:rPr>
                      <m:t>𝒒</m:t>
                    </m:r>
                  </m:oMath>
                </a14:m>
                <a:r>
                  <a:rPr lang="en-US" sz="2800" b="1" dirty="0"/>
                  <a:t>    2. </a:t>
                </a:r>
                <a14:m>
                  <m:oMath xmlns:m="http://schemas.openxmlformats.org/officeDocument/2006/math">
                    <m:r>
                      <a:rPr lang="en-US" sz="2800" b="1" i="1">
                        <a:solidFill>
                          <a:srgbClr val="FF0000"/>
                        </a:solidFill>
                        <a:latin typeface="Cambria Math" panose="02040503050406030204"/>
                      </a:rPr>
                      <m:t>¬</m:t>
                    </m:r>
                    <m:r>
                      <a:rPr lang="en-US" sz="2800" b="1" i="1">
                        <a:solidFill>
                          <a:srgbClr val="FF0000"/>
                        </a:solidFill>
                        <a:latin typeface="Cambria Math" panose="02040503050406030204"/>
                      </a:rPr>
                      <m:t>𝒑</m:t>
                    </m:r>
                  </m:oMath>
                </a14:m>
                <a:r>
                  <a:rPr lang="en-US" sz="2800" b="1" dirty="0"/>
                  <a:t>    3. </a:t>
                </a:r>
                <a14:m>
                  <m:oMath xmlns:m="http://schemas.openxmlformats.org/officeDocument/2006/math">
                    <m:r>
                      <a:rPr lang="en-US" sz="2800" b="1" i="1">
                        <a:solidFill>
                          <a:srgbClr val="FF0000"/>
                        </a:solidFill>
                        <a:latin typeface="Cambria Math" panose="02040503050406030204"/>
                      </a:rPr>
                      <m:t>𝒑</m:t>
                    </m:r>
                    <m:r>
                      <a:rPr lang="en-US" sz="2800" b="1" i="1">
                        <a:solidFill>
                          <a:srgbClr val="FF0000"/>
                        </a:solidFill>
                        <a:latin typeface="Cambria Math" panose="02040503050406030204"/>
                      </a:rPr>
                      <m:t>→</m:t>
                    </m:r>
                    <m:r>
                      <a:rPr lang="en-US" sz="2800" b="1" i="1">
                        <a:solidFill>
                          <a:srgbClr val="FF0000"/>
                        </a:solidFill>
                        <a:latin typeface="Cambria Math" panose="02040503050406030204"/>
                      </a:rPr>
                      <m:t>𝒒</m:t>
                    </m:r>
                  </m:oMath>
                </a14:m>
                <a:r>
                  <a:rPr lang="en-US" sz="2800" b="1" dirty="0"/>
                  <a:t>     4. </a:t>
                </a:r>
                <a14:m>
                  <m:oMath xmlns:m="http://schemas.openxmlformats.org/officeDocument/2006/math">
                    <m:r>
                      <a:rPr lang="en-US" sz="2800" b="1" i="1" dirty="0">
                        <a:solidFill>
                          <a:srgbClr val="FF0000"/>
                        </a:solidFill>
                        <a:latin typeface="Cambria Math" panose="02040503050406030204"/>
                      </a:rPr>
                      <m:t>¬</m:t>
                    </m:r>
                    <m:r>
                      <a:rPr lang="en-US" sz="2800" b="1" i="1" dirty="0">
                        <a:solidFill>
                          <a:srgbClr val="FF0000"/>
                        </a:solidFill>
                        <a:latin typeface="Cambria Math" panose="02040503050406030204"/>
                      </a:rPr>
                      <m:t>𝒒</m:t>
                    </m:r>
                  </m:oMath>
                </a14:m>
                <a:endParaRPr lang="en-US" sz="2800" dirty="0"/>
              </a:p>
              <a:p>
                <a:pPr marL="0" indent="0">
                  <a:buNone/>
                </a:pPr>
                <a:endParaRPr lang="en-US" sz="2800" b="1" dirty="0">
                  <a:solidFill>
                    <a:srgbClr val="FF0000"/>
                  </a:solidFill>
                </a:endParaRPr>
              </a:p>
              <a:p>
                <a:pPr marL="0" indent="0">
                  <a:buNone/>
                </a:pPr>
                <a:endParaRPr lang="en-US" sz="2800" b="1" dirty="0">
                  <a:solidFill>
                    <a:srgbClr val="FF0000"/>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69430" y="304800"/>
                <a:ext cx="11047750" cy="6400800"/>
              </a:xfrm>
              <a:blipFill rotWithShape="1">
                <a:blip r:embed="rId1"/>
                <a:stretch>
                  <a:fillRect l="-1" r="1" b="-2421"/>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9430" y="304800"/>
                <a:ext cx="11047750" cy="6400800"/>
              </a:xfrm>
            </p:spPr>
            <p:txBody>
              <a:bodyPr>
                <a:normAutofit fontScale="92500" lnSpcReduction="10000"/>
              </a:bodyPr>
              <a:lstStyle/>
              <a:p>
                <a:r>
                  <a:rPr lang="en-US" sz="2800" dirty="0"/>
                  <a:t>Does it remain consistent if the specification </a:t>
                </a:r>
                <a:endParaRPr lang="en-US" sz="2800" dirty="0"/>
              </a:p>
              <a:p>
                <a:pPr marL="0" indent="0">
                  <a:buNone/>
                </a:pPr>
                <a:r>
                  <a:rPr lang="en-US" sz="2800" b="1" dirty="0"/>
                  <a:t>“The diagnostic message is not retransmitted”</a:t>
                </a:r>
                <a:r>
                  <a:rPr lang="en-US" sz="2800" dirty="0"/>
                  <a:t> is added?</a:t>
                </a:r>
                <a:endParaRPr lang="en-US" sz="2800" dirty="0"/>
              </a:p>
              <a:p>
                <a:pPr marL="514350" indent="-514350">
                  <a:buFont typeface="+mj-lt"/>
                  <a:buAutoNum type="arabicPeriod"/>
                </a:pPr>
                <a:r>
                  <a:rPr lang="en-US" sz="2800" dirty="0"/>
                  <a:t>The diagnostic message is stored in the buffer or it is retransmitted.</a:t>
                </a:r>
                <a:endParaRPr lang="en-US" sz="2800" dirty="0"/>
              </a:p>
              <a:p>
                <a:pPr marL="514350" indent="-514350">
                  <a:buFont typeface="+mj-lt"/>
                  <a:buAutoNum type="arabicPeriod"/>
                </a:pPr>
                <a:r>
                  <a:rPr lang="en-US" sz="2800" dirty="0"/>
                  <a:t>The diagnostic message is not stored in the buffer.</a:t>
                </a:r>
                <a:endParaRPr lang="en-US" sz="2800" dirty="0"/>
              </a:p>
              <a:p>
                <a:pPr marL="514350" indent="-514350">
                  <a:buFont typeface="+mj-lt"/>
                  <a:buAutoNum type="arabicPeriod"/>
                </a:pPr>
                <a:r>
                  <a:rPr lang="en-US" sz="2800" dirty="0"/>
                  <a:t>If the diagnostic message is stored in the buffer, then it is retransmitted.</a:t>
                </a:r>
                <a:endParaRPr lang="en-US" sz="2800" dirty="0"/>
              </a:p>
              <a:p>
                <a:pPr marL="0" indent="0">
                  <a:buNone/>
                </a:pPr>
                <a:r>
                  <a:rPr lang="en-US" sz="2800" dirty="0">
                    <a:solidFill>
                      <a:srgbClr val="FF0000"/>
                    </a:solidFill>
                  </a:rPr>
                  <a:t>p</a:t>
                </a:r>
                <a:r>
                  <a:rPr lang="en-US" sz="2800" dirty="0"/>
                  <a:t>: The diagnostic message is stored in the buffer </a:t>
                </a:r>
                <a:endParaRPr lang="en-US" sz="2800" dirty="0"/>
              </a:p>
              <a:p>
                <a:pPr marL="0" indent="0">
                  <a:buNone/>
                </a:pPr>
                <a:r>
                  <a:rPr lang="en-US" sz="2800" dirty="0">
                    <a:solidFill>
                      <a:srgbClr val="FF0000"/>
                    </a:solidFill>
                  </a:rPr>
                  <a:t>q</a:t>
                </a:r>
                <a:r>
                  <a:rPr lang="en-US" sz="2800" dirty="0"/>
                  <a:t>: The diagnostic message is retransmitted</a:t>
                </a:r>
                <a:endParaRPr lang="en-US" sz="2800" dirty="0"/>
              </a:p>
              <a:p>
                <a:pPr marL="0" indent="0">
                  <a:buNone/>
                </a:pPr>
                <a:endParaRPr lang="en-US" sz="2800" dirty="0"/>
              </a:p>
              <a:p>
                <a:pPr marL="0" indent="0">
                  <a:buNone/>
                </a:pPr>
                <a:r>
                  <a:rPr lang="en-US" sz="2800" b="1" dirty="0"/>
                  <a:t>1. </a:t>
                </a:r>
                <a14:m>
                  <m:oMath xmlns:m="http://schemas.openxmlformats.org/officeDocument/2006/math">
                    <m:r>
                      <a:rPr lang="en-US" sz="2800" b="1" i="1" dirty="0">
                        <a:solidFill>
                          <a:srgbClr val="FF0000"/>
                        </a:solidFill>
                        <a:latin typeface="Cambria Math" panose="02040503050406030204"/>
                      </a:rPr>
                      <m:t>𝒑</m:t>
                    </m:r>
                    <m:r>
                      <a:rPr lang="en-US" sz="2800" b="1" i="1" dirty="0">
                        <a:solidFill>
                          <a:srgbClr val="FF0000"/>
                        </a:solidFill>
                        <a:latin typeface="Cambria Math" panose="02040503050406030204"/>
                      </a:rPr>
                      <m:t>∨</m:t>
                    </m:r>
                    <m:r>
                      <a:rPr lang="en-US" sz="2800" b="1" i="1" dirty="0">
                        <a:solidFill>
                          <a:srgbClr val="FF0000"/>
                        </a:solidFill>
                        <a:latin typeface="Cambria Math" panose="02040503050406030204"/>
                      </a:rPr>
                      <m:t>𝒒</m:t>
                    </m:r>
                  </m:oMath>
                </a14:m>
                <a:r>
                  <a:rPr lang="en-US" sz="2800" b="1" dirty="0"/>
                  <a:t>    2. </a:t>
                </a:r>
                <a14:m>
                  <m:oMath xmlns:m="http://schemas.openxmlformats.org/officeDocument/2006/math">
                    <m:r>
                      <a:rPr lang="en-US" sz="2800" b="1" i="1">
                        <a:solidFill>
                          <a:srgbClr val="FF0000"/>
                        </a:solidFill>
                        <a:latin typeface="Cambria Math" panose="02040503050406030204"/>
                      </a:rPr>
                      <m:t>¬</m:t>
                    </m:r>
                    <m:r>
                      <a:rPr lang="en-US" sz="2800" b="1" i="1">
                        <a:solidFill>
                          <a:srgbClr val="FF0000"/>
                        </a:solidFill>
                        <a:latin typeface="Cambria Math" panose="02040503050406030204"/>
                      </a:rPr>
                      <m:t>𝒑</m:t>
                    </m:r>
                  </m:oMath>
                </a14:m>
                <a:r>
                  <a:rPr lang="en-US" sz="2800" b="1" dirty="0"/>
                  <a:t>    3. </a:t>
                </a:r>
                <a14:m>
                  <m:oMath xmlns:m="http://schemas.openxmlformats.org/officeDocument/2006/math">
                    <m:r>
                      <a:rPr lang="en-US" sz="2800" b="1" i="1">
                        <a:solidFill>
                          <a:srgbClr val="FF0000"/>
                        </a:solidFill>
                        <a:latin typeface="Cambria Math" panose="02040503050406030204"/>
                      </a:rPr>
                      <m:t>𝒑</m:t>
                    </m:r>
                    <m:r>
                      <a:rPr lang="en-US" sz="2800" b="1" i="1">
                        <a:solidFill>
                          <a:srgbClr val="FF0000"/>
                        </a:solidFill>
                        <a:latin typeface="Cambria Math" panose="02040503050406030204"/>
                      </a:rPr>
                      <m:t>→</m:t>
                    </m:r>
                    <m:r>
                      <a:rPr lang="en-US" sz="2800" b="1" i="1">
                        <a:solidFill>
                          <a:srgbClr val="FF0000"/>
                        </a:solidFill>
                        <a:latin typeface="Cambria Math" panose="02040503050406030204"/>
                      </a:rPr>
                      <m:t>𝒒</m:t>
                    </m:r>
                  </m:oMath>
                </a14:m>
                <a:r>
                  <a:rPr lang="en-US" sz="2800" b="1" dirty="0"/>
                  <a:t>     4. </a:t>
                </a:r>
                <a14:m>
                  <m:oMath xmlns:m="http://schemas.openxmlformats.org/officeDocument/2006/math">
                    <m:r>
                      <a:rPr lang="en-US" sz="2800" b="1" i="1" dirty="0">
                        <a:solidFill>
                          <a:srgbClr val="FF0000"/>
                        </a:solidFill>
                        <a:latin typeface="Cambria Math" panose="02040503050406030204"/>
                      </a:rPr>
                      <m:t>¬</m:t>
                    </m:r>
                    <m:r>
                      <a:rPr lang="en-US" sz="2800" b="1" i="1" dirty="0">
                        <a:solidFill>
                          <a:srgbClr val="FF0000"/>
                        </a:solidFill>
                        <a:latin typeface="Cambria Math" panose="02040503050406030204"/>
                      </a:rPr>
                      <m:t>𝒒</m:t>
                    </m:r>
                  </m:oMath>
                </a14:m>
                <a:endParaRPr lang="en-US" sz="2800" dirty="0"/>
              </a:p>
              <a:p>
                <a:pPr marL="0" indent="0">
                  <a:buNone/>
                </a:pPr>
                <a:endParaRPr lang="en-US" sz="2800" b="1" dirty="0">
                  <a:solidFill>
                    <a:srgbClr val="FF0000"/>
                  </a:solidFill>
                </a:endParaRPr>
              </a:p>
              <a:p>
                <a:pPr marL="0" indent="0">
                  <a:buNone/>
                </a:pPr>
                <a:endParaRPr lang="en-US" sz="2800" b="1" dirty="0">
                  <a:solidFill>
                    <a:srgbClr val="FF0000"/>
                  </a:solidFill>
                </a:endParaRPr>
              </a:p>
              <a:p>
                <a:pPr marL="0" indent="0">
                  <a:buNone/>
                </a:pPr>
                <a:r>
                  <a:rPr lang="en-US" sz="2800" b="1" dirty="0"/>
                  <a:t>Inconsistent</a:t>
                </a:r>
                <a:endParaRPr lang="en-US" sz="2800" b="1" dirty="0">
                  <a:solidFill>
                    <a:srgbClr val="FF0000"/>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69430" y="304800"/>
                <a:ext cx="11047750" cy="6400800"/>
              </a:xfrm>
              <a:blipFill rotWithShape="1">
                <a:blip r:embed="rId1"/>
                <a:stretch>
                  <a:fillRect l="-1" t="-238" r="1"/>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22951"/>
            <a:ext cx="9970008" cy="1143000"/>
          </a:xfrm>
        </p:spPr>
        <p:txBody>
          <a:bodyPr>
            <a:normAutofit/>
          </a:bodyPr>
          <a:lstStyle/>
          <a:p>
            <a:r>
              <a:rPr lang="en-US" b="1" dirty="0"/>
              <a:t>Logic Puzzles (</a:t>
            </a:r>
            <a:r>
              <a:rPr lang="en-US" b="1" dirty="0">
                <a:solidFill>
                  <a:srgbClr val="FF0000"/>
                </a:solidFill>
              </a:rPr>
              <a:t>Do it yourself</a:t>
            </a:r>
            <a:r>
              <a:rPr lang="en-US" b="1" dirty="0"/>
              <a:t>)</a:t>
            </a:r>
            <a:endParaRPr lang="en-US" b="1" dirty="0"/>
          </a:p>
        </p:txBody>
      </p:sp>
      <p:sp>
        <p:nvSpPr>
          <p:cNvPr id="3" name="Content Placeholder 2"/>
          <p:cNvSpPr>
            <a:spLocks noGrp="1"/>
          </p:cNvSpPr>
          <p:nvPr>
            <p:ph idx="1"/>
          </p:nvPr>
        </p:nvSpPr>
        <p:spPr>
          <a:xfrm>
            <a:off x="1676400" y="1371600"/>
            <a:ext cx="8763000" cy="5486400"/>
          </a:xfrm>
        </p:spPr>
        <p:txBody>
          <a:bodyPr/>
          <a:lstStyle/>
          <a:p>
            <a:r>
              <a:rPr lang="en-US" dirty="0"/>
              <a:t>An island has two kinds of inhabitants,</a:t>
            </a:r>
            <a:endParaRPr lang="en-US" dirty="0"/>
          </a:p>
          <a:p>
            <a:pPr lvl="1"/>
            <a:r>
              <a:rPr lang="en-US" dirty="0"/>
              <a:t>Knights, who always tell the truth</a:t>
            </a:r>
            <a:endParaRPr lang="en-US" dirty="0"/>
          </a:p>
          <a:p>
            <a:pPr lvl="1"/>
            <a:r>
              <a:rPr lang="en-US" dirty="0"/>
              <a:t>Knaves, who always lie. </a:t>
            </a:r>
            <a:endParaRPr lang="en-US" dirty="0"/>
          </a:p>
          <a:p>
            <a:r>
              <a:rPr lang="en-US" dirty="0"/>
              <a:t>You encounter two people </a:t>
            </a:r>
            <a:r>
              <a:rPr lang="en-US" i="1" dirty="0"/>
              <a:t>A </a:t>
            </a:r>
            <a:r>
              <a:rPr lang="en-US" dirty="0"/>
              <a:t>and </a:t>
            </a:r>
            <a:r>
              <a:rPr lang="en-US" i="1" dirty="0"/>
              <a:t>B</a:t>
            </a:r>
            <a:r>
              <a:rPr lang="en-US" dirty="0"/>
              <a:t>. </a:t>
            </a:r>
            <a:endParaRPr lang="en-US" dirty="0"/>
          </a:p>
          <a:p>
            <a:r>
              <a:rPr lang="en-US" dirty="0"/>
              <a:t>What are </a:t>
            </a:r>
            <a:r>
              <a:rPr lang="en-US" i="1" dirty="0"/>
              <a:t>A </a:t>
            </a:r>
            <a:r>
              <a:rPr lang="en-US" dirty="0"/>
              <a:t>and </a:t>
            </a:r>
            <a:r>
              <a:rPr lang="en-US" i="1" dirty="0"/>
              <a:t>B </a:t>
            </a:r>
            <a:r>
              <a:rPr lang="en-US" dirty="0"/>
              <a:t>if </a:t>
            </a:r>
            <a:endParaRPr lang="en-US" dirty="0"/>
          </a:p>
          <a:p>
            <a:pPr lvl="1"/>
            <a:r>
              <a:rPr lang="en-US" b="1" i="1" dirty="0"/>
              <a:t>A </a:t>
            </a:r>
            <a:r>
              <a:rPr lang="en-US" b="1" dirty="0"/>
              <a:t>says “</a:t>
            </a:r>
            <a:r>
              <a:rPr lang="en-US" b="1" i="1" dirty="0"/>
              <a:t>B </a:t>
            </a:r>
            <a:r>
              <a:rPr lang="en-US" b="1" dirty="0"/>
              <a:t>is a knight” </a:t>
            </a:r>
            <a:endParaRPr lang="en-US" b="1" dirty="0"/>
          </a:p>
          <a:p>
            <a:pPr lvl="1"/>
            <a:r>
              <a:rPr lang="en-US" b="1" i="1" dirty="0"/>
              <a:t>B </a:t>
            </a:r>
            <a:r>
              <a:rPr lang="en-US" b="1" dirty="0"/>
              <a:t>says “The two of us are opposite types?</a:t>
            </a:r>
            <a:endParaRPr lang="en-US" b="1" dirty="0"/>
          </a:p>
          <a:p>
            <a:endParaRPr lang="en-US" dirty="0"/>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endParaRPr lang="en-US" dirty="0"/>
              </a:p>
              <a:p>
                <a:pPr lvl="1"/>
                <a:r>
                  <a:rPr lang="en-US" i="1" dirty="0"/>
                  <a:t>B </a:t>
                </a:r>
                <a:r>
                  <a:rPr lang="en-US" dirty="0"/>
                  <a:t>says “The two of us are opposite types?</a:t>
                </a:r>
                <a:endParaRPr lang="en-US" dirty="0"/>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panose="02040503050406030204"/>
                      </a:rPr>
                      <m:t>¬</m:t>
                    </m:r>
                    <m:r>
                      <a:rPr lang="en-US" i="1" dirty="0" err="1" smtClean="0">
                        <a:latin typeface="Cambria Math" panose="02040503050406030204"/>
                      </a:rPr>
                      <m:t>𝑝</m:t>
                    </m:r>
                  </m:oMath>
                </a14:m>
                <a:r>
                  <a:rPr lang="en-US" dirty="0"/>
                  <a:t>: </a:t>
                </a:r>
                <a:r>
                  <a:rPr lang="en-US" i="1" dirty="0"/>
                  <a:t>A </a:t>
                </a:r>
                <a:r>
                  <a:rPr lang="en-US" dirty="0"/>
                  <a:t>is a knave</a:t>
                </a:r>
                <a:endParaRPr lang="en-US" dirty="0"/>
              </a:p>
              <a:p>
                <a:pPr marL="0" indent="0">
                  <a:buNone/>
                </a:pPr>
                <a:r>
                  <a:rPr lang="en-US" dirty="0"/>
                  <a:t>q: </a:t>
                </a:r>
                <a:r>
                  <a:rPr lang="en-US" i="1" dirty="0"/>
                  <a:t>B </a:t>
                </a:r>
                <a:r>
                  <a:rPr lang="en-US" dirty="0"/>
                  <a:t>is a knight		 </a:t>
                </a:r>
                <a14:m>
                  <m:oMath xmlns:m="http://schemas.openxmlformats.org/officeDocument/2006/math">
                    <m:r>
                      <a:rPr lang="en-US" i="1" dirty="0">
                        <a:latin typeface="Cambria Math" panose="02040503050406030204"/>
                      </a:rPr>
                      <m:t>¬</m:t>
                    </m:r>
                    <m:r>
                      <a:rPr lang="en-US" b="0" i="1" dirty="0" smtClean="0">
                        <a:latin typeface="Cambria Math" panose="02040503050406030204"/>
                      </a:rPr>
                      <m:t>𝑞</m:t>
                    </m:r>
                  </m:oMath>
                </a14:m>
                <a:r>
                  <a:rPr lang="en-US" dirty="0"/>
                  <a:t>: </a:t>
                </a:r>
                <a:r>
                  <a:rPr lang="en-US" i="1" dirty="0"/>
                  <a:t>B </a:t>
                </a:r>
                <a:r>
                  <a:rPr lang="en-US" dirty="0"/>
                  <a:t>is a knave</a:t>
                </a:r>
                <a:endParaRPr lang="en-US" dirty="0"/>
              </a:p>
              <a:p>
                <a:pPr marL="0" indent="0">
                  <a:buNone/>
                </a:pPr>
                <a:endParaRPr lang="en-US" dirty="0">
                  <a:solidFill>
                    <a:srgbClr val="FF0000"/>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76400" y="152400"/>
                <a:ext cx="8763000" cy="6553200"/>
              </a:xfrm>
              <a:blipFill rotWithShape="1">
                <a:blip r:embed="rId1"/>
                <a:stretch>
                  <a:fillRect/>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endParaRPr lang="en-US" dirty="0"/>
              </a:p>
              <a:p>
                <a:pPr lvl="1"/>
                <a:r>
                  <a:rPr lang="en-US" i="1" dirty="0"/>
                  <a:t>B </a:t>
                </a:r>
                <a:r>
                  <a:rPr lang="en-US" dirty="0"/>
                  <a:t>says “The two of us are opposite types?</a:t>
                </a:r>
                <a:endParaRPr lang="en-US" dirty="0"/>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panose="02040503050406030204"/>
                      </a:rPr>
                      <m:t>¬</m:t>
                    </m:r>
                    <m:r>
                      <a:rPr lang="en-US" i="1" dirty="0" err="1" smtClean="0">
                        <a:latin typeface="Cambria Math" panose="02040503050406030204"/>
                      </a:rPr>
                      <m:t>𝑝</m:t>
                    </m:r>
                  </m:oMath>
                </a14:m>
                <a:r>
                  <a:rPr lang="en-US" dirty="0"/>
                  <a:t>: </a:t>
                </a:r>
                <a:r>
                  <a:rPr lang="en-US" i="1" dirty="0"/>
                  <a:t>A </a:t>
                </a:r>
                <a:r>
                  <a:rPr lang="en-US" dirty="0"/>
                  <a:t>is a knave</a:t>
                </a:r>
                <a:endParaRPr lang="en-US" dirty="0"/>
              </a:p>
              <a:p>
                <a:pPr marL="0" indent="0">
                  <a:buNone/>
                </a:pPr>
                <a:r>
                  <a:rPr lang="en-US" dirty="0"/>
                  <a:t>q: </a:t>
                </a:r>
                <a:r>
                  <a:rPr lang="en-US" i="1" dirty="0"/>
                  <a:t>B </a:t>
                </a:r>
                <a:r>
                  <a:rPr lang="en-US" dirty="0"/>
                  <a:t>is a knight		 </a:t>
                </a:r>
                <a14:m>
                  <m:oMath xmlns:m="http://schemas.openxmlformats.org/officeDocument/2006/math">
                    <m:r>
                      <a:rPr lang="en-US" i="1" dirty="0">
                        <a:latin typeface="Cambria Math" panose="02040503050406030204"/>
                      </a:rPr>
                      <m:t>¬</m:t>
                    </m:r>
                    <m:r>
                      <a:rPr lang="en-US" b="0" i="1" dirty="0" smtClean="0">
                        <a:latin typeface="Cambria Math" panose="02040503050406030204"/>
                      </a:rPr>
                      <m:t>𝑞</m:t>
                    </m:r>
                  </m:oMath>
                </a14:m>
                <a:r>
                  <a:rPr lang="en-US" dirty="0"/>
                  <a:t>: </a:t>
                </a:r>
                <a:r>
                  <a:rPr lang="en-US" i="1" dirty="0"/>
                  <a:t>B </a:t>
                </a:r>
                <a:r>
                  <a:rPr lang="en-US" dirty="0"/>
                  <a:t>is a knave</a:t>
                </a:r>
                <a:endParaRPr lang="en-US" dirty="0"/>
              </a:p>
              <a:p>
                <a:pPr marL="0" indent="0">
                  <a:buNone/>
                </a:pPr>
                <a:r>
                  <a:rPr lang="en-US" u="sng" dirty="0"/>
                  <a:t>First possibility:</a:t>
                </a:r>
                <a:endParaRPr lang="en-US" u="sng" dirty="0"/>
              </a:p>
              <a:p>
                <a:pPr marL="0" indent="0">
                  <a:buNone/>
                </a:pPr>
                <a:r>
                  <a:rPr lang="en-US" i="1" dirty="0"/>
                  <a:t>A </a:t>
                </a:r>
                <a:r>
                  <a:rPr lang="en-US" dirty="0"/>
                  <a:t>is a knight; that is </a:t>
                </a:r>
                <a:r>
                  <a:rPr lang="en-US" i="1" dirty="0">
                    <a:solidFill>
                      <a:srgbClr val="FF0000"/>
                    </a:solidFill>
                  </a:rPr>
                  <a:t>p </a:t>
                </a:r>
                <a:r>
                  <a:rPr lang="en-US" dirty="0">
                    <a:solidFill>
                      <a:srgbClr val="FF0000"/>
                    </a:solidFill>
                  </a:rPr>
                  <a:t>is true</a:t>
                </a:r>
                <a:r>
                  <a:rPr lang="en-US" dirty="0"/>
                  <a:t>.</a:t>
                </a:r>
                <a:endParaRPr lang="en-US" dirty="0"/>
              </a:p>
              <a:p>
                <a:endParaRPr lang="en-US" dirty="0">
                  <a:solidFill>
                    <a:srgbClr val="FF0000"/>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76400" y="152400"/>
                <a:ext cx="8763000" cy="6553200"/>
              </a:xfrm>
              <a:blipFill rotWithShape="1">
                <a:blip r:embed="rId1"/>
                <a:stretch>
                  <a:fillRect/>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endParaRPr lang="en-US" dirty="0"/>
              </a:p>
              <a:p>
                <a:pPr lvl="1"/>
                <a:r>
                  <a:rPr lang="en-US" i="1" dirty="0"/>
                  <a:t>B </a:t>
                </a:r>
                <a:r>
                  <a:rPr lang="en-US" dirty="0"/>
                  <a:t>says “The two of us are opposite types?</a:t>
                </a:r>
                <a:endParaRPr lang="en-US" dirty="0"/>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panose="02040503050406030204"/>
                      </a:rPr>
                      <m:t>¬</m:t>
                    </m:r>
                    <m:r>
                      <a:rPr lang="en-US" i="1" dirty="0" err="1" smtClean="0">
                        <a:latin typeface="Cambria Math" panose="02040503050406030204"/>
                      </a:rPr>
                      <m:t>𝑝</m:t>
                    </m:r>
                  </m:oMath>
                </a14:m>
                <a:r>
                  <a:rPr lang="en-US" dirty="0"/>
                  <a:t>: </a:t>
                </a:r>
                <a:r>
                  <a:rPr lang="en-US" i="1" dirty="0"/>
                  <a:t>A </a:t>
                </a:r>
                <a:r>
                  <a:rPr lang="en-US" dirty="0"/>
                  <a:t>is a knave</a:t>
                </a:r>
                <a:endParaRPr lang="en-US" dirty="0"/>
              </a:p>
              <a:p>
                <a:pPr marL="0" indent="0">
                  <a:buNone/>
                </a:pPr>
                <a:r>
                  <a:rPr lang="en-US" dirty="0"/>
                  <a:t>q: </a:t>
                </a:r>
                <a:r>
                  <a:rPr lang="en-US" i="1" dirty="0"/>
                  <a:t>B </a:t>
                </a:r>
                <a:r>
                  <a:rPr lang="en-US" dirty="0"/>
                  <a:t>is a knight		 </a:t>
                </a:r>
                <a14:m>
                  <m:oMath xmlns:m="http://schemas.openxmlformats.org/officeDocument/2006/math">
                    <m:r>
                      <a:rPr lang="en-US" i="1" dirty="0">
                        <a:latin typeface="Cambria Math" panose="02040503050406030204"/>
                      </a:rPr>
                      <m:t>¬</m:t>
                    </m:r>
                    <m:r>
                      <a:rPr lang="en-US" b="0" i="1" dirty="0" smtClean="0">
                        <a:latin typeface="Cambria Math" panose="02040503050406030204"/>
                      </a:rPr>
                      <m:t>𝑞</m:t>
                    </m:r>
                  </m:oMath>
                </a14:m>
                <a:r>
                  <a:rPr lang="en-US" dirty="0"/>
                  <a:t>: </a:t>
                </a:r>
                <a:r>
                  <a:rPr lang="en-US" i="1" dirty="0"/>
                  <a:t>B </a:t>
                </a:r>
                <a:r>
                  <a:rPr lang="en-US" dirty="0"/>
                  <a:t>is a knave</a:t>
                </a:r>
                <a:endParaRPr lang="en-US" dirty="0"/>
              </a:p>
              <a:p>
                <a:pPr marL="0" indent="0">
                  <a:buNone/>
                </a:pPr>
                <a:r>
                  <a:rPr lang="en-US" u="sng" dirty="0"/>
                  <a:t>First possibility:</a:t>
                </a:r>
                <a:endParaRPr lang="en-US" u="sng" dirty="0"/>
              </a:p>
              <a:p>
                <a:pPr marL="0" indent="0">
                  <a:buNone/>
                </a:pPr>
                <a:r>
                  <a:rPr lang="en-US" i="1" dirty="0"/>
                  <a:t>A </a:t>
                </a:r>
                <a:r>
                  <a:rPr lang="en-US" dirty="0"/>
                  <a:t>is a knight; that is </a:t>
                </a:r>
                <a:r>
                  <a:rPr lang="en-US" i="1" dirty="0">
                    <a:solidFill>
                      <a:srgbClr val="FF0000"/>
                    </a:solidFill>
                  </a:rPr>
                  <a:t>p </a:t>
                </a:r>
                <a:r>
                  <a:rPr lang="en-US" dirty="0">
                    <a:solidFill>
                      <a:srgbClr val="FF0000"/>
                    </a:solidFill>
                  </a:rPr>
                  <a:t>is true</a:t>
                </a:r>
                <a:r>
                  <a:rPr lang="en-US" dirty="0"/>
                  <a:t>.</a:t>
                </a:r>
                <a:endParaRPr lang="en-US" dirty="0"/>
              </a:p>
              <a:p>
                <a:r>
                  <a:rPr lang="en-US" dirty="0"/>
                  <a:t>If </a:t>
                </a:r>
                <a:r>
                  <a:rPr lang="en-US" i="1" dirty="0"/>
                  <a:t>A </a:t>
                </a:r>
                <a:r>
                  <a:rPr lang="en-US" dirty="0"/>
                  <a:t>is a knight, then</a:t>
                </a:r>
                <a:r>
                  <a:rPr lang="en-US" dirty="0">
                    <a:solidFill>
                      <a:srgbClr val="FF0000"/>
                    </a:solidFill>
                  </a:rPr>
                  <a:t> he is telling the truth</a:t>
                </a:r>
                <a:r>
                  <a:rPr lang="en-US" dirty="0"/>
                  <a:t> when he says that </a:t>
                </a:r>
                <a:r>
                  <a:rPr lang="en-US" i="1" dirty="0">
                    <a:solidFill>
                      <a:srgbClr val="FF0000"/>
                    </a:solidFill>
                  </a:rPr>
                  <a:t>B </a:t>
                </a:r>
                <a:r>
                  <a:rPr lang="en-US" dirty="0">
                    <a:solidFill>
                      <a:srgbClr val="FF0000"/>
                    </a:solidFill>
                  </a:rPr>
                  <a:t>is a knight</a:t>
                </a:r>
                <a:r>
                  <a:rPr lang="en-US" dirty="0"/>
                  <a:t>, so that </a:t>
                </a:r>
                <a:r>
                  <a:rPr lang="en-US" b="1" i="1" dirty="0">
                    <a:solidFill>
                      <a:srgbClr val="FF0000"/>
                    </a:solidFill>
                  </a:rPr>
                  <a:t>q </a:t>
                </a:r>
                <a:r>
                  <a:rPr lang="en-US" b="1" dirty="0">
                    <a:solidFill>
                      <a:srgbClr val="FF0000"/>
                    </a:solidFill>
                  </a:rPr>
                  <a:t>is true</a:t>
                </a:r>
                <a:r>
                  <a:rPr lang="en-US" dirty="0"/>
                  <a:t>, and </a:t>
                </a:r>
                <a:r>
                  <a:rPr lang="en-US" i="1" dirty="0"/>
                  <a:t>A </a:t>
                </a:r>
                <a:r>
                  <a:rPr lang="en-US" dirty="0"/>
                  <a:t>and </a:t>
                </a:r>
                <a:r>
                  <a:rPr lang="en-US" i="1" dirty="0"/>
                  <a:t>B </a:t>
                </a:r>
                <a:r>
                  <a:rPr lang="en-US" dirty="0"/>
                  <a:t>are the same type (both knight).</a:t>
                </a:r>
                <a:endParaRPr lang="en-US" dirty="0"/>
              </a:p>
              <a:p>
                <a:r>
                  <a:rPr lang="en-US" dirty="0"/>
                  <a:t>But, if </a:t>
                </a:r>
                <a:r>
                  <a:rPr lang="en-US" i="1" dirty="0"/>
                  <a:t>B </a:t>
                </a:r>
                <a:r>
                  <a:rPr lang="en-US" dirty="0"/>
                  <a:t>is a knight, then </a:t>
                </a:r>
                <a:r>
                  <a:rPr lang="en-US" i="1" dirty="0"/>
                  <a:t>B</a:t>
                </a:r>
                <a:r>
                  <a:rPr lang="en-US" dirty="0"/>
                  <a:t>’s statement that </a:t>
                </a:r>
                <a:r>
                  <a:rPr lang="en-US" i="1" dirty="0"/>
                  <a:t>A </a:t>
                </a:r>
                <a:r>
                  <a:rPr lang="en-US" dirty="0"/>
                  <a:t>and </a:t>
                </a:r>
                <a:r>
                  <a:rPr lang="en-US" i="1" dirty="0"/>
                  <a:t>B </a:t>
                </a:r>
                <a:r>
                  <a:rPr lang="en-US" dirty="0"/>
                  <a:t>are of opposite types </a:t>
                </a:r>
                <a:r>
                  <a:rPr lang="en-US" i="1" dirty="0"/>
                  <a:t>(p </a:t>
                </a:r>
                <a:r>
                  <a:rPr lang="en-US" dirty="0"/>
                  <a:t>∧￢</a:t>
                </a:r>
                <a:r>
                  <a:rPr lang="en-US" i="1" dirty="0"/>
                  <a:t>q) </a:t>
                </a:r>
                <a:r>
                  <a:rPr lang="en-US" dirty="0"/>
                  <a:t>∨ </a:t>
                </a:r>
                <a:r>
                  <a:rPr lang="en-US" i="1" dirty="0"/>
                  <a:t>(</a:t>
                </a:r>
                <a:r>
                  <a:rPr lang="en-US" dirty="0"/>
                  <a:t>￢</a:t>
                </a:r>
                <a:r>
                  <a:rPr lang="en-US" i="1" dirty="0"/>
                  <a:t>p </a:t>
                </a:r>
                <a:r>
                  <a:rPr lang="en-US" dirty="0"/>
                  <a:t>∧ </a:t>
                </a:r>
                <a:r>
                  <a:rPr lang="en-US" i="1" dirty="0"/>
                  <a:t>q)</a:t>
                </a:r>
                <a:r>
                  <a:rPr lang="en-US" dirty="0"/>
                  <a:t>, have to be true. But it is not; because </a:t>
                </a:r>
                <a:r>
                  <a:rPr lang="en-US" i="1" dirty="0"/>
                  <a:t>A </a:t>
                </a:r>
                <a:r>
                  <a:rPr lang="en-US" dirty="0"/>
                  <a:t>and </a:t>
                </a:r>
                <a:r>
                  <a:rPr lang="en-US" i="1" dirty="0"/>
                  <a:t>B </a:t>
                </a:r>
                <a:r>
                  <a:rPr lang="en-US" dirty="0"/>
                  <a:t>are both knights. </a:t>
                </a:r>
                <a:r>
                  <a:rPr lang="en-US" b="1" dirty="0"/>
                  <a:t>Not consistent.</a:t>
                </a:r>
                <a:endParaRPr lang="en-US" b="1" dirty="0"/>
              </a:p>
              <a:p>
                <a:r>
                  <a:rPr lang="en-US" dirty="0">
                    <a:solidFill>
                      <a:srgbClr val="FF0000"/>
                    </a:solidFill>
                  </a:rPr>
                  <a:t>Conclusion: </a:t>
                </a:r>
                <a:r>
                  <a:rPr lang="en-US" i="1" dirty="0">
                    <a:solidFill>
                      <a:srgbClr val="FF0000"/>
                    </a:solidFill>
                  </a:rPr>
                  <a:t>A </a:t>
                </a:r>
                <a:r>
                  <a:rPr lang="en-US" dirty="0">
                    <a:solidFill>
                      <a:srgbClr val="FF0000"/>
                    </a:solidFill>
                  </a:rPr>
                  <a:t>is not a knight (</a:t>
                </a:r>
                <a:r>
                  <a:rPr lang="en-US" i="1" dirty="0">
                    <a:solidFill>
                      <a:srgbClr val="FF0000"/>
                    </a:solidFill>
                  </a:rPr>
                  <a:t>p </a:t>
                </a:r>
                <a:r>
                  <a:rPr lang="en-US" dirty="0">
                    <a:solidFill>
                      <a:srgbClr val="FF0000"/>
                    </a:solidFill>
                  </a:rPr>
                  <a:t>is false).</a:t>
                </a:r>
                <a:endParaRPr lang="en-US" dirty="0">
                  <a:solidFill>
                    <a:srgbClr val="FF0000"/>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76400" y="152400"/>
                <a:ext cx="8763000" cy="6553200"/>
              </a:xfrm>
              <a:blipFill rotWithShape="1">
                <a:blip r:embed="rId1"/>
                <a:stretch>
                  <a:fillRect/>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6400" y="152400"/>
                <a:ext cx="8763000" cy="6553200"/>
              </a:xfrm>
            </p:spPr>
            <p:txBody>
              <a:bodyPr>
                <a:normAutofit/>
              </a:bodyPr>
              <a:lstStyle/>
              <a:p>
                <a:pPr lvl="1"/>
                <a:r>
                  <a:rPr lang="en-US" i="1" dirty="0"/>
                  <a:t>A </a:t>
                </a:r>
                <a:r>
                  <a:rPr lang="en-US" dirty="0"/>
                  <a:t>says “</a:t>
                </a:r>
                <a:r>
                  <a:rPr lang="en-US" i="1" dirty="0"/>
                  <a:t>B </a:t>
                </a:r>
                <a:r>
                  <a:rPr lang="en-US" dirty="0"/>
                  <a:t>is a knight” </a:t>
                </a:r>
                <a:endParaRPr lang="en-US" dirty="0"/>
              </a:p>
              <a:p>
                <a:pPr lvl="1"/>
                <a:r>
                  <a:rPr lang="en-US" i="1" dirty="0"/>
                  <a:t>B </a:t>
                </a:r>
                <a:r>
                  <a:rPr lang="en-US" dirty="0"/>
                  <a:t>says “The two of us are opposite types?</a:t>
                </a:r>
                <a:endParaRPr lang="en-US" dirty="0"/>
              </a:p>
              <a:p>
                <a:pPr marL="0" indent="0">
                  <a:buNone/>
                </a:pPr>
                <a:r>
                  <a:rPr lang="en-US" dirty="0"/>
                  <a:t>p: </a:t>
                </a:r>
                <a:r>
                  <a:rPr lang="en-US" i="1" dirty="0"/>
                  <a:t>A </a:t>
                </a:r>
                <a:r>
                  <a:rPr lang="en-US" dirty="0"/>
                  <a:t>is a knight  		</a:t>
                </a:r>
                <a14:m>
                  <m:oMath xmlns:m="http://schemas.openxmlformats.org/officeDocument/2006/math">
                    <m:r>
                      <a:rPr lang="en-US" i="1" dirty="0" smtClean="0">
                        <a:latin typeface="Cambria Math" panose="02040503050406030204"/>
                      </a:rPr>
                      <m:t>¬</m:t>
                    </m:r>
                    <m:r>
                      <a:rPr lang="en-US" i="1" dirty="0" err="1" smtClean="0">
                        <a:latin typeface="Cambria Math" panose="02040503050406030204"/>
                      </a:rPr>
                      <m:t>𝑝</m:t>
                    </m:r>
                  </m:oMath>
                </a14:m>
                <a:r>
                  <a:rPr lang="en-US" dirty="0"/>
                  <a:t>: </a:t>
                </a:r>
                <a:r>
                  <a:rPr lang="en-US" i="1" dirty="0"/>
                  <a:t>A </a:t>
                </a:r>
                <a:r>
                  <a:rPr lang="en-US" dirty="0"/>
                  <a:t>is a knave</a:t>
                </a:r>
                <a:endParaRPr lang="en-US" dirty="0"/>
              </a:p>
              <a:p>
                <a:pPr marL="0" indent="0">
                  <a:buNone/>
                </a:pPr>
                <a:r>
                  <a:rPr lang="en-US" dirty="0"/>
                  <a:t>q: </a:t>
                </a:r>
                <a:r>
                  <a:rPr lang="en-US" i="1" dirty="0"/>
                  <a:t>B </a:t>
                </a:r>
                <a:r>
                  <a:rPr lang="en-US" dirty="0"/>
                  <a:t>is a knight		 </a:t>
                </a:r>
                <a14:m>
                  <m:oMath xmlns:m="http://schemas.openxmlformats.org/officeDocument/2006/math">
                    <m:r>
                      <a:rPr lang="en-US" i="1" dirty="0">
                        <a:latin typeface="Cambria Math" panose="02040503050406030204"/>
                      </a:rPr>
                      <m:t>¬</m:t>
                    </m:r>
                    <m:r>
                      <a:rPr lang="en-US" b="0" i="1" dirty="0" smtClean="0">
                        <a:latin typeface="Cambria Math" panose="02040503050406030204"/>
                      </a:rPr>
                      <m:t>𝑞</m:t>
                    </m:r>
                  </m:oMath>
                </a14:m>
                <a:r>
                  <a:rPr lang="en-US" dirty="0"/>
                  <a:t>: </a:t>
                </a:r>
                <a:r>
                  <a:rPr lang="en-US" i="1" dirty="0"/>
                  <a:t>B </a:t>
                </a:r>
                <a:r>
                  <a:rPr lang="en-US" dirty="0"/>
                  <a:t>is a knave</a:t>
                </a:r>
                <a:endParaRPr lang="en-US" dirty="0"/>
              </a:p>
              <a:p>
                <a:pPr marL="0" indent="0">
                  <a:buNone/>
                </a:pPr>
                <a:r>
                  <a:rPr lang="en-US" u="sng" dirty="0"/>
                  <a:t>Second possibility:</a:t>
                </a:r>
                <a:endParaRPr lang="en-US" u="sng" dirty="0"/>
              </a:p>
              <a:p>
                <a:pPr marL="0" indent="0">
                  <a:buNone/>
                </a:pPr>
                <a:r>
                  <a:rPr lang="en-US" i="1" dirty="0"/>
                  <a:t>A </a:t>
                </a:r>
                <a:r>
                  <a:rPr lang="en-US" dirty="0"/>
                  <a:t>is a knave; that is </a:t>
                </a:r>
                <a:r>
                  <a:rPr lang="en-US" i="1" dirty="0">
                    <a:solidFill>
                      <a:srgbClr val="FF0000"/>
                    </a:solidFill>
                  </a:rPr>
                  <a:t>p </a:t>
                </a:r>
                <a:r>
                  <a:rPr lang="en-US" dirty="0">
                    <a:solidFill>
                      <a:srgbClr val="FF0000"/>
                    </a:solidFill>
                  </a:rPr>
                  <a:t>is false</a:t>
                </a:r>
                <a:r>
                  <a:rPr lang="en-US" dirty="0"/>
                  <a:t>.</a:t>
                </a:r>
                <a:endParaRPr lang="en-US" dirty="0"/>
              </a:p>
              <a:p>
                <a:r>
                  <a:rPr lang="en-US" dirty="0"/>
                  <a:t>If </a:t>
                </a:r>
                <a:r>
                  <a:rPr lang="en-US" i="1" dirty="0"/>
                  <a:t>A </a:t>
                </a:r>
                <a:r>
                  <a:rPr lang="en-US" dirty="0"/>
                  <a:t>is a knave, then</a:t>
                </a:r>
                <a:r>
                  <a:rPr lang="en-US" dirty="0">
                    <a:solidFill>
                      <a:srgbClr val="FF0000"/>
                    </a:solidFill>
                  </a:rPr>
                  <a:t> he is telling lie </a:t>
                </a:r>
                <a:r>
                  <a:rPr lang="en-US" dirty="0"/>
                  <a:t>when he says that </a:t>
                </a:r>
                <a:r>
                  <a:rPr lang="en-US" i="1" dirty="0">
                    <a:solidFill>
                      <a:srgbClr val="FF0000"/>
                    </a:solidFill>
                  </a:rPr>
                  <a:t>B </a:t>
                </a:r>
                <a:r>
                  <a:rPr lang="en-US" dirty="0">
                    <a:solidFill>
                      <a:srgbClr val="FF0000"/>
                    </a:solidFill>
                  </a:rPr>
                  <a:t>is a knight</a:t>
                </a:r>
                <a:r>
                  <a:rPr lang="en-US" dirty="0"/>
                  <a:t>. So B is knave (</a:t>
                </a:r>
                <a:r>
                  <a:rPr lang="en-US" b="1" i="1" dirty="0">
                    <a:solidFill>
                      <a:srgbClr val="FF0000"/>
                    </a:solidFill>
                  </a:rPr>
                  <a:t>q </a:t>
                </a:r>
                <a:r>
                  <a:rPr lang="en-US" b="1" dirty="0">
                    <a:solidFill>
                      <a:srgbClr val="FF0000"/>
                    </a:solidFill>
                  </a:rPr>
                  <a:t>is false)</a:t>
                </a:r>
                <a:r>
                  <a:rPr lang="en-US" dirty="0"/>
                  <a:t>.</a:t>
                </a:r>
                <a:endParaRPr lang="en-US" dirty="0"/>
              </a:p>
              <a:p>
                <a:r>
                  <a:rPr lang="en-US" dirty="0"/>
                  <a:t>Also when </a:t>
                </a:r>
                <a:r>
                  <a:rPr lang="en-US" i="1" dirty="0"/>
                  <a:t>B </a:t>
                </a:r>
                <a:r>
                  <a:rPr lang="en-US" dirty="0"/>
                  <a:t>says that </a:t>
                </a:r>
                <a:r>
                  <a:rPr lang="en-US" i="1" dirty="0"/>
                  <a:t>A </a:t>
                </a:r>
                <a:r>
                  <a:rPr lang="en-US" dirty="0"/>
                  <a:t>and </a:t>
                </a:r>
                <a:r>
                  <a:rPr lang="en-US" i="1" dirty="0"/>
                  <a:t>B </a:t>
                </a:r>
                <a:r>
                  <a:rPr lang="en-US" dirty="0"/>
                  <a:t>are of opposite types </a:t>
                </a:r>
                <a:r>
                  <a:rPr lang="en-US" i="1" dirty="0"/>
                  <a:t>(p </a:t>
                </a:r>
                <a:r>
                  <a:rPr lang="en-US" dirty="0"/>
                  <a:t>∧￢</a:t>
                </a:r>
                <a:r>
                  <a:rPr lang="en-US" i="1" dirty="0"/>
                  <a:t>q) </a:t>
                </a:r>
                <a:r>
                  <a:rPr lang="en-US" dirty="0"/>
                  <a:t>∨ </a:t>
                </a:r>
                <a:r>
                  <a:rPr lang="en-US" i="1" dirty="0"/>
                  <a:t>(</a:t>
                </a:r>
                <a:r>
                  <a:rPr lang="en-US" dirty="0"/>
                  <a:t>￢</a:t>
                </a:r>
                <a:r>
                  <a:rPr lang="en-US" i="1" dirty="0"/>
                  <a:t>p </a:t>
                </a:r>
                <a:r>
                  <a:rPr lang="en-US" dirty="0"/>
                  <a:t>∧ </a:t>
                </a:r>
                <a:r>
                  <a:rPr lang="en-US" i="1" dirty="0"/>
                  <a:t>q)</a:t>
                </a:r>
                <a:r>
                  <a:rPr lang="en-US" dirty="0"/>
                  <a:t>, he again lies. </a:t>
                </a:r>
                <a:endParaRPr lang="en-US" b="1" dirty="0"/>
              </a:p>
              <a:p>
                <a:r>
                  <a:rPr lang="en-US" dirty="0">
                    <a:solidFill>
                      <a:srgbClr val="FF0000"/>
                    </a:solidFill>
                  </a:rPr>
                  <a:t>Conclusion: </a:t>
                </a:r>
                <a:r>
                  <a:rPr lang="en-US" i="1" dirty="0"/>
                  <a:t>A </a:t>
                </a:r>
                <a:r>
                  <a:rPr lang="en-US" dirty="0"/>
                  <a:t>and </a:t>
                </a:r>
                <a:r>
                  <a:rPr lang="en-US" i="1" dirty="0"/>
                  <a:t>B </a:t>
                </a:r>
                <a:r>
                  <a:rPr lang="en-US" dirty="0"/>
                  <a:t>are both knaves.</a:t>
                </a:r>
                <a:endParaRPr lang="en-US" dirty="0">
                  <a:solidFill>
                    <a:srgbClr val="FF0000"/>
                  </a:solidFill>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76400" y="152400"/>
                <a:ext cx="8763000" cy="6553200"/>
              </a:xfrm>
              <a:blipFill rotWithShape="1">
                <a:blip r:embed="rId1"/>
                <a:stretch>
                  <a:fillRect/>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Logic Circuits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1600200"/>
                <a:ext cx="8458200" cy="4800600"/>
              </a:xfrm>
            </p:spPr>
            <p:txBody>
              <a:bodyPr>
                <a:noAutofit/>
              </a:bodyPr>
              <a:lstStyle/>
              <a:p>
                <a:pPr algn="just"/>
                <a:r>
                  <a:rPr lang="en-US" sz="4000" dirty="0"/>
                  <a:t>Propositional logic can be applied to the design of computer hardware</a:t>
                </a:r>
                <a:endParaRPr lang="en-US" sz="4000" dirty="0"/>
              </a:p>
              <a:p>
                <a:pPr algn="just"/>
                <a:r>
                  <a:rPr lang="en-US" sz="4000" dirty="0"/>
                  <a:t>A </a:t>
                </a:r>
                <a:r>
                  <a:rPr lang="en-US" sz="4000" b="1" dirty="0"/>
                  <a:t>logic circuit </a:t>
                </a:r>
                <a:r>
                  <a:rPr lang="en-US" sz="4000" dirty="0"/>
                  <a:t>(or </a:t>
                </a:r>
                <a:r>
                  <a:rPr lang="en-US" sz="4000" b="1" dirty="0"/>
                  <a:t>digital circuit</a:t>
                </a:r>
                <a:r>
                  <a:rPr lang="en-US" sz="4000" dirty="0"/>
                  <a:t>) receives input signals </a:t>
                </a:r>
                <a14:m>
                  <m:oMath xmlns:m="http://schemas.openxmlformats.org/officeDocument/2006/math">
                    <m:sSub>
                      <m:sSubPr>
                        <m:ctrlPr>
                          <a:rPr lang="en-US" sz="4000" b="0" i="1" dirty="0" smtClean="0">
                            <a:latin typeface="Cambria Math" panose="02040503050406030204" pitchFamily="18" charset="0"/>
                          </a:rPr>
                        </m:ctrlPr>
                      </m:sSubPr>
                      <m:e>
                        <m:r>
                          <a:rPr lang="en-US" sz="4000" i="1" dirty="0" smtClean="0">
                            <a:latin typeface="Cambria Math" panose="02040503050406030204"/>
                          </a:rPr>
                          <m:t>𝑝</m:t>
                        </m:r>
                      </m:e>
                      <m:sub>
                        <m:r>
                          <a:rPr lang="en-US" sz="4000" i="1" dirty="0" smtClean="0">
                            <a:latin typeface="Cambria Math" panose="02040503050406030204"/>
                          </a:rPr>
                          <m:t>1</m:t>
                        </m:r>
                      </m:sub>
                    </m:sSub>
                    <m:r>
                      <a:rPr lang="en-US" sz="4000" i="1" dirty="0" smtClean="0">
                        <a:latin typeface="Cambria Math" panose="02040503050406030204"/>
                      </a:rPr>
                      <m:t>, </m:t>
                    </m:r>
                    <m:sSub>
                      <m:sSubPr>
                        <m:ctrlPr>
                          <a:rPr lang="en-US" sz="4000" b="0" i="1" dirty="0" smtClean="0">
                            <a:latin typeface="Cambria Math" panose="02040503050406030204" pitchFamily="18" charset="0"/>
                          </a:rPr>
                        </m:ctrlPr>
                      </m:sSubPr>
                      <m:e>
                        <m:r>
                          <a:rPr lang="en-US" sz="4000" i="1" dirty="0" smtClean="0">
                            <a:latin typeface="Cambria Math" panose="02040503050406030204"/>
                          </a:rPr>
                          <m:t>𝑝</m:t>
                        </m:r>
                      </m:e>
                      <m:sub>
                        <m:r>
                          <a:rPr lang="en-US" sz="4000" i="1" dirty="0" smtClean="0">
                            <a:latin typeface="Cambria Math" panose="02040503050406030204"/>
                          </a:rPr>
                          <m:t>2</m:t>
                        </m:r>
                      </m:sub>
                    </m:sSub>
                    <m:r>
                      <a:rPr lang="en-US" sz="4000" i="1" dirty="0" smtClean="0">
                        <a:latin typeface="Cambria Math" panose="02040503050406030204"/>
                      </a:rPr>
                      <m:t>, . . . , </m:t>
                    </m:r>
                    <m:sSub>
                      <m:sSubPr>
                        <m:ctrlPr>
                          <a:rPr lang="en-US" sz="4000" b="0" i="1" dirty="0" smtClean="0">
                            <a:latin typeface="Cambria Math" panose="02040503050406030204" pitchFamily="18" charset="0"/>
                          </a:rPr>
                        </m:ctrlPr>
                      </m:sSubPr>
                      <m:e>
                        <m:r>
                          <a:rPr lang="en-US" sz="4000" i="1" dirty="0" err="1">
                            <a:latin typeface="Cambria Math" panose="02040503050406030204"/>
                          </a:rPr>
                          <m:t>𝑝</m:t>
                        </m:r>
                      </m:e>
                      <m:sub>
                        <m:r>
                          <a:rPr lang="en-US" sz="4000" i="1" dirty="0" err="1">
                            <a:latin typeface="Cambria Math" panose="02040503050406030204"/>
                          </a:rPr>
                          <m:t>𝑛</m:t>
                        </m:r>
                      </m:sub>
                    </m:sSub>
                  </m:oMath>
                </a14:m>
                <a:r>
                  <a:rPr lang="en-US" sz="4000" dirty="0"/>
                  <a:t>, each a bit [either 0 (off) or 1 (on)], and produces output signals </a:t>
                </a:r>
                <a14:m>
                  <m:oMath xmlns:m="http://schemas.openxmlformats.org/officeDocument/2006/math">
                    <m:sSub>
                      <m:sSubPr>
                        <m:ctrlPr>
                          <a:rPr lang="en-US" sz="4000" b="0" i="1" dirty="0" smtClean="0">
                            <a:latin typeface="Cambria Math" panose="02040503050406030204" pitchFamily="18" charset="0"/>
                          </a:rPr>
                        </m:ctrlPr>
                      </m:sSubPr>
                      <m:e>
                        <m:r>
                          <a:rPr lang="en-US" sz="4000" i="1" dirty="0" smtClean="0">
                            <a:latin typeface="Cambria Math" panose="02040503050406030204"/>
                          </a:rPr>
                          <m:t>𝑠</m:t>
                        </m:r>
                      </m:e>
                      <m:sub>
                        <m:r>
                          <a:rPr lang="en-US" sz="4000" i="1" dirty="0" smtClean="0">
                            <a:latin typeface="Cambria Math" panose="02040503050406030204"/>
                          </a:rPr>
                          <m:t>1</m:t>
                        </m:r>
                      </m:sub>
                    </m:sSub>
                    <m:r>
                      <a:rPr lang="en-US" sz="4000" i="1" dirty="0" smtClean="0">
                        <a:latin typeface="Cambria Math" panose="02040503050406030204"/>
                      </a:rPr>
                      <m:t>, </m:t>
                    </m:r>
                    <m:sSub>
                      <m:sSubPr>
                        <m:ctrlPr>
                          <a:rPr lang="en-US" sz="4000" b="0" i="1" dirty="0" smtClean="0">
                            <a:latin typeface="Cambria Math" panose="02040503050406030204" pitchFamily="18" charset="0"/>
                          </a:rPr>
                        </m:ctrlPr>
                      </m:sSubPr>
                      <m:e>
                        <m:r>
                          <a:rPr lang="en-US" sz="4000" i="1" dirty="0" smtClean="0">
                            <a:latin typeface="Cambria Math" panose="02040503050406030204"/>
                          </a:rPr>
                          <m:t>𝑠</m:t>
                        </m:r>
                      </m:e>
                      <m:sub>
                        <m:r>
                          <a:rPr lang="en-US" sz="4000" i="1" dirty="0" smtClean="0">
                            <a:latin typeface="Cambria Math" panose="02040503050406030204"/>
                          </a:rPr>
                          <m:t>2</m:t>
                        </m:r>
                      </m:sub>
                    </m:sSub>
                    <m:r>
                      <a:rPr lang="en-US" sz="4000" i="1" dirty="0" smtClean="0">
                        <a:latin typeface="Cambria Math" panose="02040503050406030204"/>
                      </a:rPr>
                      <m:t>, . . . , </m:t>
                    </m:r>
                    <m:sSub>
                      <m:sSubPr>
                        <m:ctrlPr>
                          <a:rPr lang="en-US" sz="4000" b="0" i="1" dirty="0" smtClean="0">
                            <a:latin typeface="Cambria Math" panose="02040503050406030204" pitchFamily="18" charset="0"/>
                          </a:rPr>
                        </m:ctrlPr>
                      </m:sSubPr>
                      <m:e>
                        <m:r>
                          <a:rPr lang="en-US" sz="4000" i="1" dirty="0" err="1">
                            <a:latin typeface="Cambria Math" panose="02040503050406030204"/>
                          </a:rPr>
                          <m:t>𝑠</m:t>
                        </m:r>
                      </m:e>
                      <m:sub>
                        <m:r>
                          <a:rPr lang="en-US" sz="4000" i="1" dirty="0" err="1">
                            <a:latin typeface="Cambria Math" panose="02040503050406030204"/>
                          </a:rPr>
                          <m:t>𝑛</m:t>
                        </m:r>
                      </m:sub>
                    </m:sSub>
                  </m:oMath>
                </a14:m>
                <a:r>
                  <a:rPr lang="en-US" sz="4000" dirty="0"/>
                  <a:t>, each a bit.</a:t>
                </a:r>
                <a:endParaRPr lang="en-US" sz="40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981200" y="1600200"/>
                <a:ext cx="8458200" cy="4800600"/>
              </a:xfrm>
              <a:blipFill rotWithShape="1">
                <a:blip r:embed="rId1"/>
                <a:stretch>
                  <a:fillRect b="-698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881360" cy="1609344"/>
          </a:xfrm>
        </p:spPr>
        <p:txBody>
          <a:bodyPr>
            <a:normAutofit fontScale="90000"/>
          </a:bodyPr>
          <a:lstStyle/>
          <a:p>
            <a:r>
              <a:rPr lang="en-GB" b="1" dirty="0">
                <a:solidFill>
                  <a:schemeClr val="tx1"/>
                </a:solidFill>
              </a:rPr>
              <a:t>Applications of Propositional Logic</a:t>
            </a:r>
            <a:br>
              <a:rPr lang="en-GB" b="1" dirty="0">
                <a:solidFill>
                  <a:schemeClr val="tx1"/>
                </a:solidFill>
              </a:rPr>
            </a:br>
            <a:endParaRPr lang="en-US" dirty="0"/>
          </a:p>
        </p:txBody>
      </p:sp>
      <p:sp>
        <p:nvSpPr>
          <p:cNvPr id="3" name="Content Placeholder 2"/>
          <p:cNvSpPr>
            <a:spLocks noGrp="1"/>
          </p:cNvSpPr>
          <p:nvPr>
            <p:ph idx="1"/>
          </p:nvPr>
        </p:nvSpPr>
        <p:spPr>
          <a:xfrm>
            <a:off x="1229193" y="1499016"/>
            <a:ext cx="10628027" cy="5130383"/>
          </a:xfrm>
        </p:spPr>
        <p:txBody>
          <a:bodyPr>
            <a:normAutofit fontScale="92500" lnSpcReduction="20000"/>
          </a:bodyPr>
          <a:lstStyle/>
          <a:p>
            <a:pPr algn="just"/>
            <a:r>
              <a:rPr lang="en-US" sz="3200" dirty="0"/>
              <a:t>Statements in mathematics and the sciences and in natural language often are imprecise or ambiguous. To make such statements precise, they can be translated into the language of logic. </a:t>
            </a:r>
            <a:endParaRPr lang="en-US" sz="3200" dirty="0"/>
          </a:p>
          <a:p>
            <a:pPr algn="just"/>
            <a:r>
              <a:rPr lang="en-US" sz="3200" dirty="0"/>
              <a:t>For example, logic is used in the specification of software and hardware, because these specifications need to be precise. </a:t>
            </a:r>
            <a:endParaRPr lang="en-US" sz="3200" dirty="0"/>
          </a:p>
          <a:p>
            <a:pPr algn="just"/>
            <a:r>
              <a:rPr lang="en-US" sz="3200" dirty="0"/>
              <a:t>Furthermore, propositional logic and its rules can be used to design computer circuits, to construct computer programs, to verify the correctness of programs, and to build expert systems. </a:t>
            </a:r>
            <a:endParaRPr lang="en-US" sz="3200" dirty="0"/>
          </a:p>
          <a:p>
            <a:pPr algn="just"/>
            <a:r>
              <a:rPr lang="en-US" sz="3200" dirty="0"/>
              <a:t>Logic can be used to analyze and solve many familiar puzzles.</a:t>
            </a:r>
            <a:endParaRPr lang="en-US" sz="4000" b="1" dirty="0"/>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9003" t="41270" r="37110" b="43056"/>
          <a:stretch>
            <a:fillRect/>
          </a:stretch>
        </p:blipFill>
        <p:spPr bwMode="auto">
          <a:xfrm>
            <a:off x="2006600" y="152400"/>
            <a:ext cx="820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65425" t="41270" r="19236" b="43056"/>
          <a:stretch>
            <a:fillRect/>
          </a:stretch>
        </p:blipFill>
        <p:spPr bwMode="auto">
          <a:xfrm>
            <a:off x="3886200" y="1905000"/>
            <a:ext cx="38463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mc:AlternateContent xmlns:mc="http://schemas.openxmlformats.org/markup-compatibility/2006">
        <mc:Choice xmlns:a14="http://schemas.microsoft.com/office/drawing/2010/main" Requires="a14">
          <p:sp>
            <p:nvSpPr>
              <p:cNvPr id="3" name="Rectangle 2"/>
              <p:cNvSpPr/>
              <p:nvPr/>
            </p:nvSpPr>
            <p:spPr>
              <a:xfrm>
                <a:off x="2209801" y="4648201"/>
                <a:ext cx="5284075" cy="646331"/>
              </a:xfrm>
              <a:prstGeom prst="rect">
                <a:avLst/>
              </a:prstGeom>
            </p:spPr>
            <p:txBody>
              <a:bodyPr wrap="none">
                <a:spAutoFit/>
              </a:bodyPr>
              <a:lstStyle/>
              <a:p>
                <a:r>
                  <a:rPr lang="en-US" sz="3600" dirty="0"/>
                  <a:t>Quiz: Draw </a:t>
                </a:r>
                <a14:m>
                  <m:oMath xmlns:m="http://schemas.openxmlformats.org/officeDocument/2006/math">
                    <m:d>
                      <m:dPr>
                        <m:ctrlPr>
                          <a:rPr lang="en-US" sz="3600" b="1" i="1" dirty="0">
                            <a:latin typeface="Cambria Math" panose="02040503050406030204" pitchFamily="18" charset="0"/>
                          </a:rPr>
                        </m:ctrlPr>
                      </m:dPr>
                      <m:e>
                        <m:r>
                          <a:rPr lang="en-US" sz="3600" b="1" i="1" dirty="0">
                            <a:latin typeface="Cambria Math" panose="02040503050406030204"/>
                          </a:rPr>
                          <m:t>𝒑</m:t>
                        </m:r>
                        <m:r>
                          <a:rPr lang="en-US" sz="3600" b="1" i="1" dirty="0">
                            <a:latin typeface="Cambria Math" panose="02040503050406030204"/>
                          </a:rPr>
                          <m:t>∧¬</m:t>
                        </m:r>
                        <m:r>
                          <a:rPr lang="en-US" sz="3600" b="1" i="1" dirty="0">
                            <a:latin typeface="Cambria Math" panose="02040503050406030204"/>
                          </a:rPr>
                          <m:t>𝒒</m:t>
                        </m:r>
                      </m:e>
                    </m:d>
                    <m:r>
                      <a:rPr lang="en-US" sz="3600" b="1" i="1" dirty="0">
                        <a:latin typeface="Cambria Math" panose="02040503050406030204"/>
                      </a:rPr>
                      <m:t>∨¬</m:t>
                    </m:r>
                    <m:r>
                      <a:rPr lang="en-US" sz="3600" b="1" i="1" dirty="0">
                        <a:latin typeface="Cambria Math" panose="02040503050406030204"/>
                      </a:rPr>
                      <m:t>𝒓</m:t>
                    </m:r>
                    <m:r>
                      <a:rPr lang="en-US" sz="3600" b="1" i="1" dirty="0">
                        <a:latin typeface="Cambria Math" panose="02040503050406030204"/>
                      </a:rPr>
                      <m:t> </m:t>
                    </m:r>
                  </m:oMath>
                </a14:m>
                <a:endParaRPr lang="en-US" b="1" dirty="0"/>
              </a:p>
            </p:txBody>
          </p:sp>
        </mc:Choice>
        <mc:Fallback>
          <p:sp>
            <p:nvSpPr>
              <p:cNvPr id="3" name="Rectangle 2"/>
              <p:cNvSpPr>
                <a:spLocks noRot="1" noChangeAspect="1" noMove="1" noResize="1" noEditPoints="1" noAdjustHandles="1" noChangeArrowheads="1" noChangeShapeType="1" noTextEdit="1"/>
              </p:cNvSpPr>
              <p:nvPr/>
            </p:nvSpPr>
            <p:spPr>
              <a:xfrm>
                <a:off x="2209801" y="4648201"/>
                <a:ext cx="5284075" cy="646331"/>
              </a:xfrm>
              <a:prstGeom prst="rect">
                <a:avLst/>
              </a:prstGeom>
              <a:blipFill rotWithShape="1">
                <a:blip r:embed="rId2"/>
                <a:stretch>
                  <a:fillRect r="-3649" b="83"/>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9003" t="41270" r="37110" b="43056"/>
          <a:stretch>
            <a:fillRect/>
          </a:stretch>
        </p:blipFill>
        <p:spPr bwMode="auto">
          <a:xfrm>
            <a:off x="2006600" y="152400"/>
            <a:ext cx="820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65425" t="41270" r="19236" b="43056"/>
          <a:stretch>
            <a:fillRect/>
          </a:stretch>
        </p:blipFill>
        <p:spPr bwMode="auto">
          <a:xfrm>
            <a:off x="3886200" y="1905000"/>
            <a:ext cx="38463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DFCE4C1-E6A0-4AA9-9965-F1CD6F0FDCC0}" type="slidenum">
              <a:rPr lang="en-US" smtClean="0"/>
            </a:fld>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343" t="59375" r="32324" b="24148"/>
          <a:stretch>
            <a:fillRect/>
          </a:stretch>
        </p:blipFill>
        <p:spPr bwMode="auto">
          <a:xfrm>
            <a:off x="1752600" y="4191001"/>
            <a:ext cx="8771365" cy="2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2" name="Rectangle 1"/>
              <p:cNvSpPr/>
              <p:nvPr/>
            </p:nvSpPr>
            <p:spPr>
              <a:xfrm>
                <a:off x="1752600" y="3733800"/>
                <a:ext cx="4148636" cy="523220"/>
              </a:xfrm>
              <a:prstGeom prst="rect">
                <a:avLst/>
              </a:prstGeom>
            </p:spPr>
            <p:txBody>
              <a:bodyPr wrap="none">
                <a:spAutoFit/>
              </a:bodyPr>
              <a:lstStyle/>
              <a:p>
                <a:r>
                  <a:rPr lang="en-US" sz="2800" dirty="0"/>
                  <a:t>Quiz: Draw </a:t>
                </a:r>
                <a14:m>
                  <m:oMath xmlns:m="http://schemas.openxmlformats.org/officeDocument/2006/math">
                    <m:d>
                      <m:dPr>
                        <m:ctrlPr>
                          <a:rPr lang="en-US" sz="2800" b="1" i="1" dirty="0">
                            <a:latin typeface="Cambria Math" panose="02040503050406030204" pitchFamily="18" charset="0"/>
                          </a:rPr>
                        </m:ctrlPr>
                      </m:dPr>
                      <m:e>
                        <m:r>
                          <a:rPr lang="en-US" sz="2800" b="1" i="1" dirty="0">
                            <a:latin typeface="Cambria Math" panose="02040503050406030204"/>
                          </a:rPr>
                          <m:t>𝒑</m:t>
                        </m:r>
                        <m:r>
                          <a:rPr lang="en-US" sz="2800" b="1" i="1" dirty="0">
                            <a:latin typeface="Cambria Math" panose="02040503050406030204"/>
                          </a:rPr>
                          <m:t>∧¬</m:t>
                        </m:r>
                        <m:r>
                          <a:rPr lang="en-US" sz="2800" b="1" i="1" dirty="0">
                            <a:latin typeface="Cambria Math" panose="02040503050406030204"/>
                          </a:rPr>
                          <m:t>𝒒</m:t>
                        </m:r>
                      </m:e>
                    </m:d>
                    <m:r>
                      <a:rPr lang="en-US" sz="2800" b="1" i="1" dirty="0">
                        <a:latin typeface="Cambria Math" panose="02040503050406030204"/>
                      </a:rPr>
                      <m:t>∨¬</m:t>
                    </m:r>
                    <m:r>
                      <a:rPr lang="en-US" sz="2800" b="1" i="1" dirty="0">
                        <a:latin typeface="Cambria Math" panose="02040503050406030204"/>
                      </a:rPr>
                      <m:t>𝒓</m:t>
                    </m:r>
                    <m:r>
                      <a:rPr lang="en-US" sz="2800" b="1" i="1" dirty="0">
                        <a:latin typeface="Cambria Math" panose="02040503050406030204"/>
                      </a:rPr>
                      <m:t> </m:t>
                    </m:r>
                  </m:oMath>
                </a14:m>
                <a:endParaRPr lang="en-US" sz="2800" b="1" dirty="0"/>
              </a:p>
            </p:txBody>
          </p:sp>
        </mc:Choice>
        <mc:Fallback>
          <p:sp>
            <p:nvSpPr>
              <p:cNvPr id="2" name="Rectangle 1"/>
              <p:cNvSpPr>
                <a:spLocks noRot="1" noChangeAspect="1" noMove="1" noResize="1" noEditPoints="1" noAdjustHandles="1" noChangeArrowheads="1" noChangeShapeType="1" noTextEdit="1"/>
              </p:cNvSpPr>
              <p:nvPr/>
            </p:nvSpPr>
            <p:spPr>
              <a:xfrm>
                <a:off x="1752600" y="3733800"/>
                <a:ext cx="4148636" cy="523220"/>
              </a:xfrm>
              <a:prstGeom prst="rect">
                <a:avLst/>
              </a:prstGeom>
              <a:blipFill rotWithShape="1">
                <a:blip r:embed="rId3"/>
                <a:stretch>
                  <a:fillRect r="-4695" b="118"/>
                </a:stretch>
              </a:blipFill>
            </p:spPr>
            <p:txBody>
              <a:bodyPr/>
              <a:lstStyle/>
              <a:p>
                <a:r>
                  <a:rPr lang="en-US"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Propositional Equivalence </a:t>
            </a:r>
            <a:endParaRPr lang="en-US" b="1" dirty="0"/>
          </a:p>
        </p:txBody>
      </p:sp>
      <p:sp>
        <p:nvSpPr>
          <p:cNvPr id="3" name="Content Placeholder 2"/>
          <p:cNvSpPr>
            <a:spLocks noGrp="1"/>
          </p:cNvSpPr>
          <p:nvPr>
            <p:ph idx="1"/>
          </p:nvPr>
        </p:nvSpPr>
        <p:spPr>
          <a:xfrm>
            <a:off x="1676400" y="1828800"/>
            <a:ext cx="8839200" cy="4876800"/>
          </a:xfrm>
        </p:spPr>
        <p:txBody>
          <a:bodyPr>
            <a:normAutofit/>
          </a:bodyPr>
          <a:lstStyle/>
          <a:p>
            <a:r>
              <a:rPr lang="en-US" sz="3600" dirty="0"/>
              <a:t>An important type of step used in a mathematical argument is the replacement of a statement with another statement with the same truth value</a:t>
            </a:r>
            <a:endParaRPr lang="en-US" sz="3600" dirty="0"/>
          </a:p>
          <a:p>
            <a:endParaRPr lang="en-US" sz="3600" dirty="0"/>
          </a:p>
          <a:p>
            <a:r>
              <a:rPr lang="en-US" sz="3600" dirty="0"/>
              <a:t>Propositional Equivalence is extensively used in the construction of mathematical arguments.</a:t>
            </a:r>
            <a:endParaRPr lang="en-US" sz="3600" dirty="0"/>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Tautology and Contradiction</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sz="3600" dirty="0"/>
                  <a:t>A compound proposition which is always </a:t>
                </a:r>
                <a:r>
                  <a:rPr lang="en-US" sz="3600" b="1" i="1" dirty="0"/>
                  <a:t>true</a:t>
                </a:r>
                <a:r>
                  <a:rPr lang="en-US" sz="3600" dirty="0"/>
                  <a:t>, is called </a:t>
                </a:r>
                <a:r>
                  <a:rPr lang="en-US" sz="3600" b="1" dirty="0"/>
                  <a:t>tautology</a:t>
                </a:r>
                <a:r>
                  <a:rPr lang="en-US" sz="3600" b="1" i="1" dirty="0"/>
                  <a:t>. </a:t>
                </a:r>
                <a:r>
                  <a:rPr lang="en-US" sz="3600" dirty="0"/>
                  <a:t>For example, </a:t>
                </a:r>
                <a14:m>
                  <m:oMath xmlns:m="http://schemas.openxmlformats.org/officeDocument/2006/math">
                    <m:r>
                      <a:rPr lang="en-US" sz="3600" b="0" i="1" smtClean="0">
                        <a:latin typeface="Cambria Math" panose="02040503050406030204"/>
                      </a:rPr>
                      <m:t>¬</m:t>
                    </m:r>
                    <m:r>
                      <a:rPr lang="en-US" sz="3600" b="0" i="1" smtClean="0">
                        <a:latin typeface="Cambria Math" panose="02040503050406030204"/>
                      </a:rPr>
                      <m:t>𝑝</m:t>
                    </m:r>
                    <m:r>
                      <a:rPr lang="en-US" sz="3600" b="0" i="1" smtClean="0">
                        <a:latin typeface="Cambria Math" panose="02040503050406030204"/>
                      </a:rPr>
                      <m:t>∨</m:t>
                    </m:r>
                    <m:r>
                      <a:rPr lang="en-US" sz="3600" b="0" i="1" smtClean="0">
                        <a:latin typeface="Cambria Math" panose="02040503050406030204"/>
                      </a:rPr>
                      <m:t>𝑝</m:t>
                    </m:r>
                  </m:oMath>
                </a14:m>
                <a:r>
                  <a:rPr lang="en-US" sz="3600" dirty="0"/>
                  <a:t>, </a:t>
                </a:r>
                <a14:m>
                  <m:oMath xmlns:m="http://schemas.openxmlformats.org/officeDocument/2006/math">
                    <m:r>
                      <a:rPr lang="en-US" sz="3600" b="0" i="1" smtClean="0">
                        <a:latin typeface="Cambria Math" panose="02040503050406030204"/>
                      </a:rPr>
                      <m:t>𝑎</m:t>
                    </m:r>
                    <m:r>
                      <a:rPr lang="en-US" sz="3600" b="0" i="1" smtClean="0">
                        <a:latin typeface="Cambria Math" panose="02040503050406030204"/>
                      </a:rPr>
                      <m:t>⇒</m:t>
                    </m:r>
                    <m:r>
                      <a:rPr lang="en-US" sz="3600" b="0" i="1" smtClean="0">
                        <a:latin typeface="Cambria Math" panose="02040503050406030204"/>
                      </a:rPr>
                      <m:t>𝑎</m:t>
                    </m:r>
                  </m:oMath>
                </a14:m>
                <a:r>
                  <a:rPr lang="en-US" sz="3600" dirty="0"/>
                  <a:t>, </a:t>
                </a:r>
                <a14:m>
                  <m:oMath xmlns:m="http://schemas.openxmlformats.org/officeDocument/2006/math">
                    <m:r>
                      <a:rPr lang="en-US" sz="3600" b="0" i="1" smtClean="0">
                        <a:latin typeface="Cambria Math" panose="02040503050406030204"/>
                      </a:rPr>
                      <m:t>𝑎</m:t>
                    </m:r>
                    <m:r>
                      <a:rPr lang="en-US" sz="3600" b="0" i="1" smtClean="0">
                        <a:latin typeface="Cambria Math" panose="02040503050406030204"/>
                      </a:rPr>
                      <m:t>⇒(</m:t>
                    </m:r>
                    <m:r>
                      <a:rPr lang="en-US" sz="3600" b="0" i="1" smtClean="0">
                        <a:latin typeface="Cambria Math" panose="02040503050406030204"/>
                      </a:rPr>
                      <m:t>𝑏</m:t>
                    </m:r>
                    <m:r>
                      <a:rPr lang="en-US" sz="3600" b="0" i="1" smtClean="0">
                        <a:latin typeface="Cambria Math" panose="02040503050406030204"/>
                      </a:rPr>
                      <m:t>⇒</m:t>
                    </m:r>
                    <m:r>
                      <a:rPr lang="en-US" sz="3600" b="0" i="1" smtClean="0">
                        <a:latin typeface="Cambria Math" panose="02040503050406030204"/>
                      </a:rPr>
                      <m:t>𝑎</m:t>
                    </m:r>
                    <m:r>
                      <a:rPr lang="en-US" sz="3600" b="0" i="1" smtClean="0">
                        <a:latin typeface="Cambria Math" panose="02040503050406030204"/>
                      </a:rPr>
                      <m:t>)</m:t>
                    </m:r>
                  </m:oMath>
                </a14:m>
                <a:endParaRPr lang="en-US" sz="3600" dirty="0"/>
              </a:p>
              <a:p>
                <a:endParaRPr lang="en-US" sz="3600" dirty="0"/>
              </a:p>
              <a:p>
                <a:r>
                  <a:rPr lang="en-US" sz="3600" dirty="0"/>
                  <a:t>A compound proposition which is always </a:t>
                </a:r>
                <a:r>
                  <a:rPr lang="en-US" sz="3600" b="1" i="1" dirty="0"/>
                  <a:t>false</a:t>
                </a:r>
                <a:r>
                  <a:rPr lang="en-US" sz="3600" dirty="0"/>
                  <a:t>, is called </a:t>
                </a:r>
                <a:r>
                  <a:rPr lang="en-US" sz="3600" b="1" dirty="0"/>
                  <a:t>contradiction</a:t>
                </a:r>
                <a:r>
                  <a:rPr lang="en-US" sz="3600" dirty="0"/>
                  <a:t>. For example, </a:t>
                </a:r>
                <a14:m>
                  <m:oMath xmlns:m="http://schemas.openxmlformats.org/officeDocument/2006/math">
                    <m:r>
                      <a:rPr lang="en-US" sz="3600" i="1">
                        <a:latin typeface="Cambria Math" panose="02040503050406030204"/>
                      </a:rPr>
                      <m:t>¬</m:t>
                    </m:r>
                    <m:r>
                      <a:rPr lang="en-US" sz="3600" i="1">
                        <a:latin typeface="Cambria Math" panose="02040503050406030204"/>
                      </a:rPr>
                      <m:t>𝑝</m:t>
                    </m:r>
                    <m:r>
                      <a:rPr lang="en-US" sz="3600" b="0" i="1" smtClean="0">
                        <a:latin typeface="Cambria Math" panose="02040503050406030204"/>
                      </a:rPr>
                      <m:t>∧</m:t>
                    </m:r>
                    <m:r>
                      <a:rPr lang="en-US" sz="3600" i="1">
                        <a:latin typeface="Cambria Math" panose="02040503050406030204"/>
                      </a:rPr>
                      <m:t>𝑝</m:t>
                    </m:r>
                  </m:oMath>
                </a14:m>
                <a:r>
                  <a:rPr lang="en-US" sz="3600" dirty="0"/>
                  <a:t>, </a:t>
                </a:r>
                <a14:m>
                  <m:oMath xmlns:m="http://schemas.openxmlformats.org/officeDocument/2006/math">
                    <m:r>
                      <a:rPr lang="en-US" sz="3600" b="0" i="1" smtClean="0">
                        <a:latin typeface="Cambria Math" panose="02040503050406030204"/>
                      </a:rPr>
                      <m:t>¬(</m:t>
                    </m:r>
                    <m:r>
                      <a:rPr lang="en-US" sz="3600" i="1">
                        <a:latin typeface="Cambria Math" panose="02040503050406030204"/>
                      </a:rPr>
                      <m:t>𝑎</m:t>
                    </m:r>
                    <m:r>
                      <a:rPr lang="en-US" sz="3600" i="1">
                        <a:latin typeface="Cambria Math" panose="02040503050406030204"/>
                      </a:rPr>
                      <m:t>⇒</m:t>
                    </m:r>
                    <m:r>
                      <a:rPr lang="en-US" sz="3600" i="1">
                        <a:latin typeface="Cambria Math" panose="02040503050406030204"/>
                      </a:rPr>
                      <m:t>𝑎</m:t>
                    </m:r>
                    <m:r>
                      <a:rPr lang="en-US" sz="3600" b="0" i="1" smtClean="0">
                        <a:latin typeface="Cambria Math" panose="02040503050406030204"/>
                      </a:rPr>
                      <m:t>)</m:t>
                    </m:r>
                  </m:oMath>
                </a14:m>
                <a:r>
                  <a:rPr lang="en-US" sz="3600" dirty="0"/>
                  <a:t>, </a:t>
                </a:r>
                <a14:m>
                  <m:oMath xmlns:m="http://schemas.openxmlformats.org/officeDocument/2006/math">
                    <m:d>
                      <m:dPr>
                        <m:ctrlPr>
                          <a:rPr lang="en-US" sz="3600" b="0" i="1" smtClean="0">
                            <a:latin typeface="Cambria Math" panose="02040503050406030204" pitchFamily="18" charset="0"/>
                          </a:rPr>
                        </m:ctrlPr>
                      </m:dPr>
                      <m:e>
                        <m:r>
                          <a:rPr lang="en-US" sz="3600" i="1">
                            <a:latin typeface="Cambria Math" panose="02040503050406030204"/>
                          </a:rPr>
                          <m:t>𝑎</m:t>
                        </m:r>
                        <m:r>
                          <a:rPr lang="en-US" sz="3600" b="0" i="1" smtClean="0">
                            <a:latin typeface="Cambria Math" panose="02040503050406030204"/>
                          </a:rPr>
                          <m:t>∧</m:t>
                        </m:r>
                        <m:r>
                          <a:rPr lang="en-US" sz="3600" b="0" i="1" smtClean="0">
                            <a:latin typeface="Cambria Math" panose="02040503050406030204"/>
                          </a:rPr>
                          <m:t>𝑏</m:t>
                        </m:r>
                      </m:e>
                    </m:d>
                    <m:r>
                      <a:rPr lang="en-US" sz="3600" b="0" i="1" smtClean="0">
                        <a:latin typeface="Cambria Math" panose="02040503050406030204"/>
                      </a:rPr>
                      <m:t>∧¬</m:t>
                    </m:r>
                    <m:r>
                      <a:rPr lang="en-US" sz="3600" b="0" i="1" smtClean="0">
                        <a:latin typeface="Cambria Math" panose="02040503050406030204"/>
                      </a:rPr>
                      <m:t>𝑎</m:t>
                    </m:r>
                  </m:oMath>
                </a14:m>
                <a:endParaRPr lang="en-US" sz="36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5" t="-13" r="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pic>
        <p:nvPicPr>
          <p:cNvPr id="4098"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9561" t="29166" r="43443" b="47222"/>
          <a:stretch>
            <a:fillRect/>
          </a:stretch>
        </p:blipFill>
        <p:spPr bwMode="auto">
          <a:xfrm>
            <a:off x="1981200" y="228600"/>
            <a:ext cx="83679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Rectangle 4"/>
              <p:cNvSpPr/>
              <p:nvPr/>
            </p:nvSpPr>
            <p:spPr>
              <a:xfrm>
                <a:off x="2076890" y="4495800"/>
                <a:ext cx="8133911" cy="1938992"/>
              </a:xfrm>
              <a:prstGeom prst="rect">
                <a:avLst/>
              </a:prstGeom>
            </p:spPr>
            <p:txBody>
              <a:bodyPr wrap="square">
                <a:spAutoFit/>
              </a:bodyPr>
              <a:lstStyle/>
              <a:p>
                <a:r>
                  <a:rPr lang="en-US" sz="4000" dirty="0"/>
                  <a:t>Example on notebook:</a:t>
                </a:r>
                <a:endParaRPr lang="en-US" sz="4000" dirty="0"/>
              </a:p>
              <a:p>
                <a:r>
                  <a:rPr lang="en-US" sz="4000" dirty="0"/>
                  <a:t> </a:t>
                </a:r>
                <a14:m>
                  <m:oMath xmlns:m="http://schemas.openxmlformats.org/officeDocument/2006/math">
                    <m:r>
                      <a:rPr lang="en-US" sz="4000" i="1">
                        <a:latin typeface="Cambria Math" panose="02040503050406030204"/>
                      </a:rPr>
                      <m:t>𝑎</m:t>
                    </m:r>
                    <m:r>
                      <a:rPr lang="en-US" sz="4000" i="1">
                        <a:latin typeface="Cambria Math" panose="02040503050406030204"/>
                      </a:rPr>
                      <m:t>⇒(</m:t>
                    </m:r>
                    <m:r>
                      <a:rPr lang="en-US" sz="4000" i="1">
                        <a:latin typeface="Cambria Math" panose="02040503050406030204"/>
                      </a:rPr>
                      <m:t>𝑏</m:t>
                    </m:r>
                    <m:r>
                      <a:rPr lang="en-US" sz="4000" i="1">
                        <a:latin typeface="Cambria Math" panose="02040503050406030204"/>
                      </a:rPr>
                      <m:t>⇒</m:t>
                    </m:r>
                    <m:r>
                      <a:rPr lang="en-US" sz="4000" i="1">
                        <a:latin typeface="Cambria Math" panose="02040503050406030204"/>
                      </a:rPr>
                      <m:t>𝑎</m:t>
                    </m:r>
                    <m:r>
                      <a:rPr lang="en-US" sz="4000" i="1">
                        <a:latin typeface="Cambria Math" panose="02040503050406030204"/>
                      </a:rPr>
                      <m:t>)</m:t>
                    </m:r>
                  </m:oMath>
                </a14:m>
                <a:endParaRPr lang="en-US" sz="4000" dirty="0"/>
              </a:p>
              <a:p>
                <a14:m>
                  <m:oMathPara xmlns:m="http://schemas.openxmlformats.org/officeDocument/2006/math">
                    <m:oMathParaPr>
                      <m:jc m:val="left"/>
                    </m:oMathParaPr>
                    <m:oMath xmlns:m="http://schemas.openxmlformats.org/officeDocument/2006/math">
                      <m:r>
                        <a:rPr lang="en-US" sz="4000" i="1">
                          <a:latin typeface="Cambria Math" panose="02040503050406030204"/>
                        </a:rPr>
                        <m:t>𝑎</m:t>
                      </m:r>
                      <m:r>
                        <a:rPr lang="en-US" sz="4000" i="1">
                          <a:latin typeface="Cambria Math" panose="02040503050406030204"/>
                        </a:rPr>
                        <m:t>⇒</m:t>
                      </m:r>
                      <m:r>
                        <a:rPr lang="en-US" sz="4000" i="1">
                          <a:latin typeface="Cambria Math" panose="02040503050406030204"/>
                        </a:rPr>
                        <m:t>𝑎</m:t>
                      </m:r>
                    </m:oMath>
                  </m:oMathPara>
                </a14:m>
                <a:endParaRPr lang="en-US" sz="4000" dirty="0"/>
              </a:p>
            </p:txBody>
          </p:sp>
        </mc:Choice>
        <mc:Fallback>
          <p:sp>
            <p:nvSpPr>
              <p:cNvPr id="5" name="Rectangle 4"/>
              <p:cNvSpPr>
                <a:spLocks noRot="1" noChangeAspect="1" noMove="1" noResize="1" noEditPoints="1" noAdjustHandles="1" noChangeArrowheads="1" noChangeShapeType="1" noTextEdit="1"/>
              </p:cNvSpPr>
              <p:nvPr/>
            </p:nvSpPr>
            <p:spPr>
              <a:xfrm>
                <a:off x="2076890" y="4495800"/>
                <a:ext cx="8133911" cy="1938992"/>
              </a:xfrm>
              <a:prstGeom prst="rect">
                <a:avLst/>
              </a:prstGeom>
              <a:blipFill rotWithShape="1">
                <a:blip r:embed="rId2"/>
                <a:stretch>
                  <a:fillRect l="-5" b="17"/>
                </a:stretch>
              </a:blipFill>
            </p:spPr>
            <p:txBody>
              <a:bodyPr/>
              <a:lstStyle/>
              <a:p>
                <a:r>
                  <a:rPr lang="en-US"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b="1" dirty="0"/>
              <a:t>Logical Equivalences</a:t>
            </a:r>
            <a:endParaRPr lang="en-US" dirty="0"/>
          </a:p>
        </p:txBody>
      </p:sp>
      <p:sp>
        <p:nvSpPr>
          <p:cNvPr id="3" name="Content Placeholder 2"/>
          <p:cNvSpPr>
            <a:spLocks noGrp="1"/>
          </p:cNvSpPr>
          <p:nvPr>
            <p:ph idx="1"/>
          </p:nvPr>
        </p:nvSpPr>
        <p:spPr>
          <a:xfrm>
            <a:off x="1676400" y="1295400"/>
            <a:ext cx="10210800" cy="5410200"/>
          </a:xfrm>
        </p:spPr>
        <p:txBody>
          <a:bodyPr>
            <a:noAutofit/>
          </a:bodyPr>
          <a:lstStyle/>
          <a:p>
            <a:r>
              <a:rPr lang="en-US" sz="3600" dirty="0"/>
              <a:t>Compound propositions that have the same truth values in all possible cases are called </a:t>
            </a:r>
            <a:r>
              <a:rPr lang="en-US" sz="3600" b="1" dirty="0"/>
              <a:t>logically equivalent</a:t>
            </a:r>
            <a:r>
              <a:rPr lang="en-US" sz="3600" dirty="0"/>
              <a:t>.</a:t>
            </a:r>
            <a:endParaRPr lang="en-US" sz="3600" dirty="0"/>
          </a:p>
          <a:p>
            <a:pPr marL="0" indent="0">
              <a:buNone/>
            </a:pPr>
            <a:endParaRPr lang="en-US" sz="3600" dirty="0"/>
          </a:p>
          <a:p>
            <a:r>
              <a:rPr lang="en-US" sz="3600" dirty="0"/>
              <a:t>The compound propositions </a:t>
            </a:r>
            <a:r>
              <a:rPr lang="en-US" sz="3600" i="1" dirty="0"/>
              <a:t>p </a:t>
            </a:r>
            <a:r>
              <a:rPr lang="en-US" sz="3600" dirty="0"/>
              <a:t>and </a:t>
            </a:r>
            <a:r>
              <a:rPr lang="en-US" sz="3600" i="1" dirty="0"/>
              <a:t>q </a:t>
            </a:r>
            <a:r>
              <a:rPr lang="en-US" sz="3600" dirty="0"/>
              <a:t>are called </a:t>
            </a:r>
            <a:r>
              <a:rPr lang="en-US" sz="3600" i="1" dirty="0"/>
              <a:t>logically equivalent </a:t>
            </a:r>
            <a:r>
              <a:rPr lang="en-US" sz="3600" dirty="0"/>
              <a:t>if </a:t>
            </a:r>
            <a:r>
              <a:rPr lang="en-US" sz="3600" i="1" dirty="0"/>
              <a:t>p </a:t>
            </a:r>
            <a:r>
              <a:rPr lang="en-US" sz="3600" dirty="0"/>
              <a:t>↔ </a:t>
            </a:r>
            <a:r>
              <a:rPr lang="en-US" sz="3600" i="1" dirty="0"/>
              <a:t>q </a:t>
            </a:r>
            <a:r>
              <a:rPr lang="en-US" sz="3600" dirty="0"/>
              <a:t>is a tautology.</a:t>
            </a:r>
            <a:endParaRPr lang="en-US" sz="3600" dirty="0"/>
          </a:p>
          <a:p>
            <a:endParaRPr lang="en-US" sz="3600" dirty="0"/>
          </a:p>
          <a:p>
            <a:r>
              <a:rPr lang="en-US" sz="3600" dirty="0"/>
              <a:t>The notation </a:t>
            </a:r>
            <a:r>
              <a:rPr lang="en-US" sz="3600" i="1" dirty="0"/>
              <a:t>p </a:t>
            </a:r>
            <a:r>
              <a:rPr lang="en-US" sz="3600" dirty="0"/>
              <a:t>≡ </a:t>
            </a:r>
            <a:r>
              <a:rPr lang="en-US" sz="3600" i="1" dirty="0"/>
              <a:t>q </a:t>
            </a:r>
            <a:r>
              <a:rPr lang="en-US" sz="3600" dirty="0"/>
              <a:t>denotes that </a:t>
            </a:r>
            <a:r>
              <a:rPr lang="en-US" sz="3600" i="1" dirty="0"/>
              <a:t>p </a:t>
            </a:r>
            <a:r>
              <a:rPr lang="en-US" sz="3600" dirty="0"/>
              <a:t>and </a:t>
            </a:r>
            <a:r>
              <a:rPr lang="en-US" sz="3600" i="1" dirty="0"/>
              <a:t>q </a:t>
            </a:r>
            <a:r>
              <a:rPr lang="en-US" sz="3600" dirty="0"/>
              <a:t>are logically equivalent.</a:t>
            </a:r>
            <a:endParaRPr lang="en-US" sz="3600" dirty="0"/>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52600" y="731838"/>
                <a:ext cx="8229600" cy="5897563"/>
              </a:xfrm>
            </p:spPr>
            <p:txBody>
              <a:bodyPr/>
              <a:lstStyle/>
              <a:p>
                <a:r>
                  <a:rPr lang="en-US" dirty="0"/>
                  <a:t>Show that </a:t>
                </a:r>
                <a14:m>
                  <m:oMath xmlns:m="http://schemas.openxmlformats.org/officeDocument/2006/math">
                    <m:r>
                      <a:rPr lang="en-US" b="0" i="1" smtClean="0">
                        <a:latin typeface="Cambria Math" panose="02040503050406030204"/>
                      </a:rPr>
                      <m:t>¬</m:t>
                    </m:r>
                    <m:d>
                      <m:dPr>
                        <m:ctrlPr>
                          <a:rPr lang="en-US" b="0" i="1" smtClean="0">
                            <a:latin typeface="Cambria Math" panose="02040503050406030204" pitchFamily="18" charset="0"/>
                          </a:rPr>
                        </m:ctrlPr>
                      </m:dPr>
                      <m:e>
                        <m:r>
                          <a:rPr lang="en-US" b="0" i="1" smtClean="0">
                            <a:latin typeface="Cambria Math" panose="02040503050406030204"/>
                          </a:rPr>
                          <m:t>𝑝</m:t>
                        </m:r>
                        <m:r>
                          <a:rPr lang="en-US" b="0" i="1" smtClean="0">
                            <a:latin typeface="Cambria Math" panose="02040503050406030204"/>
                          </a:rPr>
                          <m:t>∨</m:t>
                        </m:r>
                        <m:r>
                          <a:rPr lang="en-US" b="0" i="1" smtClean="0">
                            <a:latin typeface="Cambria Math" panose="02040503050406030204"/>
                          </a:rPr>
                          <m:t>𝑞</m:t>
                        </m:r>
                      </m:e>
                    </m:d>
                    <m:r>
                      <a:rPr lang="en-US" b="0" i="1" smtClean="0">
                        <a:latin typeface="Cambria Math" panose="02040503050406030204"/>
                      </a:rPr>
                      <m:t>≡¬</m:t>
                    </m:r>
                    <m:r>
                      <a:rPr lang="en-US" b="0" i="1" smtClean="0">
                        <a:latin typeface="Cambria Math" panose="02040503050406030204"/>
                      </a:rPr>
                      <m:t>𝑝</m:t>
                    </m:r>
                    <m:r>
                      <a:rPr lang="en-US" b="0" i="1" smtClean="0">
                        <a:latin typeface="Cambria Math" panose="02040503050406030204"/>
                      </a:rPr>
                      <m:t>∧¬</m:t>
                    </m:r>
                    <m:r>
                      <a:rPr lang="en-US" b="0" i="1" smtClean="0">
                        <a:latin typeface="Cambria Math" panose="02040503050406030204"/>
                      </a:rPr>
                      <m:t>𝑞</m:t>
                    </m:r>
                  </m:oMath>
                </a14:m>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752600" y="731838"/>
                <a:ext cx="8229600" cy="5897563"/>
              </a:xfrm>
              <a:blipFill rotWithShape="1">
                <a:blip r:embed="rId1"/>
                <a:stretch>
                  <a:fillRect t="-5"/>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59" t="43651" r="28550" b="28175"/>
          <a:stretch>
            <a:fillRect/>
          </a:stretch>
        </p:blipFill>
        <p:spPr bwMode="auto">
          <a:xfrm>
            <a:off x="1676401" y="1407886"/>
            <a:ext cx="8828827" cy="308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equivalences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22734" y="2104527"/>
                <a:ext cx="10058400" cy="4050792"/>
              </a:xfrm>
            </p:spPr>
            <p:txBody>
              <a:bodyPr>
                <a:noAutofit/>
              </a:bodyPr>
              <a:lstStyle/>
              <a:p>
                <a:pPr marL="0" indent="0">
                  <a:buNone/>
                </a:pPr>
                <a:r>
                  <a:rPr lang="en-US" sz="4000" b="1" dirty="0"/>
                  <a:t>Identity</a:t>
                </a:r>
                <a:endParaRPr lang="en-US" sz="3600" b="1" i="1" dirty="0"/>
              </a:p>
              <a:p>
                <a14:m>
                  <m:oMath xmlns:m="http://schemas.openxmlformats.org/officeDocument/2006/math">
                    <m:r>
                      <a:rPr lang="en-US" sz="3600" i="1" dirty="0">
                        <a:latin typeface="Cambria Math" panose="02040503050406030204"/>
                      </a:rPr>
                      <m:t>𝑝</m:t>
                    </m:r>
                    <m:r>
                      <a:rPr lang="en-US" sz="3600" i="1" dirty="0">
                        <a:latin typeface="Cambria Math" panose="02040503050406030204"/>
                      </a:rPr>
                      <m:t> ∧ </m:t>
                    </m:r>
                    <m:r>
                      <a:rPr lang="en-US" sz="3600" b="1" i="1" dirty="0">
                        <a:latin typeface="Cambria Math" panose="02040503050406030204"/>
                      </a:rPr>
                      <m:t>𝑻</m:t>
                    </m:r>
                    <m:r>
                      <a:rPr lang="en-US" sz="3600" b="1" i="1" dirty="0">
                        <a:latin typeface="Cambria Math" panose="02040503050406030204"/>
                      </a:rPr>
                      <m:t> </m:t>
                    </m:r>
                    <m:r>
                      <a:rPr lang="en-US" sz="3600" i="1" dirty="0">
                        <a:latin typeface="Cambria Math" panose="02040503050406030204"/>
                      </a:rPr>
                      <m:t>≡ </m:t>
                    </m:r>
                    <m:r>
                      <a:rPr lang="en-US" sz="3600" i="1" dirty="0">
                        <a:latin typeface="Cambria Math" panose="02040503050406030204"/>
                      </a:rPr>
                      <m:t>𝑝</m:t>
                    </m:r>
                  </m:oMath>
                </a14:m>
                <a:endParaRPr lang="en-US" sz="3600" dirty="0"/>
              </a:p>
              <a:p>
                <a14:m>
                  <m:oMath xmlns:m="http://schemas.openxmlformats.org/officeDocument/2006/math">
                    <m:r>
                      <a:rPr lang="en-US" sz="3600" i="1" dirty="0">
                        <a:latin typeface="Cambria Math" panose="02040503050406030204"/>
                      </a:rPr>
                      <m:t>𝑝</m:t>
                    </m:r>
                    <m:r>
                      <a:rPr lang="en-US" sz="3600" i="1" dirty="0">
                        <a:latin typeface="Cambria Math" panose="02040503050406030204"/>
                      </a:rPr>
                      <m:t> ∨ </m:t>
                    </m:r>
                    <m:r>
                      <a:rPr lang="en-US" sz="3600" b="1" i="1" dirty="0">
                        <a:latin typeface="Cambria Math" panose="02040503050406030204"/>
                      </a:rPr>
                      <m:t>𝑭</m:t>
                    </m:r>
                    <m:r>
                      <a:rPr lang="en-US" sz="3600" b="1" i="1" dirty="0">
                        <a:latin typeface="Cambria Math" panose="02040503050406030204"/>
                      </a:rPr>
                      <m:t> </m:t>
                    </m:r>
                    <m:r>
                      <a:rPr lang="en-US" sz="3600" i="1" dirty="0">
                        <a:latin typeface="Cambria Math" panose="02040503050406030204"/>
                      </a:rPr>
                      <m:t>≡ </m:t>
                    </m:r>
                    <m:r>
                      <a:rPr lang="en-US" sz="3600" i="1" dirty="0">
                        <a:latin typeface="Cambria Math" panose="02040503050406030204"/>
                      </a:rPr>
                      <m:t>𝑝</m:t>
                    </m:r>
                  </m:oMath>
                </a14:m>
                <a:endParaRPr lang="en-US" sz="3600" dirty="0"/>
              </a:p>
              <a:p>
                <a:endParaRPr lang="en-US" sz="3600" dirty="0"/>
              </a:p>
              <a:p>
                <a:pPr marL="0" indent="0">
                  <a:buNone/>
                </a:pPr>
                <a:r>
                  <a:rPr lang="fr-FR" sz="4000" b="1" dirty="0"/>
                  <a:t>Domination</a:t>
                </a:r>
                <a:endParaRPr lang="en-US" sz="4000" b="1" dirty="0"/>
              </a:p>
              <a:p>
                <a14:m>
                  <m:oMath xmlns:m="http://schemas.openxmlformats.org/officeDocument/2006/math">
                    <m:r>
                      <a:rPr lang="fr-FR" sz="3600" i="1" dirty="0">
                        <a:latin typeface="Cambria Math" panose="02040503050406030204"/>
                      </a:rPr>
                      <m:t>𝑝</m:t>
                    </m:r>
                    <m:r>
                      <a:rPr lang="fr-FR" sz="3600" i="1" dirty="0">
                        <a:latin typeface="Cambria Math" panose="02040503050406030204"/>
                      </a:rPr>
                      <m:t> ∨ </m:t>
                    </m:r>
                    <m:r>
                      <a:rPr lang="fr-FR" sz="3600" b="1" i="1" dirty="0">
                        <a:latin typeface="Cambria Math" panose="02040503050406030204"/>
                      </a:rPr>
                      <m:t>𝑻</m:t>
                    </m:r>
                    <m:r>
                      <a:rPr lang="fr-FR" sz="3600" b="1" i="1" dirty="0">
                        <a:latin typeface="Cambria Math" panose="02040503050406030204"/>
                      </a:rPr>
                      <m:t> </m:t>
                    </m:r>
                    <m:r>
                      <a:rPr lang="fr-FR" sz="3600" i="1" dirty="0">
                        <a:latin typeface="Cambria Math" panose="02040503050406030204"/>
                      </a:rPr>
                      <m:t>≡ </m:t>
                    </m:r>
                    <m:r>
                      <a:rPr lang="fr-FR" sz="3600" b="1" i="1" dirty="0">
                        <a:latin typeface="Cambria Math" panose="02040503050406030204"/>
                      </a:rPr>
                      <m:t>𝑻</m:t>
                    </m:r>
                  </m:oMath>
                </a14:m>
                <a:endParaRPr lang="fr-FR" sz="3600" dirty="0"/>
              </a:p>
              <a:p>
                <a14:m>
                  <m:oMath xmlns:m="http://schemas.openxmlformats.org/officeDocument/2006/math">
                    <m:r>
                      <a:rPr lang="en-US" sz="3600" i="1" dirty="0">
                        <a:latin typeface="Cambria Math" panose="02040503050406030204"/>
                      </a:rPr>
                      <m:t>𝑝</m:t>
                    </m:r>
                    <m:r>
                      <a:rPr lang="en-US" sz="3600" i="1" dirty="0">
                        <a:latin typeface="Cambria Math" panose="02040503050406030204"/>
                      </a:rPr>
                      <m:t> ∧ </m:t>
                    </m:r>
                    <m:r>
                      <a:rPr lang="en-US" sz="3600" b="1" i="1" dirty="0">
                        <a:latin typeface="Cambria Math" panose="02040503050406030204"/>
                      </a:rPr>
                      <m:t>𝑭</m:t>
                    </m:r>
                    <m:r>
                      <a:rPr lang="en-US" sz="3600" b="1" i="1" dirty="0">
                        <a:latin typeface="Cambria Math" panose="02040503050406030204"/>
                      </a:rPr>
                      <m:t> </m:t>
                    </m:r>
                    <m:r>
                      <a:rPr lang="en-US" sz="3600" i="1" dirty="0">
                        <a:latin typeface="Cambria Math" panose="02040503050406030204"/>
                      </a:rPr>
                      <m:t>≡ </m:t>
                    </m:r>
                    <m:r>
                      <a:rPr lang="en-US" sz="3600" b="1" i="1" dirty="0">
                        <a:latin typeface="Cambria Math" panose="02040503050406030204"/>
                      </a:rPr>
                      <m:t>𝑭</m:t>
                    </m:r>
                  </m:oMath>
                </a14:m>
                <a:endParaRPr lang="en-US" sz="36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22734" y="2104527"/>
                <a:ext cx="10058400" cy="4050792"/>
              </a:xfrm>
              <a:blipFill rotWithShape="1">
                <a:blip r:embed="rId1"/>
                <a:stretch>
                  <a:fillRect l="-5" t="-3" r="5" b="-1168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mc:AlternateContent xmlns:mc="http://schemas.openxmlformats.org/markup-compatibility/2006">
        <mc:Choice xmlns:a14="http://schemas.microsoft.com/office/drawing/2010/main" Requires="a14">
          <p:sp>
            <p:nvSpPr>
              <p:cNvPr id="5" name="Content Placeholder 2"/>
              <p:cNvSpPr txBox="1"/>
              <p:nvPr/>
            </p:nvSpPr>
            <p:spPr>
              <a:xfrm>
                <a:off x="3962634" y="2066544"/>
                <a:ext cx="4784657" cy="40507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sz="4000" b="1" dirty="0"/>
                  <a:t>Idempotence</a:t>
                </a:r>
                <a:endParaRPr lang="en-US" sz="4000" b="1" dirty="0"/>
              </a:p>
              <a:p>
                <a14:m>
                  <m:oMath xmlns:m="http://schemas.openxmlformats.org/officeDocument/2006/math">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𝑝</m:t>
                    </m:r>
                  </m:oMath>
                </a14:m>
                <a:endParaRPr lang="en-US" sz="4000" dirty="0"/>
              </a:p>
              <a:p>
                <a14:m>
                  <m:oMath xmlns:m="http://schemas.openxmlformats.org/officeDocument/2006/math">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𝑝</m:t>
                    </m:r>
                  </m:oMath>
                </a14:m>
                <a:endParaRPr lang="en-US" sz="4000" dirty="0"/>
              </a:p>
              <a:p>
                <a:pPr marL="0" indent="0">
                  <a:buFont typeface="Wingdings" panose="05000000000000000000" pitchFamily="2" charset="2"/>
                  <a:buNone/>
                </a:pPr>
                <a:endParaRPr lang="en-US" sz="3600" b="1" dirty="0"/>
              </a:p>
              <a:p>
                <a:pPr marL="0" indent="0">
                  <a:buFont typeface="Wingdings" panose="05000000000000000000" pitchFamily="2" charset="2"/>
                  <a:buNone/>
                </a:pPr>
                <a:r>
                  <a:rPr lang="en-US" sz="3600" b="1" dirty="0"/>
                  <a:t>Double Negation</a:t>
                </a:r>
                <a:endParaRPr lang="en-US" sz="3600" b="1" dirty="0"/>
              </a:p>
              <a:p>
                <a14:m>
                  <m:oMath xmlns:m="http://schemas.openxmlformats.org/officeDocument/2006/math">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𝑝</m:t>
                    </m:r>
                  </m:oMath>
                </a14:m>
                <a:endParaRPr lang="en-US" sz="4000" dirty="0"/>
              </a:p>
            </p:txBody>
          </p:sp>
        </mc:Choice>
        <mc:Fallback>
          <p:sp>
            <p:nvSpPr>
              <p:cNvPr id="5" name="Content Placeholder 2"/>
              <p:cNvSpPr txBox="1">
                <a:spLocks noRot="1" noChangeAspect="1" noMove="1" noResize="1" noEditPoints="1" noAdjustHandles="1" noChangeArrowheads="1" noChangeShapeType="1" noTextEdit="1"/>
              </p:cNvSpPr>
              <p:nvPr/>
            </p:nvSpPr>
            <p:spPr>
              <a:xfrm>
                <a:off x="3962634" y="2066544"/>
                <a:ext cx="4784657" cy="4050792"/>
              </a:xfrm>
              <a:prstGeom prst="rect">
                <a:avLst/>
              </a:prstGeom>
              <a:blipFill rotWithShape="1">
                <a:blip r:embed="rId2"/>
                <a:stretch>
                  <a:fillRect l="-5" t="-6" r="3" b="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Content Placeholder 2"/>
              <p:cNvSpPr txBox="1"/>
              <p:nvPr/>
            </p:nvSpPr>
            <p:spPr>
              <a:xfrm>
                <a:off x="8099475" y="2066544"/>
                <a:ext cx="4345743" cy="31242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sz="4000" b="1" dirty="0"/>
                  <a:t>Commutative law:</a:t>
                </a:r>
                <a:endParaRPr lang="en-US" sz="4000" b="1" dirty="0"/>
              </a:p>
              <a:p>
                <a14:m>
                  <m:oMath xmlns:m="http://schemas.openxmlformats.org/officeDocument/2006/math">
                    <m:r>
                      <a:rPr lang="en-US" sz="4400" i="1">
                        <a:latin typeface="Cambria Math" panose="02040503050406030204"/>
                      </a:rPr>
                      <m:t>𝑝</m:t>
                    </m:r>
                    <m:r>
                      <a:rPr lang="en-US" sz="4400" i="1">
                        <a:latin typeface="Cambria Math" panose="02040503050406030204"/>
                      </a:rPr>
                      <m:t>∧</m:t>
                    </m:r>
                    <m:r>
                      <a:rPr lang="en-US" sz="4400" i="1">
                        <a:latin typeface="Cambria Math" panose="02040503050406030204"/>
                      </a:rPr>
                      <m:t>𝑞</m:t>
                    </m:r>
                    <m:r>
                      <a:rPr lang="en-US" sz="4400" i="1">
                        <a:latin typeface="Cambria Math" panose="02040503050406030204"/>
                      </a:rPr>
                      <m:t>≡</m:t>
                    </m:r>
                    <m:r>
                      <a:rPr lang="en-US" sz="4400" i="1">
                        <a:latin typeface="Cambria Math" panose="02040503050406030204"/>
                      </a:rPr>
                      <m:t>𝑞</m:t>
                    </m:r>
                    <m:r>
                      <a:rPr lang="en-US" sz="4400" i="1">
                        <a:latin typeface="Cambria Math" panose="02040503050406030204"/>
                      </a:rPr>
                      <m:t>∧</m:t>
                    </m:r>
                    <m:r>
                      <a:rPr lang="en-US" sz="4400" i="1">
                        <a:latin typeface="Cambria Math" panose="02040503050406030204"/>
                      </a:rPr>
                      <m:t>𝑝</m:t>
                    </m:r>
                  </m:oMath>
                </a14:m>
                <a:endParaRPr lang="en-US" sz="4400" dirty="0"/>
              </a:p>
              <a:p>
                <a14:m>
                  <m:oMath xmlns:m="http://schemas.openxmlformats.org/officeDocument/2006/math">
                    <m:r>
                      <a:rPr lang="en-US" sz="4400" i="1">
                        <a:latin typeface="Cambria Math" panose="02040503050406030204"/>
                      </a:rPr>
                      <m:t>𝑝</m:t>
                    </m:r>
                    <m:r>
                      <a:rPr lang="en-US" sz="4400" i="1">
                        <a:latin typeface="Cambria Math" panose="02040503050406030204"/>
                      </a:rPr>
                      <m:t>∨</m:t>
                    </m:r>
                    <m:r>
                      <a:rPr lang="en-US" sz="4400" i="1">
                        <a:latin typeface="Cambria Math" panose="02040503050406030204"/>
                      </a:rPr>
                      <m:t>𝑞</m:t>
                    </m:r>
                    <m:r>
                      <a:rPr lang="en-US" sz="4400" i="1">
                        <a:latin typeface="Cambria Math" panose="02040503050406030204"/>
                      </a:rPr>
                      <m:t>≡</m:t>
                    </m:r>
                    <m:r>
                      <a:rPr lang="en-US" sz="4400" i="1">
                        <a:latin typeface="Cambria Math" panose="02040503050406030204"/>
                      </a:rPr>
                      <m:t>𝑞</m:t>
                    </m:r>
                    <m:r>
                      <a:rPr lang="en-US" sz="4400" i="1">
                        <a:latin typeface="Cambria Math" panose="02040503050406030204"/>
                      </a:rPr>
                      <m:t>∨</m:t>
                    </m:r>
                    <m:r>
                      <a:rPr lang="en-US" sz="4400" i="1">
                        <a:latin typeface="Cambria Math" panose="02040503050406030204"/>
                      </a:rPr>
                      <m:t>𝑝</m:t>
                    </m:r>
                  </m:oMath>
                </a14:m>
                <a:endParaRPr lang="en-US" sz="4400" dirty="0"/>
              </a:p>
              <a:p>
                <a14:m>
                  <m:oMath xmlns:m="http://schemas.openxmlformats.org/officeDocument/2006/math">
                    <m:r>
                      <a:rPr lang="en-US" sz="4400" i="1">
                        <a:latin typeface="Cambria Math" panose="02040503050406030204"/>
                      </a:rPr>
                      <m:t>𝑝</m:t>
                    </m:r>
                    <m:r>
                      <a:rPr lang="en-US" sz="4400" i="1">
                        <a:latin typeface="Cambria Math" panose="02040503050406030204"/>
                      </a:rPr>
                      <m:t>⇔</m:t>
                    </m:r>
                    <m:r>
                      <a:rPr lang="en-US" sz="4400" i="1">
                        <a:latin typeface="Cambria Math" panose="02040503050406030204"/>
                      </a:rPr>
                      <m:t>𝑞</m:t>
                    </m:r>
                    <m:r>
                      <a:rPr lang="en-US" sz="4400" i="1">
                        <a:latin typeface="Cambria Math" panose="02040503050406030204"/>
                      </a:rPr>
                      <m:t>≡</m:t>
                    </m:r>
                    <m:r>
                      <a:rPr lang="en-US" sz="4400" i="1">
                        <a:latin typeface="Cambria Math" panose="02040503050406030204"/>
                      </a:rPr>
                      <m:t>𝑞</m:t>
                    </m:r>
                    <m:r>
                      <a:rPr lang="en-US" sz="4400" i="1">
                        <a:latin typeface="Cambria Math" panose="02040503050406030204"/>
                      </a:rPr>
                      <m:t>⇔</m:t>
                    </m:r>
                    <m:r>
                      <a:rPr lang="en-US" sz="4400" i="1">
                        <a:latin typeface="Cambria Math" panose="02040503050406030204"/>
                      </a:rPr>
                      <m:t>𝑝</m:t>
                    </m:r>
                  </m:oMath>
                </a14:m>
                <a:endParaRPr lang="en-US" sz="4400" dirty="0"/>
              </a:p>
              <a:p>
                <a:pPr marL="0" indent="0">
                  <a:buFont typeface="Wingdings" panose="05000000000000000000" pitchFamily="2" charset="2"/>
                  <a:buNone/>
                </a:pPr>
                <a:endParaRPr lang="en-US" sz="4400" dirty="0"/>
              </a:p>
            </p:txBody>
          </p:sp>
        </mc:Choice>
        <mc:Fallback>
          <p:sp>
            <p:nvSpPr>
              <p:cNvPr id="6" name="Content Placeholder 2"/>
              <p:cNvSpPr txBox="1">
                <a:spLocks noRot="1" noChangeAspect="1" noMove="1" noResize="1" noEditPoints="1" noAdjustHandles="1" noChangeArrowheads="1" noChangeShapeType="1" noTextEdit="1"/>
              </p:cNvSpPr>
              <p:nvPr/>
            </p:nvSpPr>
            <p:spPr>
              <a:xfrm>
                <a:off x="8099475" y="2066544"/>
                <a:ext cx="4345743" cy="3124200"/>
              </a:xfrm>
              <a:prstGeom prst="rect">
                <a:avLst/>
              </a:prstGeom>
              <a:blipFill rotWithShape="1">
                <a:blip r:embed="rId3"/>
                <a:stretch>
                  <a:fillRect l="-1" t="-8" r="11" b="-33325"/>
                </a:stretch>
              </a:blipFill>
            </p:spPr>
            <p:txBody>
              <a:bodyPr/>
              <a:lstStyle/>
              <a:p>
                <a:r>
                  <a:rPr lang="en-US"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7346"/>
            <a:ext cx="10058400" cy="1609344"/>
          </a:xfrm>
        </p:spPr>
        <p:txBody>
          <a:bodyPr>
            <a:normAutofit/>
          </a:bodyPr>
          <a:lstStyle/>
          <a:p>
            <a:r>
              <a:rPr lang="en-US" b="1" dirty="0"/>
              <a:t>Standard equivalences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6800" y="1643107"/>
                <a:ext cx="10058400" cy="4050792"/>
              </a:xfrm>
            </p:spPr>
            <p:txBody>
              <a:bodyPr>
                <a:normAutofit fontScale="62500" lnSpcReduction="20000"/>
              </a:bodyPr>
              <a:lstStyle/>
              <a:p>
                <a:pPr marL="0" indent="0">
                  <a:buNone/>
                </a:pPr>
                <a:r>
                  <a:rPr lang="en-US" sz="5800" b="1" dirty="0"/>
                  <a:t>Associativity</a:t>
                </a:r>
                <a:endParaRPr lang="en-US" sz="5800" b="1" dirty="0"/>
              </a:p>
              <a:p>
                <a14:m>
                  <m:oMath xmlns:m="http://schemas.openxmlformats.org/officeDocument/2006/math">
                    <m:d>
                      <m:dPr>
                        <m:ctrlPr>
                          <a:rPr lang="en-US" sz="4000" i="1">
                            <a:latin typeface="Cambria Math" panose="02040503050406030204" pitchFamily="18" charset="0"/>
                          </a:rPr>
                        </m:ctrlPr>
                      </m:dPr>
                      <m:e>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e>
                    </m:d>
                    <m:r>
                      <a:rPr lang="en-US" sz="4000" i="1">
                        <a:latin typeface="Cambria Math" panose="02040503050406030204"/>
                      </a:rPr>
                      <m:t>∧</m:t>
                    </m:r>
                    <m:r>
                      <a:rPr lang="en-US" sz="4000" i="1">
                        <a:latin typeface="Cambria Math" panose="02040503050406030204"/>
                      </a:rPr>
                      <m:t>𝑟</m:t>
                    </m:r>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𝑞</m:t>
                        </m:r>
                        <m:r>
                          <a:rPr lang="en-US" sz="4000" i="1">
                            <a:latin typeface="Cambria Math" panose="02040503050406030204"/>
                          </a:rPr>
                          <m:t>∧</m:t>
                        </m:r>
                        <m:r>
                          <a:rPr lang="en-US" sz="4000" i="1">
                            <a:latin typeface="Cambria Math" panose="02040503050406030204"/>
                          </a:rPr>
                          <m:t>𝑟</m:t>
                        </m:r>
                      </m:e>
                    </m:d>
                  </m:oMath>
                </a14:m>
                <a:endParaRPr lang="en-US" sz="4000" i="1" dirty="0">
                  <a:latin typeface="Cambria Math" panose="02040503050406030204"/>
                </a:endParaRPr>
              </a:p>
              <a:p>
                <a14:m>
                  <m:oMath xmlns:m="http://schemas.openxmlformats.org/officeDocument/2006/math">
                    <m:d>
                      <m:dPr>
                        <m:ctrlPr>
                          <a:rPr lang="en-US" sz="4000" i="1">
                            <a:latin typeface="Cambria Math" panose="02040503050406030204" pitchFamily="18" charset="0"/>
                          </a:rPr>
                        </m:ctrlPr>
                      </m:dPr>
                      <m:e>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e>
                    </m:d>
                    <m:r>
                      <a:rPr lang="en-US" sz="4000" i="1">
                        <a:latin typeface="Cambria Math" panose="02040503050406030204"/>
                      </a:rPr>
                      <m:t>∨</m:t>
                    </m:r>
                    <m:r>
                      <a:rPr lang="en-US" sz="4000" i="1">
                        <a:latin typeface="Cambria Math" panose="02040503050406030204"/>
                      </a:rPr>
                      <m:t>𝑟</m:t>
                    </m:r>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𝑞</m:t>
                        </m:r>
                        <m:r>
                          <a:rPr lang="en-US" sz="4000" i="1">
                            <a:latin typeface="Cambria Math" panose="02040503050406030204"/>
                          </a:rPr>
                          <m:t>∨</m:t>
                        </m:r>
                        <m:r>
                          <a:rPr lang="en-US" sz="4000" i="1">
                            <a:latin typeface="Cambria Math" panose="02040503050406030204"/>
                          </a:rPr>
                          <m:t>𝑟</m:t>
                        </m:r>
                      </m:e>
                    </m:d>
                  </m:oMath>
                </a14:m>
                <a:endParaRPr lang="en-US" sz="4000" i="1" dirty="0">
                  <a:latin typeface="Cambria Math" panose="02040503050406030204"/>
                </a:endParaRPr>
              </a:p>
              <a:p>
                <a14:m>
                  <m:oMath xmlns:m="http://schemas.openxmlformats.org/officeDocument/2006/math">
                    <m:d>
                      <m:dPr>
                        <m:ctrlPr>
                          <a:rPr lang="en-US" sz="4000" i="1">
                            <a:latin typeface="Cambria Math" panose="02040503050406030204" pitchFamily="18" charset="0"/>
                          </a:rPr>
                        </m:ctrlPr>
                      </m:dPr>
                      <m:e>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e>
                    </m:d>
                    <m:r>
                      <a:rPr lang="en-US" sz="4000" i="1">
                        <a:latin typeface="Cambria Math" panose="02040503050406030204"/>
                      </a:rPr>
                      <m:t>⇔</m:t>
                    </m:r>
                    <m:r>
                      <a:rPr lang="en-US" sz="4000" i="1">
                        <a:latin typeface="Cambria Math" panose="02040503050406030204"/>
                      </a:rPr>
                      <m:t>𝑟</m:t>
                    </m:r>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r>
                      <a:rPr lang="en-US" sz="4000" i="1">
                        <a:latin typeface="Cambria Math" panose="02040503050406030204"/>
                      </a:rPr>
                      <m:t>⇔</m:t>
                    </m:r>
                    <m:r>
                      <a:rPr lang="en-US" sz="4000" i="1">
                        <a:latin typeface="Cambria Math" panose="02040503050406030204"/>
                      </a:rPr>
                      <m:t>𝑟</m:t>
                    </m:r>
                    <m:r>
                      <a:rPr lang="en-US" sz="4000" i="1">
                        <a:latin typeface="Cambria Math" panose="02040503050406030204"/>
                      </a:rPr>
                      <m:t>)</m:t>
                    </m:r>
                  </m:oMath>
                </a14:m>
                <a:endParaRPr lang="en-US" sz="4400" dirty="0"/>
              </a:p>
              <a:p>
                <a:endParaRPr lang="en-US" sz="4400" dirty="0"/>
              </a:p>
              <a:p>
                <a:r>
                  <a:rPr lang="en-US" sz="5800" b="1" dirty="0"/>
                  <a:t>Distributive Law</a:t>
                </a:r>
                <a:endParaRPr lang="en-US" sz="5800" b="1" dirty="0"/>
              </a:p>
              <a:p>
                <a14:m>
                  <m:oMath xmlns:m="http://schemas.openxmlformats.org/officeDocument/2006/math">
                    <m:r>
                      <a:rPr lang="en-US" sz="4000" i="1" smtClean="0">
                        <a:latin typeface="Cambria Math" panose="02040503050406030204"/>
                      </a:rPr>
                      <m:t>𝑝</m:t>
                    </m:r>
                    <m:r>
                      <a:rPr lang="en-US" sz="4000" i="1" smtClean="0">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𝑞</m:t>
                        </m:r>
                        <m:r>
                          <a:rPr lang="en-US" sz="4000" i="1">
                            <a:latin typeface="Cambria Math" panose="02040503050406030204"/>
                          </a:rPr>
                          <m:t>∨</m:t>
                        </m:r>
                        <m:r>
                          <a:rPr lang="en-US" sz="4000" i="1">
                            <a:latin typeface="Cambria Math" panose="02040503050406030204"/>
                          </a:rPr>
                          <m:t>𝑟</m:t>
                        </m:r>
                      </m:e>
                    </m:d>
                    <m:r>
                      <a:rPr lang="en-US" sz="4000" i="1">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e>
                    </m:d>
                    <m:r>
                      <a:rPr lang="en-US" sz="4000" i="1">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𝑟</m:t>
                        </m:r>
                      </m:e>
                    </m:d>
                  </m:oMath>
                </a14:m>
                <a:endParaRPr lang="en-US" sz="4000" dirty="0"/>
              </a:p>
              <a:p>
                <a14:m>
                  <m:oMath xmlns:m="http://schemas.openxmlformats.org/officeDocument/2006/math">
                    <m:r>
                      <a:rPr lang="en-US" sz="4000" i="1">
                        <a:latin typeface="Cambria Math" panose="02040503050406030204"/>
                      </a:rPr>
                      <m:t>𝑝</m:t>
                    </m:r>
                    <m:r>
                      <a:rPr lang="en-US" sz="4000" i="1">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𝑞</m:t>
                        </m:r>
                        <m:r>
                          <a:rPr lang="en-US" sz="4000" i="1">
                            <a:latin typeface="Cambria Math" panose="02040503050406030204"/>
                          </a:rPr>
                          <m:t>∧</m:t>
                        </m:r>
                        <m:r>
                          <a:rPr lang="en-US" sz="4000" i="1">
                            <a:latin typeface="Cambria Math" panose="02040503050406030204"/>
                          </a:rPr>
                          <m:t>𝑟</m:t>
                        </m:r>
                      </m:e>
                    </m:d>
                    <m:r>
                      <a:rPr lang="en-US" sz="4000" i="1">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e>
                    </m:d>
                    <m:r>
                      <a:rPr lang="en-US" sz="4000" i="1">
                        <a:latin typeface="Cambria Math" panose="02040503050406030204"/>
                      </a:rPr>
                      <m:t>∧</m:t>
                    </m:r>
                    <m:d>
                      <m:dPr>
                        <m:ctrlPr>
                          <a:rPr lang="en-US" sz="4000" i="1">
                            <a:latin typeface="Cambria Math" panose="02040503050406030204" pitchFamily="18" charset="0"/>
                          </a:rPr>
                        </m:ctrlPr>
                      </m:dPr>
                      <m:e>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𝑟</m:t>
                        </m:r>
                      </m:e>
                    </m:d>
                  </m:oMath>
                </a14:m>
                <a:endParaRPr lang="en-US" sz="4000" dirty="0"/>
              </a:p>
              <a:p>
                <a:endParaRPr lang="en-US" sz="4000" b="1" dirty="0"/>
              </a:p>
              <a:p>
                <a:endParaRPr lang="en-US" sz="4000" b="1"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066800" y="1643107"/>
                <a:ext cx="10058400" cy="4050792"/>
              </a:xfrm>
              <a:blipFill rotWithShape="1">
                <a:blip r:embed="rId1"/>
                <a:stretch>
                  <a:fillRect t="-2125" b="-737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fld>
            <a:endParaRPr lang="en-US"/>
          </a:p>
        </p:txBody>
      </p:sp>
      <mc:AlternateContent xmlns:mc="http://schemas.openxmlformats.org/markup-compatibility/2006">
        <mc:Choice xmlns:a14="http://schemas.microsoft.com/office/drawing/2010/main" Requires="a14">
          <p:sp>
            <p:nvSpPr>
              <p:cNvPr id="5" name="Content Placeholder 2"/>
              <p:cNvSpPr txBox="1"/>
              <p:nvPr/>
            </p:nvSpPr>
            <p:spPr>
              <a:xfrm>
                <a:off x="6782503" y="1467261"/>
                <a:ext cx="4848665" cy="5486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r>
                  <a:rPr lang="en-US" sz="3600" b="1" dirty="0"/>
                  <a:t>Inversion</a:t>
                </a:r>
                <a:br>
                  <a:rPr lang="en-US" sz="4000" dirty="0"/>
                </a:br>
                <a14:m>
                  <m:oMathPara xmlns:m="http://schemas.openxmlformats.org/officeDocument/2006/math">
                    <m:oMathParaPr>
                      <m:jc m:val="centerGroup"/>
                    </m:oMathParaPr>
                    <m:oMath xmlns:m="http://schemas.openxmlformats.org/officeDocument/2006/math">
                      <m:r>
                        <a:rPr lang="en-US" sz="4000" i="1" smtClean="0">
                          <a:latin typeface="Cambria Math" panose="02040503050406030204"/>
                        </a:rPr>
                        <m:t>¬</m:t>
                      </m:r>
                      <m:r>
                        <a:rPr lang="en-US" sz="4000" i="1" smtClean="0">
                          <a:latin typeface="Cambria Math" panose="02040503050406030204"/>
                        </a:rPr>
                        <m:t>𝑇</m:t>
                      </m:r>
                      <m:r>
                        <a:rPr lang="en-US" sz="4000" i="1" smtClean="0">
                          <a:latin typeface="Cambria Math" panose="02040503050406030204"/>
                        </a:rPr>
                        <m:t>≡</m:t>
                      </m:r>
                      <m:r>
                        <a:rPr lang="en-US" sz="4000" i="1" smtClean="0">
                          <a:latin typeface="Cambria Math" panose="02040503050406030204"/>
                        </a:rPr>
                        <m:t>𝐹</m:t>
                      </m:r>
                    </m:oMath>
                    <m:oMath xmlns:m="http://schemas.openxmlformats.org/officeDocument/2006/math">
                      <m:r>
                        <a:rPr lang="en-US" sz="4000" i="1" smtClean="0">
                          <a:latin typeface="Cambria Math" panose="02040503050406030204"/>
                        </a:rPr>
                        <m:t>¬</m:t>
                      </m:r>
                      <m:r>
                        <a:rPr lang="en-US" sz="4000" i="1" smtClean="0">
                          <a:latin typeface="Cambria Math" panose="02040503050406030204"/>
                        </a:rPr>
                        <m:t>𝐹</m:t>
                      </m:r>
                      <m:r>
                        <a:rPr lang="en-US" sz="4000" i="1" smtClean="0">
                          <a:latin typeface="Cambria Math" panose="02040503050406030204"/>
                        </a:rPr>
                        <m:t>≡</m:t>
                      </m:r>
                      <m:r>
                        <a:rPr lang="en-US" sz="4000" i="1" smtClean="0">
                          <a:latin typeface="Cambria Math" panose="02040503050406030204"/>
                        </a:rPr>
                        <m:t>𝑇</m:t>
                      </m:r>
                    </m:oMath>
                  </m:oMathPara>
                </a14:m>
                <a:br>
                  <a:rPr lang="en-US" sz="4000" dirty="0"/>
                </a:br>
                <a:endParaRPr lang="en-US" sz="4000" dirty="0"/>
              </a:p>
              <a:p>
                <a:r>
                  <a:rPr lang="en-US" sz="3600" b="1" dirty="0"/>
                  <a:t>Negation</a:t>
                </a:r>
                <a:br>
                  <a:rPr lang="en-US" sz="4000" dirty="0"/>
                </a:br>
                <a14:m>
                  <m:oMathPara xmlns:m="http://schemas.openxmlformats.org/officeDocument/2006/math">
                    <m:oMathParaPr>
                      <m:jc m:val="centerGroup"/>
                    </m:oMathParaPr>
                    <m:oMath xmlns:m="http://schemas.openxmlformats.org/officeDocument/2006/math">
                      <m:r>
                        <a:rPr lang="en-US" sz="4000" i="1" smtClean="0">
                          <a:latin typeface="Cambria Math" panose="02040503050406030204"/>
                        </a:rPr>
                        <m:t>¬</m:t>
                      </m:r>
                      <m:r>
                        <a:rPr lang="en-US" sz="4000" i="1" smtClean="0">
                          <a:latin typeface="Cambria Math" panose="02040503050406030204"/>
                        </a:rPr>
                        <m:t>𝑝</m:t>
                      </m:r>
                      <m:r>
                        <a:rPr lang="en-US" sz="4000" i="1" smtClean="0">
                          <a:latin typeface="Cambria Math" panose="02040503050406030204"/>
                        </a:rPr>
                        <m:t>     ≡     (</m:t>
                      </m:r>
                      <m:r>
                        <a:rPr lang="en-US" sz="4000" i="1" smtClean="0">
                          <a:latin typeface="Cambria Math" panose="02040503050406030204"/>
                        </a:rPr>
                        <m:t>𝑝</m:t>
                      </m:r>
                      <m:r>
                        <a:rPr lang="en-US" sz="4000" i="1" smtClean="0">
                          <a:latin typeface="Cambria Math" panose="02040503050406030204"/>
                        </a:rPr>
                        <m:t>⇒</m:t>
                      </m:r>
                      <m:r>
                        <a:rPr lang="en-US" sz="4000" i="1" smtClean="0">
                          <a:latin typeface="Cambria Math" panose="02040503050406030204"/>
                        </a:rPr>
                        <m:t>𝐹</m:t>
                      </m:r>
                      <m:r>
                        <a:rPr lang="en-US" sz="4000" i="1" smtClean="0">
                          <a:latin typeface="Cambria Math" panose="02040503050406030204"/>
                        </a:rPr>
                        <m:t>)</m:t>
                      </m:r>
                    </m:oMath>
                  </m:oMathPara>
                </a14:m>
                <a:endParaRPr lang="en-US" sz="4000" dirty="0"/>
              </a:p>
              <a:p>
                <a:endParaRPr lang="en-US" sz="1200" b="1" dirty="0"/>
              </a:p>
              <a:p>
                <a:r>
                  <a:rPr lang="en-US" sz="3600" b="1" dirty="0"/>
                  <a:t>Contradiction</a:t>
                </a:r>
                <a:br>
                  <a:rPr lang="en-US" sz="3600" b="1" dirty="0"/>
                </a:br>
                <a14:m>
                  <m:oMathPara xmlns:m="http://schemas.openxmlformats.org/officeDocument/2006/math">
                    <m:oMathParaPr>
                      <m:jc m:val="centerGroup"/>
                    </m:oMathParaPr>
                    <m:oMath xmlns:m="http://schemas.openxmlformats.org/officeDocument/2006/math">
                      <m:r>
                        <a:rPr lang="en-US" sz="4000" i="1" smtClean="0">
                          <a:latin typeface="Cambria Math" panose="02040503050406030204"/>
                        </a:rPr>
                        <m:t>𝑝</m:t>
                      </m:r>
                      <m:r>
                        <a:rPr lang="en-US" sz="4000" i="1" smtClean="0">
                          <a:latin typeface="Cambria Math" panose="02040503050406030204"/>
                        </a:rPr>
                        <m:t>∧¬</m:t>
                      </m:r>
                      <m:r>
                        <a:rPr lang="en-US" sz="4000" i="1" smtClean="0">
                          <a:latin typeface="Cambria Math" panose="02040503050406030204"/>
                        </a:rPr>
                        <m:t>𝑝</m:t>
                      </m:r>
                      <m:r>
                        <a:rPr lang="en-US" sz="4000" i="1" smtClean="0">
                          <a:latin typeface="Cambria Math" panose="02040503050406030204"/>
                        </a:rPr>
                        <m:t>    ≡  </m:t>
                      </m:r>
                      <m:r>
                        <a:rPr lang="en-US" sz="4000" i="1" smtClean="0">
                          <a:latin typeface="Cambria Math" panose="02040503050406030204"/>
                        </a:rPr>
                        <m:t>𝐹</m:t>
                      </m:r>
                    </m:oMath>
                  </m:oMathPara>
                </a14:m>
                <a:endParaRPr lang="en-US" sz="4000" dirty="0"/>
              </a:p>
            </p:txBody>
          </p:sp>
        </mc:Choice>
        <mc:Fallback>
          <p:sp>
            <p:nvSpPr>
              <p:cNvPr id="5" name="Content Placeholder 2"/>
              <p:cNvSpPr txBox="1">
                <a:spLocks noRot="1" noChangeAspect="1" noMove="1" noResize="1" noEditPoints="1" noAdjustHandles="1" noChangeArrowheads="1" noChangeShapeType="1" noTextEdit="1"/>
              </p:cNvSpPr>
              <p:nvPr/>
            </p:nvSpPr>
            <p:spPr>
              <a:xfrm>
                <a:off x="6782503" y="1467261"/>
                <a:ext cx="4848665" cy="5486400"/>
              </a:xfrm>
              <a:prstGeom prst="rect">
                <a:avLst/>
              </a:prstGeom>
              <a:blipFill rotWithShape="1">
                <a:blip r:embed="rId2"/>
                <a:stretch>
                  <a:fillRect l="-1" t="-7" r="10" b="7"/>
                </a:stretch>
              </a:blipFill>
            </p:spPr>
            <p:txBody>
              <a:bodyPr/>
              <a:lstStyle/>
              <a:p>
                <a:r>
                  <a:rPr lang="en-US"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29450" t="32540" r="11650" b="22619"/>
          <a:stretch>
            <a:fillRect/>
          </a:stretch>
        </p:blipFill>
        <p:spPr bwMode="auto">
          <a:xfrm>
            <a:off x="1536600" y="0"/>
            <a:ext cx="9118800" cy="390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DFCE4C1-E6A0-4AA9-9965-F1CD6F0FDCC0}" type="slidenum">
              <a:rPr lang="en-US" smtClean="0"/>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214" t="46428" r="28161" b="25199"/>
          <a:stretch>
            <a:fillRect/>
          </a:stretch>
        </p:blipFill>
        <p:spPr bwMode="auto">
          <a:xfrm>
            <a:off x="1536600" y="3802966"/>
            <a:ext cx="91535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8392"/>
            <a:ext cx="10058400" cy="1609344"/>
          </a:xfrm>
        </p:spPr>
        <p:txBody>
          <a:bodyPr>
            <a:normAutofit/>
          </a:bodyPr>
          <a:lstStyle/>
          <a:p>
            <a:r>
              <a:rPr lang="en-US" b="1" dirty="0"/>
              <a:t>Translating English Sentences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02895" y="1543986"/>
                <a:ext cx="10104620" cy="4350895"/>
              </a:xfrm>
            </p:spPr>
            <p:txBody>
              <a:bodyPr>
                <a:normAutofit lnSpcReduction="10000"/>
              </a:bodyPr>
              <a:lstStyle/>
              <a:p>
                <a:pPr algn="just"/>
                <a:r>
                  <a:rPr lang="en-US" sz="3200" dirty="0"/>
                  <a:t>You can access the Internet from campus only if you are a computer science major or you are not a freshman.</a:t>
                </a:r>
                <a:endParaRPr lang="en-US" sz="3200" dirty="0"/>
              </a:p>
              <a:p>
                <a:pPr marL="0" indent="0" algn="just">
                  <a:buNone/>
                </a:pPr>
                <a14:m>
                  <m:oMath xmlns:m="http://schemas.openxmlformats.org/officeDocument/2006/math">
                    <m:r>
                      <a:rPr lang="en-US" sz="3200" b="1" i="1" dirty="0" smtClean="0">
                        <a:latin typeface="Cambria Math" panose="02040503050406030204"/>
                      </a:rPr>
                      <m:t>𝒂</m:t>
                    </m:r>
                    <m:r>
                      <a:rPr lang="en-US" sz="3200" b="1" i="1" dirty="0" smtClean="0">
                        <a:latin typeface="Cambria Math" panose="02040503050406030204"/>
                      </a:rPr>
                      <m:t>:</m:t>
                    </m:r>
                  </m:oMath>
                </a14:m>
                <a:r>
                  <a:rPr lang="en-US" sz="3200" dirty="0"/>
                  <a:t> You can access the Internet from campus</a:t>
                </a:r>
                <a:endParaRPr lang="en-US" sz="3200" dirty="0"/>
              </a:p>
              <a:p>
                <a:pPr marL="0" indent="0" algn="just">
                  <a:buNone/>
                </a:pPr>
                <a14:m>
                  <m:oMath xmlns:m="http://schemas.openxmlformats.org/officeDocument/2006/math">
                    <m:r>
                      <a:rPr lang="en-US" sz="3200" b="1" i="1" dirty="0" smtClean="0">
                        <a:latin typeface="Cambria Math" panose="02040503050406030204"/>
                      </a:rPr>
                      <m:t>𝒄</m:t>
                    </m:r>
                    <m:r>
                      <a:rPr lang="en-US" sz="3200" b="1" i="1" dirty="0" smtClean="0">
                        <a:latin typeface="Cambria Math" panose="02040503050406030204"/>
                      </a:rPr>
                      <m:t>:</m:t>
                    </m:r>
                  </m:oMath>
                </a14:m>
                <a:r>
                  <a:rPr lang="en-US" sz="3200" b="1" dirty="0"/>
                  <a:t> </a:t>
                </a:r>
                <a:r>
                  <a:rPr lang="en-US" sz="3200" dirty="0"/>
                  <a:t>You are a computer science major</a:t>
                </a:r>
                <a:endParaRPr lang="en-US" sz="3200" dirty="0"/>
              </a:p>
              <a:p>
                <a:pPr marL="0" indent="0" algn="just">
                  <a:buNone/>
                </a:pPr>
                <a14:m>
                  <m:oMath xmlns:m="http://schemas.openxmlformats.org/officeDocument/2006/math">
                    <m:r>
                      <a:rPr lang="en-US" sz="3200" b="1" i="1" dirty="0" smtClean="0">
                        <a:latin typeface="Cambria Math" panose="02040503050406030204"/>
                      </a:rPr>
                      <m:t>𝒇</m:t>
                    </m:r>
                    <m:r>
                      <a:rPr lang="en-US" sz="3200" b="1" i="1" dirty="0" smtClean="0">
                        <a:latin typeface="Cambria Math" panose="02040503050406030204"/>
                      </a:rPr>
                      <m:t>:</m:t>
                    </m:r>
                  </m:oMath>
                </a14:m>
                <a:r>
                  <a:rPr lang="en-US" sz="3200" dirty="0"/>
                  <a:t> you are a freshman</a:t>
                </a:r>
                <a:endParaRPr lang="en-US" sz="3200" dirty="0"/>
              </a:p>
              <a:p>
                <a:pPr marL="457200" lvl="1" indent="0" algn="just">
                  <a:buNone/>
                </a:pPr>
                <a:endParaRPr lang="en-US" sz="4000" i="1" dirty="0">
                  <a:latin typeface="Cambria Math" panose="02040503050406030204"/>
                </a:endParaRPr>
              </a:p>
              <a:p>
                <a:pPr marL="457200" lvl="1" indent="0" algn="just">
                  <a:buNone/>
                </a:pPr>
                <a14:m>
                  <m:oMathPara xmlns:m="http://schemas.openxmlformats.org/officeDocument/2006/math">
                    <m:oMathParaPr>
                      <m:jc m:val="left"/>
                    </m:oMathParaPr>
                    <m:oMath xmlns:m="http://schemas.openxmlformats.org/officeDocument/2006/math">
                      <m:r>
                        <a:rPr lang="en-US" sz="4000" i="1" dirty="0">
                          <a:latin typeface="Cambria Math" panose="02040503050406030204"/>
                        </a:rPr>
                        <m:t>	</m:t>
                      </m:r>
                    </m:oMath>
                  </m:oMathPara>
                </a14:m>
                <a:endParaRPr lang="en-US" sz="4000" b="1"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02895" y="1543986"/>
                <a:ext cx="10104620" cy="4350895"/>
              </a:xfrm>
              <a:blipFill rotWithShape="1">
                <a:blip r:embed="rId1"/>
                <a:stretch>
                  <a:fillRect l="-5" t="-678" r="4" b="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4" t="62897" r="23587" b="11906"/>
          <a:stretch>
            <a:fillRect/>
          </a:stretch>
        </p:blipFill>
        <p:spPr bwMode="auto">
          <a:xfrm>
            <a:off x="5254907" y="4118548"/>
            <a:ext cx="6626091" cy="195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 Morgan’s Law</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28800" y="2119258"/>
                <a:ext cx="8686800" cy="3671943"/>
              </a:xfrm>
            </p:spPr>
            <p:txBody>
              <a:bodyPr>
                <a:noAutofit/>
              </a:bodyPr>
              <a:lstStyle/>
              <a:p>
                <a14:m>
                  <m:oMath xmlns:m="http://schemas.openxmlformats.org/officeDocument/2006/math">
                    <m:r>
                      <a:rPr lang="en-US" sz="4800" i="1">
                        <a:latin typeface="Cambria Math" panose="02040503050406030204"/>
                      </a:rPr>
                      <m:t>¬</m:t>
                    </m:r>
                    <m:d>
                      <m:dPr>
                        <m:ctrlPr>
                          <a:rPr lang="en-US" sz="4800" i="1">
                            <a:latin typeface="Cambria Math" panose="02040503050406030204" pitchFamily="18" charset="0"/>
                          </a:rPr>
                        </m:ctrlPr>
                      </m:dPr>
                      <m:e>
                        <m:r>
                          <a:rPr lang="en-US" sz="4800" i="1">
                            <a:latin typeface="Cambria Math" panose="02040503050406030204"/>
                          </a:rPr>
                          <m:t>𝑝</m:t>
                        </m:r>
                        <m:r>
                          <a:rPr lang="en-US" sz="4800" i="1">
                            <a:latin typeface="Cambria Math" panose="02040503050406030204"/>
                          </a:rPr>
                          <m:t>∧</m:t>
                        </m:r>
                        <m:r>
                          <a:rPr lang="en-US" sz="4800" i="1">
                            <a:latin typeface="Cambria Math" panose="02040503050406030204"/>
                          </a:rPr>
                          <m:t>𝑞</m:t>
                        </m:r>
                      </m:e>
                    </m:d>
                    <m:r>
                      <a:rPr lang="en-US" sz="4800" i="1">
                        <a:latin typeface="Cambria Math" panose="02040503050406030204"/>
                      </a:rPr>
                      <m:t>≡¬</m:t>
                    </m:r>
                    <m:r>
                      <a:rPr lang="en-US" sz="4800" i="1">
                        <a:latin typeface="Cambria Math" panose="02040503050406030204"/>
                      </a:rPr>
                      <m:t>𝑝</m:t>
                    </m:r>
                    <m:r>
                      <a:rPr lang="en-US" sz="4800" i="1">
                        <a:latin typeface="Cambria Math" panose="02040503050406030204"/>
                      </a:rPr>
                      <m:t>∨¬</m:t>
                    </m:r>
                    <m:r>
                      <a:rPr lang="en-US" sz="4800" i="1">
                        <a:latin typeface="Cambria Math" panose="02040503050406030204"/>
                      </a:rPr>
                      <m:t>𝑞</m:t>
                    </m:r>
                    <m:r>
                      <a:rPr lang="en-US" sz="4800" i="1">
                        <a:latin typeface="Cambria Math" panose="02040503050406030204"/>
                      </a:rPr>
                      <m:t> </m:t>
                    </m:r>
                  </m:oMath>
                </a14:m>
                <a:endParaRPr lang="en-US" sz="4800" dirty="0"/>
              </a:p>
              <a:p>
                <a14:m>
                  <m:oMath xmlns:m="http://schemas.openxmlformats.org/officeDocument/2006/math">
                    <m:r>
                      <a:rPr lang="en-US" i="1" dirty="0">
                        <a:solidFill>
                          <a:prstClr val="black"/>
                        </a:solidFill>
                        <a:latin typeface="Cambria Math" panose="02040503050406030204"/>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1</m:t>
                        </m:r>
                      </m:sub>
                    </m:sSub>
                    <m:r>
                      <a:rPr lang="en-US" i="1" dirty="0">
                        <a:solidFill>
                          <a:prstClr val="black"/>
                        </a:solidFill>
                        <a:latin typeface="Cambria Math" panose="02040503050406030204"/>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2</m:t>
                        </m:r>
                      </m:sub>
                    </m:sSub>
                    <m:r>
                      <a:rPr lang="en-US" i="1" dirty="0">
                        <a:solidFill>
                          <a:prstClr val="black"/>
                        </a:solidFill>
                        <a:latin typeface="Cambria Math" panose="02040503050406030204"/>
                      </a:rPr>
                      <m:t>∧ · · · ∧</m:t>
                    </m:r>
                    <m:sSub>
                      <m:sSubPr>
                        <m:ctrlPr>
                          <a:rPr lang="en-US" i="1" dirty="0">
                            <a:solidFill>
                              <a:prstClr val="black"/>
                            </a:solidFill>
                            <a:latin typeface="Cambria Math" panose="02040503050406030204" pitchFamily="18" charset="0"/>
                          </a:rPr>
                        </m:ctrlPr>
                      </m:sSubPr>
                      <m:e>
                        <m:r>
                          <a:rPr lang="en-US" i="1" dirty="0" err="1">
                            <a:solidFill>
                              <a:prstClr val="black"/>
                            </a:solidFill>
                            <a:latin typeface="Cambria Math" panose="02040503050406030204"/>
                          </a:rPr>
                          <m:t>𝑝</m:t>
                        </m:r>
                      </m:e>
                      <m:sub>
                        <m:r>
                          <a:rPr lang="en-US" i="1" dirty="0" err="1">
                            <a:solidFill>
                              <a:prstClr val="black"/>
                            </a:solidFill>
                            <a:latin typeface="Cambria Math" panose="02040503050406030204"/>
                          </a:rPr>
                          <m:t>𝑛</m:t>
                        </m:r>
                      </m:sub>
                    </m:sSub>
                    <m:r>
                      <a:rPr lang="en-US" i="1" dirty="0">
                        <a:solidFill>
                          <a:prstClr val="black"/>
                        </a:solidFill>
                        <a:latin typeface="Cambria Math" panose="02040503050406030204"/>
                      </a:rPr>
                      <m:t>) ≡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1</m:t>
                        </m:r>
                      </m:sub>
                    </m:sSub>
                    <m:r>
                      <a:rPr lang="en-US" i="1" dirty="0">
                        <a:solidFill>
                          <a:prstClr val="black"/>
                        </a:solidFill>
                        <a:latin typeface="Cambria Math" panose="02040503050406030204"/>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2</m:t>
                        </m:r>
                      </m:sub>
                    </m:sSub>
                    <m:r>
                      <a:rPr lang="en-US" i="1" dirty="0">
                        <a:solidFill>
                          <a:prstClr val="black"/>
                        </a:solidFill>
                        <a:latin typeface="Cambria Math" panose="02040503050406030204"/>
                      </a:rPr>
                      <m:t>∨ ··· ∨¬</m:t>
                    </m:r>
                    <m:sSub>
                      <m:sSubPr>
                        <m:ctrlPr>
                          <a:rPr lang="en-US" i="1" dirty="0">
                            <a:solidFill>
                              <a:prstClr val="black"/>
                            </a:solidFill>
                            <a:latin typeface="Cambria Math" panose="02040503050406030204" pitchFamily="18" charset="0"/>
                          </a:rPr>
                        </m:ctrlPr>
                      </m:sSubPr>
                      <m:e>
                        <m:r>
                          <a:rPr lang="en-US" i="1" dirty="0" err="1">
                            <a:solidFill>
                              <a:prstClr val="black"/>
                            </a:solidFill>
                            <a:latin typeface="Cambria Math" panose="02040503050406030204"/>
                          </a:rPr>
                          <m:t>𝑝</m:t>
                        </m:r>
                      </m:e>
                      <m:sub>
                        <m:r>
                          <a:rPr lang="en-US" i="1" dirty="0" err="1">
                            <a:solidFill>
                              <a:prstClr val="black"/>
                            </a:solidFill>
                            <a:latin typeface="Cambria Math" panose="02040503050406030204"/>
                          </a:rPr>
                          <m:t>𝑛</m:t>
                        </m:r>
                      </m:sub>
                    </m:sSub>
                    <m:r>
                      <a:rPr lang="en-US" i="1" dirty="0">
                        <a:solidFill>
                          <a:prstClr val="black"/>
                        </a:solidFill>
                        <a:latin typeface="Cambria Math" panose="02040503050406030204"/>
                      </a:rPr>
                      <m:t>)</m:t>
                    </m:r>
                  </m:oMath>
                </a14:m>
                <a:endParaRPr lang="en-US" i="1" dirty="0">
                  <a:solidFill>
                    <a:prstClr val="black"/>
                  </a:solidFill>
                </a:endParaRPr>
              </a:p>
              <a:p>
                <a:pPr marL="514350" indent="-514350">
                  <a:buFont typeface="+mj-lt"/>
                  <a:buAutoNum type="arabicPeriod"/>
                </a:pPr>
                <a:endParaRPr lang="en-US" sz="4800" dirty="0"/>
              </a:p>
              <a:p>
                <a14:m>
                  <m:oMath xmlns:m="http://schemas.openxmlformats.org/officeDocument/2006/math">
                    <m:r>
                      <a:rPr lang="en-US" sz="4800" i="1">
                        <a:latin typeface="Cambria Math" panose="02040503050406030204"/>
                      </a:rPr>
                      <m:t>¬</m:t>
                    </m:r>
                    <m:d>
                      <m:dPr>
                        <m:ctrlPr>
                          <a:rPr lang="en-US" sz="4800" i="1">
                            <a:latin typeface="Cambria Math" panose="02040503050406030204" pitchFamily="18" charset="0"/>
                          </a:rPr>
                        </m:ctrlPr>
                      </m:dPr>
                      <m:e>
                        <m:r>
                          <a:rPr lang="en-US" sz="4800" i="1">
                            <a:latin typeface="Cambria Math" panose="02040503050406030204"/>
                          </a:rPr>
                          <m:t>𝑝</m:t>
                        </m:r>
                        <m:r>
                          <a:rPr lang="en-US" sz="4800" i="1">
                            <a:latin typeface="Cambria Math" panose="02040503050406030204"/>
                          </a:rPr>
                          <m:t>∨</m:t>
                        </m:r>
                        <m:r>
                          <a:rPr lang="en-US" sz="4800" i="1">
                            <a:latin typeface="Cambria Math" panose="02040503050406030204"/>
                          </a:rPr>
                          <m:t>𝑞</m:t>
                        </m:r>
                      </m:e>
                    </m:d>
                    <m:r>
                      <a:rPr lang="en-US" sz="4800" i="1">
                        <a:latin typeface="Cambria Math" panose="02040503050406030204"/>
                      </a:rPr>
                      <m:t>≡¬</m:t>
                    </m:r>
                    <m:r>
                      <a:rPr lang="en-US" sz="4800" i="1">
                        <a:latin typeface="Cambria Math" panose="02040503050406030204"/>
                      </a:rPr>
                      <m:t>𝑝</m:t>
                    </m:r>
                    <m:r>
                      <a:rPr lang="en-US" sz="4800" i="1">
                        <a:latin typeface="Cambria Math" panose="02040503050406030204"/>
                      </a:rPr>
                      <m:t>∧¬</m:t>
                    </m:r>
                    <m:r>
                      <a:rPr lang="en-US" sz="4800" i="1">
                        <a:latin typeface="Cambria Math" panose="02040503050406030204"/>
                      </a:rPr>
                      <m:t>𝑞</m:t>
                    </m:r>
                  </m:oMath>
                </a14:m>
                <a:endParaRPr lang="en-US" sz="4800" dirty="0"/>
              </a:p>
              <a:p>
                <a14:m>
                  <m:oMath xmlns:m="http://schemas.openxmlformats.org/officeDocument/2006/math">
                    <m:r>
                      <a:rPr lang="en-US" i="1" dirty="0">
                        <a:solidFill>
                          <a:prstClr val="black"/>
                        </a:solidFill>
                        <a:latin typeface="Cambria Math" panose="02040503050406030204"/>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1</m:t>
                        </m:r>
                      </m:sub>
                    </m:sSub>
                    <m:r>
                      <a:rPr lang="en-US" i="1" dirty="0">
                        <a:solidFill>
                          <a:prstClr val="black"/>
                        </a:solidFill>
                        <a:latin typeface="Cambria Math" panose="02040503050406030204"/>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2</m:t>
                        </m:r>
                      </m:sub>
                    </m:sSub>
                    <m:r>
                      <a:rPr lang="en-US" i="1" dirty="0">
                        <a:solidFill>
                          <a:prstClr val="black"/>
                        </a:solidFill>
                        <a:latin typeface="Cambria Math" panose="02040503050406030204"/>
                      </a:rPr>
                      <m:t>∨ · · · ∨</m:t>
                    </m:r>
                    <m:sSub>
                      <m:sSubPr>
                        <m:ctrlPr>
                          <a:rPr lang="en-US" i="1" dirty="0">
                            <a:solidFill>
                              <a:prstClr val="black"/>
                            </a:solidFill>
                            <a:latin typeface="Cambria Math" panose="02040503050406030204" pitchFamily="18" charset="0"/>
                          </a:rPr>
                        </m:ctrlPr>
                      </m:sSubPr>
                      <m:e>
                        <m:r>
                          <a:rPr lang="en-US" i="1" dirty="0" err="1">
                            <a:solidFill>
                              <a:prstClr val="black"/>
                            </a:solidFill>
                            <a:latin typeface="Cambria Math" panose="02040503050406030204"/>
                          </a:rPr>
                          <m:t>𝑝</m:t>
                        </m:r>
                      </m:e>
                      <m:sub>
                        <m:r>
                          <a:rPr lang="en-US" i="1" dirty="0" err="1">
                            <a:solidFill>
                              <a:prstClr val="black"/>
                            </a:solidFill>
                            <a:latin typeface="Cambria Math" panose="02040503050406030204"/>
                          </a:rPr>
                          <m:t>𝑛</m:t>
                        </m:r>
                      </m:sub>
                    </m:sSub>
                    <m:r>
                      <a:rPr lang="en-US" i="1" dirty="0">
                        <a:solidFill>
                          <a:prstClr val="black"/>
                        </a:solidFill>
                        <a:latin typeface="Cambria Math" panose="02040503050406030204"/>
                      </a:rPr>
                      <m:t>)≡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1</m:t>
                        </m:r>
                      </m:sub>
                    </m:sSub>
                    <m:r>
                      <a:rPr lang="en-US" i="1" dirty="0">
                        <a:solidFill>
                          <a:prstClr val="black"/>
                        </a:solidFill>
                        <a:latin typeface="Cambria Math" panose="02040503050406030204"/>
                      </a:rPr>
                      <m:t>∧¬</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𝑝</m:t>
                        </m:r>
                      </m:e>
                      <m:sub>
                        <m:r>
                          <a:rPr lang="en-US" i="1" dirty="0">
                            <a:solidFill>
                              <a:prstClr val="black"/>
                            </a:solidFill>
                            <a:latin typeface="Cambria Math" panose="02040503050406030204"/>
                          </a:rPr>
                          <m:t>2</m:t>
                        </m:r>
                      </m:sub>
                    </m:sSub>
                    <m:r>
                      <a:rPr lang="en-US" i="1" dirty="0">
                        <a:solidFill>
                          <a:prstClr val="black"/>
                        </a:solidFill>
                        <a:latin typeface="Cambria Math" panose="02040503050406030204"/>
                      </a:rPr>
                      <m:t>∧ ··· ∧</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a:rPr>
                          <m:t>¬</m:t>
                        </m:r>
                        <m:r>
                          <a:rPr lang="en-US" i="1" dirty="0" err="1">
                            <a:solidFill>
                              <a:prstClr val="black"/>
                            </a:solidFill>
                            <a:latin typeface="Cambria Math" panose="02040503050406030204"/>
                          </a:rPr>
                          <m:t>𝑝</m:t>
                        </m:r>
                      </m:e>
                      <m:sub>
                        <m:r>
                          <a:rPr lang="en-US" i="1" dirty="0" err="1">
                            <a:solidFill>
                              <a:prstClr val="black"/>
                            </a:solidFill>
                            <a:latin typeface="Cambria Math" panose="02040503050406030204"/>
                          </a:rPr>
                          <m:t>𝑛</m:t>
                        </m:r>
                      </m:sub>
                    </m:sSub>
                    <m:r>
                      <a:rPr lang="en-US" i="1" dirty="0">
                        <a:solidFill>
                          <a:prstClr val="black"/>
                        </a:solidFill>
                        <a:latin typeface="Cambria Math" panose="02040503050406030204"/>
                      </a:rPr>
                      <m:t>)</m:t>
                    </m:r>
                  </m:oMath>
                </a14:m>
                <a:endParaRPr lang="en-US" sz="4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828800" y="2119258"/>
                <a:ext cx="8686800" cy="3671943"/>
              </a:xfrm>
              <a:blipFill rotWithShape="1">
                <a:blip r:embed="rId1"/>
                <a:stretch>
                  <a:fillRect t="-7"/>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Absorption laws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0704" y="1586835"/>
                <a:ext cx="10058400" cy="4050792"/>
              </a:xfrm>
            </p:spPr>
            <p:txBody>
              <a:bodyPr>
                <a:normAutofit/>
              </a:bodyPr>
              <a:lstStyle/>
              <a:p>
                <a14:m>
                  <m:oMath xmlns:m="http://schemas.openxmlformats.org/officeDocument/2006/math">
                    <m:r>
                      <a:rPr lang="en-US" sz="4800" i="1" dirty="0">
                        <a:latin typeface="Cambria Math" panose="02040503050406030204"/>
                      </a:rPr>
                      <m:t>𝑝</m:t>
                    </m:r>
                    <m:r>
                      <a:rPr lang="en-US" sz="4800" i="1" dirty="0">
                        <a:latin typeface="Cambria Math" panose="02040503050406030204"/>
                      </a:rPr>
                      <m:t> ∨ (</m:t>
                    </m:r>
                    <m:r>
                      <a:rPr lang="en-US" sz="4800" i="1" dirty="0">
                        <a:latin typeface="Cambria Math" panose="02040503050406030204"/>
                      </a:rPr>
                      <m:t>𝑝</m:t>
                    </m:r>
                    <m:r>
                      <a:rPr lang="en-US" sz="4800" i="1" dirty="0">
                        <a:latin typeface="Cambria Math" panose="02040503050406030204"/>
                      </a:rPr>
                      <m:t> ∧ </m:t>
                    </m:r>
                    <m:r>
                      <a:rPr lang="en-US" sz="4800" i="1" dirty="0">
                        <a:latin typeface="Cambria Math" panose="02040503050406030204"/>
                      </a:rPr>
                      <m:t>𝑞</m:t>
                    </m:r>
                    <m:r>
                      <a:rPr lang="en-US" sz="4800" i="1" dirty="0">
                        <a:latin typeface="Cambria Math" panose="02040503050406030204"/>
                      </a:rPr>
                      <m:t>) ≡ </m:t>
                    </m:r>
                    <m:r>
                      <a:rPr lang="en-US" sz="4800" i="1" dirty="0">
                        <a:latin typeface="Cambria Math" panose="02040503050406030204"/>
                      </a:rPr>
                      <m:t>𝑝</m:t>
                    </m:r>
                  </m:oMath>
                </a14:m>
                <a:endParaRPr lang="en-US" sz="4800" dirty="0"/>
              </a:p>
              <a:p>
                <a14:m>
                  <m:oMath xmlns:m="http://schemas.openxmlformats.org/officeDocument/2006/math">
                    <m:r>
                      <a:rPr lang="en-US" sz="4800" i="1" dirty="0">
                        <a:latin typeface="Cambria Math" panose="02040503050406030204"/>
                      </a:rPr>
                      <m:t>𝑝</m:t>
                    </m:r>
                    <m:r>
                      <a:rPr lang="en-US" sz="4800" i="1" dirty="0">
                        <a:latin typeface="Cambria Math" panose="02040503050406030204"/>
                      </a:rPr>
                      <m:t> ∧ </m:t>
                    </m:r>
                    <m:d>
                      <m:dPr>
                        <m:ctrlPr>
                          <a:rPr lang="en-US" sz="4800" i="1" dirty="0">
                            <a:latin typeface="Cambria Math" panose="02040503050406030204" pitchFamily="18" charset="0"/>
                          </a:rPr>
                        </m:ctrlPr>
                      </m:dPr>
                      <m:e>
                        <m:r>
                          <a:rPr lang="en-US" sz="4800" i="1" dirty="0">
                            <a:latin typeface="Cambria Math" panose="02040503050406030204"/>
                          </a:rPr>
                          <m:t>𝑝</m:t>
                        </m:r>
                        <m:r>
                          <a:rPr lang="en-US" sz="4800" i="1" dirty="0">
                            <a:latin typeface="Cambria Math" panose="02040503050406030204"/>
                          </a:rPr>
                          <m:t> ∨ </m:t>
                        </m:r>
                        <m:r>
                          <a:rPr lang="en-US" sz="4800" i="1" dirty="0">
                            <a:latin typeface="Cambria Math" panose="02040503050406030204"/>
                          </a:rPr>
                          <m:t>𝑞</m:t>
                        </m:r>
                      </m:e>
                    </m:d>
                    <m:r>
                      <a:rPr lang="en-US" sz="4800" i="1" dirty="0">
                        <a:latin typeface="Cambria Math" panose="02040503050406030204"/>
                      </a:rPr>
                      <m:t>≡ </m:t>
                    </m:r>
                    <m:r>
                      <a:rPr lang="en-US" sz="4800" i="1" dirty="0">
                        <a:latin typeface="Cambria Math" panose="02040503050406030204"/>
                      </a:rPr>
                      <m:t>𝑝</m:t>
                    </m:r>
                  </m:oMath>
                </a14:m>
                <a:endParaRPr lang="en-US" sz="4800" dirty="0"/>
              </a:p>
              <a:p>
                <a:endParaRPr lang="en-US" sz="4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060704" y="1586835"/>
                <a:ext cx="10058400" cy="4050792"/>
              </a:xfrm>
              <a:blipFill rotWithShape="1">
                <a:blip r:embed="rId1"/>
                <a:stretch>
                  <a:fillRect l="-3" t="-15" r="3" b="2"/>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
        <p:nvSpPr>
          <p:cNvPr id="7" name="Title 1"/>
          <p:cNvSpPr txBox="1"/>
          <p:nvPr/>
        </p:nvSpPr>
        <p:spPr>
          <a:xfrm>
            <a:off x="1066800" y="348175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t>Negation laws</a:t>
            </a:r>
            <a:endParaRPr lang="en-US" b="1" dirty="0"/>
          </a:p>
        </p:txBody>
      </p:sp>
      <mc:AlternateContent xmlns:mc="http://schemas.openxmlformats.org/markup-compatibility/2006">
        <mc:Choice xmlns:a14="http://schemas.microsoft.com/office/drawing/2010/main" Requires="a14">
          <p:sp>
            <p:nvSpPr>
              <p:cNvPr id="8" name="Content Placeholder 2"/>
              <p:cNvSpPr txBox="1"/>
              <p:nvPr/>
            </p:nvSpPr>
            <p:spPr>
              <a:xfrm>
                <a:off x="1063752" y="4453480"/>
                <a:ext cx="9683965" cy="181930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14:m>
                  <m:oMath xmlns:m="http://schemas.openxmlformats.org/officeDocument/2006/math">
                    <m:r>
                      <a:rPr lang="en-US" sz="5400" i="1" dirty="0" smtClean="0">
                        <a:latin typeface="Cambria Math" panose="02040503050406030204"/>
                      </a:rPr>
                      <m:t>𝑝</m:t>
                    </m:r>
                    <m:r>
                      <a:rPr lang="en-US" sz="5400" i="1" dirty="0" smtClean="0">
                        <a:latin typeface="Cambria Math" panose="02040503050406030204"/>
                      </a:rPr>
                      <m:t> ∨</m:t>
                    </m:r>
                    <m:r>
                      <a:rPr lang="en-US" sz="5400" i="1" dirty="0" smtClean="0">
                        <a:latin typeface="Cambria Math" panose="02040503050406030204"/>
                      </a:rPr>
                      <m:t>￢</m:t>
                    </m:r>
                    <m:r>
                      <a:rPr lang="en-US" sz="5400" i="1" dirty="0" smtClean="0">
                        <a:latin typeface="Cambria Math" panose="02040503050406030204"/>
                      </a:rPr>
                      <m:t>𝑝</m:t>
                    </m:r>
                    <m:r>
                      <a:rPr lang="en-US" sz="5400" i="1" dirty="0" smtClean="0">
                        <a:latin typeface="Cambria Math" panose="02040503050406030204"/>
                      </a:rPr>
                      <m:t> ≡ </m:t>
                    </m:r>
                    <m:r>
                      <a:rPr lang="en-US" sz="5400" b="1" i="1" dirty="0">
                        <a:latin typeface="Cambria Math" panose="02040503050406030204"/>
                      </a:rPr>
                      <m:t>𝑻</m:t>
                    </m:r>
                  </m:oMath>
                </a14:m>
                <a:endParaRPr lang="en-US" sz="5400" dirty="0"/>
              </a:p>
              <a:p>
                <a14:m>
                  <m:oMath xmlns:m="http://schemas.openxmlformats.org/officeDocument/2006/math">
                    <m:r>
                      <a:rPr lang="en-US" sz="5400" i="1" dirty="0">
                        <a:latin typeface="Cambria Math" panose="02040503050406030204"/>
                      </a:rPr>
                      <m:t>𝑝</m:t>
                    </m:r>
                    <m:r>
                      <a:rPr lang="en-US" sz="5400" i="1" dirty="0">
                        <a:latin typeface="Cambria Math" panose="02040503050406030204"/>
                      </a:rPr>
                      <m:t> ∧</m:t>
                    </m:r>
                    <m:r>
                      <a:rPr lang="en-US" sz="5400" i="1" dirty="0">
                        <a:latin typeface="Cambria Math" panose="02040503050406030204"/>
                      </a:rPr>
                      <m:t>￢</m:t>
                    </m:r>
                    <m:r>
                      <a:rPr lang="en-US" sz="5400" i="1" dirty="0">
                        <a:latin typeface="Cambria Math" panose="02040503050406030204"/>
                      </a:rPr>
                      <m:t>𝑝</m:t>
                    </m:r>
                    <m:r>
                      <a:rPr lang="en-US" sz="5400" i="1" dirty="0">
                        <a:latin typeface="Cambria Math" panose="02040503050406030204"/>
                      </a:rPr>
                      <m:t> ≡ </m:t>
                    </m:r>
                    <m:r>
                      <a:rPr lang="en-US" sz="5400" b="1" i="1" dirty="0">
                        <a:latin typeface="Cambria Math" panose="02040503050406030204"/>
                      </a:rPr>
                      <m:t>𝑭</m:t>
                    </m:r>
                    <m:r>
                      <a:rPr lang="en-US" sz="5400" b="1" i="1" dirty="0">
                        <a:latin typeface="Cambria Math" panose="02040503050406030204"/>
                      </a:rPr>
                      <m:t> </m:t>
                    </m:r>
                  </m:oMath>
                </a14:m>
                <a:endParaRPr lang="en-US" sz="5400" dirty="0"/>
              </a:p>
            </p:txBody>
          </p:sp>
        </mc:Choice>
        <mc:Fallback>
          <p:sp>
            <p:nvSpPr>
              <p:cNvPr id="8" name="Content Placeholder 2"/>
              <p:cNvSpPr txBox="1">
                <a:spLocks noRot="1" noChangeAspect="1" noMove="1" noResize="1" noEditPoints="1" noAdjustHandles="1" noChangeArrowheads="1" noChangeShapeType="1" noTextEdit="1"/>
              </p:cNvSpPr>
              <p:nvPr/>
            </p:nvSpPr>
            <p:spPr>
              <a:xfrm>
                <a:off x="1063752" y="4453480"/>
                <a:ext cx="9683965" cy="1819304"/>
              </a:xfrm>
              <a:prstGeom prst="rect">
                <a:avLst/>
              </a:prstGeom>
              <a:blipFill rotWithShape="1">
                <a:blip r:embed="rId3"/>
                <a:stretch>
                  <a:fillRect l="-1" t="-12" r="4" b="14"/>
                </a:stretch>
              </a:blipFill>
            </p:spPr>
            <p:txBody>
              <a:bodyPr/>
              <a:lstStyle/>
              <a:p>
                <a:r>
                  <a:rPr lang="en-US"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b="1" dirty="0"/>
              <a:t>Implication</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1295401"/>
                <a:ext cx="8229600" cy="4525963"/>
              </a:xfrm>
            </p:spPr>
            <p:txBody>
              <a:bodyPr>
                <a:normAutofit/>
              </a:bodyPr>
              <a:lstStyle/>
              <a:p>
                <a14:m>
                  <m:oMath xmlns:m="http://schemas.openxmlformats.org/officeDocument/2006/math">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oMath>
                </a14:m>
                <a:endParaRPr lang="en-US" sz="4000" dirty="0"/>
              </a:p>
              <a:p>
                <a14:m>
                  <m:oMath xmlns:m="http://schemas.openxmlformats.org/officeDocument/2006/math">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r>
                      <a:rPr lang="en-US" sz="4000" i="1">
                        <a:latin typeface="Cambria Math" panose="02040503050406030204"/>
                      </a:rPr>
                      <m:t>≡¬</m:t>
                    </m:r>
                    <m:r>
                      <a:rPr lang="en-US" sz="4000" i="1">
                        <a:latin typeface="Cambria Math" panose="02040503050406030204"/>
                      </a:rPr>
                      <m:t>𝑝</m:t>
                    </m:r>
                    <m:r>
                      <a:rPr lang="en-US" sz="4000" i="1">
                        <a:latin typeface="Cambria Math" panose="02040503050406030204"/>
                      </a:rPr>
                      <m:t>⇒</m:t>
                    </m:r>
                    <m:r>
                      <a:rPr lang="en-US" sz="4000" i="1">
                        <a:latin typeface="Cambria Math" panose="02040503050406030204"/>
                      </a:rPr>
                      <m:t>𝑞</m:t>
                    </m:r>
                  </m:oMath>
                </a14:m>
                <a:endParaRPr lang="en-US" sz="40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981200" y="1295401"/>
                <a:ext cx="8229600" cy="4525963"/>
              </a:xfrm>
              <a:blipFill rotWithShape="1">
                <a:blip r:embed="rId1"/>
                <a:stretch>
                  <a:fillRect b="7"/>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fld>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03" t="38889" r="42662" b="30555"/>
          <a:stretch>
            <a:fillRect/>
          </a:stretch>
        </p:blipFill>
        <p:spPr bwMode="auto">
          <a:xfrm>
            <a:off x="2840180" y="2743200"/>
            <a:ext cx="706582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b="1" dirty="0"/>
              <a:t>More Implication Laws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66900" y="825500"/>
                <a:ext cx="8458200" cy="5105400"/>
              </a:xfrm>
            </p:spPr>
            <p:txBody>
              <a:bodyPr>
                <a:noAutofit/>
              </a:bodyPr>
              <a:lstStyle/>
              <a:p>
                <a14:m>
                  <m:oMath xmlns:m="http://schemas.openxmlformats.org/officeDocument/2006/math">
                    <m:r>
                      <a:rPr lang="en-US" sz="3600" i="1" dirty="0">
                        <a:latin typeface="Cambria Math" panose="02040503050406030204"/>
                      </a:rPr>
                      <m:t>𝑝</m:t>
                    </m:r>
                    <m:r>
                      <a:rPr lang="en-US" sz="3600" i="1" dirty="0">
                        <a:latin typeface="Cambria Math" panose="02040503050406030204"/>
                      </a:rPr>
                      <m:t> → </m:t>
                    </m:r>
                    <m:r>
                      <a:rPr lang="en-US" sz="3600" i="1" dirty="0">
                        <a:latin typeface="Cambria Math" panose="02040503050406030204"/>
                      </a:rPr>
                      <m:t>𝑞</m:t>
                    </m:r>
                    <m:r>
                      <a:rPr lang="en-US" sz="3600" i="1" dirty="0">
                        <a:latin typeface="Cambria Math" panose="02040503050406030204"/>
                      </a:rPr>
                      <m:t> ≡ </m:t>
                    </m:r>
                    <m:r>
                      <a:rPr lang="en-US" sz="3600" i="1" dirty="0">
                        <a:latin typeface="Cambria Math" panose="02040503050406030204"/>
                      </a:rPr>
                      <m:t>￢</m:t>
                    </m:r>
                    <m:r>
                      <a:rPr lang="en-US" sz="3600" i="1" dirty="0">
                        <a:latin typeface="Cambria Math" panose="02040503050406030204"/>
                      </a:rPr>
                      <m:t>𝑞</m:t>
                    </m:r>
                    <m:r>
                      <a:rPr lang="en-US" sz="3600" i="1" dirty="0">
                        <a:latin typeface="Cambria Math" panose="02040503050406030204"/>
                      </a:rPr>
                      <m:t> →</m:t>
                    </m:r>
                    <m:r>
                      <a:rPr lang="en-US" sz="3600" i="1" dirty="0">
                        <a:latin typeface="Cambria Math" panose="02040503050406030204"/>
                      </a:rPr>
                      <m:t>￢</m:t>
                    </m:r>
                    <m:r>
                      <a:rPr lang="en-US" sz="3600" i="1" dirty="0">
                        <a:latin typeface="Cambria Math" panose="02040503050406030204"/>
                      </a:rPr>
                      <m:t>𝑝</m:t>
                    </m:r>
                  </m:oMath>
                </a14:m>
                <a:endParaRPr lang="en-US" sz="3600" i="1" dirty="0"/>
              </a:p>
              <a:p>
                <a:r>
                  <a:rPr lang="en-US" sz="3600" i="1" dirty="0" err="1"/>
                  <a:t>p→q</a:t>
                </a:r>
                <a:r>
                  <a:rPr lang="en-US" sz="3600" i="1" dirty="0"/>
                  <a:t> </a:t>
                </a:r>
                <a14:m>
                  <m:oMath xmlns:m="http://schemas.openxmlformats.org/officeDocument/2006/math">
                    <m:r>
                      <a:rPr lang="en-US" sz="3600" i="1" dirty="0">
                        <a:latin typeface="Cambria Math" panose="02040503050406030204"/>
                      </a:rPr>
                      <m:t>≡ </m:t>
                    </m:r>
                  </m:oMath>
                </a14:m>
                <a:r>
                  <a:rPr lang="en-US" sz="3600" i="1" dirty="0"/>
                  <a:t>¬</a:t>
                </a:r>
                <a:r>
                  <a:rPr lang="en-US" sz="3600" i="1" dirty="0" err="1"/>
                  <a:t>p∨q</a:t>
                </a:r>
                <a:endParaRPr lang="en-US" sz="3600" i="1" dirty="0"/>
              </a:p>
              <a:p>
                <a14:m>
                  <m:oMath xmlns:m="http://schemas.openxmlformats.org/officeDocument/2006/math">
                    <m:r>
                      <a:rPr lang="en-US" sz="3600" i="1" dirty="0">
                        <a:latin typeface="Cambria Math" panose="02040503050406030204"/>
                      </a:rPr>
                      <m:t>𝑝</m:t>
                    </m:r>
                    <m:r>
                      <a:rPr lang="en-US" sz="3600" i="1" dirty="0">
                        <a:latin typeface="Cambria Math" panose="02040503050406030204"/>
                      </a:rPr>
                      <m:t> ∧ </m:t>
                    </m:r>
                    <m:r>
                      <a:rPr lang="en-US" sz="3600" i="1" dirty="0">
                        <a:latin typeface="Cambria Math" panose="02040503050406030204"/>
                      </a:rPr>
                      <m:t>𝑞</m:t>
                    </m:r>
                    <m:r>
                      <a:rPr lang="en-US" sz="3600" i="1" dirty="0">
                        <a:latin typeface="Cambria Math" panose="02040503050406030204"/>
                      </a:rPr>
                      <m:t> ≡ </m:t>
                    </m:r>
                    <m:r>
                      <a:rPr lang="en-US" sz="3600" i="1" dirty="0">
                        <a:latin typeface="Cambria Math" panose="02040503050406030204"/>
                      </a:rPr>
                      <m:t>￢</m:t>
                    </m:r>
                    <m:r>
                      <a:rPr lang="en-US" sz="3600" i="1" dirty="0">
                        <a:latin typeface="Cambria Math" panose="02040503050406030204"/>
                      </a:rPr>
                      <m:t>(</m:t>
                    </m:r>
                    <m:r>
                      <a:rPr lang="en-US" sz="3600" i="1" dirty="0">
                        <a:latin typeface="Cambria Math" panose="02040503050406030204"/>
                      </a:rPr>
                      <m:t>𝑝</m:t>
                    </m:r>
                    <m:r>
                      <a:rPr lang="en-US" sz="3600" i="1" dirty="0">
                        <a:latin typeface="Cambria Math" panose="02040503050406030204"/>
                      </a:rPr>
                      <m:t> →</m:t>
                    </m:r>
                    <m:r>
                      <a:rPr lang="en-US" sz="3600" i="1" dirty="0">
                        <a:latin typeface="Cambria Math" panose="02040503050406030204"/>
                      </a:rPr>
                      <m:t>￢</m:t>
                    </m:r>
                    <m:r>
                      <a:rPr lang="en-US" sz="3600" i="1" dirty="0">
                        <a:latin typeface="Cambria Math" panose="02040503050406030204"/>
                      </a:rPr>
                      <m:t>𝑞</m:t>
                    </m:r>
                    <m:r>
                      <a:rPr lang="en-US" sz="3600" i="1" dirty="0">
                        <a:latin typeface="Cambria Math" panose="02040503050406030204"/>
                      </a:rPr>
                      <m:t>)</m:t>
                    </m:r>
                  </m:oMath>
                </a14:m>
                <a:endParaRPr lang="en-US" sz="3600" i="1" dirty="0"/>
              </a:p>
              <a:p>
                <a14:m>
                  <m:oMath xmlns:m="http://schemas.openxmlformats.org/officeDocument/2006/math">
                    <m:r>
                      <a:rPr lang="en-US" sz="3600" i="1" dirty="0">
                        <a:latin typeface="Cambria Math" panose="02040503050406030204"/>
                      </a:rPr>
                      <m:t>𝑝</m:t>
                    </m:r>
                    <m:r>
                      <a:rPr lang="pt-BR" sz="3600" i="1" dirty="0">
                        <a:latin typeface="Cambria Math" panose="02040503050406030204"/>
                      </a:rPr>
                      <m:t>∨</m:t>
                    </m:r>
                    <m:r>
                      <a:rPr lang="en-US" sz="3600" i="1" dirty="0">
                        <a:latin typeface="Cambria Math" panose="02040503050406030204"/>
                      </a:rPr>
                      <m:t>𝑞</m:t>
                    </m:r>
                    <m:r>
                      <a:rPr lang="en-US" sz="3600" i="1" dirty="0">
                        <a:latin typeface="Cambria Math" panose="02040503050406030204"/>
                      </a:rPr>
                      <m:t> ≡ </m:t>
                    </m:r>
                    <m:r>
                      <a:rPr lang="en-US" sz="3600" i="1" dirty="0">
                        <a:latin typeface="Cambria Math" panose="02040503050406030204"/>
                      </a:rPr>
                      <m:t>￢</m:t>
                    </m:r>
                    <m:r>
                      <a:rPr lang="en-US" sz="3600" i="1" dirty="0">
                        <a:latin typeface="Cambria Math" panose="02040503050406030204"/>
                      </a:rPr>
                      <m:t>𝑝</m:t>
                    </m:r>
                    <m:r>
                      <a:rPr lang="en-US" sz="3600" i="1" dirty="0">
                        <a:latin typeface="Cambria Math" panose="02040503050406030204"/>
                      </a:rPr>
                      <m:t> →</m:t>
                    </m:r>
                    <m:r>
                      <a:rPr lang="en-US" sz="3600" i="1" dirty="0">
                        <a:latin typeface="Cambria Math" panose="02040503050406030204"/>
                      </a:rPr>
                      <m:t>𝑞</m:t>
                    </m:r>
                  </m:oMath>
                </a14:m>
                <a:endParaRPr lang="en-US" sz="3600" i="1" dirty="0"/>
              </a:p>
              <a:p>
                <a14:m>
                  <m:oMath xmlns:m="http://schemas.openxmlformats.org/officeDocument/2006/math">
                    <m:r>
                      <a:rPr lang="en-US" sz="3600" i="1" dirty="0">
                        <a:latin typeface="Cambria Math" panose="02040503050406030204"/>
                      </a:rPr>
                      <m:t>¬(</m:t>
                    </m:r>
                    <m:r>
                      <a:rPr lang="en-US" sz="3600" i="1" dirty="0">
                        <a:latin typeface="Cambria Math" panose="02040503050406030204"/>
                      </a:rPr>
                      <m:t>𝑝</m:t>
                    </m:r>
                    <m:r>
                      <a:rPr lang="en-US" sz="3600" i="1" dirty="0">
                        <a:latin typeface="Cambria Math" panose="02040503050406030204"/>
                      </a:rPr>
                      <m:t> → </m:t>
                    </m:r>
                    <m:r>
                      <a:rPr lang="en-US" sz="3600" i="1" dirty="0">
                        <a:latin typeface="Cambria Math" panose="02040503050406030204"/>
                      </a:rPr>
                      <m:t>𝑞</m:t>
                    </m:r>
                    <m:r>
                      <a:rPr lang="en-US" sz="3600" i="1" dirty="0">
                        <a:latin typeface="Cambria Math" panose="02040503050406030204"/>
                      </a:rPr>
                      <m:t>) ≡ </m:t>
                    </m:r>
                    <m:r>
                      <a:rPr lang="en-US" sz="3600" i="1" dirty="0">
                        <a:latin typeface="Cambria Math" panose="02040503050406030204"/>
                      </a:rPr>
                      <m:t>𝑝</m:t>
                    </m:r>
                    <m:r>
                      <a:rPr lang="en-US" sz="3600" i="1" dirty="0">
                        <a:latin typeface="Cambria Math" panose="02040503050406030204"/>
                      </a:rPr>
                      <m:t> ∧</m:t>
                    </m:r>
                    <m:r>
                      <a:rPr lang="en-US" sz="3600" i="1" dirty="0">
                        <a:latin typeface="Cambria Math" panose="02040503050406030204"/>
                      </a:rPr>
                      <m:t>￢</m:t>
                    </m:r>
                    <m:r>
                      <a:rPr lang="en-US" sz="3600" i="1" dirty="0">
                        <a:latin typeface="Cambria Math" panose="02040503050406030204"/>
                      </a:rPr>
                      <m:t>𝑞</m:t>
                    </m:r>
                  </m:oMath>
                </a14:m>
                <a:endParaRPr lang="en-US" sz="3600" i="1" dirty="0"/>
              </a:p>
              <a:p>
                <a14:m>
                  <m:oMath xmlns:m="http://schemas.openxmlformats.org/officeDocument/2006/math">
                    <m:r>
                      <a:rPr lang="pt-BR" sz="3600" i="1" dirty="0">
                        <a:latin typeface="Cambria Math" panose="02040503050406030204"/>
                      </a:rPr>
                      <m:t>(</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 ≡ </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m:t>
                    </m:r>
                  </m:oMath>
                </a14:m>
                <a:endParaRPr lang="pt-BR" sz="3600" i="1" dirty="0"/>
              </a:p>
              <a:p>
                <a14:m>
                  <m:oMath xmlns:m="http://schemas.openxmlformats.org/officeDocument/2006/math">
                    <m:r>
                      <a:rPr lang="pt-BR" sz="3600" i="1" dirty="0">
                        <a:latin typeface="Cambria Math" panose="02040503050406030204"/>
                      </a:rPr>
                      <m:t>(</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 ≡ (</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𝑟</m:t>
                    </m:r>
                  </m:oMath>
                </a14:m>
                <a:endParaRPr lang="pt-BR" sz="3600" i="1" dirty="0"/>
              </a:p>
              <a:p>
                <a14:m>
                  <m:oMath xmlns:m="http://schemas.openxmlformats.org/officeDocument/2006/math">
                    <m:r>
                      <a:rPr lang="pt-BR" sz="3600" i="1" dirty="0">
                        <a:latin typeface="Cambria Math" panose="02040503050406030204"/>
                      </a:rPr>
                      <m:t>(</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 ≡ </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m:t>
                    </m:r>
                  </m:oMath>
                </a14:m>
                <a:endParaRPr lang="pt-BR" sz="3600" i="1" dirty="0"/>
              </a:p>
              <a:p>
                <a14:m>
                  <m:oMath xmlns:m="http://schemas.openxmlformats.org/officeDocument/2006/math">
                    <m:r>
                      <a:rPr lang="pt-BR" sz="3600" i="1" dirty="0">
                        <a:latin typeface="Cambria Math" panose="02040503050406030204"/>
                      </a:rPr>
                      <m:t>(</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𝑟</m:t>
                    </m:r>
                    <m:r>
                      <a:rPr lang="pt-BR" sz="3600" i="1" dirty="0">
                        <a:latin typeface="Cambria Math" panose="02040503050406030204"/>
                      </a:rPr>
                      <m:t>) ≡ (</m:t>
                    </m:r>
                    <m:r>
                      <a:rPr lang="pt-BR" sz="3600" i="1" dirty="0">
                        <a:latin typeface="Cambria Math" panose="02040503050406030204"/>
                      </a:rPr>
                      <m:t>𝑝</m:t>
                    </m:r>
                    <m:r>
                      <a:rPr lang="pt-BR" sz="3600" i="1" dirty="0">
                        <a:latin typeface="Cambria Math" panose="02040503050406030204"/>
                      </a:rPr>
                      <m:t> ∧ </m:t>
                    </m:r>
                    <m:r>
                      <a:rPr lang="pt-BR" sz="3600" i="1" dirty="0">
                        <a:latin typeface="Cambria Math" panose="02040503050406030204"/>
                      </a:rPr>
                      <m:t>𝑞</m:t>
                    </m:r>
                    <m:r>
                      <a:rPr lang="pt-BR" sz="3600" i="1" dirty="0">
                        <a:latin typeface="Cambria Math" panose="02040503050406030204"/>
                      </a:rPr>
                      <m:t>) → </m:t>
                    </m:r>
                    <m:r>
                      <a:rPr lang="pt-BR" sz="3600" i="1" dirty="0">
                        <a:latin typeface="Cambria Math" panose="02040503050406030204"/>
                      </a:rPr>
                      <m:t>𝑟</m:t>
                    </m:r>
                  </m:oMath>
                </a14:m>
                <a:endParaRPr lang="en-US" sz="36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866900" y="825500"/>
                <a:ext cx="8458200" cy="5105400"/>
              </a:xfrm>
              <a:blipFill rotWithShape="1">
                <a:blip r:embed="rId1"/>
                <a:stretch>
                  <a:fillRect b="-1175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Bi-implications</a:t>
            </a:r>
            <a:endParaRPr lang="en-US" sz="4800"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r>
                      <a:rPr lang="en-US" sz="3200" i="1" dirty="0" smtClean="0">
                        <a:latin typeface="Cambria Math" panose="02040503050406030204"/>
                      </a:rPr>
                      <m:t>𝑝</m:t>
                    </m:r>
                    <m:r>
                      <a:rPr lang="en-US" sz="3200" i="1" dirty="0" smtClean="0">
                        <a:latin typeface="Cambria Math" panose="02040503050406030204"/>
                      </a:rPr>
                      <m:t> </m:t>
                    </m:r>
                    <m:r>
                      <a:rPr lang="en-US" sz="3200" i="1" dirty="0" smtClean="0">
                        <a:latin typeface="Cambria Math" panose="02040503050406030204"/>
                      </a:rPr>
                      <m:t>↔</m:t>
                    </m:r>
                    <m:r>
                      <a:rPr lang="en-US" sz="3200" i="1" dirty="0" smtClean="0">
                        <a:latin typeface="Cambria Math" panose="02040503050406030204"/>
                      </a:rPr>
                      <m:t> </m:t>
                    </m:r>
                    <m:r>
                      <a:rPr lang="en-US" sz="3200" i="1" dirty="0" smtClean="0">
                        <a:latin typeface="Cambria Math" panose="02040503050406030204"/>
                      </a:rPr>
                      <m:t>𝑞</m:t>
                    </m:r>
                    <m:r>
                      <a:rPr lang="en-US" sz="3200" i="1" dirty="0" smtClean="0">
                        <a:latin typeface="Cambria Math" panose="02040503050406030204"/>
                      </a:rPr>
                      <m:t> ≡ (</m:t>
                    </m:r>
                    <m:r>
                      <a:rPr lang="en-US" sz="3200" i="1" dirty="0" smtClean="0">
                        <a:latin typeface="Cambria Math" panose="02040503050406030204"/>
                      </a:rPr>
                      <m:t>𝑝</m:t>
                    </m:r>
                    <m:r>
                      <a:rPr lang="en-US" sz="3200" i="1" dirty="0" smtClean="0">
                        <a:latin typeface="Cambria Math" panose="02040503050406030204"/>
                      </a:rPr>
                      <m:t> → </m:t>
                    </m:r>
                    <m:r>
                      <a:rPr lang="en-US" sz="3200" i="1" dirty="0" smtClean="0">
                        <a:latin typeface="Cambria Math" panose="02040503050406030204"/>
                      </a:rPr>
                      <m:t>𝑞</m:t>
                    </m:r>
                    <m:r>
                      <a:rPr lang="en-US" sz="3200" i="1" dirty="0" smtClean="0">
                        <a:latin typeface="Cambria Math" panose="02040503050406030204"/>
                      </a:rPr>
                      <m:t>) ∧ (</m:t>
                    </m:r>
                    <m:r>
                      <a:rPr lang="en-US" sz="3200" i="1" dirty="0" smtClean="0">
                        <a:latin typeface="Cambria Math" panose="02040503050406030204"/>
                      </a:rPr>
                      <m:t>𝑞</m:t>
                    </m:r>
                    <m:r>
                      <a:rPr lang="en-US" sz="3200" i="1" dirty="0" smtClean="0">
                        <a:latin typeface="Cambria Math" panose="02040503050406030204"/>
                      </a:rPr>
                      <m:t> → </m:t>
                    </m:r>
                    <m:r>
                      <a:rPr lang="en-US" sz="3200" i="1" dirty="0" smtClean="0">
                        <a:latin typeface="Cambria Math" panose="02040503050406030204"/>
                      </a:rPr>
                      <m:t>𝑝</m:t>
                    </m:r>
                    <m:r>
                      <a:rPr lang="en-US" sz="3200" i="1" dirty="0" smtClean="0">
                        <a:latin typeface="Cambria Math" panose="02040503050406030204"/>
                      </a:rPr>
                      <m:t>)</m:t>
                    </m:r>
                  </m:oMath>
                </a14:m>
                <a:endParaRPr lang="en-US" sz="3200" i="1" dirty="0"/>
              </a:p>
              <a:p>
                <a14:m>
                  <m:oMath xmlns:m="http://schemas.openxmlformats.org/officeDocument/2006/math">
                    <m:r>
                      <a:rPr lang="en-US" sz="3200" i="1" dirty="0" smtClean="0">
                        <a:latin typeface="Cambria Math" panose="02040503050406030204"/>
                      </a:rPr>
                      <m:t>𝑝</m:t>
                    </m:r>
                    <m:r>
                      <a:rPr lang="en-US" sz="3200" i="1" dirty="0" smtClean="0">
                        <a:latin typeface="Cambria Math" panose="02040503050406030204"/>
                      </a:rPr>
                      <m:t> </m:t>
                    </m:r>
                    <m:r>
                      <a:rPr lang="en-US" sz="3200" i="1" dirty="0" smtClean="0">
                        <a:latin typeface="Cambria Math" panose="02040503050406030204"/>
                      </a:rPr>
                      <m:t>↔</m:t>
                    </m:r>
                    <m:r>
                      <a:rPr lang="en-US" sz="3200" i="1" dirty="0" smtClean="0">
                        <a:latin typeface="Cambria Math" panose="02040503050406030204"/>
                      </a:rPr>
                      <m:t> </m:t>
                    </m:r>
                    <m:r>
                      <a:rPr lang="en-US" sz="3200" i="1" dirty="0" smtClean="0">
                        <a:latin typeface="Cambria Math" panose="02040503050406030204"/>
                      </a:rPr>
                      <m:t>𝑞</m:t>
                    </m:r>
                    <m:r>
                      <a:rPr lang="en-US" sz="3200" i="1" dirty="0" smtClean="0">
                        <a:latin typeface="Cambria Math" panose="02040503050406030204"/>
                      </a:rPr>
                      <m:t> ≡ </m:t>
                    </m:r>
                    <m:r>
                      <a:rPr lang="en-US" sz="3200" i="1" dirty="0" smtClean="0">
                        <a:latin typeface="Cambria Math" panose="02040503050406030204"/>
                      </a:rPr>
                      <m:t>￢</m:t>
                    </m:r>
                    <m:r>
                      <a:rPr lang="en-US" sz="3200" i="1" dirty="0" smtClean="0">
                        <a:latin typeface="Cambria Math" panose="02040503050406030204"/>
                      </a:rPr>
                      <m:t>𝑝</m:t>
                    </m:r>
                    <m:r>
                      <a:rPr lang="en-US" sz="3200" i="1" dirty="0" smtClean="0">
                        <a:latin typeface="Cambria Math" panose="02040503050406030204"/>
                      </a:rPr>
                      <m:t> </m:t>
                    </m:r>
                    <m:r>
                      <a:rPr lang="en-US" sz="3200" i="1" dirty="0" smtClean="0">
                        <a:latin typeface="Cambria Math" panose="02040503050406030204"/>
                      </a:rPr>
                      <m:t>↔￢</m:t>
                    </m:r>
                    <m:r>
                      <a:rPr lang="en-US" sz="3200" i="1" dirty="0" smtClean="0">
                        <a:latin typeface="Cambria Math" panose="02040503050406030204"/>
                      </a:rPr>
                      <m:t>𝑞</m:t>
                    </m:r>
                  </m:oMath>
                </a14:m>
                <a:endParaRPr lang="en-US" sz="3200" i="1" dirty="0"/>
              </a:p>
              <a:p>
                <a14:m>
                  <m:oMath xmlns:m="http://schemas.openxmlformats.org/officeDocument/2006/math">
                    <m:r>
                      <a:rPr lang="en-US" sz="3200" i="1" dirty="0" smtClean="0">
                        <a:latin typeface="Cambria Math" panose="02040503050406030204"/>
                      </a:rPr>
                      <m:t>𝑝</m:t>
                    </m:r>
                    <m:r>
                      <a:rPr lang="en-US" sz="3200" i="1" dirty="0" smtClean="0">
                        <a:latin typeface="Cambria Math" panose="02040503050406030204"/>
                      </a:rPr>
                      <m:t> </m:t>
                    </m:r>
                    <m:r>
                      <a:rPr lang="en-US" sz="3200" i="1" dirty="0" smtClean="0">
                        <a:latin typeface="Cambria Math" panose="02040503050406030204"/>
                      </a:rPr>
                      <m:t>↔</m:t>
                    </m:r>
                    <m:r>
                      <a:rPr lang="en-US" sz="3200" i="1" dirty="0" smtClean="0">
                        <a:latin typeface="Cambria Math" panose="02040503050406030204"/>
                      </a:rPr>
                      <m:t> </m:t>
                    </m:r>
                    <m:r>
                      <a:rPr lang="en-US" sz="3200" i="1" dirty="0" smtClean="0">
                        <a:latin typeface="Cambria Math" panose="02040503050406030204"/>
                      </a:rPr>
                      <m:t>𝑞</m:t>
                    </m:r>
                    <m:r>
                      <a:rPr lang="en-US" sz="3200" i="1" dirty="0" smtClean="0">
                        <a:latin typeface="Cambria Math" panose="02040503050406030204"/>
                      </a:rPr>
                      <m:t> ≡ (</m:t>
                    </m:r>
                    <m:r>
                      <a:rPr lang="en-US" sz="3200" i="1" dirty="0" smtClean="0">
                        <a:latin typeface="Cambria Math" panose="02040503050406030204"/>
                      </a:rPr>
                      <m:t>𝑝</m:t>
                    </m:r>
                    <m:r>
                      <a:rPr lang="en-US" sz="3200" i="1" dirty="0" smtClean="0">
                        <a:latin typeface="Cambria Math" panose="02040503050406030204"/>
                      </a:rPr>
                      <m:t> ∧ </m:t>
                    </m:r>
                    <m:r>
                      <a:rPr lang="en-US" sz="3200" i="1" dirty="0" smtClean="0">
                        <a:latin typeface="Cambria Math" panose="02040503050406030204"/>
                      </a:rPr>
                      <m:t>𝑞</m:t>
                    </m:r>
                    <m:r>
                      <a:rPr lang="en-US" sz="3200" i="1" dirty="0" smtClean="0">
                        <a:latin typeface="Cambria Math" panose="02040503050406030204"/>
                      </a:rPr>
                      <m:t>) ∨ (</m:t>
                    </m:r>
                    <m:r>
                      <a:rPr lang="en-US" sz="3200" i="1" dirty="0" smtClean="0">
                        <a:latin typeface="Cambria Math" panose="02040503050406030204"/>
                      </a:rPr>
                      <m:t>￢</m:t>
                    </m:r>
                    <m:r>
                      <a:rPr lang="en-US" sz="3200" i="1" dirty="0" smtClean="0">
                        <a:latin typeface="Cambria Math" panose="02040503050406030204"/>
                      </a:rPr>
                      <m:t>𝑝</m:t>
                    </m:r>
                    <m:r>
                      <a:rPr lang="en-US" sz="3200" i="1" dirty="0" smtClean="0">
                        <a:latin typeface="Cambria Math" panose="02040503050406030204"/>
                      </a:rPr>
                      <m:t> ∧</m:t>
                    </m:r>
                    <m:r>
                      <a:rPr lang="en-US" sz="3200" i="1" dirty="0" smtClean="0">
                        <a:latin typeface="Cambria Math" panose="02040503050406030204"/>
                      </a:rPr>
                      <m:t>￢</m:t>
                    </m:r>
                    <m:r>
                      <a:rPr lang="en-US" sz="3200" i="1" dirty="0" smtClean="0">
                        <a:latin typeface="Cambria Math" panose="02040503050406030204"/>
                      </a:rPr>
                      <m:t>𝑞</m:t>
                    </m:r>
                    <m:r>
                      <a:rPr lang="en-US" sz="3200" i="1" dirty="0" smtClean="0">
                        <a:latin typeface="Cambria Math" panose="02040503050406030204"/>
                      </a:rPr>
                      <m:t>)</m:t>
                    </m:r>
                  </m:oMath>
                </a14:m>
                <a:endParaRPr lang="en-US" sz="3200" i="1" dirty="0"/>
              </a:p>
              <a:p>
                <a14:m>
                  <m:oMath xmlns:m="http://schemas.openxmlformats.org/officeDocument/2006/math">
                    <m:r>
                      <a:rPr lang="en-US" sz="3200" i="1" dirty="0" smtClean="0">
                        <a:latin typeface="Cambria Math" panose="02040503050406030204"/>
                      </a:rPr>
                      <m:t>￢</m:t>
                    </m:r>
                    <m:r>
                      <a:rPr lang="en-US" sz="3200" i="1" dirty="0" smtClean="0">
                        <a:latin typeface="Cambria Math" panose="02040503050406030204"/>
                      </a:rPr>
                      <m:t>(</m:t>
                    </m:r>
                    <m:r>
                      <a:rPr lang="en-US" sz="3200" i="1" dirty="0" smtClean="0">
                        <a:latin typeface="Cambria Math" panose="02040503050406030204"/>
                      </a:rPr>
                      <m:t>𝑝</m:t>
                    </m:r>
                    <m:r>
                      <a:rPr lang="en-US" sz="3200" i="1" dirty="0" smtClean="0">
                        <a:latin typeface="Cambria Math" panose="02040503050406030204"/>
                      </a:rPr>
                      <m:t> </m:t>
                    </m:r>
                    <m:r>
                      <a:rPr lang="en-US" sz="3200" i="1" dirty="0" smtClean="0">
                        <a:latin typeface="Cambria Math" panose="02040503050406030204"/>
                      </a:rPr>
                      <m:t>↔</m:t>
                    </m:r>
                    <m:r>
                      <a:rPr lang="en-US" sz="3200" i="1" dirty="0" smtClean="0">
                        <a:latin typeface="Cambria Math" panose="02040503050406030204"/>
                      </a:rPr>
                      <m:t> </m:t>
                    </m:r>
                    <m:r>
                      <a:rPr lang="en-US" sz="3200" i="1" dirty="0" smtClean="0">
                        <a:latin typeface="Cambria Math" panose="02040503050406030204"/>
                      </a:rPr>
                      <m:t>𝑞</m:t>
                    </m:r>
                    <m:r>
                      <a:rPr lang="en-US" sz="3200" i="1" dirty="0" smtClean="0">
                        <a:latin typeface="Cambria Math" panose="02040503050406030204"/>
                      </a:rPr>
                      <m:t>) ≡ </m:t>
                    </m:r>
                    <m:r>
                      <a:rPr lang="en-US" sz="3200" i="1" dirty="0" smtClean="0">
                        <a:latin typeface="Cambria Math" panose="02040503050406030204"/>
                      </a:rPr>
                      <m:t>𝑝</m:t>
                    </m:r>
                    <m:r>
                      <a:rPr lang="en-US" sz="3200" i="1" dirty="0" smtClean="0">
                        <a:latin typeface="Cambria Math" panose="02040503050406030204"/>
                      </a:rPr>
                      <m:t> </m:t>
                    </m:r>
                    <m:r>
                      <a:rPr lang="en-US" sz="3200" i="1" dirty="0" smtClean="0">
                        <a:latin typeface="Cambria Math" panose="02040503050406030204"/>
                      </a:rPr>
                      <m:t>↔￢</m:t>
                    </m:r>
                    <m:r>
                      <a:rPr lang="en-US" sz="3200" i="1" dirty="0" smtClean="0">
                        <a:latin typeface="Cambria Math" panose="02040503050406030204"/>
                      </a:rPr>
                      <m:t>𝑞</m:t>
                    </m:r>
                  </m:oMath>
                </a14:m>
                <a:endParaRPr lang="en-US" sz="32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5" t="-13" r="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fontScale="90000"/>
          </a:bodyPr>
          <a:lstStyle/>
          <a:p>
            <a:r>
              <a:rPr lang="en-US" b="1" dirty="0"/>
              <a:t>Using Logical Equivalence</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6400" y="1600201"/>
                <a:ext cx="8915400" cy="4525963"/>
              </a:xfrm>
            </p:spPr>
            <p:txBody>
              <a:bodyPr/>
              <a:lstStyle/>
              <a:p>
                <a:r>
                  <a:rPr lang="en-US" sz="2800" dirty="0"/>
                  <a:t>Show that </a:t>
                </a:r>
                <a14:m>
                  <m:oMath xmlns:m="http://schemas.openxmlformats.org/officeDocument/2006/math">
                    <m:r>
                      <a:rPr lang="en-US" sz="2800" i="1" dirty="0" smtClean="0">
                        <a:latin typeface="Cambria Math" panose="02040503050406030204"/>
                      </a:rPr>
                      <m:t>￢</m:t>
                    </m:r>
                    <m:r>
                      <a:rPr lang="en-US" sz="2800" i="1" dirty="0" smtClean="0">
                        <a:latin typeface="Cambria Math" panose="02040503050406030204"/>
                      </a:rPr>
                      <m:t>(</m:t>
                    </m:r>
                    <m:r>
                      <a:rPr lang="en-US" sz="2800" i="1" dirty="0" smtClean="0">
                        <a:latin typeface="Cambria Math" panose="02040503050406030204"/>
                      </a:rPr>
                      <m:t>𝑝</m:t>
                    </m:r>
                    <m:r>
                      <a:rPr lang="en-US" sz="2800" i="1" dirty="0" smtClean="0">
                        <a:latin typeface="Cambria Math" panose="02040503050406030204"/>
                      </a:rPr>
                      <m:t> → </m:t>
                    </m:r>
                    <m:r>
                      <a:rPr lang="en-US" sz="2800" i="1" dirty="0" smtClean="0">
                        <a:latin typeface="Cambria Math" panose="02040503050406030204"/>
                      </a:rPr>
                      <m:t>𝑞</m:t>
                    </m:r>
                    <m:r>
                      <a:rPr lang="en-US" sz="2800" i="1" dirty="0" smtClean="0">
                        <a:latin typeface="Cambria Math" panose="02040503050406030204"/>
                      </a:rPr>
                      <m:t>) </m:t>
                    </m:r>
                  </m:oMath>
                </a14:m>
                <a:r>
                  <a:rPr lang="en-US" sz="2800" dirty="0"/>
                  <a:t>and </a:t>
                </a:r>
                <a14:m>
                  <m:oMath xmlns:m="http://schemas.openxmlformats.org/officeDocument/2006/math">
                    <m:r>
                      <a:rPr lang="en-US" sz="2800" i="1" dirty="0" smtClean="0">
                        <a:latin typeface="Cambria Math" panose="02040503050406030204"/>
                      </a:rPr>
                      <m:t>𝑝</m:t>
                    </m:r>
                    <m:r>
                      <a:rPr lang="en-US" sz="2800" i="1" dirty="0" smtClean="0">
                        <a:latin typeface="Cambria Math" panose="02040503050406030204"/>
                      </a:rPr>
                      <m:t> ∧</m:t>
                    </m:r>
                    <m:r>
                      <a:rPr lang="en-US" sz="2800" i="1" dirty="0" smtClean="0">
                        <a:latin typeface="Cambria Math" panose="02040503050406030204"/>
                      </a:rPr>
                      <m:t>￢</m:t>
                    </m:r>
                    <m:r>
                      <a:rPr lang="en-US" sz="2800" i="1" dirty="0" smtClean="0">
                        <a:latin typeface="Cambria Math" panose="02040503050406030204"/>
                      </a:rPr>
                      <m:t>𝑞</m:t>
                    </m:r>
                    <m:r>
                      <a:rPr lang="en-US" sz="2800" i="1" dirty="0" smtClean="0">
                        <a:latin typeface="Cambria Math" panose="02040503050406030204"/>
                      </a:rPr>
                      <m:t> </m:t>
                    </m:r>
                  </m:oMath>
                </a14:m>
                <a:r>
                  <a:rPr lang="en-US" sz="2800" dirty="0"/>
                  <a:t>are logically equivalent.</a:t>
                </a:r>
                <a:endParaRPr lang="en-US" sz="2800" dirty="0"/>
              </a:p>
              <a:p>
                <a:endParaRPr lang="en-US" sz="2800" dirty="0"/>
              </a:p>
              <a:p>
                <a:r>
                  <a:rPr lang="en-US" sz="2800" dirty="0"/>
                  <a:t>Show that </a:t>
                </a:r>
                <a14:m>
                  <m:oMath xmlns:m="http://schemas.openxmlformats.org/officeDocument/2006/math">
                    <m:r>
                      <a:rPr lang="en-US" sz="2800" i="1" dirty="0" smtClean="0">
                        <a:latin typeface="Cambria Math" panose="02040503050406030204"/>
                      </a:rPr>
                      <m:t>￢</m:t>
                    </m:r>
                    <m:r>
                      <a:rPr lang="en-US" sz="2800" i="1" dirty="0" smtClean="0">
                        <a:latin typeface="Cambria Math" panose="02040503050406030204"/>
                      </a:rPr>
                      <m:t>(</m:t>
                    </m:r>
                    <m:r>
                      <a:rPr lang="en-US" sz="2800" i="1" dirty="0" smtClean="0">
                        <a:latin typeface="Cambria Math" panose="02040503050406030204"/>
                      </a:rPr>
                      <m:t>𝑝</m:t>
                    </m:r>
                    <m:r>
                      <a:rPr lang="en-US" sz="2800" i="1" dirty="0" smtClean="0">
                        <a:latin typeface="Cambria Math" panose="02040503050406030204"/>
                      </a:rPr>
                      <m:t> ∨ (</m:t>
                    </m:r>
                    <m:r>
                      <a:rPr lang="en-US" sz="2800" i="1" dirty="0" smtClean="0">
                        <a:latin typeface="Cambria Math" panose="02040503050406030204"/>
                      </a:rPr>
                      <m:t>￢</m:t>
                    </m:r>
                    <m:r>
                      <a:rPr lang="en-US" sz="2800" i="1" dirty="0" smtClean="0">
                        <a:latin typeface="Cambria Math" panose="02040503050406030204"/>
                      </a:rPr>
                      <m:t>𝑝</m:t>
                    </m:r>
                    <m:r>
                      <a:rPr lang="en-US" sz="2800" i="1" dirty="0" smtClean="0">
                        <a:latin typeface="Cambria Math" panose="02040503050406030204"/>
                      </a:rPr>
                      <m:t> ∧ </m:t>
                    </m:r>
                    <m:r>
                      <a:rPr lang="en-US" sz="2800" i="1" dirty="0" smtClean="0">
                        <a:latin typeface="Cambria Math" panose="02040503050406030204"/>
                      </a:rPr>
                      <m:t>𝑞</m:t>
                    </m:r>
                    <m:r>
                      <a:rPr lang="en-US" sz="2800" i="1" dirty="0" smtClean="0">
                        <a:latin typeface="Cambria Math" panose="02040503050406030204"/>
                      </a:rPr>
                      <m:t>)) </m:t>
                    </m:r>
                  </m:oMath>
                </a14:m>
                <a:r>
                  <a:rPr lang="en-US" sz="2800" dirty="0"/>
                  <a:t>and </a:t>
                </a:r>
                <a14:m>
                  <m:oMath xmlns:m="http://schemas.openxmlformats.org/officeDocument/2006/math">
                    <m:r>
                      <a:rPr lang="en-US" sz="2800" i="1" dirty="0" smtClean="0">
                        <a:latin typeface="Cambria Math" panose="02040503050406030204"/>
                      </a:rPr>
                      <m:t>￢</m:t>
                    </m:r>
                    <m:r>
                      <a:rPr lang="en-US" sz="2800" i="1" dirty="0" smtClean="0">
                        <a:latin typeface="Cambria Math" panose="02040503050406030204"/>
                      </a:rPr>
                      <m:t>𝑝</m:t>
                    </m:r>
                    <m:r>
                      <a:rPr lang="en-US" sz="2800" i="1" dirty="0" smtClean="0">
                        <a:latin typeface="Cambria Math" panose="02040503050406030204"/>
                      </a:rPr>
                      <m:t> ∧</m:t>
                    </m:r>
                    <m:r>
                      <a:rPr lang="en-US" sz="2800" i="1" dirty="0" smtClean="0">
                        <a:latin typeface="Cambria Math" panose="02040503050406030204"/>
                      </a:rPr>
                      <m:t>￢</m:t>
                    </m:r>
                    <m:r>
                      <a:rPr lang="en-US" sz="2800" i="1" dirty="0" smtClean="0">
                        <a:latin typeface="Cambria Math" panose="02040503050406030204"/>
                      </a:rPr>
                      <m:t>𝑞</m:t>
                    </m:r>
                    <m:r>
                      <a:rPr lang="en-US" sz="2800" i="1" dirty="0" smtClean="0">
                        <a:latin typeface="Cambria Math" panose="02040503050406030204"/>
                      </a:rPr>
                      <m:t> </m:t>
                    </m:r>
                  </m:oMath>
                </a14:m>
                <a:r>
                  <a:rPr lang="en-US" sz="2800" dirty="0"/>
                  <a:t>are logically equivalent by developing a series of logical equivalences.</a:t>
                </a:r>
                <a:endParaRPr lang="en-US" sz="2800" dirty="0"/>
              </a:p>
              <a:p>
                <a:endParaRPr lang="en-US" sz="2800" b="1" dirty="0"/>
              </a:p>
              <a:p>
                <a:r>
                  <a:rPr lang="en-US" sz="2800" dirty="0"/>
                  <a:t>Prove that </a:t>
                </a:r>
                <a14:m>
                  <m:oMath xmlns:m="http://schemas.openxmlformats.org/officeDocument/2006/math">
                    <m:r>
                      <a:rPr lang="en-US" sz="2800" i="1" dirty="0" smtClean="0">
                        <a:latin typeface="Cambria Math" panose="02040503050406030204"/>
                      </a:rPr>
                      <m:t>(</m:t>
                    </m:r>
                    <m:r>
                      <a:rPr lang="en-US" sz="2800" i="1" dirty="0" err="1" smtClean="0">
                        <a:latin typeface="Cambria Math" panose="02040503050406030204"/>
                      </a:rPr>
                      <m:t>𝑝</m:t>
                    </m:r>
                    <m:r>
                      <a:rPr lang="en-US" sz="2800" i="1" dirty="0" err="1" smtClean="0">
                        <a:latin typeface="Cambria Math" panose="02040503050406030204"/>
                      </a:rPr>
                      <m:t>∧</m:t>
                    </m:r>
                    <m:r>
                      <a:rPr lang="en-US" sz="2800" i="1" dirty="0" err="1" smtClean="0">
                        <a:latin typeface="Cambria Math" panose="02040503050406030204"/>
                      </a:rPr>
                      <m:t>𝑞</m:t>
                    </m:r>
                    <m:r>
                      <a:rPr lang="en-US" sz="2800" i="1" dirty="0" smtClean="0">
                        <a:latin typeface="Cambria Math" panose="02040503050406030204"/>
                      </a:rPr>
                      <m:t>)⇒(</m:t>
                    </m:r>
                    <m:r>
                      <a:rPr lang="en-US" sz="2800" i="1" dirty="0" err="1" smtClean="0">
                        <a:latin typeface="Cambria Math" panose="02040503050406030204"/>
                      </a:rPr>
                      <m:t>𝑝</m:t>
                    </m:r>
                    <m:r>
                      <a:rPr lang="en-US" sz="2800" i="1" dirty="0" err="1" smtClean="0">
                        <a:latin typeface="Cambria Math" panose="02040503050406030204"/>
                      </a:rPr>
                      <m:t>∨</m:t>
                    </m:r>
                    <m:r>
                      <a:rPr lang="en-US" sz="2800" i="1" dirty="0" err="1" smtClean="0">
                        <a:latin typeface="Cambria Math" panose="02040503050406030204"/>
                      </a:rPr>
                      <m:t>𝑞</m:t>
                    </m:r>
                    <m:r>
                      <a:rPr lang="en-US" sz="2800" i="1" dirty="0" smtClean="0">
                        <a:latin typeface="Cambria Math" panose="02040503050406030204"/>
                      </a:rPr>
                      <m:t>)</m:t>
                    </m:r>
                    <m:r>
                      <a:rPr lang="en-US" sz="2800" i="1" dirty="0">
                        <a:latin typeface="Cambria Math" panose="02040503050406030204"/>
                      </a:rPr>
                      <m:t> </m:t>
                    </m:r>
                  </m:oMath>
                </a14:m>
                <a:r>
                  <a:rPr lang="en-US" sz="2800" dirty="0"/>
                  <a:t>is a tautology.</a:t>
                </a:r>
                <a:endParaRPr lang="en-US" sz="2800" b="1"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76400" y="1600201"/>
                <a:ext cx="8915400" cy="4525963"/>
              </a:xfrm>
              <a:blipFill rotWithShape="1">
                <a:blip r:embed="rId1"/>
                <a:stretch>
                  <a:fillRect b="7"/>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b="1" dirty="0"/>
              <a:t>Using Logical Equivalence</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6400" y="990600"/>
                <a:ext cx="8763000" cy="5715000"/>
              </a:xfrm>
            </p:spPr>
            <p:txBody>
              <a:bodyPr>
                <a:normAutofit/>
              </a:bodyPr>
              <a:lstStyle/>
              <a:p>
                <a:pPr marL="0" indent="0">
                  <a:buNone/>
                </a:pPr>
                <a:r>
                  <a:rPr lang="en-US" dirty="0"/>
                  <a:t>Ex: Prove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a:rPr>
                          <m:t>𝑝</m:t>
                        </m:r>
                        <m:r>
                          <a:rPr lang="en-US" b="0" i="1" smtClean="0">
                            <a:latin typeface="Cambria Math" panose="02040503050406030204"/>
                          </a:rPr>
                          <m:t>∧</m:t>
                        </m:r>
                        <m:r>
                          <a:rPr lang="en-US" b="0" i="1" smtClean="0">
                            <a:latin typeface="Cambria Math" panose="02040503050406030204"/>
                          </a:rPr>
                          <m:t>𝑞</m:t>
                        </m:r>
                      </m:e>
                    </m:d>
                    <m:r>
                      <a:rPr lang="en-US" b="0" i="1" smtClean="0">
                        <a:latin typeface="Cambria Math" panose="02040503050406030204"/>
                      </a:rPr>
                      <m:t>⇒(</m:t>
                    </m:r>
                    <m:r>
                      <a:rPr lang="en-US" b="0" i="1" smtClean="0">
                        <a:latin typeface="Cambria Math" panose="02040503050406030204"/>
                      </a:rPr>
                      <m:t>𝑝</m:t>
                    </m:r>
                    <m:r>
                      <a:rPr lang="en-US" b="0" i="1" smtClean="0">
                        <a:latin typeface="Cambria Math" panose="02040503050406030204"/>
                      </a:rPr>
                      <m:t>∨</m:t>
                    </m:r>
                    <m:r>
                      <a:rPr lang="en-US" b="0" i="1" smtClean="0">
                        <a:latin typeface="Cambria Math" panose="02040503050406030204"/>
                      </a:rPr>
                      <m:t>𝑞</m:t>
                    </m:r>
                    <m:r>
                      <a:rPr lang="en-US" b="0" i="1" smtClean="0">
                        <a:latin typeface="Cambria Math" panose="02040503050406030204"/>
                      </a:rPr>
                      <m:t>)</m:t>
                    </m:r>
                  </m:oMath>
                </a14:m>
                <a:r>
                  <a:rPr lang="en-US" dirty="0"/>
                  <a:t> is a tautology.</a:t>
                </a:r>
                <a:endParaRPr lang="en-US" dirty="0"/>
              </a:p>
              <a:p>
                <a:pPr marL="0" indent="0">
                  <a:buNone/>
                </a:pPr>
                <a:r>
                  <a:rPr lang="en-US" dirty="0"/>
                  <a:t>To show that this statement is a tautology, we will use logical equivalences to demonstrate that it is logically equivalent to </a:t>
                </a:r>
                <a:r>
                  <a:rPr lang="en-US" b="1" dirty="0"/>
                  <a:t>T</a:t>
                </a:r>
                <a:endParaRPr lang="en-US" dirty="0"/>
              </a:p>
              <a:p>
                <a:pPr marL="0" indent="0">
                  <a:buNone/>
                </a:pPr>
                <a14:m>
                  <m:oMathPara xmlns:m="http://schemas.openxmlformats.org/officeDocument/2006/math">
                    <m:oMathParaPr>
                      <m:jc m:val="left"/>
                    </m:oMathParaPr>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a:rPr>
                            <m:t>𝑝</m:t>
                          </m:r>
                          <m:r>
                            <a:rPr lang="en-US" i="1" dirty="0" smtClean="0">
                              <a:latin typeface="Cambria Math" panose="02040503050406030204"/>
                            </a:rPr>
                            <m:t> ∧ </m:t>
                          </m:r>
                          <m:r>
                            <a:rPr lang="en-US" i="1" dirty="0" smtClean="0">
                              <a:latin typeface="Cambria Math" panose="02040503050406030204"/>
                            </a:rPr>
                            <m:t>𝑞</m:t>
                          </m:r>
                        </m:e>
                      </m:d>
                      <m:r>
                        <a:rPr lang="en-US" i="1" dirty="0" smtClean="0">
                          <a:latin typeface="Cambria Math" panose="02040503050406030204"/>
                        </a:rPr>
                        <m:t>→ </m:t>
                      </m:r>
                      <m:d>
                        <m:dPr>
                          <m:ctrlPr>
                            <a:rPr lang="en-US" i="1" dirty="0" smtClean="0">
                              <a:latin typeface="Cambria Math" panose="02040503050406030204" pitchFamily="18" charset="0"/>
                            </a:rPr>
                          </m:ctrlPr>
                        </m:dPr>
                        <m:e>
                          <m:r>
                            <a:rPr lang="en-US" i="1" dirty="0" smtClean="0">
                              <a:latin typeface="Cambria Math" panose="02040503050406030204"/>
                            </a:rPr>
                            <m:t>𝑝</m:t>
                          </m:r>
                          <m:r>
                            <a:rPr lang="en-US" i="1" dirty="0" smtClean="0">
                              <a:latin typeface="Cambria Math" panose="02040503050406030204"/>
                            </a:rPr>
                            <m:t> ∨ </m:t>
                          </m:r>
                          <m:r>
                            <a:rPr lang="en-US" i="1" dirty="0" smtClean="0">
                              <a:latin typeface="Cambria Math" panose="02040503050406030204"/>
                            </a:rPr>
                            <m:t>𝑞</m:t>
                          </m:r>
                        </m:e>
                      </m:d>
                    </m:oMath>
                  </m:oMathPara>
                </a14:m>
                <a:endParaRPr lang="en-US" i="1" dirty="0">
                  <a:latin typeface="Cambria Math" panose="02040503050406030204"/>
                </a:endParaRPr>
              </a:p>
              <a:p>
                <a:pPr marL="0" indent="0">
                  <a:buNone/>
                </a:pPr>
                <a:r>
                  <a:rPr lang="en-US" dirty="0"/>
                  <a:t>  </a:t>
                </a:r>
                <a14:m>
                  <m:oMath xmlns:m="http://schemas.openxmlformats.org/officeDocument/2006/math">
                    <m:r>
                      <a:rPr lang="en-US" i="1" dirty="0" smtClean="0">
                        <a:latin typeface="Cambria Math" panose="02040503050406030204"/>
                      </a:rPr>
                      <m:t>≡</m:t>
                    </m:r>
                    <m:r>
                      <a:rPr lang="en-US" i="1" dirty="0">
                        <a:latin typeface="Cambria Math" panose="02040503050406030204"/>
                      </a:rPr>
                      <m:t>¬</m:t>
                    </m:r>
                    <m:d>
                      <m:dPr>
                        <m:ctrlPr>
                          <a:rPr lang="en-US" i="1" dirty="0" smtClean="0">
                            <a:latin typeface="Cambria Math" panose="02040503050406030204" pitchFamily="18" charset="0"/>
                          </a:rPr>
                        </m:ctrlPr>
                      </m:dPr>
                      <m:e>
                        <m:r>
                          <a:rPr lang="en-US" i="1" dirty="0">
                            <a:latin typeface="Cambria Math" panose="02040503050406030204"/>
                          </a:rPr>
                          <m:t>𝑝</m:t>
                        </m:r>
                        <m:r>
                          <a:rPr lang="en-US" i="1" dirty="0">
                            <a:latin typeface="Cambria Math" panose="02040503050406030204"/>
                          </a:rPr>
                          <m:t> ∧ </m:t>
                        </m:r>
                        <m:r>
                          <a:rPr lang="en-US" i="1" dirty="0">
                            <a:latin typeface="Cambria Math" panose="02040503050406030204"/>
                          </a:rPr>
                          <m:t>𝑞</m:t>
                        </m:r>
                      </m:e>
                    </m:d>
                    <m:r>
                      <a:rPr lang="en-US" i="1" dirty="0">
                        <a:latin typeface="Cambria Math" panose="02040503050406030204"/>
                      </a:rPr>
                      <m:t>∨ </m:t>
                    </m:r>
                    <m:d>
                      <m:dPr>
                        <m:ctrlPr>
                          <a:rPr lang="en-US" i="1" dirty="0">
                            <a:latin typeface="Cambria Math" panose="02040503050406030204" pitchFamily="18" charset="0"/>
                          </a:rPr>
                        </m:ctrlPr>
                      </m:dPr>
                      <m:e>
                        <m:r>
                          <a:rPr lang="en-US" i="1" dirty="0">
                            <a:latin typeface="Cambria Math" panose="02040503050406030204"/>
                          </a:rPr>
                          <m:t>𝑝</m:t>
                        </m:r>
                        <m:r>
                          <a:rPr lang="en-US" i="1" dirty="0">
                            <a:latin typeface="Cambria Math" panose="02040503050406030204"/>
                          </a:rPr>
                          <m:t> ∨ </m:t>
                        </m:r>
                        <m:r>
                          <a:rPr lang="en-US" i="1" dirty="0">
                            <a:latin typeface="Cambria Math" panose="02040503050406030204"/>
                          </a:rPr>
                          <m:t>𝑞</m:t>
                        </m:r>
                      </m:e>
                    </m:d>
                  </m:oMath>
                </a14:m>
                <a:r>
                  <a:rPr lang="en-US" dirty="0"/>
                  <a:t> 		Implication equivalence</a:t>
                </a:r>
                <a:endParaRPr lang="en-US" dirty="0"/>
              </a:p>
              <a:p>
                <a:pPr marL="0" indent="0">
                  <a:buNone/>
                </a:pPr>
                <a:r>
                  <a:rPr lang="en-US" dirty="0"/>
                  <a:t>  </a:t>
                </a:r>
                <a14:m>
                  <m:oMath xmlns:m="http://schemas.openxmlformats.org/officeDocument/2006/math">
                    <m:r>
                      <a:rPr lang="en-US" i="1" dirty="0">
                        <a:latin typeface="Cambria Math" panose="02040503050406030204"/>
                      </a:rPr>
                      <m:t>≡</m:t>
                    </m:r>
                    <m:d>
                      <m:dPr>
                        <m:ctrlPr>
                          <a:rPr lang="en-US" i="1" dirty="0">
                            <a:latin typeface="Cambria Math" panose="02040503050406030204" pitchFamily="18" charset="0"/>
                          </a:rPr>
                        </m:ctrlPr>
                      </m:dPr>
                      <m:e>
                        <m:r>
                          <a:rPr lang="en-US" i="1" dirty="0">
                            <a:latin typeface="Cambria Math" panose="02040503050406030204"/>
                          </a:rPr>
                          <m:t>¬</m:t>
                        </m:r>
                        <m:r>
                          <a:rPr lang="en-US" i="1" dirty="0">
                            <a:latin typeface="Cambria Math" panose="02040503050406030204"/>
                          </a:rPr>
                          <m:t>𝑝</m:t>
                        </m:r>
                        <m:r>
                          <a:rPr lang="en-US" b="0" i="1" dirty="0" smtClean="0">
                            <a:latin typeface="Cambria Math" panose="02040503050406030204"/>
                          </a:rPr>
                          <m:t>∨</m:t>
                        </m:r>
                        <m:r>
                          <a:rPr lang="en-US" i="1" dirty="0">
                            <a:latin typeface="Cambria Math" panose="02040503050406030204"/>
                          </a:rPr>
                          <m:t>¬</m:t>
                        </m:r>
                        <m:r>
                          <a:rPr lang="en-US" i="1" dirty="0">
                            <a:latin typeface="Cambria Math" panose="02040503050406030204"/>
                          </a:rPr>
                          <m:t>𝑞</m:t>
                        </m:r>
                      </m:e>
                    </m:d>
                    <m:r>
                      <a:rPr lang="en-US" i="1" dirty="0">
                        <a:latin typeface="Cambria Math" panose="02040503050406030204"/>
                      </a:rPr>
                      <m:t>∨ </m:t>
                    </m:r>
                    <m:d>
                      <m:dPr>
                        <m:ctrlPr>
                          <a:rPr lang="en-US" i="1" dirty="0">
                            <a:latin typeface="Cambria Math" panose="02040503050406030204" pitchFamily="18" charset="0"/>
                          </a:rPr>
                        </m:ctrlPr>
                      </m:dPr>
                      <m:e>
                        <m:r>
                          <a:rPr lang="en-US" i="1" dirty="0">
                            <a:latin typeface="Cambria Math" panose="02040503050406030204"/>
                          </a:rPr>
                          <m:t>𝑝</m:t>
                        </m:r>
                        <m:r>
                          <a:rPr lang="en-US" i="1" dirty="0">
                            <a:latin typeface="Cambria Math" panose="02040503050406030204"/>
                          </a:rPr>
                          <m:t> ∨ </m:t>
                        </m:r>
                        <m:r>
                          <a:rPr lang="en-US" i="1" dirty="0">
                            <a:latin typeface="Cambria Math" panose="02040503050406030204"/>
                          </a:rPr>
                          <m:t>𝑞</m:t>
                        </m:r>
                      </m:e>
                    </m:d>
                  </m:oMath>
                </a14:m>
                <a:r>
                  <a:rPr lang="en-US" dirty="0"/>
                  <a:t> 	1</a:t>
                </a:r>
                <a:r>
                  <a:rPr lang="en-US" baseline="30000" dirty="0"/>
                  <a:t>st</a:t>
                </a:r>
                <a:r>
                  <a:rPr lang="en-US" dirty="0"/>
                  <a:t> De Morgan law</a:t>
                </a:r>
                <a:endParaRPr lang="en-US" dirty="0"/>
              </a:p>
              <a:p>
                <a:pPr marL="0" indent="0">
                  <a:buNone/>
                </a:pPr>
                <a14:m>
                  <m:oMath xmlns:m="http://schemas.openxmlformats.org/officeDocument/2006/math">
                    <m:r>
                      <a:rPr lang="en-US" i="1" dirty="0">
                        <a:latin typeface="Cambria Math" panose="02040503050406030204"/>
                      </a:rPr>
                      <m:t>≡</m:t>
                    </m:r>
                    <m:r>
                      <a:rPr lang="en-US" b="0" i="1" dirty="0" smtClean="0">
                        <a:latin typeface="Cambria Math" panose="02040503050406030204"/>
                      </a:rPr>
                      <m:t>¬</m:t>
                    </m:r>
                    <m:r>
                      <a:rPr lang="en-US" b="0" i="1" dirty="0" smtClean="0">
                        <a:latin typeface="Cambria Math" panose="02040503050406030204"/>
                      </a:rPr>
                      <m:t>𝑝</m:t>
                    </m:r>
                    <m:r>
                      <a:rPr lang="en-US" b="0" i="1" dirty="0" smtClean="0">
                        <a:latin typeface="Cambria Math" panose="02040503050406030204"/>
                      </a:rPr>
                      <m:t>∨(¬</m:t>
                    </m:r>
                    <m:r>
                      <a:rPr lang="en-US" b="0" i="1" dirty="0" smtClean="0">
                        <a:latin typeface="Cambria Math" panose="02040503050406030204"/>
                      </a:rPr>
                      <m:t>𝑞</m:t>
                    </m:r>
                    <m:r>
                      <a:rPr lang="en-US" i="1" dirty="0">
                        <a:latin typeface="Cambria Math" panose="02040503050406030204"/>
                      </a:rPr>
                      <m:t>∨ </m:t>
                    </m:r>
                    <m:d>
                      <m:dPr>
                        <m:ctrlPr>
                          <a:rPr lang="en-US" i="1" dirty="0">
                            <a:latin typeface="Cambria Math" panose="02040503050406030204" pitchFamily="18" charset="0"/>
                          </a:rPr>
                        </m:ctrlPr>
                      </m:dPr>
                      <m:e>
                        <m:r>
                          <a:rPr lang="en-US" i="1" dirty="0">
                            <a:latin typeface="Cambria Math" panose="02040503050406030204"/>
                          </a:rPr>
                          <m:t>𝑝</m:t>
                        </m:r>
                        <m:r>
                          <a:rPr lang="en-US" i="1" dirty="0">
                            <a:latin typeface="Cambria Math" panose="02040503050406030204"/>
                          </a:rPr>
                          <m:t> ∨ </m:t>
                        </m:r>
                        <m:r>
                          <a:rPr lang="en-US" i="1" dirty="0">
                            <a:latin typeface="Cambria Math" panose="02040503050406030204"/>
                          </a:rPr>
                          <m:t>𝑞</m:t>
                        </m:r>
                      </m:e>
                    </m:d>
                    <m:r>
                      <a:rPr lang="en-US" b="0" i="1" dirty="0" smtClean="0">
                        <a:latin typeface="Cambria Math" panose="02040503050406030204"/>
                      </a:rPr>
                      <m:t>)</m:t>
                    </m:r>
                  </m:oMath>
                </a14:m>
                <a:r>
                  <a:rPr lang="en-US" dirty="0"/>
                  <a:t>	 	</a:t>
                </a:r>
                <a14:m>
                  <m:oMath xmlns:m="http://schemas.openxmlformats.org/officeDocument/2006/math">
                    <m:r>
                      <m:rPr>
                        <m:nor/>
                      </m:rPr>
                      <a:rPr lang="en-US" dirty="0">
                        <a:latin typeface="Cambria Math" panose="02040503050406030204" pitchFamily="18" charset="0"/>
                      </a:rPr>
                      <m:t>Associative</m:t>
                    </m:r>
                    <m:r>
                      <m:rPr>
                        <m:nor/>
                      </m:rPr>
                      <a:rPr lang="en-US" dirty="0">
                        <a:latin typeface="Cambria Math" panose="02040503050406030204" pitchFamily="18" charset="0"/>
                      </a:rPr>
                      <m:t> </m:t>
                    </m:r>
                    <m:r>
                      <m:rPr>
                        <m:nor/>
                      </m:rPr>
                      <a:rPr lang="en-US" dirty="0">
                        <a:latin typeface="Cambria Math" panose="02040503050406030204" pitchFamily="18" charset="0"/>
                      </a:rPr>
                      <m:t>law</m:t>
                    </m:r>
                  </m:oMath>
                </a14:m>
                <a:endParaRPr lang="en-US" dirty="0"/>
              </a:p>
              <a:p>
                <a:pPr marL="0" indent="0">
                  <a:buNone/>
                </a:pPr>
                <a14:m>
                  <m:oMath xmlns:m="http://schemas.openxmlformats.org/officeDocument/2006/math">
                    <m:r>
                      <a:rPr lang="en-US" i="1" dirty="0">
                        <a:latin typeface="Cambria Math" panose="02040503050406030204"/>
                      </a:rPr>
                      <m:t>≡¬</m:t>
                    </m:r>
                    <m:r>
                      <a:rPr lang="en-US" i="1" dirty="0">
                        <a:latin typeface="Cambria Math" panose="02040503050406030204"/>
                      </a:rPr>
                      <m:t>𝑝</m:t>
                    </m:r>
                    <m:r>
                      <a:rPr lang="en-US" i="1" dirty="0">
                        <a:latin typeface="Cambria Math" panose="02040503050406030204"/>
                      </a:rPr>
                      <m:t>∨(</m:t>
                    </m:r>
                    <m:r>
                      <a:rPr lang="en-US" b="0" i="1" dirty="0" smtClean="0">
                        <a:latin typeface="Cambria Math" panose="02040503050406030204"/>
                      </a:rPr>
                      <m:t>𝑝</m:t>
                    </m:r>
                    <m:r>
                      <a:rPr lang="en-US" i="1" dirty="0">
                        <a:latin typeface="Cambria Math" panose="02040503050406030204"/>
                      </a:rPr>
                      <m:t>∨ </m:t>
                    </m:r>
                    <m:d>
                      <m:dPr>
                        <m:ctrlPr>
                          <a:rPr lang="en-US" i="1" dirty="0">
                            <a:latin typeface="Cambria Math" panose="02040503050406030204" pitchFamily="18" charset="0"/>
                          </a:rPr>
                        </m:ctrlPr>
                      </m:dPr>
                      <m:e>
                        <m:r>
                          <a:rPr lang="en-US" b="0" i="1" dirty="0" smtClean="0">
                            <a:latin typeface="Cambria Math" panose="02040503050406030204"/>
                          </a:rPr>
                          <m:t>¬</m:t>
                        </m:r>
                        <m:r>
                          <m:rPr>
                            <m:sty m:val="p"/>
                          </m:rPr>
                          <a:rPr lang="en-US" b="0" i="1" dirty="0" smtClean="0">
                            <a:latin typeface="Cambria Math" panose="02040503050406030204"/>
                          </a:rPr>
                          <m:t>q</m:t>
                        </m:r>
                        <m:r>
                          <a:rPr lang="en-US" i="1" dirty="0">
                            <a:latin typeface="Cambria Math" panose="02040503050406030204"/>
                          </a:rPr>
                          <m:t> ∨ </m:t>
                        </m:r>
                        <m:r>
                          <a:rPr lang="en-US" i="1" dirty="0">
                            <a:latin typeface="Cambria Math" panose="02040503050406030204"/>
                          </a:rPr>
                          <m:t>𝑞</m:t>
                        </m:r>
                      </m:e>
                    </m:d>
                    <m:r>
                      <a:rPr lang="en-US" i="1" dirty="0">
                        <a:latin typeface="Cambria Math" panose="02040503050406030204"/>
                      </a:rPr>
                      <m:t>)</m:t>
                    </m:r>
                  </m:oMath>
                </a14:m>
                <a:r>
                  <a:rPr lang="en-US" dirty="0"/>
                  <a:t>	 	</a:t>
                </a:r>
                <a14:m>
                  <m:oMath xmlns:m="http://schemas.openxmlformats.org/officeDocument/2006/math">
                    <m:r>
                      <m:rPr>
                        <m:nor/>
                      </m:rPr>
                      <a:rPr lang="en-US" b="0" i="0" dirty="0" smtClean="0">
                        <a:latin typeface="Cambria Math" panose="02040503050406030204" pitchFamily="18" charset="0"/>
                      </a:rPr>
                      <m:t>Commutative</m:t>
                    </m:r>
                    <m:r>
                      <m:rPr>
                        <m:nor/>
                      </m:rPr>
                      <a:rPr lang="en-US" b="0" i="0" dirty="0" smtClean="0">
                        <a:latin typeface="Cambria Math" panose="02040503050406030204" pitchFamily="18" charset="0"/>
                      </a:rPr>
                      <m:t> </m:t>
                    </m:r>
                    <m:r>
                      <m:rPr>
                        <m:nor/>
                      </m:rPr>
                      <a:rPr lang="en-US" dirty="0">
                        <a:latin typeface="Cambria Math" panose="02040503050406030204" pitchFamily="18" charset="0"/>
                      </a:rPr>
                      <m:t>law</m:t>
                    </m:r>
                  </m:oMath>
                </a14:m>
                <a:endParaRPr lang="en-US" dirty="0"/>
              </a:p>
              <a:p>
                <a:pPr marL="0" indent="0">
                  <a:buNone/>
                </a:pPr>
                <a14:m>
                  <m:oMath xmlns:m="http://schemas.openxmlformats.org/officeDocument/2006/math">
                    <m:r>
                      <a:rPr lang="en-US" i="1" dirty="0">
                        <a:latin typeface="Cambria Math" panose="02040503050406030204"/>
                      </a:rPr>
                      <m:t>≡</m:t>
                    </m:r>
                    <m:r>
                      <a:rPr lang="en-US" b="0" i="1" dirty="0" smtClean="0">
                        <a:latin typeface="Cambria Math" panose="02040503050406030204"/>
                      </a:rPr>
                      <m:t>(</m:t>
                    </m:r>
                    <m:r>
                      <a:rPr lang="en-US" i="1" dirty="0">
                        <a:latin typeface="Cambria Math" panose="02040503050406030204"/>
                      </a:rPr>
                      <m:t>¬</m:t>
                    </m:r>
                    <m:r>
                      <a:rPr lang="en-US" i="1" dirty="0">
                        <a:latin typeface="Cambria Math" panose="02040503050406030204"/>
                      </a:rPr>
                      <m:t>𝑝</m:t>
                    </m:r>
                    <m:r>
                      <a:rPr lang="en-US" i="1" dirty="0">
                        <a:latin typeface="Cambria Math" panose="02040503050406030204"/>
                      </a:rPr>
                      <m:t>∨</m:t>
                    </m:r>
                    <m:r>
                      <a:rPr lang="en-US" i="1" dirty="0">
                        <a:latin typeface="Cambria Math" panose="02040503050406030204"/>
                      </a:rPr>
                      <m:t>𝑝</m:t>
                    </m:r>
                    <m:r>
                      <a:rPr lang="en-US" b="0" i="1" dirty="0" smtClean="0">
                        <a:latin typeface="Cambria Math" panose="02040503050406030204"/>
                      </a:rPr>
                      <m:t>)</m:t>
                    </m:r>
                    <m:r>
                      <a:rPr lang="en-US" i="1" dirty="0">
                        <a:latin typeface="Cambria Math" panose="02040503050406030204"/>
                      </a:rPr>
                      <m:t>∨ </m:t>
                    </m:r>
                    <m:d>
                      <m:dPr>
                        <m:ctrlPr>
                          <a:rPr lang="en-US" i="1" dirty="0">
                            <a:latin typeface="Cambria Math" panose="02040503050406030204" pitchFamily="18" charset="0"/>
                          </a:rPr>
                        </m:ctrlPr>
                      </m:dPr>
                      <m:e>
                        <m:r>
                          <a:rPr lang="en-US" i="1" dirty="0">
                            <a:latin typeface="Cambria Math" panose="02040503050406030204"/>
                          </a:rPr>
                          <m:t>¬</m:t>
                        </m:r>
                        <m:r>
                          <m:rPr>
                            <m:sty m:val="p"/>
                          </m:rPr>
                          <a:rPr lang="en-US" i="1" dirty="0">
                            <a:latin typeface="Cambria Math" panose="02040503050406030204"/>
                          </a:rPr>
                          <m:t>q</m:t>
                        </m:r>
                        <m:r>
                          <a:rPr lang="en-US" i="1" dirty="0">
                            <a:latin typeface="Cambria Math" panose="02040503050406030204"/>
                          </a:rPr>
                          <m:t> ∨ </m:t>
                        </m:r>
                        <m:r>
                          <a:rPr lang="en-US" i="1" dirty="0">
                            <a:latin typeface="Cambria Math" panose="02040503050406030204"/>
                          </a:rPr>
                          <m:t>𝑞</m:t>
                        </m:r>
                      </m:e>
                    </m:d>
                  </m:oMath>
                </a14:m>
                <a:r>
                  <a:rPr lang="en-US" dirty="0"/>
                  <a:t>		</a:t>
                </a:r>
                <a14:m>
                  <m:oMath xmlns:m="http://schemas.openxmlformats.org/officeDocument/2006/math">
                    <m:r>
                      <m:rPr>
                        <m:nor/>
                      </m:rPr>
                      <a:rPr lang="en-US" dirty="0">
                        <a:latin typeface="Cambria Math" panose="02040503050406030204" pitchFamily="18" charset="0"/>
                      </a:rPr>
                      <m:t>Associative</m:t>
                    </m:r>
                    <m:r>
                      <m:rPr>
                        <m:nor/>
                      </m:rPr>
                      <a:rPr lang="en-US" b="0" i="0" dirty="0" smtClean="0">
                        <a:latin typeface="Cambria Math" panose="02040503050406030204" pitchFamily="18" charset="0"/>
                      </a:rPr>
                      <m:t> </m:t>
                    </m:r>
                    <m:r>
                      <m:rPr>
                        <m:nor/>
                      </m:rPr>
                      <a:rPr lang="en-US" dirty="0">
                        <a:latin typeface="Cambria Math" panose="02040503050406030204" pitchFamily="18" charset="0"/>
                      </a:rPr>
                      <m:t>law</m:t>
                    </m:r>
                  </m:oMath>
                </a14:m>
                <a:r>
                  <a:rPr lang="en-US" dirty="0"/>
                  <a:t>	</a:t>
                </a:r>
                <a:endParaRPr lang="en-US" dirty="0"/>
              </a:p>
              <a:p>
                <a:pPr marL="0" indent="0">
                  <a:buNone/>
                </a:pPr>
                <a14:m>
                  <m:oMath xmlns:m="http://schemas.openxmlformats.org/officeDocument/2006/math">
                    <m:r>
                      <a:rPr lang="en-US" i="1" dirty="0">
                        <a:latin typeface="Cambria Math" panose="02040503050406030204"/>
                      </a:rPr>
                      <m:t>≡</m:t>
                    </m:r>
                    <m:r>
                      <a:rPr lang="en-US" b="0" i="1" dirty="0" smtClean="0">
                        <a:latin typeface="Cambria Math" panose="02040503050406030204"/>
                      </a:rPr>
                      <m:t>𝑇</m:t>
                    </m:r>
                    <m:r>
                      <a:rPr lang="en-US" i="1" dirty="0">
                        <a:latin typeface="Cambria Math" panose="02040503050406030204"/>
                      </a:rPr>
                      <m:t>∨</m:t>
                    </m:r>
                    <m:r>
                      <a:rPr lang="en-US" b="0" i="1" dirty="0" smtClean="0">
                        <a:latin typeface="Cambria Math" panose="02040503050406030204"/>
                      </a:rPr>
                      <m:t>𝑇</m:t>
                    </m:r>
                  </m:oMath>
                </a14:m>
                <a:r>
                  <a:rPr lang="en-US" b="0" dirty="0"/>
                  <a:t>				Tautologies </a:t>
                </a:r>
                <a:endParaRPr lang="en-US" b="0" dirty="0"/>
              </a:p>
              <a:p>
                <a:pPr marL="0" indent="0">
                  <a:buNone/>
                </a:pPr>
                <a14:m>
                  <m:oMath xmlns:m="http://schemas.openxmlformats.org/officeDocument/2006/math">
                    <m:r>
                      <a:rPr lang="en-US" i="1" dirty="0">
                        <a:latin typeface="Cambria Math" panose="02040503050406030204"/>
                      </a:rPr>
                      <m:t>≡</m:t>
                    </m:r>
                    <m:r>
                      <a:rPr lang="en-US" i="1" dirty="0">
                        <a:latin typeface="Cambria Math" panose="02040503050406030204"/>
                      </a:rPr>
                      <m:t>𝑇</m:t>
                    </m:r>
                  </m:oMath>
                </a14:m>
                <a:r>
                  <a:rPr lang="en-US" dirty="0"/>
                  <a:t>				 </a:t>
                </a:r>
                <a:r>
                  <a:rPr lang="en-US" dirty="0" err="1"/>
                  <a:t>Idempotence</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76400" y="990600"/>
                <a:ext cx="8763000" cy="5715000"/>
              </a:xfrm>
              <a:blipFill rotWithShape="1">
                <a:blip r:embed="rId1"/>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4F29116-1D54-43F6-A646-15089D950F75}"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97675"/>
            <a:ext cx="9601200" cy="1485900"/>
          </a:xfrm>
        </p:spPr>
        <p:txBody>
          <a:bodyPr/>
          <a:lstStyle/>
          <a:p>
            <a:r>
              <a:rPr lang="en-US" dirty="0"/>
              <a:t>References </a:t>
            </a:r>
            <a:endParaRPr lang="en-US" dirty="0"/>
          </a:p>
        </p:txBody>
      </p:sp>
      <p:sp>
        <p:nvSpPr>
          <p:cNvPr id="3" name="Content Placeholder 2"/>
          <p:cNvSpPr>
            <a:spLocks noGrp="1"/>
          </p:cNvSpPr>
          <p:nvPr>
            <p:ph idx="1"/>
          </p:nvPr>
        </p:nvSpPr>
        <p:spPr/>
        <p:txBody>
          <a:bodyPr/>
          <a:lstStyle/>
          <a:p>
            <a:r>
              <a:rPr lang="en-US" sz="3200" dirty="0"/>
              <a:t>Kenneth Rosen Discrete Mathematics and Its Applications – Chapter # 01</a:t>
            </a:r>
            <a:endParaRPr lang="en-US" sz="3200"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Translating English Sentences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02895" y="1543986"/>
                <a:ext cx="10104620" cy="4350895"/>
              </a:xfrm>
            </p:spPr>
            <p:txBody>
              <a:bodyPr>
                <a:normAutofit lnSpcReduction="10000"/>
              </a:bodyPr>
              <a:lstStyle/>
              <a:p>
                <a:pPr algn="just"/>
                <a:r>
                  <a:rPr lang="en-US" sz="3200" dirty="0"/>
                  <a:t>You can access the Internet from campus only if you are a computer science major or you are not a freshman.</a:t>
                </a:r>
                <a:endParaRPr lang="en-US" sz="3200" dirty="0"/>
              </a:p>
              <a:p>
                <a:pPr marL="0" indent="0" algn="just">
                  <a:buNone/>
                </a:pPr>
                <a14:m>
                  <m:oMath xmlns:m="http://schemas.openxmlformats.org/officeDocument/2006/math">
                    <m:r>
                      <a:rPr lang="en-US" sz="3200" b="1" i="1" dirty="0" smtClean="0">
                        <a:latin typeface="Cambria Math" panose="02040503050406030204"/>
                      </a:rPr>
                      <m:t>𝒂</m:t>
                    </m:r>
                    <m:r>
                      <a:rPr lang="en-US" sz="3200" b="1" i="1" dirty="0" smtClean="0">
                        <a:latin typeface="Cambria Math" panose="02040503050406030204"/>
                      </a:rPr>
                      <m:t>:</m:t>
                    </m:r>
                  </m:oMath>
                </a14:m>
                <a:r>
                  <a:rPr lang="en-US" sz="3200" dirty="0"/>
                  <a:t> You can access the Internet from campus</a:t>
                </a:r>
                <a:endParaRPr lang="en-US" sz="3200" dirty="0"/>
              </a:p>
              <a:p>
                <a:pPr marL="0" indent="0" algn="just">
                  <a:buNone/>
                </a:pPr>
                <a14:m>
                  <m:oMath xmlns:m="http://schemas.openxmlformats.org/officeDocument/2006/math">
                    <m:r>
                      <a:rPr lang="en-US" sz="3200" b="1" i="1" dirty="0" smtClean="0">
                        <a:latin typeface="Cambria Math" panose="02040503050406030204"/>
                      </a:rPr>
                      <m:t>𝒄</m:t>
                    </m:r>
                    <m:r>
                      <a:rPr lang="en-US" sz="3200" b="1" i="1" dirty="0" smtClean="0">
                        <a:latin typeface="Cambria Math" panose="02040503050406030204"/>
                      </a:rPr>
                      <m:t>:</m:t>
                    </m:r>
                  </m:oMath>
                </a14:m>
                <a:r>
                  <a:rPr lang="en-US" sz="3200" b="1" dirty="0"/>
                  <a:t> </a:t>
                </a:r>
                <a:r>
                  <a:rPr lang="en-US" sz="3200" dirty="0"/>
                  <a:t>You are a computer science major</a:t>
                </a:r>
                <a:endParaRPr lang="en-US" sz="3200" dirty="0"/>
              </a:p>
              <a:p>
                <a:pPr marL="0" indent="0" algn="just">
                  <a:buNone/>
                </a:pPr>
                <a14:m>
                  <m:oMath xmlns:m="http://schemas.openxmlformats.org/officeDocument/2006/math">
                    <m:r>
                      <a:rPr lang="en-US" sz="3200" b="1" i="1" dirty="0" smtClean="0">
                        <a:latin typeface="Cambria Math" panose="02040503050406030204"/>
                      </a:rPr>
                      <m:t>𝒇</m:t>
                    </m:r>
                    <m:r>
                      <a:rPr lang="en-US" sz="3200" b="1" i="1" dirty="0" smtClean="0">
                        <a:latin typeface="Cambria Math" panose="02040503050406030204"/>
                      </a:rPr>
                      <m:t>:</m:t>
                    </m:r>
                  </m:oMath>
                </a14:m>
                <a:r>
                  <a:rPr lang="en-US" sz="3200" dirty="0"/>
                  <a:t> you are a freshman</a:t>
                </a:r>
                <a:endParaRPr lang="en-US" sz="3200" dirty="0"/>
              </a:p>
              <a:p>
                <a:pPr marL="457200" lvl="1" indent="0" algn="just">
                  <a:buNone/>
                </a:pPr>
                <a:endParaRPr lang="en-US" sz="4000" i="1" dirty="0">
                  <a:latin typeface="Cambria Math" panose="02040503050406030204"/>
                </a:endParaRPr>
              </a:p>
              <a:p>
                <a:pPr marL="457200" lvl="1" indent="0" algn="just">
                  <a:buNone/>
                </a:pPr>
                <a14:m>
                  <m:oMathPara xmlns:m="http://schemas.openxmlformats.org/officeDocument/2006/math">
                    <m:oMathParaPr>
                      <m:jc m:val="left"/>
                    </m:oMathParaPr>
                    <m:oMath xmlns:m="http://schemas.openxmlformats.org/officeDocument/2006/math">
                      <m:r>
                        <a:rPr lang="en-US" sz="4000" i="1" dirty="0">
                          <a:latin typeface="Cambria Math" panose="02040503050406030204"/>
                        </a:rPr>
                        <m:t>	</m:t>
                      </m:r>
                      <m:r>
                        <a:rPr lang="en-US" sz="4000" b="1" i="1" dirty="0">
                          <a:latin typeface="Cambria Math" panose="02040503050406030204"/>
                        </a:rPr>
                        <m:t>𝒂</m:t>
                      </m:r>
                      <m:r>
                        <a:rPr lang="en-US" sz="4000" b="1" i="1" dirty="0">
                          <a:latin typeface="Cambria Math" panose="02040503050406030204"/>
                        </a:rPr>
                        <m:t>→ (</m:t>
                      </m:r>
                      <m:r>
                        <a:rPr lang="en-US" sz="4000" b="1" i="1" dirty="0">
                          <a:latin typeface="Cambria Math" panose="02040503050406030204"/>
                        </a:rPr>
                        <m:t>𝒄</m:t>
                      </m:r>
                      <m:r>
                        <a:rPr lang="en-US" sz="4000" b="1" i="1" dirty="0">
                          <a:latin typeface="Cambria Math" panose="02040503050406030204"/>
                        </a:rPr>
                        <m:t>∨¬</m:t>
                      </m:r>
                      <m:r>
                        <a:rPr lang="en-US" sz="4000" b="1" i="1" dirty="0">
                          <a:latin typeface="Cambria Math" panose="02040503050406030204"/>
                        </a:rPr>
                        <m:t>𝒇</m:t>
                      </m:r>
                      <m:r>
                        <a:rPr lang="en-US" sz="4000" b="1" i="1" dirty="0">
                          <a:latin typeface="Cambria Math" panose="02040503050406030204"/>
                        </a:rPr>
                        <m:t>)</m:t>
                      </m:r>
                    </m:oMath>
                  </m:oMathPara>
                </a14:m>
                <a:endParaRPr lang="en-US" sz="4000" b="1"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02895" y="1543986"/>
                <a:ext cx="10104620" cy="4350895"/>
              </a:xfrm>
              <a:blipFill rotWithShape="1">
                <a:blip r:embed="rId1"/>
                <a:stretch>
                  <a:fillRect l="-5" t="-678" r="4" b="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4" t="62897" r="23587" b="11906"/>
          <a:stretch>
            <a:fillRect/>
          </a:stretch>
        </p:blipFill>
        <p:spPr bwMode="auto">
          <a:xfrm>
            <a:off x="5254907" y="4118548"/>
            <a:ext cx="6626091" cy="195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749508"/>
                <a:ext cx="9601200" cy="5117892"/>
              </a:xfrm>
            </p:spPr>
            <p:txBody>
              <a:bodyPr>
                <a:normAutofit/>
              </a:bodyPr>
              <a:lstStyle/>
              <a:p>
                <a:r>
                  <a:rPr lang="en-US" sz="3200" dirty="0"/>
                  <a:t>You cannot ride the roller coaster if you are under 4 feet tall unless you are older than 16 years old.</a:t>
                </a:r>
                <a:endParaRPr lang="en-US" sz="3200" dirty="0"/>
              </a:p>
              <a:p>
                <a:pPr marL="0" indent="0">
                  <a:buNone/>
                </a:pPr>
                <a14:m>
                  <m:oMath xmlns:m="http://schemas.openxmlformats.org/officeDocument/2006/math">
                    <m:r>
                      <a:rPr lang="en-US" sz="3200" b="1" i="1" dirty="0" smtClean="0">
                        <a:latin typeface="Cambria Math" panose="02040503050406030204"/>
                      </a:rPr>
                      <m:t>𝒒</m:t>
                    </m:r>
                    <m:r>
                      <a:rPr lang="en-US" sz="3200" b="1" i="1" dirty="0">
                        <a:latin typeface="Cambria Math" panose="02040503050406030204"/>
                      </a:rPr>
                      <m:t>:</m:t>
                    </m:r>
                  </m:oMath>
                </a14:m>
                <a:r>
                  <a:rPr lang="en-US" sz="3200" dirty="0"/>
                  <a:t> You can ride the roller coaster </a:t>
                </a:r>
                <a:endParaRPr lang="en-US" sz="3200" b="1" i="1" dirty="0">
                  <a:latin typeface="Cambria Math" panose="02040503050406030204"/>
                </a:endParaRPr>
              </a:p>
              <a:p>
                <a:pPr marL="0" indent="0">
                  <a:buNone/>
                </a:pPr>
                <a14:m>
                  <m:oMath xmlns:m="http://schemas.openxmlformats.org/officeDocument/2006/math">
                    <m:r>
                      <a:rPr lang="en-US" sz="3200" b="1" i="1" dirty="0" smtClean="0">
                        <a:latin typeface="Cambria Math" panose="02040503050406030204"/>
                      </a:rPr>
                      <m:t>𝒓</m:t>
                    </m:r>
                    <m:r>
                      <a:rPr lang="en-US" sz="3200" b="1" i="1" dirty="0">
                        <a:latin typeface="Cambria Math" panose="02040503050406030204"/>
                      </a:rPr>
                      <m:t>:</m:t>
                    </m:r>
                  </m:oMath>
                </a14:m>
                <a:r>
                  <a:rPr lang="en-US" sz="3200" b="1" dirty="0"/>
                  <a:t> </a:t>
                </a:r>
                <a:r>
                  <a:rPr lang="en-US" sz="3200" dirty="0"/>
                  <a:t>You are under 4 feet tall</a:t>
                </a:r>
                <a:endParaRPr lang="en-US" sz="3200" dirty="0"/>
              </a:p>
              <a:p>
                <a:pPr marL="0" indent="0">
                  <a:buNone/>
                </a:pPr>
                <a14:m>
                  <m:oMath xmlns:m="http://schemas.openxmlformats.org/officeDocument/2006/math">
                    <m:r>
                      <a:rPr lang="en-US" sz="3200" b="1" i="1" dirty="0" smtClean="0">
                        <a:latin typeface="Cambria Math" panose="02040503050406030204"/>
                      </a:rPr>
                      <m:t>𝒔</m:t>
                    </m:r>
                    <m:r>
                      <a:rPr lang="en-US" sz="3200" b="1" i="1" dirty="0">
                        <a:latin typeface="Cambria Math" panose="02040503050406030204"/>
                      </a:rPr>
                      <m:t>:</m:t>
                    </m:r>
                  </m:oMath>
                </a14:m>
                <a:r>
                  <a:rPr lang="en-US" sz="3200" dirty="0"/>
                  <a:t> older than 16 years old</a:t>
                </a:r>
                <a:endParaRPr lang="en-US" sz="3200" dirty="0"/>
              </a:p>
              <a:p>
                <a:pPr marL="0" indent="0">
                  <a:buNone/>
                </a:pPr>
                <a:endParaRPr lang="en-US" sz="3200" dirty="0"/>
              </a:p>
              <a:p>
                <a:pPr marL="457200" lvl="1" indent="0">
                  <a:buNone/>
                </a:pPr>
                <a14:m>
                  <m:oMathPara xmlns:m="http://schemas.openxmlformats.org/officeDocument/2006/math">
                    <m:oMathParaPr>
                      <m:jc m:val="left"/>
                    </m:oMathParaPr>
                    <m:oMath xmlns:m="http://schemas.openxmlformats.org/officeDocument/2006/math">
                      <m:r>
                        <a:rPr lang="en-US" sz="4400" dirty="0">
                          <a:latin typeface="Cambria Math" panose="02040503050406030204"/>
                        </a:rPr>
                        <m:t>	</m:t>
                      </m:r>
                    </m:oMath>
                  </m:oMathPara>
                </a14:m>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71600" y="749508"/>
                <a:ext cx="9601200" cy="5117892"/>
              </a:xfrm>
              <a:blipFill rotWithShape="1">
                <a:blip r:embed="rId1"/>
                <a:stretch>
                  <a:fillRect t="-4"/>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749508"/>
                <a:ext cx="9601200" cy="5117892"/>
              </a:xfrm>
            </p:spPr>
            <p:txBody>
              <a:bodyPr>
                <a:normAutofit/>
              </a:bodyPr>
              <a:lstStyle/>
              <a:p>
                <a:r>
                  <a:rPr lang="en-US" sz="3200" dirty="0"/>
                  <a:t>You cannot ride the roller coaster if you are under 4 feet tall unless you are older than 16 years old.</a:t>
                </a:r>
                <a:endParaRPr lang="en-US" sz="3200" dirty="0"/>
              </a:p>
              <a:p>
                <a:pPr marL="0" indent="0">
                  <a:buNone/>
                </a:pPr>
                <a14:m>
                  <m:oMath xmlns:m="http://schemas.openxmlformats.org/officeDocument/2006/math">
                    <m:r>
                      <a:rPr lang="en-US" sz="3200" b="1" i="1" dirty="0" smtClean="0">
                        <a:latin typeface="Cambria Math" panose="02040503050406030204"/>
                      </a:rPr>
                      <m:t>𝒒</m:t>
                    </m:r>
                    <m:r>
                      <a:rPr lang="en-US" sz="3200" b="1" i="1" dirty="0">
                        <a:latin typeface="Cambria Math" panose="02040503050406030204"/>
                      </a:rPr>
                      <m:t>:</m:t>
                    </m:r>
                  </m:oMath>
                </a14:m>
                <a:r>
                  <a:rPr lang="en-US" sz="3200" dirty="0"/>
                  <a:t> You can ride the roller coaster </a:t>
                </a:r>
                <a:endParaRPr lang="en-US" sz="3200" b="1" i="1" dirty="0">
                  <a:latin typeface="Cambria Math" panose="02040503050406030204"/>
                </a:endParaRPr>
              </a:p>
              <a:p>
                <a:pPr marL="0" indent="0">
                  <a:buNone/>
                </a:pPr>
                <a14:m>
                  <m:oMath xmlns:m="http://schemas.openxmlformats.org/officeDocument/2006/math">
                    <m:r>
                      <a:rPr lang="en-US" sz="3200" b="1" i="1" dirty="0" smtClean="0">
                        <a:latin typeface="Cambria Math" panose="02040503050406030204"/>
                      </a:rPr>
                      <m:t>𝒓</m:t>
                    </m:r>
                    <m:r>
                      <a:rPr lang="en-US" sz="3200" b="1" i="1" dirty="0">
                        <a:latin typeface="Cambria Math" panose="02040503050406030204"/>
                      </a:rPr>
                      <m:t>:</m:t>
                    </m:r>
                  </m:oMath>
                </a14:m>
                <a:r>
                  <a:rPr lang="en-US" sz="3200" b="1" dirty="0"/>
                  <a:t> </a:t>
                </a:r>
                <a:r>
                  <a:rPr lang="en-US" sz="3200" dirty="0"/>
                  <a:t>You are under 4 feet tall</a:t>
                </a:r>
                <a:endParaRPr lang="en-US" sz="3200" dirty="0"/>
              </a:p>
              <a:p>
                <a:pPr marL="0" indent="0">
                  <a:buNone/>
                </a:pPr>
                <a14:m>
                  <m:oMath xmlns:m="http://schemas.openxmlformats.org/officeDocument/2006/math">
                    <m:r>
                      <a:rPr lang="en-US" sz="3200" b="1" i="1" dirty="0" smtClean="0">
                        <a:latin typeface="Cambria Math" panose="02040503050406030204"/>
                      </a:rPr>
                      <m:t>𝒔</m:t>
                    </m:r>
                    <m:r>
                      <a:rPr lang="en-US" sz="3200" b="1" i="1" dirty="0">
                        <a:latin typeface="Cambria Math" panose="02040503050406030204"/>
                      </a:rPr>
                      <m:t>:</m:t>
                    </m:r>
                  </m:oMath>
                </a14:m>
                <a:r>
                  <a:rPr lang="en-US" sz="3200" dirty="0"/>
                  <a:t> older than 16 years old</a:t>
                </a:r>
                <a:endParaRPr lang="en-US" sz="3200" dirty="0"/>
              </a:p>
              <a:p>
                <a:pPr marL="0" indent="0">
                  <a:buNone/>
                </a:pPr>
                <a:endParaRPr lang="en-US" sz="3200" dirty="0"/>
              </a:p>
              <a:p>
                <a:pPr marL="457200" lvl="1" indent="0">
                  <a:buNone/>
                </a:pPr>
                <a14:m>
                  <m:oMathPara xmlns:m="http://schemas.openxmlformats.org/officeDocument/2006/math">
                    <m:oMathParaPr>
                      <m:jc m:val="left"/>
                    </m:oMathParaPr>
                    <m:oMath xmlns:m="http://schemas.openxmlformats.org/officeDocument/2006/math">
                      <m:r>
                        <a:rPr lang="en-US" sz="4400" dirty="0">
                          <a:latin typeface="Cambria Math" panose="02040503050406030204"/>
                        </a:rPr>
                        <m:t>	</m:t>
                      </m:r>
                      <m:r>
                        <a:rPr lang="en-US" sz="4400" b="1" i="1" dirty="0" smtClean="0">
                          <a:latin typeface="Cambria Math" panose="02040503050406030204"/>
                        </a:rPr>
                        <m:t>(</m:t>
                      </m:r>
                      <m:r>
                        <a:rPr lang="en-US" sz="4400" b="1" i="1" dirty="0" smtClean="0">
                          <a:latin typeface="Cambria Math" panose="02040503050406030204"/>
                        </a:rPr>
                        <m:t>𝒓</m:t>
                      </m:r>
                      <m:r>
                        <a:rPr lang="en-US" sz="4000">
                          <a:latin typeface="Cambria Math" panose="02040503050406030204"/>
                        </a:rPr>
                        <m:t>∧</m:t>
                      </m:r>
                      <m:r>
                        <a:rPr lang="en-US" sz="4400" b="1" dirty="0">
                          <a:latin typeface="Cambria Math" panose="02040503050406030204"/>
                        </a:rPr>
                        <m:t>¬</m:t>
                      </m:r>
                      <m:r>
                        <a:rPr lang="en-US" sz="4400" b="1" i="1" dirty="0" smtClean="0">
                          <a:latin typeface="Cambria Math" panose="02040503050406030204"/>
                        </a:rPr>
                        <m:t>𝒔</m:t>
                      </m:r>
                      <m:r>
                        <a:rPr lang="en-US" sz="4400" b="1" i="1" dirty="0" smtClean="0">
                          <a:latin typeface="Cambria Math" panose="02040503050406030204"/>
                        </a:rPr>
                        <m:t>)</m:t>
                      </m:r>
                      <m:r>
                        <a:rPr lang="en-US" sz="4400" b="1" dirty="0">
                          <a:latin typeface="Cambria Math" panose="02040503050406030204"/>
                        </a:rPr>
                        <m:t>→¬</m:t>
                      </m:r>
                      <m:r>
                        <a:rPr lang="en-US" sz="4400" b="1" i="1" dirty="0" smtClean="0">
                          <a:latin typeface="Cambria Math" panose="02040503050406030204"/>
                        </a:rPr>
                        <m:t>𝒒</m:t>
                      </m:r>
                    </m:oMath>
                  </m:oMathPara>
                </a14:m>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71600" y="749508"/>
                <a:ext cx="9601200" cy="5117892"/>
              </a:xfrm>
              <a:blipFill rotWithShape="1">
                <a:blip r:embed="rId1"/>
                <a:stretch>
                  <a:fillRect t="-4"/>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116173"/>
            <a:ext cx="9601200" cy="1485900"/>
          </a:xfrm>
        </p:spPr>
        <p:txBody>
          <a:bodyPr/>
          <a:lstStyle/>
          <a:p>
            <a:r>
              <a:rPr lang="en-US" b="1" dirty="0"/>
              <a:t>System Specifications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70795" y="1191118"/>
                <a:ext cx="10860373" cy="5081666"/>
              </a:xfrm>
            </p:spPr>
            <p:txBody>
              <a:bodyPr>
                <a:noAutofit/>
              </a:bodyPr>
              <a:lstStyle/>
              <a:p>
                <a:pPr algn="just"/>
                <a:r>
                  <a:rPr lang="en-US" sz="3000" dirty="0"/>
                  <a:t>Translating sentences in natural language (such as English) into logical expressions is an essential part of specifying both hardware and software systems. System and software engineers take requirements in natural language and produce precise and unambiguous specifications that can be used as the basis for system development.</a:t>
                </a:r>
                <a:endParaRPr lang="en-US" sz="3000" dirty="0"/>
              </a:p>
              <a:p>
                <a:pPr marL="0" indent="0" algn="ctr">
                  <a:buNone/>
                </a:pPr>
                <a:r>
                  <a:rPr lang="en-US" sz="3000" b="1" dirty="0"/>
                  <a:t>The automated reply cannot be sent when the file system is full</a:t>
                </a:r>
                <a:endParaRPr lang="en-US" sz="3000" b="1" dirty="0"/>
              </a:p>
              <a:p>
                <a:pPr marL="457200" lvl="1" indent="0" algn="just">
                  <a:buNone/>
                </a:pPr>
                <a:r>
                  <a:rPr lang="en-US" sz="3000" dirty="0"/>
                  <a:t>p: The automated reply can be sent</a:t>
                </a:r>
                <a:endParaRPr lang="en-US" sz="3000" dirty="0"/>
              </a:p>
              <a:p>
                <a:pPr marL="457200" lvl="1" indent="0" algn="just">
                  <a:buNone/>
                </a:pPr>
                <a:r>
                  <a:rPr lang="en-US" sz="3000" dirty="0"/>
                  <a:t>q: The system is full</a:t>
                </a:r>
                <a:endParaRPr lang="en-US" sz="3000" dirty="0"/>
              </a:p>
              <a:p>
                <a:pPr marL="457200" lvl="1" indent="0" algn="just">
                  <a:buNone/>
                </a:pPr>
                <a14:m>
                  <m:oMathPara xmlns:m="http://schemas.openxmlformats.org/officeDocument/2006/math">
                    <m:oMathParaPr>
                      <m:jc m:val="left"/>
                    </m:oMathParaPr>
                    <m:oMath xmlns:m="http://schemas.openxmlformats.org/officeDocument/2006/math">
                      <m:r>
                        <a:rPr lang="en-US" sz="3000" i="1" dirty="0">
                          <a:latin typeface="Cambria Math" panose="02040503050406030204"/>
                        </a:rPr>
                        <m:t>𝑞</m:t>
                      </m:r>
                      <m:r>
                        <a:rPr lang="en-US" sz="3000" i="1" dirty="0">
                          <a:latin typeface="Cambria Math" panose="02040503050406030204"/>
                        </a:rPr>
                        <m:t> ⟶¬</m:t>
                      </m:r>
                      <m:r>
                        <a:rPr lang="en-US" sz="3000" i="1" dirty="0">
                          <a:latin typeface="Cambria Math" panose="02040503050406030204"/>
                          <a:ea typeface="Cambria Math" panose="02040503050406030204"/>
                        </a:rPr>
                        <m:t>𝑝</m:t>
                      </m:r>
                      <m:r>
                        <a:rPr lang="en-US" sz="3000" i="1" dirty="0">
                          <a:latin typeface="Cambria Math" panose="02040503050406030204"/>
                        </a:rPr>
                        <m:t> </m:t>
                      </m:r>
                    </m:oMath>
                  </m:oMathPara>
                </a14:m>
                <a:endParaRPr lang="en-US" sz="30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770795" y="1191118"/>
                <a:ext cx="10860373" cy="5081666"/>
              </a:xfrm>
              <a:blipFill rotWithShape="1">
                <a:blip r:embed="rId1"/>
                <a:stretch>
                  <a:fillRect l="-5" t="-10" r="5" b="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4" t="62897" r="23587" b="11906"/>
          <a:stretch>
            <a:fillRect/>
          </a:stretch>
        </p:blipFill>
        <p:spPr bwMode="auto">
          <a:xfrm>
            <a:off x="6593210" y="5174690"/>
            <a:ext cx="5357998" cy="15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Consistency</a:t>
            </a:r>
            <a:endParaRPr lang="en-US" b="1" dirty="0"/>
          </a:p>
        </p:txBody>
      </p:sp>
      <p:sp>
        <p:nvSpPr>
          <p:cNvPr id="3" name="Content Placeholder 2"/>
          <p:cNvSpPr>
            <a:spLocks noGrp="1"/>
          </p:cNvSpPr>
          <p:nvPr>
            <p:ph idx="1"/>
          </p:nvPr>
        </p:nvSpPr>
        <p:spPr>
          <a:xfrm>
            <a:off x="1004341" y="1600200"/>
            <a:ext cx="10828267" cy="5029200"/>
          </a:xfrm>
        </p:spPr>
        <p:txBody>
          <a:bodyPr>
            <a:normAutofit/>
          </a:bodyPr>
          <a:lstStyle/>
          <a:p>
            <a:r>
              <a:rPr lang="en-US" sz="3600" dirty="0"/>
              <a:t>System specifications should be </a:t>
            </a:r>
            <a:r>
              <a:rPr lang="en-US" sz="3600" b="1" dirty="0"/>
              <a:t>consistent</a:t>
            </a:r>
            <a:r>
              <a:rPr lang="en-US" sz="3600" dirty="0"/>
              <a:t>,</a:t>
            </a:r>
            <a:endParaRPr lang="en-US" sz="3600" dirty="0"/>
          </a:p>
          <a:p>
            <a:pPr lvl="1"/>
            <a:r>
              <a:rPr lang="en-US" sz="3600" dirty="0"/>
              <a:t>They should not contain conflicting requirements that could be used to derive a contradiction.</a:t>
            </a:r>
            <a:endParaRPr lang="en-US" sz="3600" dirty="0"/>
          </a:p>
          <a:p>
            <a:r>
              <a:rPr lang="en-US" sz="3600" dirty="0"/>
              <a:t>When specifications are not consistent, there would be no way to develop a system that satisfies all  specifications.</a:t>
            </a:r>
            <a:endParaRPr lang="en-US" sz="3600" dirty="0"/>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538" y="228600"/>
            <a:ext cx="11182662" cy="6400800"/>
          </a:xfrm>
        </p:spPr>
        <p:txBody>
          <a:bodyPr>
            <a:normAutofit/>
          </a:bodyPr>
          <a:lstStyle/>
          <a:p>
            <a:pPr marL="0" indent="0" algn="just">
              <a:buNone/>
            </a:pPr>
            <a:r>
              <a:rPr lang="en-US" sz="2800" dirty="0"/>
              <a:t>Determine whether these system specifications are </a:t>
            </a:r>
            <a:r>
              <a:rPr lang="en-US" sz="2800" b="1" dirty="0"/>
              <a:t>consistent</a:t>
            </a:r>
            <a:r>
              <a:rPr lang="en-US" sz="2800" dirty="0"/>
              <a:t>:</a:t>
            </a:r>
            <a:endParaRPr lang="en-US" sz="2800" dirty="0"/>
          </a:p>
          <a:p>
            <a:pPr marL="514350" indent="-514350" algn="just">
              <a:buFont typeface="+mj-lt"/>
              <a:buAutoNum type="arabicPeriod"/>
            </a:pPr>
            <a:r>
              <a:rPr lang="en-US" sz="2800" dirty="0"/>
              <a:t>The diagnostic message is stored in the buffer or it is retransmitted.</a:t>
            </a:r>
            <a:endParaRPr lang="en-US" sz="2800" dirty="0"/>
          </a:p>
          <a:p>
            <a:pPr marL="514350" indent="-514350" algn="just">
              <a:buFont typeface="+mj-lt"/>
              <a:buAutoNum type="arabicPeriod"/>
            </a:pPr>
            <a:r>
              <a:rPr lang="en-US" sz="2800" dirty="0"/>
              <a:t>The diagnostic message is not stored in the buffer.</a:t>
            </a:r>
            <a:endParaRPr lang="en-US" sz="2800" dirty="0"/>
          </a:p>
          <a:p>
            <a:pPr marL="514350" indent="-514350" algn="just">
              <a:buFont typeface="+mj-lt"/>
              <a:buAutoNum type="arabicPeriod"/>
            </a:pPr>
            <a:r>
              <a:rPr lang="en-US" sz="2800" dirty="0"/>
              <a:t>If the diagnostic message is stored in the buffer, then it is retransmitted.</a:t>
            </a:r>
            <a:endParaRPr lang="en-US" sz="2800" dirty="0"/>
          </a:p>
        </p:txBody>
      </p:sp>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8800</Words>
  <Application>WPS Presentation</Application>
  <PresentationFormat>Widescreen</PresentationFormat>
  <Paragraphs>372</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SimSun</vt:lpstr>
      <vt:lpstr>Wingdings</vt:lpstr>
      <vt:lpstr>Cambria Math</vt:lpstr>
      <vt:lpstr>Rockwell Condensed</vt:lpstr>
      <vt:lpstr>Rockwell</vt:lpstr>
      <vt:lpstr>Microsoft YaHei</vt:lpstr>
      <vt:lpstr>Arial Unicode MS</vt:lpstr>
      <vt:lpstr>Calibri</vt:lpstr>
      <vt:lpstr>Cambria Math</vt:lpstr>
      <vt:lpstr>Wood Type</vt:lpstr>
      <vt:lpstr>Lecture 3</vt:lpstr>
      <vt:lpstr>Applications of Propositional Logic </vt:lpstr>
      <vt:lpstr>Translating English Sentences</vt:lpstr>
      <vt:lpstr>Translating English Sentences</vt:lpstr>
      <vt:lpstr>PowerPoint 演示文稿</vt:lpstr>
      <vt:lpstr>PowerPoint 演示文稿</vt:lpstr>
      <vt:lpstr>System Specifications</vt:lpstr>
      <vt:lpstr>Consistency</vt:lpstr>
      <vt:lpstr>PowerPoint 演示文稿</vt:lpstr>
      <vt:lpstr>PowerPoint 演示文稿</vt:lpstr>
      <vt:lpstr>PowerPoint 演示文稿</vt:lpstr>
      <vt:lpstr>PowerPoint 演示文稿</vt:lpstr>
      <vt:lpstr>PowerPoint 演示文稿</vt:lpstr>
      <vt:lpstr>Logic Puzzles (Do it yourself)</vt:lpstr>
      <vt:lpstr>PowerPoint 演示文稿</vt:lpstr>
      <vt:lpstr>PowerPoint 演示文稿</vt:lpstr>
      <vt:lpstr>PowerPoint 演示文稿</vt:lpstr>
      <vt:lpstr>PowerPoint 演示文稿</vt:lpstr>
      <vt:lpstr>Logic Circuits</vt:lpstr>
      <vt:lpstr>PowerPoint 演示文稿</vt:lpstr>
      <vt:lpstr>PowerPoint 演示文稿</vt:lpstr>
      <vt:lpstr>1.3 Propositional Equivalence </vt:lpstr>
      <vt:lpstr>Tautology and Contradiction</vt:lpstr>
      <vt:lpstr>PowerPoint 演示文稿</vt:lpstr>
      <vt:lpstr>Logical Equivalences</vt:lpstr>
      <vt:lpstr>PowerPoint 演示文稿</vt:lpstr>
      <vt:lpstr>Standard equivalences</vt:lpstr>
      <vt:lpstr>Standard equivalences</vt:lpstr>
      <vt:lpstr>PowerPoint 演示文稿</vt:lpstr>
      <vt:lpstr>De Morgan’s Law</vt:lpstr>
      <vt:lpstr>Absorption laws</vt:lpstr>
      <vt:lpstr>Implication</vt:lpstr>
      <vt:lpstr>More Implication Laws</vt:lpstr>
      <vt:lpstr>Bi-implications</vt:lpstr>
      <vt:lpstr>Using Logical Equivalence</vt:lpstr>
      <vt:lpstr>Using Logical Equivalence</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Ammarah Khalid</dc:creator>
  <cp:lastModifiedBy>AHSAN</cp:lastModifiedBy>
  <cp:revision>150</cp:revision>
  <dcterms:created xsi:type="dcterms:W3CDTF">2017-09-12T04:22:00Z</dcterms:created>
  <dcterms:modified xsi:type="dcterms:W3CDTF">2022-05-10T02:50:50Z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DFC32E6E54324ABC8A4259615B2B4618</vt:lpwstr>
  </property>
  <property fmtid="{D5CDD505-2E9C-101B-9397-08002B2CF9AE}" pid="3" name="KSOProductBuildVer">
    <vt:lpwstr>1033-11.2.0.11074</vt:lpwstr>
  </property>
</Properties>
</file>