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67" r:id="rId5"/>
    <p:sldId id="258" r:id="rId6"/>
    <p:sldId id="259" r:id="rId7"/>
    <p:sldId id="260" r:id="rId8"/>
    <p:sldId id="261" r:id="rId9"/>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struction work tools"/>
          <p:cNvPicPr>
            <a:picLocks noChangeAspect="1"/>
          </p:cNvPicPr>
          <p:nvPr/>
        </p:nvPicPr>
        <p:blipFill rotWithShape="1">
          <a:blip r:embed="rId1"/>
          <a:srcRect t="11798" b="3933"/>
          <a:stretch>
            <a:fillRect/>
          </a:stretch>
        </p:blipFill>
        <p:spPr>
          <a:xfrm>
            <a:off x="20" y="10"/>
            <a:ext cx="12191979" cy="6857990"/>
          </a:xfrm>
          <a:prstGeom prst="rect">
            <a:avLst/>
          </a:prstGeom>
        </p:spPr>
      </p:pic>
      <p:sp>
        <p:nvSpPr>
          <p:cNvPr id="9" name="Rectangle 8"/>
          <p:cNvSpPr>
            <a:spLocks noGrp="1" noRot="1" noChangeAspect="1" noMove="1" noResize="1" noEditPoints="1" noAdjustHandles="1" noChangeArrowheads="1" noChangeShapeType="1" noTextEdit="1"/>
          </p:cNvSpPr>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p:cNvSpPr>
            <a:spLocks noGrp="1" noRot="1" noChangeAspect="1" noMove="1" noResize="1" noEditPoints="1" noAdjustHandles="1" noChangeArrowheads="1" noChangeShapeType="1" noTextEdit="1"/>
          </p:cNvSpPr>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1276055" y="2350017"/>
            <a:ext cx="4775075" cy="1630906"/>
          </a:xfrm>
        </p:spPr>
        <p:txBody>
          <a:bodyPr>
            <a:normAutofit/>
          </a:bodyPr>
          <a:lstStyle/>
          <a:p>
            <a:r>
              <a:rPr lang="en-US" sz="3700" dirty="0">
                <a:solidFill>
                  <a:schemeClr val="tx1"/>
                </a:solidFill>
              </a:rPr>
              <a:t>Occupational Health and Safety</a:t>
            </a:r>
            <a:br>
              <a:rPr lang="en-US" sz="3700" dirty="0">
                <a:solidFill>
                  <a:schemeClr val="tx1"/>
                </a:solidFill>
              </a:rPr>
            </a:br>
            <a:r>
              <a:rPr lang="en-US" sz="2400" b="1" cap="none" dirty="0">
                <a:solidFill>
                  <a:schemeClr val="tx1"/>
                </a:solidFill>
              </a:rPr>
              <a:t>Lecture # 01</a:t>
            </a:r>
            <a:endParaRPr lang="en-US" sz="3700" b="1" dirty="0">
              <a:solidFill>
                <a:schemeClr val="tx1"/>
              </a:solidFill>
            </a:endParaRPr>
          </a:p>
        </p:txBody>
      </p:sp>
      <p:sp>
        <p:nvSpPr>
          <p:cNvPr id="3" name="Subtitle 2"/>
          <p:cNvSpPr>
            <a:spLocks noGrp="1"/>
          </p:cNvSpPr>
          <p:nvPr>
            <p:ph type="subTitle" idx="1"/>
          </p:nvPr>
        </p:nvSpPr>
        <p:spPr>
          <a:xfrm>
            <a:off x="1276055" y="3990546"/>
            <a:ext cx="4775075" cy="559656"/>
          </a:xfrm>
        </p:spPr>
        <p:txBody>
          <a:bodyPr>
            <a:normAutofit/>
          </a:bodyPr>
          <a:lstStyle/>
          <a:p>
            <a:r>
              <a:rPr lang="en-US" dirty="0" err="1">
                <a:solidFill>
                  <a:schemeClr val="tx1"/>
                </a:solidFill>
              </a:rPr>
              <a:t>Syeda</a:t>
            </a:r>
            <a:r>
              <a:rPr lang="en-US" dirty="0">
                <a:solidFill>
                  <a:schemeClr val="tx1"/>
                </a:solidFill>
              </a:rPr>
              <a:t> </a:t>
            </a:r>
            <a:r>
              <a:rPr lang="en-US" dirty="0" err="1">
                <a:solidFill>
                  <a:schemeClr val="tx1"/>
                </a:solidFill>
              </a:rPr>
              <a:t>Farwa</a:t>
            </a:r>
            <a:r>
              <a:rPr lang="en-US" dirty="0">
                <a:solidFill>
                  <a:schemeClr val="tx1"/>
                </a:solidFill>
              </a:rPr>
              <a:t> Rizvi</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cs typeface="Times New Roman" panose="02020603050405020304" pitchFamily="18" charset="0"/>
              </a:rPr>
              <a:t>Bernardo </a:t>
            </a:r>
            <a:r>
              <a:rPr lang="en-US" sz="2400" dirty="0" err="1">
                <a:effectLst/>
                <a:latin typeface="Times New Roman" panose="02020603050405020304" pitchFamily="18" charset="0"/>
                <a:cs typeface="Times New Roman" panose="02020603050405020304" pitchFamily="18" charset="0"/>
              </a:rPr>
              <a:t>Ramazzini</a:t>
            </a:r>
            <a:r>
              <a:rPr lang="en-US" sz="2400" dirty="0">
                <a:effectLst/>
                <a:latin typeface="Times New Roman" panose="02020603050405020304" pitchFamily="18" charset="0"/>
                <a:cs typeface="Times New Roman" panose="02020603050405020304" pitchFamily="18" charset="0"/>
              </a:rPr>
              <a:t>, an Italian physician ,(Father of Occupational Medicine / Father of Industrial Hygiene) recommended physicians ask their patients, ‘‘What is your trade?’’</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With advancing technology and the Industrial Revolution came</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an increase in safety and health hazards.</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rPr>
              <a:t>Charles </a:t>
            </a:r>
            <a:r>
              <a:rPr lang="en-US" sz="2400" dirty="0" err="1">
                <a:effectLst/>
                <a:latin typeface="Times New Roman" panose="02020603050405020304" pitchFamily="18" charset="0"/>
              </a:rPr>
              <a:t>Thackrah</a:t>
            </a:r>
            <a:r>
              <a:rPr lang="en-US" sz="2400" dirty="0">
                <a:effectLst/>
                <a:latin typeface="Times New Roman" panose="02020603050405020304" pitchFamily="18" charset="0"/>
              </a:rPr>
              <a:t> became the first physician in the English speaking world to establish the practice of industrial medicine.</a:t>
            </a:r>
            <a:endParaRPr lang="en-US" sz="2400" dirty="0">
              <a:effectLst/>
              <a:latin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 in 19th century.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rPr>
              <a:t>Terms and Concepts</a:t>
            </a:r>
            <a:endParaRPr lang="en-US" dirty="0"/>
          </a:p>
        </p:txBody>
      </p:sp>
      <p:sp>
        <p:nvSpPr>
          <p:cNvPr id="3" name="Content Placeholder 2"/>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Loss prevention</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Loss control</a:t>
            </a:r>
            <a:endParaRPr lang="en-US" sz="240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Safety</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Risk</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rPr>
              <a:t>Hazard</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rPr>
              <a:t>Accidents</a:t>
            </a:r>
            <a:endParaRPr lang="en-US" sz="2400" dirty="0">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US"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cs typeface="Times New Roman" panose="02020603050405020304" pitchFamily="18" charset="0"/>
              </a:rPr>
              <a:t>Explain the importance of occupational safety and health.</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Identify key historical figures that have contributed to the profession.</a:t>
            </a:r>
            <a:endParaRPr lang="en-US" sz="240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Define </a:t>
            </a:r>
            <a:r>
              <a:rPr lang="en-US" sz="2400" dirty="0">
                <a:effectLst/>
                <a:latin typeface="Times New Roman" panose="02020603050405020304" pitchFamily="18" charset="0"/>
                <a:cs typeface="Times New Roman" panose="02020603050405020304" pitchFamily="18" charset="0"/>
              </a:rPr>
              <a:t>terminology used in occupational safety and health.</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a:spLocks noGrp="1" noRot="1" noChangeAspect="1" noMove="1" noResize="1" noEditPoints="1" noAdjustHandles="1" noChangeArrowheads="1" noChangeShapeType="1" noTextEdit="1"/>
          </p:cNvSpPr>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a:spLocks noGrp="1" noRot="1" noChangeAspect="1" noMove="1" noResize="1" noEditPoints="1" noAdjustHandles="1" noChangeArrowheads="1" noChangeShapeType="1" noTextEdit="1"/>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p:cNvSpPr>
            <a:spLocks noGrp="1"/>
          </p:cNvSpPr>
          <p:nvPr>
            <p:ph type="title"/>
          </p:nvPr>
        </p:nvSpPr>
        <p:spPr>
          <a:xfrm>
            <a:off x="1066800" y="642594"/>
            <a:ext cx="10058400" cy="667591"/>
          </a:xfrm>
        </p:spPr>
        <p:txBody>
          <a:bodyPr vert="horz" lIns="91440" tIns="45720" rIns="91440" bIns="45720" rtlCol="0">
            <a:normAutofit/>
          </a:bodyPr>
          <a:lstStyle/>
          <a:p>
            <a:pPr algn="ctr"/>
            <a:r>
              <a:rPr lang="en-US" cap="all" spc="-100" dirty="0"/>
              <a:t>Course Outline</a:t>
            </a:r>
            <a:endParaRPr lang="en-US" cap="all" spc="-100" dirty="0"/>
          </a:p>
        </p:txBody>
      </p:sp>
      <p:graphicFrame>
        <p:nvGraphicFramePr>
          <p:cNvPr id="6" name="Content Placeholder 5"/>
          <p:cNvGraphicFramePr>
            <a:graphicFrameLocks noGrp="1"/>
          </p:cNvGraphicFramePr>
          <p:nvPr>
            <p:ph idx="1"/>
          </p:nvPr>
        </p:nvGraphicFramePr>
        <p:xfrm>
          <a:off x="1066800" y="1310185"/>
          <a:ext cx="9848337" cy="4905221"/>
        </p:xfrm>
        <a:graphic>
          <a:graphicData uri="http://schemas.openxmlformats.org/drawingml/2006/table">
            <a:tbl>
              <a:tblPr firstRow="1" firstCol="1" lastRow="1" lastCol="1" bandRow="1" bandCol="1">
                <a:noFill/>
                <a:tableStyleId>{5C22544A-7EE6-4342-B048-85BDC9FD1C3A}</a:tableStyleId>
              </a:tblPr>
              <a:tblGrid>
                <a:gridCol w="9848337"/>
              </a:tblGrid>
              <a:tr h="4905221">
                <a:tc>
                  <a:txBody>
                    <a:bodyPr/>
                    <a:lstStyle/>
                    <a:p>
                      <a:pPr marL="342900" marR="0" indent="-342900" algn="l">
                        <a:spcBef>
                          <a:spcPts val="0"/>
                        </a:spcBef>
                        <a:spcAft>
                          <a:spcPts val="0"/>
                        </a:spcAft>
                        <a:buFont typeface="+mj-lt"/>
                        <a:buAutoNum type="arabicPeriod"/>
                      </a:pPr>
                      <a:r>
                        <a:rPr lang="en-US" sz="2000" b="1" cap="none" spc="60" dirty="0">
                          <a:solidFill>
                            <a:schemeClr val="tx1"/>
                          </a:solidFill>
                          <a:effectLst/>
                          <a:latin typeface="Times New Roman" panose="02020603050405020304" pitchFamily="18" charset="0"/>
                          <a:cs typeface="Times New Roman" panose="02020603050405020304" pitchFamily="18" charset="0"/>
                        </a:rPr>
                        <a:t>Health and safety foundations</a:t>
                      </a:r>
                      <a:endParaRPr lang="en-US" sz="2000" b="1" cap="none" spc="6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WHMIS, OSHA and ISO-450001</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Fostering a safety culture</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Recognizing and communicating hazards</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Finding hazard information</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Accidents &amp; their effect on industry</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Accidents &amp; their effect on industry</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2000" b="1" cap="none" spc="0" dirty="0">
                          <a:solidFill>
                            <a:schemeClr val="tx1"/>
                          </a:solidFill>
                          <a:effectLst/>
                          <a:latin typeface="Times New Roman" panose="02020603050405020304" pitchFamily="18" charset="0"/>
                          <a:cs typeface="Times New Roman" panose="02020603050405020304" pitchFamily="18" charset="0"/>
                        </a:rPr>
                        <a:t>Assessing and minimizing the risks from hazards (risk assessment procedure and estimation)</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lang="en-US" sz="2000" b="1" cap="none" spc="30" dirty="0">
                          <a:solidFill>
                            <a:schemeClr val="tx1"/>
                          </a:solidFill>
                          <a:effectLst/>
                          <a:latin typeface="Times New Roman" panose="02020603050405020304" pitchFamily="18" charset="0"/>
                          <a:cs typeface="Times New Roman" panose="02020603050405020304" pitchFamily="18" charset="0"/>
                        </a:rPr>
                        <a:t>Assessing and Minimizing the Risks from Hazards (Selection and implementation of appropriate Risk controls, Hierarchy of controls)</a:t>
                      </a:r>
                      <a:endParaRPr lang="en-US" sz="2000" b="1" cap="none" spc="30" dirty="0">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defRPr/>
                      </a:pPr>
                      <a:r>
                        <a:rPr lang="en-US" sz="2000" b="1" cap="none" spc="0" dirty="0">
                          <a:solidFill>
                            <a:schemeClr val="tx1"/>
                          </a:solidFill>
                          <a:effectLst/>
                          <a:latin typeface="Times New Roman" panose="02020603050405020304" pitchFamily="18" charset="0"/>
                          <a:cs typeface="Times New Roman" panose="02020603050405020304" pitchFamily="18" charset="0"/>
                        </a:rPr>
                        <a:t>10.Preparing for Emergency Response Procedures  Fire and Chemical Spill</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endParaRPr lang="en-US" sz="1800" b="1" cap="none" spc="0" dirty="0">
                        <a:solidFill>
                          <a:schemeClr val="tx1"/>
                        </a:solidFill>
                        <a:effectLst/>
                        <a:latin typeface="Times New Roman" panose="02020603050405020304" pitchFamily="18" charset="0"/>
                        <a:cs typeface="Times New Roman" panose="02020603050405020304" pitchFamily="18" charset="0"/>
                      </a:endParaRPr>
                    </a:p>
                  </a:txBody>
                  <a:tcPr marL="95718" marR="95718" marT="127625" marB="127625" anchor="b">
                    <a:lnL w="12700" cmpd="sng">
                      <a:noFill/>
                    </a:lnL>
                    <a:lnR w="12700" cmpd="sng">
                      <a:noFill/>
                    </a:lnR>
                    <a:lnT w="12700" cmpd="sng">
                      <a:noFill/>
                    </a:lnT>
                    <a:lnB w="12700" cmpd="sng">
                      <a:noFill/>
                      <a:prstDash val="solid"/>
                    </a:lnB>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spc="-100" dirty="0"/>
              <a:t>Course Outline</a:t>
            </a:r>
            <a:endParaRPr lang="en-US" dirty="0"/>
          </a:p>
        </p:txBody>
      </p:sp>
      <p:sp>
        <p:nvSpPr>
          <p:cNvPr id="3" name="Content Placeholder 2"/>
          <p:cNvSpPr>
            <a:spLocks noGrp="1"/>
          </p:cNvSpPr>
          <p:nvPr>
            <p:ph idx="1"/>
          </p:nvPr>
        </p:nvSpPr>
        <p:spPr>
          <a:xfrm>
            <a:off x="1066800" y="1665027"/>
            <a:ext cx="10058400" cy="4287717"/>
          </a:xfrm>
        </p:spPr>
        <p:txBody>
          <a:bodyPr>
            <a:normAutofit lnSpcReduction="10000"/>
          </a:bodyPr>
          <a:lstStyle/>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11. Preparing for Emergency Response Procedures  First Aid and Safety drills/Training (Firefighting, Evacuation in case of emergency)</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12. Stress and Safety at Work Environment</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Workplace stress and sources</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Human reaction to workplace stress</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Measurement of workplace stress</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Font typeface="+mj-l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13. Stress and Safety at Work Environment</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Shift work, stress and safety</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Improving safety by reducing stress</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 Stress in safety managers</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14. Incident Investigation  (Importance of investigation, Recording and reporting)</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pPr marL="0" marR="0" indent="0" algn="l">
              <a:spcBef>
                <a:spcPts val="0"/>
              </a:spcBef>
              <a:spcAft>
                <a:spcPts val="0"/>
              </a:spcAft>
              <a:buNone/>
            </a:pPr>
            <a:r>
              <a:rPr lang="en-US" sz="2000" b="1" cap="none" spc="0" dirty="0">
                <a:solidFill>
                  <a:schemeClr val="tx1"/>
                </a:solidFill>
                <a:effectLst/>
                <a:latin typeface="Times New Roman" panose="02020603050405020304" pitchFamily="18" charset="0"/>
                <a:cs typeface="Times New Roman" panose="02020603050405020304" pitchFamily="18" charset="0"/>
              </a:rPr>
              <a:t>15. Incident Investigation   Techniques of investigation ( Monitoring and Auditing Health and Safety)</a:t>
            </a:r>
            <a:endParaRPr lang="en-US" sz="2000" b="1" cap="none" spc="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873458" y="608661"/>
          <a:ext cx="9775786" cy="5651462"/>
        </p:xfrm>
        <a:graphic>
          <a:graphicData uri="http://schemas.openxmlformats.org/drawingml/2006/table">
            <a:tbl>
              <a:tblPr firstRow="1" firstCol="1" lastRow="1" lastCol="1" bandRow="1" bandCol="1">
                <a:noFill/>
                <a:tableStyleId>{5C22544A-7EE6-4342-B048-85BDC9FD1C3A}</a:tableStyleId>
              </a:tblPr>
              <a:tblGrid>
                <a:gridCol w="9775786"/>
              </a:tblGrid>
              <a:tr h="5651462">
                <a:tc>
                  <a:txBody>
                    <a:bodyPr/>
                    <a:lstStyle/>
                    <a:p>
                      <a:pPr marL="342900" marR="0" indent="-342900" algn="l">
                        <a:spcBef>
                          <a:spcPts val="0"/>
                        </a:spcBef>
                        <a:spcAft>
                          <a:spcPts val="0"/>
                        </a:spcAft>
                        <a:buFont typeface="+mj-lt"/>
                        <a:buAutoNum type="arabicPeriod"/>
                      </a:pPr>
                      <a:r>
                        <a:rPr lang="en-US" sz="1800" b="1" cap="none" spc="30" dirty="0">
                          <a:solidFill>
                            <a:schemeClr val="tx1"/>
                          </a:solidFill>
                          <a:effectLst/>
                          <a:latin typeface="Times New Roman" panose="02020603050405020304" pitchFamily="18" charset="0"/>
                          <a:cs typeface="Times New Roman" panose="02020603050405020304" pitchFamily="18" charset="0"/>
                        </a:rPr>
                        <a:t>Assessing and Minimizing the Risks from Hazards (Selection and implementation of appropriate Risk controls, Hierarchy of controls)</a:t>
                      </a:r>
                      <a:endParaRPr lang="en-US" sz="1800" b="1" cap="none" spc="3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Preparing for Emergency Response Procedures  Fire and Chemical Spill</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Preparing for Emergency Response Procedures  First Aid and </a:t>
                      </a:r>
                      <a:r>
                        <a:rPr lang="en-US" sz="1800" b="1" cap="none" spc="0" dirty="0" err="1">
                          <a:solidFill>
                            <a:schemeClr val="tx1"/>
                          </a:solidFill>
                          <a:effectLst/>
                          <a:latin typeface="Times New Roman" panose="02020603050405020304" pitchFamily="18" charset="0"/>
                          <a:cs typeface="Times New Roman" panose="02020603050405020304" pitchFamily="18" charset="0"/>
                        </a:rPr>
                        <a:t>Safey</a:t>
                      </a:r>
                      <a:r>
                        <a:rPr lang="en-US" sz="1800" b="1" cap="none" spc="0" dirty="0">
                          <a:solidFill>
                            <a:schemeClr val="tx1"/>
                          </a:solidFill>
                          <a:effectLst/>
                          <a:latin typeface="Times New Roman" panose="02020603050405020304" pitchFamily="18" charset="0"/>
                          <a:cs typeface="Times New Roman" panose="02020603050405020304" pitchFamily="18" charset="0"/>
                        </a:rPr>
                        <a:t> drills/Training (Firefighting, Evacuation in case of emergency)</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Quiz-2</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Stress and Safety at Work Environment</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Workplace stress and sources</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Human reaction to workplace stress</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Measurement of workplace stress</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Stress and Safety at Work Environment</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Shift work, stress and safety</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Improving safety by reducing stress</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 Stress in safety managers</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Incident Investigation  (Importance of investigation, Recording and reporting)</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342900" marR="0" indent="-342900" algn="l">
                        <a:spcBef>
                          <a:spcPts val="0"/>
                        </a:spcBef>
                        <a:spcAft>
                          <a:spcPts val="0"/>
                        </a:spcAft>
                        <a:buFont typeface="+mj-lt"/>
                        <a:buAutoNum type="arabicPeriod"/>
                      </a:pPr>
                      <a:r>
                        <a:rPr lang="en-US" sz="1800" b="1" cap="none" spc="0" dirty="0">
                          <a:solidFill>
                            <a:schemeClr val="tx1"/>
                          </a:solidFill>
                          <a:effectLst/>
                          <a:latin typeface="Times New Roman" panose="02020603050405020304" pitchFamily="18" charset="0"/>
                          <a:cs typeface="Times New Roman" panose="02020603050405020304" pitchFamily="18" charset="0"/>
                        </a:rPr>
                        <a:t>Incident Investigation   Techniques of investigation ( Monitoring and Auditing Health and Safety)</a:t>
                      </a:r>
                      <a:endParaRPr lang="en-US" sz="1400" b="1" cap="none" spc="0" dirty="0">
                        <a:solidFill>
                          <a:schemeClr val="tx1"/>
                        </a:solidFill>
                        <a:effectLst/>
                        <a:latin typeface="Times New Roman" panose="02020603050405020304" pitchFamily="18" charset="0"/>
                        <a:cs typeface="Times New Roman" panose="02020603050405020304" pitchFamily="18" charset="0"/>
                      </a:endParaRPr>
                    </a:p>
                  </a:txBody>
                  <a:tcPr marL="0" marR="11575" marT="0" marB="0" anchor="ctr">
                    <a:lnL w="12700" cmpd="sng">
                      <a:noFill/>
                    </a:lnL>
                    <a:lnR w="12700" cmpd="sng">
                      <a:noFill/>
                    </a:lnR>
                    <a:lnT w="19050" cap="flat" cmpd="sng" algn="ctr">
                      <a:solidFill>
                        <a:schemeClr val="accent1"/>
                      </a:solidFill>
                      <a:prstDash val="solid"/>
                    </a:lnT>
                    <a:lnB w="12700" cmpd="sng">
                      <a:noFill/>
                      <a:prstDash val="soli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US" dirty="0"/>
          </a:p>
        </p:txBody>
      </p:sp>
      <p:sp>
        <p:nvSpPr>
          <p:cNvPr id="4" name="TextBox 3"/>
          <p:cNvSpPr txBox="1"/>
          <p:nvPr/>
        </p:nvSpPr>
        <p:spPr>
          <a:xfrm>
            <a:off x="1066800" y="1679413"/>
            <a:ext cx="10156209" cy="3970318"/>
          </a:xfrm>
          <a:prstGeom prst="rect">
            <a:avLst/>
          </a:prstGeom>
          <a:noFill/>
        </p:spPr>
        <p:txBody>
          <a:bodyPr wrap="square">
            <a:spAutoFit/>
          </a:bodyPr>
          <a:lstStyle/>
          <a:p>
            <a:r>
              <a:rPr lang="en-US" dirty="0">
                <a:effectLst/>
                <a:latin typeface="Times New Roman" panose="02020603050405020304" pitchFamily="18" charset="0"/>
                <a:cs typeface="Times New Roman" panose="02020603050405020304" pitchFamily="18" charset="0"/>
              </a:rPr>
              <a:t>As a 22-year-old construction worker with 11 months’ experience on the job, Bob had finally made it. Since graduating high school, Bob had tried a lot of things, but they just never seemed right for him. He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attended a community college for one year and then dropped out. There was too much theory that didn’t relate to how he saw the world. Bob tried a number of jobs, but minimum-wage salaries forced him to</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live at home with his parents. His parents were good people, but he was ready to move on with his life. With this new job, everything was turning out great. Bob was bringing home a good paycheck. He had just moved into a new apartment, which he shared with his high school buddy Tim, and he was going the next day to sign the papers for a brand-new pickup truck. Bob never made it to the dealership to sign those papers. Maybe he was distracted thinking about that ‘‘killer’’ pickup that he was about to purchase. Perhaps he never realized how dangerous it actually was, to work on that scaffolding. After all, it was only 20 feet off the ground and it looked safe. Bob had worked on wet scaffolding before, and although it was wet from the rains the previous night, nothing had ever happened to make him concerned about working at those heights. Bob’s world changed when he fell those few feet to the ground. His fall put him in a wheelchair, paralyzed from the waist down.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OHS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t>
            </a:r>
            <a:r>
              <a:rPr lang="en-US" sz="2400" dirty="0">
                <a:effectLst/>
                <a:latin typeface="Times New Roman" panose="02020603050405020304" pitchFamily="18" charset="0"/>
                <a:cs typeface="Times New Roman" panose="02020603050405020304" pitchFamily="18" charset="0"/>
              </a:rPr>
              <a:t>reserving and protecting human and facility resources (avoiding deaths).</a:t>
            </a:r>
            <a:endParaRPr lang="en-US" sz="240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More than first aid.</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Long term.</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rPr>
              <a:t>For some employers, the responsibility to protect human life is not as important as other goals.</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A company may focus on productivity and profits to the exclusion of safety and health.</a:t>
            </a:r>
            <a:endParaRPr lang="en-US" sz="240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rPr>
              <a:t>Importance of Occupational Safety and Health</a:t>
            </a:r>
            <a:endParaRPr lang="en-US"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rPr>
              <a:t>Economically, morally, and legally, occupational safety and health has become an important issue.</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For many companies, strong safety, health, and environmental programs may actually means survival.</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latin typeface="Arial" panose="020B0604020202020204" pitchFamily="34" charset="0"/>
              </a:rPr>
              <a:t>Early Historical Examination of Occupational</a:t>
            </a:r>
            <a:br>
              <a:rPr lang="en-US" dirty="0"/>
            </a:br>
            <a:r>
              <a:rPr lang="en-US" dirty="0">
                <a:effectLst/>
                <a:latin typeface="Arial" panose="020B0604020202020204" pitchFamily="34" charset="0"/>
              </a:rPr>
              <a:t>Safety and Health</a:t>
            </a:r>
            <a:endParaRPr lang="en-US"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cs typeface="Times New Roman" panose="02020603050405020304" pitchFamily="18" charset="0"/>
              </a:rPr>
              <a:t>Many of today’s health and safety concerns were </a:t>
            </a:r>
            <a:r>
              <a:rPr lang="en-US" sz="2400" dirty="0">
                <a:effectLst/>
                <a:highlight>
                  <a:srgbClr val="FFFF00"/>
                </a:highlight>
                <a:latin typeface="Times New Roman" panose="02020603050405020304" pitchFamily="18" charset="0"/>
                <a:cs typeface="Times New Roman" panose="02020603050405020304" pitchFamily="18" charset="0"/>
              </a:rPr>
              <a:t>first observed over 2,000 years ago.</a:t>
            </a:r>
            <a:endParaRPr lang="en-US" sz="2400" dirty="0">
              <a:effectLst/>
              <a:highlight>
                <a:srgbClr val="FFFF00"/>
              </a:highligh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Greek and Roman physicians, practicing between</a:t>
            </a:r>
            <a:r>
              <a:rPr lang="en-US" sz="2400" dirty="0">
                <a:effectLst/>
                <a:highlight>
                  <a:srgbClr val="FFFF00"/>
                </a:highlight>
                <a:latin typeface="Times New Roman" panose="02020603050405020304" pitchFamily="18" charset="0"/>
                <a:cs typeface="Times New Roman" panose="02020603050405020304" pitchFamily="18" charset="0"/>
              </a:rPr>
              <a:t> 400 BC and 300 AD</a:t>
            </a:r>
            <a:r>
              <a:rPr lang="en-US" sz="2400" dirty="0">
                <a:effectLst/>
                <a:latin typeface="Times New Roman" panose="02020603050405020304" pitchFamily="18" charset="0"/>
                <a:cs typeface="Times New Roman" panose="02020603050405020304" pitchFamily="18" charset="0"/>
              </a:rPr>
              <a:t>, expressed concern for the health of individuals exposed to the metals commonly used during this period.</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Galen, a Roman physician wrote about occupational diseases and the dangers of acid mists to copper miners.</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rPr>
              <a:t>He was also concerned with the mining, tanning, and chemical occupations, noting several diseases contracted by individuals working in those professions.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latin typeface="Arial" panose="020B0604020202020204" pitchFamily="34" charset="0"/>
              </a:rPr>
              <a:t>The European Renaissance and the Industrial</a:t>
            </a:r>
            <a:br>
              <a:rPr lang="en-US" dirty="0"/>
            </a:br>
            <a:r>
              <a:rPr lang="en-US" dirty="0">
                <a:effectLst/>
                <a:latin typeface="Arial" panose="020B0604020202020204" pitchFamily="34" charset="0"/>
              </a:rPr>
              <a:t>Revolution</a:t>
            </a:r>
            <a:endParaRPr lang="en-US"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rPr>
              <a:t>Prior to the Renaissance, little information is available.</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During the European Renaissance physicians and chemists </a:t>
            </a:r>
            <a:r>
              <a:rPr lang="en-US" sz="2400" dirty="0">
                <a:latin typeface="Times New Roman" panose="02020603050405020304" pitchFamily="18" charset="0"/>
              </a:rPr>
              <a:t>noticed </a:t>
            </a:r>
            <a:r>
              <a:rPr lang="en-US" sz="2400" dirty="0">
                <a:effectLst/>
                <a:latin typeface="Times New Roman" panose="02020603050405020304" pitchFamily="18" charset="0"/>
              </a:rPr>
              <a:t>the relationship between occupational activities and worker health and safety.</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Ulrich </a:t>
            </a:r>
            <a:r>
              <a:rPr lang="en-US" sz="2400" dirty="0" err="1">
                <a:effectLst/>
                <a:latin typeface="Times New Roman" panose="02020603050405020304" pitchFamily="18" charset="0"/>
              </a:rPr>
              <a:t>Ellenborg</a:t>
            </a:r>
            <a:r>
              <a:rPr lang="en-US" sz="2400" dirty="0">
                <a:effectLst/>
                <a:latin typeface="Times New Roman" panose="02020603050405020304" pitchFamily="18" charset="0"/>
              </a:rPr>
              <a:t>, recognized that the vapors of some metals, including lead and mercury, were dangerous and described the symptoms of industrial poisoning from these sources. He also became aware of asbestos and lung diseases among miners.</a:t>
            </a:r>
            <a:endParaRPr lang="en-US" sz="2400" dirty="0">
              <a:effectLst/>
              <a:latin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F241A"/>
      </a:dk2>
      <a:lt2>
        <a:srgbClr val="F1F0F3"/>
      </a:lt2>
      <a:accent1>
        <a:srgbClr val="8CAC43"/>
      </a:accent1>
      <a:accent2>
        <a:srgbClr val="AFA23A"/>
      </a:accent2>
      <a:accent3>
        <a:srgbClr val="C3854D"/>
      </a:accent3>
      <a:accent4>
        <a:srgbClr val="B1423B"/>
      </a:accent4>
      <a:accent5>
        <a:srgbClr val="C34D77"/>
      </a:accent5>
      <a:accent6>
        <a:srgbClr val="B13B97"/>
      </a:accent6>
      <a:hlink>
        <a:srgbClr val="C0445C"/>
      </a:hlink>
      <a:folHlink>
        <a:srgbClr val="7F7F7F"/>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5630</Words>
  <Application>WPS Presentation</Application>
  <PresentationFormat>Widescreen</PresentationFormat>
  <Paragraphs>100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Garamond</vt:lpstr>
      <vt:lpstr>Times New Roman</vt:lpstr>
      <vt:lpstr>Avenir Next LT Pro</vt:lpstr>
      <vt:lpstr>Segoe Print</vt:lpstr>
      <vt:lpstr>Avenir Next LT Pro Light</vt:lpstr>
      <vt:lpstr>Microsoft YaHei</vt:lpstr>
      <vt:lpstr>Arial Unicode MS</vt:lpstr>
      <vt:lpstr>Calibri</vt:lpstr>
      <vt:lpstr>SavonVTI</vt:lpstr>
      <vt:lpstr>Occupational Health and Safety Lecture # 01</vt:lpstr>
      <vt:lpstr>Course Outline</vt:lpstr>
      <vt:lpstr>Course Outline</vt:lpstr>
      <vt:lpstr>PowerPoint 演示文稿</vt:lpstr>
      <vt:lpstr>Case study</vt:lpstr>
      <vt:lpstr>OHS</vt:lpstr>
      <vt:lpstr>Importance of Occupational Safety and Health</vt:lpstr>
      <vt:lpstr>Early Historical Examination of Occupational Safety and Health</vt:lpstr>
      <vt:lpstr>The European Renaissance and the Industrial Revolution</vt:lpstr>
      <vt:lpstr>PowerPoint 演示文稿</vt:lpstr>
      <vt:lpstr>Terms and Concepts</vt:lpstr>
      <vt:lpstr>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Occupational Health and Safety Lecture # 01</dc:title>
  <dc:creator>Syed Haider Hussain</dc:creator>
  <cp:lastModifiedBy>AHSAN</cp:lastModifiedBy>
  <cp:revision>4</cp:revision>
  <dcterms:created xsi:type="dcterms:W3CDTF">2022-03-08T16:36:00Z</dcterms:created>
  <dcterms:modified xsi:type="dcterms:W3CDTF">2022-04-20T17:36:53Z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85F5D8CBB6134BD99E5743C7567CE4F1</vt:lpwstr>
  </property>
  <property fmtid="{D5CDD505-2E9C-101B-9397-08002B2CF9AE}" pid="3" name="KSOProductBuildVer">
    <vt:lpwstr>1033-11.2.0.11074</vt:lpwstr>
  </property>
</Properties>
</file>