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78" r:id="rId3"/>
    <p:sldId id="279" r:id="rId4"/>
    <p:sldId id="280" r:id="rId6"/>
    <p:sldId id="281" r:id="rId7"/>
    <p:sldId id="297" r:id="rId8"/>
    <p:sldId id="282" r:id="rId9"/>
    <p:sldId id="283" r:id="rId10"/>
    <p:sldId id="286" r:id="rId11"/>
    <p:sldId id="284" r:id="rId12"/>
    <p:sldId id="285" r:id="rId13"/>
    <p:sldId id="287" r:id="rId14"/>
    <p:sldId id="288" r:id="rId15"/>
    <p:sldId id="289" r:id="rId16"/>
    <p:sldId id="298" r:id="rId17"/>
    <p:sldId id="290" r:id="rId18"/>
    <p:sldId id="291" r:id="rId19"/>
    <p:sldId id="292" r:id="rId20"/>
    <p:sldId id="293" r:id="rId21"/>
    <p:sldId id="29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1F1B079-7EF0-44EE-B798-BCC497C9F3B2}"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8FF70A8-1D13-4657-95F0-A9EA54967B8D}"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1EB90AC-71BD-4C7F-8ACA-7B3F18292E63}"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E6EFC2C-8905-46F0-B443-CE905B76BA01}"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D9079DC3-C9B5-499E-9140-0DC28B7074E2}"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30BB33EA-E472-4D22-9C03-A9C14AA21CED}"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AE507A8-A5CF-4D38-AB86-7EDDA87A85D4}"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E0277FD-7DE6-41D4-930D-AC99F5AFE54E}"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EA15526-7079-4B7B-987C-1B5FAE11A0FF}" type="datetime1">
              <a:rPr lang="en-US" smtClean="0"/>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70" algn="l" defTabSz="457200" rtl="0" eaLnBrk="1" latinLnBrk="0" hangingPunct="1">
        <a:lnSpc>
          <a:spcPct val="110000"/>
        </a:lnSpc>
        <a:spcBef>
          <a:spcPct val="20000"/>
        </a:spcBef>
        <a:spcAft>
          <a:spcPts val="600"/>
        </a:spcAft>
        <a:buClr>
          <a:schemeClr val="tx2"/>
        </a:buClr>
        <a:buSzPct val="70000"/>
        <a:buFont typeface="Wingdings 2" panose="05020102010507070707"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hemeOverride" Target="../theme/themeOverride1.xml"/><Relationship Id="rId2" Type="http://schemas.openxmlformats.org/officeDocument/2006/relationships/image" Target="../media/image6.jpeg"/><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themeOverride" Target="../theme/themeOverride2.xml"/><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1">
                <a:shade val="80000"/>
                <a:lumMod val="80000"/>
              </a:schemeClr>
              <a:schemeClr val="bg1">
                <a:tint val="98000"/>
              </a:schemeClr>
            </a:duotone>
          </a:blip>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1" y="13658"/>
            <a:ext cx="12192001" cy="6857990"/>
          </a:xfrm>
          <a:prstGeom prst="rect">
            <a:avLst/>
          </a:prstGeom>
        </p:spPr>
      </p:pic>
      <p:sp useBgFill="1">
        <p:nvSpPr>
          <p:cNvPr id="103" name="Freeform 5"/>
          <p:cNvSpPr>
            <a:spLocks noGrp="1" noRot="1" noChangeAspect="1" noMove="1" noResize="1" noEditPoints="1" noAdjustHandles="1" noChangeArrowheads="1" noChangeShapeType="1" noTextEdit="1"/>
          </p:cNvSpPr>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Goudy Old Style" panose="02020502050305020303"/>
              <a:ea typeface="+mn-ea"/>
              <a:cs typeface="+mn-cs"/>
            </a:endParaRPr>
          </a:p>
        </p:txBody>
      </p:sp>
      <p:sp>
        <p:nvSpPr>
          <p:cNvPr id="2" name="Title 1"/>
          <p:cNvSpPr>
            <a:spLocks noGrp="1"/>
          </p:cNvSpPr>
          <p:nvPr>
            <p:ph type="ctrTitle"/>
          </p:nvPr>
        </p:nvSpPr>
        <p:spPr>
          <a:xfrm>
            <a:off x="7389962" y="1673524"/>
            <a:ext cx="3485073" cy="2420504"/>
          </a:xfrm>
        </p:spPr>
        <p:txBody>
          <a:bodyPr>
            <a:normAutofit/>
          </a:bodyPr>
          <a:lstStyle/>
          <a:p>
            <a:pPr algn="l"/>
            <a:r>
              <a:rPr lang="en-US" sz="4000" dirty="0"/>
              <a:t>RECOGNIZING &amp; COMMUNICATING RISK</a:t>
            </a:r>
            <a:endParaRPr lang="en-US" sz="4000" dirty="0"/>
          </a:p>
        </p:txBody>
      </p:sp>
      <p:sp>
        <p:nvSpPr>
          <p:cNvPr id="3" name="Subtitle 2"/>
          <p:cNvSpPr>
            <a:spLocks noGrp="1"/>
          </p:cNvSpPr>
          <p:nvPr>
            <p:ph type="subTitle" idx="1"/>
          </p:nvPr>
        </p:nvSpPr>
        <p:spPr>
          <a:xfrm>
            <a:off x="7389965" y="4157933"/>
            <a:ext cx="3485072" cy="1026544"/>
          </a:xfrm>
        </p:spPr>
        <p:txBody>
          <a:bodyPr>
            <a:normAutofit/>
          </a:bodyPr>
          <a:lstStyle/>
          <a:p>
            <a:pPr algn="l"/>
            <a:r>
              <a:rPr lang="en-US" dirty="0"/>
              <a:t>Lecture 04</a:t>
            </a:r>
            <a:endParaRPr lang="en-US" dirty="0"/>
          </a:p>
          <a:p>
            <a:pPr algn="l"/>
            <a:r>
              <a:rPr lang="en-US" sz="2300" dirty="0" err="1"/>
              <a:t>Syeda</a:t>
            </a:r>
            <a:r>
              <a:rPr lang="en-US" sz="2300" dirty="0"/>
              <a:t> </a:t>
            </a:r>
            <a:r>
              <a:rPr lang="en-US" dirty="0" err="1"/>
              <a:t>F</a:t>
            </a:r>
            <a:r>
              <a:rPr lang="en-US" sz="2300" dirty="0" err="1"/>
              <a:t>arwa</a:t>
            </a:r>
            <a:r>
              <a:rPr lang="en-US" sz="2300" dirty="0"/>
              <a:t> </a:t>
            </a:r>
            <a:r>
              <a:rPr lang="en-US" dirty="0"/>
              <a:t>R</a:t>
            </a:r>
            <a:r>
              <a:rPr lang="en-US" sz="2300" dirty="0"/>
              <a:t>izvi</a:t>
            </a:r>
            <a:endParaRPr lang="en-US" sz="23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Consequence (natija)</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effectLst/>
                <a:latin typeface="Times New Roman" panose="02020603050405020304" pitchFamily="18" charset="0"/>
              </a:rPr>
              <a:t>The harm that arises from a hazard is the consequence of it. </a:t>
            </a:r>
            <a:endParaRPr lang="en-US" dirty="0">
              <a:effectLst/>
              <a:latin typeface="Times New Roman" panose="02020603050405020304" pitchFamily="18" charset="0"/>
            </a:endParaRPr>
          </a:p>
          <a:p>
            <a:r>
              <a:rPr lang="en-US" dirty="0">
                <a:effectLst/>
                <a:latin typeface="Times New Roman" panose="02020603050405020304" pitchFamily="18" charset="0"/>
              </a:rPr>
              <a:t>It is important to identify the possible consequences before embarking on a hazard control strategy.</a:t>
            </a:r>
            <a:endParaRPr lang="en-US" dirty="0">
              <a:effectLst/>
              <a:latin typeface="Times New Roman" panose="02020603050405020304" pitchFamily="18" charset="0"/>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Likelihood (amkaan)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effectLst/>
                <a:latin typeface="Times New Roman" panose="02020603050405020304" pitchFamily="18" charset="0"/>
              </a:rPr>
              <a:t>An important element of risk is the likelihood or probability that the hazard will cause injury. </a:t>
            </a:r>
            <a:endParaRPr lang="en-US" dirty="0">
              <a:effectLst/>
              <a:latin typeface="Times New Roman" panose="02020603050405020304" pitchFamily="18" charset="0"/>
            </a:endParaRPr>
          </a:p>
          <a:p>
            <a:r>
              <a:rPr lang="en-US" dirty="0">
                <a:effectLst/>
                <a:latin typeface="Times New Roman" panose="02020603050405020304" pitchFamily="18" charset="0"/>
              </a:rPr>
              <a:t>In its simplest form, probability can be considered as high, medium or low and for the majority of this risk assessments this should prove adequate.</a:t>
            </a:r>
            <a:endParaRPr lang="en-US" dirty="0">
              <a:effectLst/>
              <a:latin typeface="Times New Roman" panose="02020603050405020304" pitchFamily="18" charset="0"/>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Perception (khayal/tasur)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a:effectLst/>
                <a:latin typeface="Times New Roman" panose="02020603050405020304" pitchFamily="18" charset="0"/>
              </a:rPr>
              <a:t>Different groups have a different perspective.</a:t>
            </a:r>
            <a:endParaRPr lang="en-US" dirty="0">
              <a:effectLst/>
              <a:latin typeface="Times New Roman" panose="02020603050405020304" pitchFamily="18" charset="0"/>
            </a:endParaRPr>
          </a:p>
          <a:p>
            <a:r>
              <a:rPr lang="en-US" dirty="0">
                <a:effectLst/>
                <a:latin typeface="Times New Roman" panose="02020603050405020304" pitchFamily="18" charset="0"/>
              </a:rPr>
              <a:t>people are unable to estimate risk with accuracy and they are biased by media reports</a:t>
            </a:r>
            <a:endParaRPr lang="en-US" dirty="0">
              <a:effectLst/>
              <a:latin typeface="Times New Roman" panose="02020603050405020304" pitchFamily="18" charset="0"/>
            </a:endParaRPr>
          </a:p>
          <a:p>
            <a:r>
              <a:rPr lang="en-US" dirty="0">
                <a:effectLst/>
                <a:latin typeface="Times New Roman" panose="02020603050405020304" pitchFamily="18" charset="0"/>
              </a:rPr>
              <a:t>different groups will rank risks differently and ignore expert assessment</a:t>
            </a:r>
            <a:endParaRPr lang="en-US" dirty="0">
              <a:effectLst/>
              <a:latin typeface="Times New Roman" panose="02020603050405020304" pitchFamily="18" charset="0"/>
            </a:endParaRPr>
          </a:p>
          <a:p>
            <a:r>
              <a:rPr lang="en-US" dirty="0">
                <a:effectLst/>
                <a:latin typeface="Times New Roman" panose="02020603050405020304" pitchFamily="18" charset="0"/>
              </a:rPr>
              <a:t>people react more to risks that are relatively unknown to them where they feel they have little control over the consequences compared with known risks that kill thousands of people each year, over which they have some control.</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Strategies To Control Risk</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effectLst/>
                <a:latin typeface="Arial" panose="020B0604020202020204" pitchFamily="34" charset="0"/>
              </a:rPr>
              <a:t>Risk control hierarchy</a:t>
            </a:r>
            <a:br>
              <a:rPr lang="en-US" dirty="0"/>
            </a:br>
            <a:r>
              <a:rPr lang="en-US" dirty="0">
                <a:effectLst/>
                <a:latin typeface="Times New Roman" panose="02020603050405020304" pitchFamily="18" charset="0"/>
              </a:rPr>
              <a:t>A risk control hierarchy is a structured approach whereby for each hazard</a:t>
            </a:r>
            <a:br>
              <a:rPr lang="en-US" dirty="0"/>
            </a:br>
            <a:r>
              <a:rPr lang="en-US" dirty="0">
                <a:effectLst/>
                <a:latin typeface="Times New Roman" panose="02020603050405020304" pitchFamily="18" charset="0"/>
              </a:rPr>
              <a:t>a set of action options is considered. </a:t>
            </a:r>
            <a:endParaRPr lang="en-US" dirty="0">
              <a:effectLst/>
              <a:latin typeface="Times New Roman" panose="02020603050405020304" pitchFamily="18" charset="0"/>
            </a:endParaRPr>
          </a:p>
          <a:p>
            <a:r>
              <a:rPr lang="en-US" dirty="0">
                <a:effectLst/>
                <a:latin typeface="Times New Roman" panose="02020603050405020304" pitchFamily="18" charset="0"/>
              </a:rPr>
              <a:t>The action that should be adopted is the one that gives the greatest degree of protection, not only to the operator but also to others who may be exposed to the hazard. </a:t>
            </a:r>
            <a:endParaRPr lang="en-US" dirty="0">
              <a:effectLst/>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pic>
        <p:nvPicPr>
          <p:cNvPr id="101" name="Content Placeholder 100"/>
          <p:cNvPicPr>
            <a:picLocks noChangeAspect="1"/>
          </p:cNvPicPr>
          <p:nvPr>
            <p:ph idx="1"/>
          </p:nvPr>
        </p:nvPicPr>
        <p:blipFill>
          <a:blip r:embed="rId1"/>
          <a:stretch>
            <a:fillRect/>
          </a:stretch>
        </p:blipFill>
        <p:spPr>
          <a:xfrm>
            <a:off x="2372360" y="1866265"/>
            <a:ext cx="7157720" cy="399859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Risk Hierarchy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lstStyle/>
          <a:p>
            <a:r>
              <a:rPr lang="en-US" dirty="0">
                <a:effectLst/>
                <a:latin typeface="Times New Roman" panose="02020603050405020304" pitchFamily="18" charset="0"/>
              </a:rPr>
              <a:t>Elimination </a:t>
            </a:r>
            <a:endParaRPr lang="en-US" dirty="0">
              <a:effectLst/>
              <a:latin typeface="Times New Roman" panose="02020603050405020304" pitchFamily="18" charset="0"/>
            </a:endParaRPr>
          </a:p>
          <a:p>
            <a:r>
              <a:rPr lang="en-US" dirty="0">
                <a:effectLst/>
                <a:latin typeface="Times New Roman" panose="02020603050405020304" pitchFamily="18" charset="0"/>
              </a:rPr>
              <a:t>Substitution</a:t>
            </a:r>
            <a:endParaRPr lang="en-US" dirty="0">
              <a:effectLst/>
              <a:latin typeface="Times New Roman" panose="02020603050405020304" pitchFamily="18" charset="0"/>
            </a:endParaRPr>
          </a:p>
          <a:p>
            <a:r>
              <a:rPr lang="en-US" dirty="0">
                <a:effectLst/>
                <a:latin typeface="Times New Roman" panose="02020603050405020304" pitchFamily="18" charset="0"/>
              </a:rPr>
              <a:t>Reduction.</a:t>
            </a:r>
            <a:endParaRPr lang="en-US" dirty="0">
              <a:effectLst/>
              <a:latin typeface="Times New Roman" panose="02020603050405020304" pitchFamily="18" charset="0"/>
            </a:endParaRPr>
          </a:p>
          <a:p>
            <a:r>
              <a:rPr lang="en-US" dirty="0">
                <a:effectLst/>
                <a:latin typeface="Times New Roman" panose="02020603050405020304" pitchFamily="18" charset="0"/>
              </a:rPr>
              <a:t>Personal protection</a:t>
            </a:r>
            <a:endParaRPr lang="en-US" dirty="0"/>
          </a:p>
        </p:txBody>
      </p:sp>
      <p:pic>
        <p:nvPicPr>
          <p:cNvPr id="102" name="Content Placeholder 101"/>
          <p:cNvPicPr/>
          <p:nvPr>
            <p:ph sz="half" idx="2"/>
          </p:nvPr>
        </p:nvPicPr>
        <p:blipFill>
          <a:blip r:embed="rId1"/>
          <a:stretch>
            <a:fillRect/>
          </a:stretch>
        </p:blipFill>
        <p:spPr>
          <a:xfrm>
            <a:off x="3984625" y="1674495"/>
            <a:ext cx="7282815" cy="471932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Types of Hazards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A common way to classify hazards is by category:</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Biological</a:t>
            </a:r>
            <a:r>
              <a:rPr lang="en-US" dirty="0">
                <a:latin typeface="Times New Roman" panose="02020603050405020304" pitchFamily="18" charset="0"/>
                <a:cs typeface="Times New Roman" panose="02020603050405020304" pitchFamily="18" charset="0"/>
              </a:rPr>
              <a:t> – bacteria, viruses, insects, plants, birds, animals, and humans, etc.,</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Chemical</a:t>
            </a:r>
            <a:r>
              <a:rPr lang="en-US" dirty="0">
                <a:latin typeface="Times New Roman" panose="02020603050405020304" pitchFamily="18" charset="0"/>
                <a:cs typeface="Times New Roman" panose="02020603050405020304" pitchFamily="18" charset="0"/>
              </a:rPr>
              <a:t> – depends on the physical, chemical and toxic properties of the chemical,</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Ergonomic</a:t>
            </a:r>
            <a:r>
              <a:rPr lang="en-US" dirty="0">
                <a:latin typeface="Times New Roman" panose="02020603050405020304" pitchFamily="18" charset="0"/>
                <a:cs typeface="Times New Roman" panose="02020603050405020304" pitchFamily="18" charset="0"/>
              </a:rPr>
              <a:t> – repetitive movements, improper set up of workstation, poor design of equipment, workstation design, (postural) or workflow, manual handling, repetitive movement. etc.,</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Physical</a:t>
            </a:r>
            <a:r>
              <a:rPr lang="en-US" dirty="0">
                <a:latin typeface="Times New Roman" panose="02020603050405020304" pitchFamily="18" charset="0"/>
                <a:cs typeface="Times New Roman" panose="02020603050405020304" pitchFamily="18" charset="0"/>
              </a:rPr>
              <a:t> – Slippery floors, objects in walkways, unsafe or misused machinery, excessive noise, poor lighting, fire. radiation, magnetic fields, pressure extremes (high pressure or vacuum), noise, etc.,</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Psychological</a:t>
            </a:r>
            <a:r>
              <a:rPr lang="en-US" dirty="0">
                <a:latin typeface="Times New Roman" panose="02020603050405020304" pitchFamily="18" charset="0"/>
                <a:cs typeface="Times New Roman" panose="02020603050405020304" pitchFamily="18" charset="0"/>
              </a:rPr>
              <a:t> – Shift work, workload, dealing with the public, harassment, discrimination, threat of danger, constant low-level noise, stress, violence, etc.,</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Safety</a:t>
            </a:r>
            <a:r>
              <a:rPr lang="en-US" dirty="0">
                <a:latin typeface="Times New Roman" panose="02020603050405020304" pitchFamily="18" charset="0"/>
                <a:cs typeface="Times New Roman" panose="02020603050405020304" pitchFamily="18" charset="0"/>
              </a:rPr>
              <a:t> – slipping/tripping hazards, inappropriate machine guarding, equipment malfunctions or breakdowns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1">
                <a:shade val="80000"/>
                <a:lumMod val="80000"/>
              </a:schemeClr>
              <a:schemeClr val="bg1">
                <a:tint val="98000"/>
              </a:schemeClr>
            </a:duotone>
          </a:blip>
          <a:stretch>
            <a:fillRect/>
          </a:stretch>
        </a:blipFill>
        <a:effectLst/>
      </p:bgPr>
    </p:bg>
    <p:spTree>
      <p:nvGrpSpPr>
        <p:cNvPr id="1" name=""/>
        <p:cNvGrpSpPr/>
        <p:nvPr/>
      </p:nvGrpSpPr>
      <p:grpSpPr>
        <a:xfrm>
          <a:off x="0" y="0"/>
          <a:ext cx="0" cy="0"/>
          <a:chOff x="0" y="0"/>
          <a:chExt cx="0" cy="0"/>
        </a:xfrm>
      </p:grpSpPr>
      <p:sp>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a:spLocks noGrp="1" noRot="1" noChangeAspect="1" noMove="1" noResize="1" noEditPoints="1" noAdjustHandles="1" noChangeArrowheads="1" noChangeShapeType="1" noTextEdit="1"/>
          </p:cNvSpPr>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icture containing diagram&#10;&#10;Description automatically generated"/>
          <p:cNvPicPr>
            <a:picLocks noChangeAspect="1"/>
          </p:cNvPicPr>
          <p:nvPr/>
        </p:nvPicPr>
        <p:blipFill>
          <a:blip r:embed="rId2"/>
          <a:stretch>
            <a:fillRect/>
          </a:stretch>
        </p:blipFill>
        <p:spPr>
          <a:xfrm>
            <a:off x="4981787" y="643467"/>
            <a:ext cx="2228426" cy="5571066"/>
          </a:xfrm>
          <a:prstGeom prst="rect">
            <a:avLst/>
          </a:prstGeom>
        </p:spPr>
      </p:pic>
      <p:sp>
        <p:nvSpPr>
          <p:cNvPr id="8" name="Content Placeholder 7"/>
          <p:cNvSpPr>
            <a:spLocks noGrp="1"/>
          </p:cNvSpPr>
          <p:nvPr>
            <p:ph idx="4294967295"/>
          </p:nvPr>
        </p:nvSpPr>
        <p:spPr>
          <a:xfrm>
            <a:off x="5780088" y="609600"/>
            <a:ext cx="6411912" cy="5080000"/>
          </a:xfrm>
        </p:spPr>
        <p:txBody>
          <a:bodyPr>
            <a:normAutofit/>
          </a:bodyPr>
          <a:lstStyle/>
          <a:p>
            <a:pPr marL="36830" indent="0">
              <a:buNone/>
            </a:pPr>
            <a:endParaRPr lang="en-US"/>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1">
                <a:shade val="80000"/>
                <a:lumMod val="80000"/>
              </a:schemeClr>
              <a:schemeClr val="bg1">
                <a:tint val="98000"/>
              </a:schemeClr>
            </a:duotone>
          </a:blip>
          <a:stretch>
            <a:fillRect/>
          </a:stretch>
        </a:blip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483347" y="482600"/>
            <a:ext cx="11240496" cy="5892800"/>
          </a:xfrm>
          <a:prstGeom prst="rect">
            <a:avLst/>
          </a:prstGeom>
          <a:no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nvSpPr>
        <p:spPr>
          <a:xfrm>
            <a:off x="483347" y="482600"/>
            <a:ext cx="11240496" cy="5892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10;&#10;Description automatically generated with medium confidence"/>
          <p:cNvPicPr>
            <a:picLocks noChangeAspect="1"/>
          </p:cNvPicPr>
          <p:nvPr/>
        </p:nvPicPr>
        <p:blipFill rotWithShape="1">
          <a:blip r:embed="rId2"/>
          <a:srcRect r="-1" b="9846"/>
          <a:stretch>
            <a:fillRect/>
          </a:stretch>
        </p:blipFill>
        <p:spPr>
          <a:xfrm>
            <a:off x="643467" y="643467"/>
            <a:ext cx="10905066" cy="557106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1">
                <a:shade val="80000"/>
                <a:lumMod val="80000"/>
              </a:schemeClr>
              <a:schemeClr val="bg1">
                <a:tint val="98000"/>
              </a:schemeClr>
            </a:duotone>
          </a:blip>
          <a:stretch>
            <a:fillRect/>
          </a:stretch>
        </a:blipFill>
        <a:effectLst/>
      </p:bgPr>
    </p:bg>
    <p:spTree>
      <p:nvGrpSpPr>
        <p:cNvPr id="1" name=""/>
        <p:cNvGrpSpPr/>
        <p:nvPr/>
      </p:nvGrpSpPr>
      <p:grpSpPr>
        <a:xfrm>
          <a:off x="0" y="0"/>
          <a:ext cx="0" cy="0"/>
          <a:chOff x="0" y="0"/>
          <a:chExt cx="0" cy="0"/>
        </a:xfrm>
      </p:grpSpPr>
      <p:sp>
        <p:nvSpPr>
          <p:cNvPr id="11"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3345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text, screenshot, parking&#10;&#10;Description automatically generated"/>
          <p:cNvPicPr>
            <a:picLocks noChangeAspect="1"/>
          </p:cNvPicPr>
          <p:nvPr/>
        </p:nvPicPr>
        <p:blipFill>
          <a:blip r:embed="rId2"/>
          <a:stretch>
            <a:fillRect/>
          </a:stretch>
        </p:blipFill>
        <p:spPr>
          <a:xfrm>
            <a:off x="4027742" y="643467"/>
            <a:ext cx="4136516" cy="557106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duotone>
              <a:schemeClr val="bg1">
                <a:shade val="80000"/>
                <a:lumMod val="80000"/>
              </a:schemeClr>
              <a:schemeClr val="bg1">
                <a:tint val="98000"/>
              </a:schemeClr>
            </a:duotone>
          </a:blip>
          <a:stretch>
            <a:fillRect/>
          </a:stretch>
        </a:blipFill>
        <a:effectLst/>
      </p:bgPr>
    </p:bg>
    <p:spTree>
      <p:nvGrpSpPr>
        <p:cNvPr id="1" name=""/>
        <p:cNvGrpSpPr/>
        <p:nvPr/>
      </p:nvGrpSpPr>
      <p:grpSpPr>
        <a:xfrm>
          <a:off x="0" y="0"/>
          <a:ext cx="0" cy="0"/>
          <a:chOff x="0" y="0"/>
          <a:chExt cx="0" cy="0"/>
        </a:xfrm>
      </p:grpSpPr>
      <p:sp useBgFill="1">
        <p:nvSpPr>
          <p:cNvPr id="55" name="Rectangle 54"/>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Goudy Old Style" panose="02020502050305020303"/>
              <a:ea typeface="+mn-ea"/>
              <a:cs typeface="+mn-cs"/>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1"/>
          <a:stretch>
            <a:fillRect/>
          </a:stretch>
        </p:blipFill>
        <p:spPr>
          <a:xfrm>
            <a:off x="-8622" y="10"/>
            <a:ext cx="6096000" cy="6857990"/>
          </a:xfrm>
          <a:prstGeom prst="rect">
            <a:avLst/>
          </a:prstGeom>
        </p:spPr>
      </p:pic>
      <p:pic>
        <p:nvPicPr>
          <p:cNvPr id="57" name="Picture 56"/>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a:stretch>
            <a:fillRect/>
          </a:stretch>
        </p:blipFill>
        <p:spPr>
          <a:xfrm>
            <a:off x="6257026" y="1"/>
            <a:ext cx="5934973" cy="6858000"/>
          </a:xfrm>
          <a:prstGeom prst="rect">
            <a:avLst/>
          </a:prstGeom>
        </p:spPr>
      </p:pic>
      <p:sp>
        <p:nvSpPr>
          <p:cNvPr id="2" name="Title 1"/>
          <p:cNvSpPr>
            <a:spLocks noGrp="1"/>
          </p:cNvSpPr>
          <p:nvPr>
            <p:ph type="title"/>
          </p:nvPr>
        </p:nvSpPr>
        <p:spPr>
          <a:xfrm>
            <a:off x="6900493" y="609600"/>
            <a:ext cx="4538124" cy="970450"/>
          </a:xfrm>
        </p:spPr>
        <p:txBody>
          <a:bodyPr anchor="b">
            <a:normAutofit/>
          </a:bodyPr>
          <a:lstStyle/>
          <a:p>
            <a:pPr algn="l"/>
            <a:r>
              <a:rPr lang="en-US" sz="4000" dirty="0">
                <a:latin typeface="Times New Roman" panose="02020603050405020304" pitchFamily="18" charset="0"/>
                <a:cs typeface="Times New Roman" panose="02020603050405020304" pitchFamily="18" charset="0"/>
              </a:rPr>
              <a:t>Contents	</a:t>
            </a:r>
            <a:endParaRPr lang="en-US" sz="4000" dirty="0">
              <a:latin typeface="Times New Roman" panose="02020603050405020304" pitchFamily="18" charset="0"/>
              <a:cs typeface="Times New Roman" panose="02020603050405020304" pitchFamily="18" charset="0"/>
            </a:endParaRPr>
          </a:p>
        </p:txBody>
      </p:sp>
      <p:sp>
        <p:nvSpPr>
          <p:cNvPr id="24" name="Content Placeholder 2"/>
          <p:cNvSpPr>
            <a:spLocks noGrp="1"/>
          </p:cNvSpPr>
          <p:nvPr>
            <p:ph idx="1"/>
          </p:nvPr>
        </p:nvSpPr>
        <p:spPr>
          <a:xfrm>
            <a:off x="6900493" y="1732449"/>
            <a:ext cx="4403596" cy="4058751"/>
          </a:xfrm>
        </p:spPr>
        <p:txBody>
          <a:bodyPr anchor="t">
            <a:normAutofit/>
          </a:bodyPr>
          <a:lstStyle/>
          <a:p>
            <a:r>
              <a:rPr lang="en-US" sz="2000" dirty="0">
                <a:effectLst/>
                <a:latin typeface="Times New Roman" panose="02020603050405020304" pitchFamily="18" charset="0"/>
                <a:cs typeface="Times New Roman" panose="02020603050405020304" pitchFamily="18" charset="0"/>
              </a:rPr>
              <a:t>Hazards and Risk</a:t>
            </a:r>
            <a:endParaRPr lang="en-US" sz="2000" dirty="0">
              <a:effectLst/>
              <a:latin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cs typeface="Times New Roman" panose="02020603050405020304" pitchFamily="18" charset="0"/>
              </a:rPr>
              <a:t>Types of hazards</a:t>
            </a:r>
            <a:endParaRPr lang="en-US" sz="2000" dirty="0">
              <a:effectLst/>
              <a:latin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cs typeface="Times New Roman" panose="02020603050405020304" pitchFamily="18" charset="0"/>
              </a:rPr>
              <a:t>Learning the language of safety: Signs, symbols and labels</a:t>
            </a:r>
            <a:endParaRPr lang="en-US" sz="2000" dirty="0">
              <a:latin typeface="Times New Roman" panose="02020603050405020304" pitchFamily="18" charset="0"/>
              <a:cs typeface="Times New Roman" panose="02020603050405020304" pitchFamily="18" charset="0"/>
            </a:endParaRPr>
          </a:p>
          <a:p>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Risk</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effectLst/>
                <a:latin typeface="Times New Roman" panose="02020603050405020304" pitchFamily="18" charset="0"/>
              </a:rPr>
              <a:t>Definitions of risk can be complex.</a:t>
            </a:r>
            <a:endParaRPr lang="en-US" sz="2400" dirty="0">
              <a:effectLst/>
              <a:latin typeface="Times New Roman" panose="02020603050405020304" pitchFamily="18" charset="0"/>
            </a:endParaRPr>
          </a:p>
          <a:p>
            <a:endParaRPr lang="en-US" sz="2400" dirty="0">
              <a:effectLst/>
              <a:latin typeface="Times New Roman" panose="02020603050405020304" pitchFamily="18" charset="0"/>
            </a:endParaRPr>
          </a:p>
          <a:p>
            <a:r>
              <a:rPr lang="en-US" sz="2400" dirty="0">
                <a:effectLst/>
                <a:latin typeface="Times New Roman" panose="02020603050405020304" pitchFamily="18" charset="0"/>
              </a:rPr>
              <a:t>The Royal Society Study Group report1 offers the following definition:</a:t>
            </a:r>
            <a:endParaRPr lang="en-US" sz="2400" dirty="0">
              <a:effectLst/>
              <a:latin typeface="Times New Roman" panose="02020603050405020304" pitchFamily="18" charset="0"/>
            </a:endParaRPr>
          </a:p>
          <a:p>
            <a:pPr marL="36830" indent="0">
              <a:buNone/>
            </a:pPr>
            <a:r>
              <a:rPr lang="en-US" sz="2400" dirty="0">
                <a:effectLst/>
                <a:latin typeface="Times New Roman" panose="02020603050405020304" pitchFamily="18" charset="0"/>
              </a:rPr>
              <a:t>        ‘RISK is the probability that a particular adverse event occurs during a stated period of time, or results from a particular challenge’.</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Definitions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400" dirty="0">
                <a:effectLst/>
                <a:latin typeface="Times New Roman" panose="02020603050405020304" pitchFamily="18" charset="0"/>
              </a:rPr>
              <a:t>HAZARD is seen as the situation that in particular circumstances could lead to harm,  </a:t>
            </a:r>
            <a:endParaRPr lang="en-US" sz="2400" dirty="0">
              <a:effectLst/>
              <a:latin typeface="Times New Roman" panose="02020603050405020304" pitchFamily="18" charset="0"/>
            </a:endParaRPr>
          </a:p>
          <a:p>
            <a:r>
              <a:rPr lang="en-US" sz="2400" dirty="0">
                <a:effectLst/>
                <a:latin typeface="Times New Roman" panose="02020603050405020304" pitchFamily="18" charset="0"/>
              </a:rPr>
              <a:t>HARM is the loss to a human being (or to the human population) consequent on damage </a:t>
            </a:r>
            <a:endParaRPr lang="en-US" sz="2400" dirty="0">
              <a:effectLst/>
              <a:latin typeface="Times New Roman" panose="02020603050405020304" pitchFamily="18" charset="0"/>
            </a:endParaRPr>
          </a:p>
          <a:p>
            <a:r>
              <a:rPr lang="en-US" sz="2400" dirty="0">
                <a:effectLst/>
                <a:latin typeface="Times New Roman" panose="02020603050405020304" pitchFamily="18" charset="0"/>
              </a:rPr>
              <a:t>DAMAGE is the loss of inherent quality suffered by an entity (physical or biological).</a:t>
            </a:r>
            <a:endParaRPr lang="en-US" sz="2400" dirty="0">
              <a:effectLst/>
              <a:latin typeface="Times New Roman" panose="02020603050405020304" pitchFamily="18" charset="0"/>
            </a:endParaRPr>
          </a:p>
          <a:p>
            <a:r>
              <a:rPr lang="en-US" sz="2400" dirty="0">
                <a:effectLst/>
                <a:latin typeface="Times New Roman" panose="02020603050405020304" pitchFamily="18" charset="0"/>
              </a:rPr>
              <a:t>RISK ASSESSMENT is the general term used to describe the study of decisions subject to uncertain consequences.</a:t>
            </a:r>
            <a:br>
              <a:rPr lang="en-US" sz="2400" dirty="0">
                <a:effectLst/>
                <a:latin typeface="Times New Roman" panose="02020603050405020304" pitchFamily="18" charset="0"/>
              </a:rPr>
            </a:br>
            <a:endParaRPr lang="en-US" sz="2400" dirty="0">
              <a:effectLst/>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pic>
        <p:nvPicPr>
          <p:cNvPr id="100" name="Content Placeholder 99"/>
          <p:cNvPicPr>
            <a:picLocks noChangeAspect="1"/>
          </p:cNvPicPr>
          <p:nvPr>
            <p:ph idx="1"/>
          </p:nvPr>
        </p:nvPicPr>
        <p:blipFill>
          <a:blip r:embed="rId1"/>
          <a:stretch>
            <a:fillRect/>
          </a:stretch>
        </p:blipFill>
        <p:spPr>
          <a:xfrm>
            <a:off x="1153795" y="1664970"/>
            <a:ext cx="9594215" cy="418020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effectLst/>
                <a:latin typeface="Times New Roman" panose="02020603050405020304" pitchFamily="18" charset="0"/>
                <a:cs typeface="Times New Roman" panose="02020603050405020304" pitchFamily="18" charset="0"/>
              </a:rPr>
              <a:t>RISK ESTIMATION is the first subdivision of Risk Assessment and includes the identification of outcomes, the estimation of the magnitude of the associated consequences of these outcomes, and the estimation of the probabilities of these outcomes.</a:t>
            </a:r>
            <a:endParaRPr lang="en-US" dirty="0">
              <a:effectLst/>
              <a:latin typeface="Times New Roman" panose="02020603050405020304" pitchFamily="18" charset="0"/>
              <a:cs typeface="Times New Roman" panose="02020603050405020304" pitchFamily="18" charset="0"/>
            </a:endParaRPr>
          </a:p>
          <a:p>
            <a:br>
              <a:rPr lang="en-US" dirty="0">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RISK EVALUATION is the second subdivision of Risk Assessment and is the complex process of determining the significance or value of the identified hazards and estimated risks those concerned with or affected by the decision.</a:t>
            </a:r>
            <a:endParaRPr lang="en-US" dirty="0">
              <a:effectLst/>
              <a:latin typeface="Times New Roman" panose="02020603050405020304" pitchFamily="18" charset="0"/>
              <a:cs typeface="Times New Roman" panose="02020603050405020304" pitchFamily="18" charset="0"/>
            </a:endParaRPr>
          </a:p>
          <a:p>
            <a:br>
              <a:rPr lang="en-US" dirty="0">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RISK MANAGEMENT is the making of decisions concerning risks and their subsequent implementation and flows from Risk Estimation and Risk Evaluation.</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effectLst/>
                <a:latin typeface="Times New Roman" panose="02020603050405020304" pitchFamily="18" charset="0"/>
                <a:cs typeface="Times New Roman" panose="02020603050405020304" pitchFamily="18" charset="0"/>
              </a:rPr>
              <a:t>The Health and Safety Executive 3,4 offer the following definition of hazard and risk:</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cs typeface="Times New Roman" panose="02020603050405020304" pitchFamily="18" charset="0"/>
              </a:rPr>
              <a:t>HAZARD means anything that can cause harm (e.g. chemicals, electricity, working from ladders, </a:t>
            </a:r>
            <a:r>
              <a:rPr lang="en-US" dirty="0" err="1">
                <a:effectLst/>
                <a:latin typeface="Times New Roman" panose="02020603050405020304" pitchFamily="18" charset="0"/>
                <a:cs typeface="Times New Roman" panose="02020603050405020304" pitchFamily="18" charset="0"/>
              </a:rPr>
              <a:t>etc</a:t>
            </a:r>
            <a:r>
              <a:rPr lang="en-US" dirty="0">
                <a:effectLst/>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cs typeface="Times New Roman" panose="02020603050405020304" pitchFamily="18" charset="0"/>
              </a:rPr>
              <a:t>RISK is the chance, high or low, that somebody will be harmed by the hazard.</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THE COMPONENTS OF RISK</a:t>
            </a:r>
            <a:endParaRPr lang="en-US" dirty="0"/>
          </a:p>
        </p:txBody>
      </p:sp>
      <p:sp>
        <p:nvSpPr>
          <p:cNvPr id="7" name="Text Placeholder 6"/>
          <p:cNvSpPr>
            <a:spLocks noGrp="1"/>
          </p:cNvSpPr>
          <p:nvPr>
            <p:ph type="body" idx="1"/>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968" y="-182880"/>
            <a:ext cx="10353762" cy="1257300"/>
          </a:xfrm>
        </p:spPr>
        <p:txBody>
          <a:bodyPr>
            <a:normAutofit/>
          </a:bodyPr>
          <a:lstStyle/>
          <a:p>
            <a:r>
              <a:rPr lang="en-US" dirty="0">
                <a:effectLst/>
                <a:latin typeface="Times New Roman" panose="02020603050405020304" pitchFamily="18" charset="0"/>
                <a:cs typeface="Times New Roman" panose="02020603050405020304" pitchFamily="18" charset="0"/>
              </a:rPr>
              <a:t>Hazard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8845" y="965200"/>
            <a:ext cx="10353675" cy="4919345"/>
          </a:xfrm>
        </p:spPr>
        <p:txBody>
          <a:bodyPr>
            <a:noAutofit/>
          </a:bodyPr>
          <a:lstStyle/>
          <a:p>
            <a:r>
              <a:rPr lang="en-US" sz="2400" dirty="0">
                <a:effectLst/>
                <a:latin typeface="Times New Roman" panose="02020603050405020304" pitchFamily="18" charset="0"/>
                <a:cs typeface="Times New Roman" panose="02020603050405020304" pitchFamily="18" charset="0"/>
              </a:rPr>
              <a:t>The definition of ‘hazard’ presented above has two elements. </a:t>
            </a:r>
            <a:endParaRPr lang="en-US" sz="2400" dirty="0">
              <a:effectLst/>
              <a:latin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cs typeface="Times New Roman" panose="02020603050405020304" pitchFamily="18" charset="0"/>
              </a:rPr>
              <a:t>the ability to harm a person. </a:t>
            </a:r>
            <a:endParaRPr lang="en-US" sz="2400" dirty="0">
              <a:effectLst/>
              <a:latin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cs typeface="Times New Roman" panose="02020603050405020304" pitchFamily="18" charset="0"/>
              </a:rPr>
              <a:t>does not mean that harm will arise – a </a:t>
            </a:r>
            <a:r>
              <a:rPr lang="en-US" sz="2400" dirty="0" err="1">
                <a:effectLst/>
                <a:latin typeface="Times New Roman" panose="02020603050405020304" pitchFamily="18" charset="0"/>
                <a:cs typeface="Times New Roman" panose="02020603050405020304" pitchFamily="18" charset="0"/>
              </a:rPr>
              <a:t>hazardonly</a:t>
            </a:r>
            <a:r>
              <a:rPr lang="en-US" sz="2400" dirty="0">
                <a:effectLst/>
                <a:latin typeface="Times New Roman" panose="02020603050405020304" pitchFamily="18" charset="0"/>
                <a:cs typeface="Times New Roman" panose="02020603050405020304" pitchFamily="18" charset="0"/>
              </a:rPr>
              <a:t> has to have the potential to harm.</a:t>
            </a:r>
            <a:endParaRPr lang="en-US" sz="2400" dirty="0">
              <a:effectLst/>
              <a:latin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cs typeface="Times New Roman" panose="02020603050405020304" pitchFamily="18" charset="0"/>
              </a:rPr>
              <a:t>Acute hazard --&gt; Suddenly (short term)</a:t>
            </a:r>
            <a:endParaRPr lang="en-US" sz="2400" dirty="0">
              <a:effectLst/>
              <a:latin typeface="Times New Roman" panose="02020603050405020304" pitchFamily="18" charset="0"/>
              <a:cs typeface="Times New Roman" panose="02020603050405020304" pitchFamily="18" charset="0"/>
            </a:endParaRPr>
          </a:p>
          <a:p>
            <a:r>
              <a:rPr lang="en-US" sz="2400" dirty="0">
                <a:gradFill>
                  <a:gsLst>
                    <a:gs pos="0">
                      <a:srgbClr val="FE4444"/>
                    </a:gs>
                    <a:gs pos="100000">
                      <a:srgbClr val="832B2B"/>
                    </a:gs>
                  </a:gsLst>
                  <a:lin scaled="0"/>
                </a:gradFill>
                <a:effectLst/>
                <a:latin typeface="Times New Roman" panose="02020603050405020304" pitchFamily="18" charset="0"/>
                <a:cs typeface="Times New Roman" panose="02020603050405020304" pitchFamily="18" charset="0"/>
              </a:rPr>
              <a:t>Acute hazards appear suddenly,  </a:t>
            </a:r>
            <a:r>
              <a:rPr lang="en-US" sz="3200" b="1" dirty="0">
                <a:gradFill>
                  <a:gsLst>
                    <a:gs pos="0">
                      <a:srgbClr val="FE4444"/>
                    </a:gs>
                    <a:gs pos="100000">
                      <a:srgbClr val="832B2B"/>
                    </a:gs>
                  </a:gsLst>
                  <a:lin scaled="0"/>
                </a:gradFill>
                <a:effectLst/>
                <a:latin typeface="Times New Roman" panose="02020603050405020304" pitchFamily="18" charset="0"/>
                <a:cs typeface="Times New Roman" panose="02020603050405020304" pitchFamily="18" charset="0"/>
              </a:rPr>
              <a:t>For example</a:t>
            </a:r>
            <a:r>
              <a:rPr lang="en-US" sz="2400" dirty="0">
                <a:gradFill>
                  <a:gsLst>
                    <a:gs pos="0">
                      <a:srgbClr val="FE4444"/>
                    </a:gs>
                    <a:gs pos="100000">
                      <a:srgbClr val="832B2B"/>
                    </a:gs>
                  </a:gsLst>
                  <a:lin scaled="0"/>
                </a:gradFill>
                <a:effectLst/>
                <a:latin typeface="Times New Roman" panose="02020603050405020304" pitchFamily="18" charset="0"/>
                <a:cs typeface="Times New Roman" panose="02020603050405020304" pitchFamily="18" charset="0"/>
              </a:rPr>
              <a:t>, a fall as a result of a downed power line can result in chronic back pain</a:t>
            </a:r>
            <a:endParaRPr lang="en-US" sz="2400" dirty="0">
              <a:gradFill>
                <a:gsLst>
                  <a:gs pos="0">
                    <a:srgbClr val="FE4444"/>
                  </a:gs>
                  <a:gs pos="100000">
                    <a:srgbClr val="832B2B"/>
                  </a:gs>
                </a:gsLst>
                <a:lin scaled="0"/>
              </a:gradFill>
              <a:effectLst/>
              <a:latin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cs typeface="Times New Roman" panose="02020603050405020304" pitchFamily="18" charset="0"/>
              </a:rPr>
              <a:t>Chronic hazard --&gt;</a:t>
            </a:r>
            <a:r>
              <a:rPr lang="en-US" sz="2400" dirty="0">
                <a:effectLst/>
                <a:latin typeface="Times New Roman" panose="02020603050405020304" pitchFamily="18" charset="0"/>
                <a:cs typeface="Times New Roman" panose="02020603050405020304" pitchFamily="18" charset="0"/>
                <a:sym typeface="+mn-ea"/>
              </a:rPr>
              <a:t>(long  term) e.g smoking</a:t>
            </a:r>
            <a:endParaRPr lang="en-US" sz="2400" dirty="0">
              <a:latin typeface="Times New Roman" panose="02020603050405020304" pitchFamily="18" charset="0"/>
              <a:cs typeface="Times New Roman" panose="02020603050405020304" pitchFamily="18" charset="0"/>
            </a:endParaRPr>
          </a:p>
          <a:p>
            <a:r>
              <a:rPr lang="en-US" sz="2400" dirty="0">
                <a:solidFill>
                  <a:srgbClr val="FF0000"/>
                </a:solidFill>
                <a:latin typeface="Times New Roman" panose="02020603050405020304" pitchFamily="18" charset="0"/>
                <a:cs typeface="Times New Roman" panose="02020603050405020304" pitchFamily="18" charset="0"/>
              </a:rPr>
              <a:t>The potential for injury or damage to occur as a result of prolonged exposure to an undesirable condition (e.g., smoking, with the potential for causing lung cancer)</a:t>
            </a:r>
            <a:endParaRPr lang="en-US" sz="24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docProps/app.xml><?xml version="1.0" encoding="utf-8"?>
<Properties xmlns="http://schemas.openxmlformats.org/officeDocument/2006/extended-properties" xmlns:vt="http://schemas.openxmlformats.org/officeDocument/2006/docPropsVTypes">
  <Template>{BD03E0EF-4B9C-46CD-8048-6679C1D0A7D8}tf55705232_win32</Template>
  <TotalTime>0</TotalTime>
  <Words>4406</Words>
  <Application>WPS Presentation</Application>
  <PresentationFormat>Widescreen</PresentationFormat>
  <Paragraphs>89</Paragraphs>
  <Slides>19</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Arial</vt:lpstr>
      <vt:lpstr>SimSun</vt:lpstr>
      <vt:lpstr>Wingdings</vt:lpstr>
      <vt:lpstr>Trebuchet MS</vt:lpstr>
      <vt:lpstr>Wingdings 2</vt:lpstr>
      <vt:lpstr>Goudy Old Style</vt:lpstr>
      <vt:lpstr>Times New Roman</vt:lpstr>
      <vt:lpstr>Calibri</vt:lpstr>
      <vt:lpstr>Microsoft YaHei</vt:lpstr>
      <vt:lpstr>Arial Unicode MS</vt:lpstr>
      <vt:lpstr>Goudy Old Style</vt:lpstr>
      <vt:lpstr>SlateVTI</vt:lpstr>
      <vt:lpstr>RECOGNIZING &amp; COMMUNICATING RISK</vt:lpstr>
      <vt:lpstr>Contents	</vt:lpstr>
      <vt:lpstr>Risk</vt:lpstr>
      <vt:lpstr>Definitions</vt:lpstr>
      <vt:lpstr>PowerPoint 演示文稿</vt:lpstr>
      <vt:lpstr>PowerPoint 演示文稿</vt:lpstr>
      <vt:lpstr>PowerPoint 演示文稿</vt:lpstr>
      <vt:lpstr>THE COMPONENTS OF RISK</vt:lpstr>
      <vt:lpstr>Hazard</vt:lpstr>
      <vt:lpstr>Consequence</vt:lpstr>
      <vt:lpstr>Likelihood</vt:lpstr>
      <vt:lpstr>Perception</vt:lpstr>
      <vt:lpstr>Strategies To Control Risk</vt:lpstr>
      <vt:lpstr>PowerPoint 演示文稿</vt:lpstr>
      <vt:lpstr>Risk Hierarchy</vt:lpstr>
      <vt:lpstr>Types of Hazards</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Recognizing &amp; Communicating Risk</dc:title>
  <dc:creator>Syed Haider Hussain</dc:creator>
  <cp:lastModifiedBy>AHSAN</cp:lastModifiedBy>
  <cp:revision>11</cp:revision>
  <dcterms:created xsi:type="dcterms:W3CDTF">2022-03-30T15:51:00Z</dcterms:created>
  <dcterms:modified xsi:type="dcterms:W3CDTF">2022-05-02T10:00:51Z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B2EB6B880DC744D18E3DA47202660365</vt:lpwstr>
  </property>
  <property fmtid="{D5CDD505-2E9C-101B-9397-08002B2CF9AE}" pid="4" name="KSOProductBuildVer">
    <vt:lpwstr>1033-11.2.0.11074</vt:lpwstr>
  </property>
</Properties>
</file>