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4" r:id="rId6"/>
    <p:sldId id="265" r:id="rId7"/>
    <p:sldId id="266" r:id="rId8"/>
    <p:sldId id="262" r:id="rId9"/>
    <p:sldId id="263" r:id="rId10"/>
    <p:sldId id="260"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8159189-471A-45F6-96A8-9644D647665E}"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6CF8D-8F03-4B32-9B38-3E706F2F3B1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1763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159189-471A-45F6-96A8-9644D647665E}"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6CF8D-8F03-4B32-9B38-3E706F2F3B12}" type="slidenum">
              <a:rPr lang="en-US" smtClean="0"/>
              <a:t>‹#›</a:t>
            </a:fld>
            <a:endParaRPr lang="en-US"/>
          </a:p>
        </p:txBody>
      </p:sp>
    </p:spTree>
    <p:extLst>
      <p:ext uri="{BB962C8B-B14F-4D97-AF65-F5344CB8AC3E}">
        <p14:creationId xmlns:p14="http://schemas.microsoft.com/office/powerpoint/2010/main" val="574059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159189-471A-45F6-96A8-9644D647665E}"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6CF8D-8F03-4B32-9B38-3E706F2F3B12}"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0916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159189-471A-45F6-96A8-9644D647665E}"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6CF8D-8F03-4B32-9B38-3E706F2F3B12}" type="slidenum">
              <a:rPr lang="en-US" smtClean="0"/>
              <a:t>‹#›</a:t>
            </a:fld>
            <a:endParaRPr lang="en-US"/>
          </a:p>
        </p:txBody>
      </p:sp>
    </p:spTree>
    <p:extLst>
      <p:ext uri="{BB962C8B-B14F-4D97-AF65-F5344CB8AC3E}">
        <p14:creationId xmlns:p14="http://schemas.microsoft.com/office/powerpoint/2010/main" val="544176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159189-471A-45F6-96A8-9644D647665E}"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6CF8D-8F03-4B32-9B38-3E706F2F3B1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750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159189-471A-45F6-96A8-9644D647665E}"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D6CF8D-8F03-4B32-9B38-3E706F2F3B12}" type="slidenum">
              <a:rPr lang="en-US" smtClean="0"/>
              <a:t>‹#›</a:t>
            </a:fld>
            <a:endParaRPr lang="en-US"/>
          </a:p>
        </p:txBody>
      </p:sp>
    </p:spTree>
    <p:extLst>
      <p:ext uri="{BB962C8B-B14F-4D97-AF65-F5344CB8AC3E}">
        <p14:creationId xmlns:p14="http://schemas.microsoft.com/office/powerpoint/2010/main" val="880285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159189-471A-45F6-96A8-9644D647665E}" type="datetimeFigureOut">
              <a:rPr lang="en-US" smtClean="0"/>
              <a:t>4/4/2022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D6CF8D-8F03-4B32-9B38-3E706F2F3B12}" type="slidenum">
              <a:rPr lang="en-US" smtClean="0"/>
              <a:t>‹#›</a:t>
            </a:fld>
            <a:endParaRPr lang="en-US"/>
          </a:p>
        </p:txBody>
      </p:sp>
    </p:spTree>
    <p:extLst>
      <p:ext uri="{BB962C8B-B14F-4D97-AF65-F5344CB8AC3E}">
        <p14:creationId xmlns:p14="http://schemas.microsoft.com/office/powerpoint/2010/main" val="2890619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159189-471A-45F6-96A8-9644D647665E}" type="datetimeFigureOut">
              <a:rPr lang="en-US" smtClean="0"/>
              <a:t>4/4/2022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D6CF8D-8F03-4B32-9B38-3E706F2F3B12}" type="slidenum">
              <a:rPr lang="en-US" smtClean="0"/>
              <a:t>‹#›</a:t>
            </a:fld>
            <a:endParaRPr lang="en-US"/>
          </a:p>
        </p:txBody>
      </p:sp>
    </p:spTree>
    <p:extLst>
      <p:ext uri="{BB962C8B-B14F-4D97-AF65-F5344CB8AC3E}">
        <p14:creationId xmlns:p14="http://schemas.microsoft.com/office/powerpoint/2010/main" val="2599866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159189-471A-45F6-96A8-9644D647665E}" type="datetimeFigureOut">
              <a:rPr lang="en-US" smtClean="0"/>
              <a:t>4/4/2022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D6CF8D-8F03-4B32-9B38-3E706F2F3B12}" type="slidenum">
              <a:rPr lang="en-US" smtClean="0"/>
              <a:t>‹#›</a:t>
            </a:fld>
            <a:endParaRPr lang="en-US"/>
          </a:p>
        </p:txBody>
      </p:sp>
    </p:spTree>
    <p:extLst>
      <p:ext uri="{BB962C8B-B14F-4D97-AF65-F5344CB8AC3E}">
        <p14:creationId xmlns:p14="http://schemas.microsoft.com/office/powerpoint/2010/main" val="2905134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159189-471A-45F6-96A8-9644D647665E}"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D6CF8D-8F03-4B32-9B38-3E706F2F3B12}" type="slidenum">
              <a:rPr lang="en-US" smtClean="0"/>
              <a:t>‹#›</a:t>
            </a:fld>
            <a:endParaRPr lang="en-US"/>
          </a:p>
        </p:txBody>
      </p:sp>
    </p:spTree>
    <p:extLst>
      <p:ext uri="{BB962C8B-B14F-4D97-AF65-F5344CB8AC3E}">
        <p14:creationId xmlns:p14="http://schemas.microsoft.com/office/powerpoint/2010/main" val="1308191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159189-471A-45F6-96A8-9644D647665E}"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D6CF8D-8F03-4B32-9B38-3E706F2F3B1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6847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8159189-471A-45F6-96A8-9644D647665E}" type="datetimeFigureOut">
              <a:rPr lang="en-US" smtClean="0"/>
              <a:t>4/4/2022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BD6CF8D-8F03-4B32-9B38-3E706F2F3B12}"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65628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2E4AD-AE86-498E-B2EA-2E5DD2E334D8}"/>
              </a:ext>
            </a:extLst>
          </p:cNvPr>
          <p:cNvSpPr>
            <a:spLocks noGrp="1"/>
          </p:cNvSpPr>
          <p:nvPr>
            <p:ph type="ctrTitle"/>
          </p:nvPr>
        </p:nvSpPr>
        <p:spPr/>
        <p:txBody>
          <a:bodyPr/>
          <a:lstStyle/>
          <a:p>
            <a:r>
              <a:rPr lang="en-US" dirty="0"/>
              <a:t>Finding Hazard Information</a:t>
            </a:r>
          </a:p>
        </p:txBody>
      </p:sp>
      <p:sp>
        <p:nvSpPr>
          <p:cNvPr id="3" name="Subtitle 2">
            <a:extLst>
              <a:ext uri="{FF2B5EF4-FFF2-40B4-BE49-F238E27FC236}">
                <a16:creationId xmlns:a16="http://schemas.microsoft.com/office/drawing/2014/main" id="{F7BE8D84-4B6F-43AC-A3BD-383F9DD4CD27}"/>
              </a:ext>
            </a:extLst>
          </p:cNvPr>
          <p:cNvSpPr>
            <a:spLocks noGrp="1"/>
          </p:cNvSpPr>
          <p:nvPr>
            <p:ph type="subTitle" idx="1"/>
          </p:nvPr>
        </p:nvSpPr>
        <p:spPr/>
        <p:txBody>
          <a:bodyPr/>
          <a:lstStyle/>
          <a:p>
            <a:r>
              <a:rPr lang="en-US" dirty="0"/>
              <a:t>Lecture 05</a:t>
            </a:r>
          </a:p>
          <a:p>
            <a:r>
              <a:rPr lang="en-US" dirty="0" err="1"/>
              <a:t>Syeda</a:t>
            </a:r>
            <a:r>
              <a:rPr lang="en-US" dirty="0"/>
              <a:t> </a:t>
            </a:r>
            <a:r>
              <a:rPr lang="en-US" dirty="0" err="1"/>
              <a:t>Farwa</a:t>
            </a:r>
            <a:r>
              <a:rPr lang="en-US" dirty="0"/>
              <a:t> Rizvi</a:t>
            </a:r>
          </a:p>
        </p:txBody>
      </p:sp>
    </p:spTree>
    <p:extLst>
      <p:ext uri="{BB962C8B-B14F-4D97-AF65-F5344CB8AC3E}">
        <p14:creationId xmlns:p14="http://schemas.microsoft.com/office/powerpoint/2010/main" val="4150813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936A-3267-486A-9F9E-88B2B5E49F28}"/>
              </a:ext>
            </a:extLst>
          </p:cNvPr>
          <p:cNvSpPr>
            <a:spLocks noGrp="1"/>
          </p:cNvSpPr>
          <p:nvPr>
            <p:ph type="title"/>
          </p:nvPr>
        </p:nvSpPr>
        <p:spPr/>
        <p:txBody>
          <a:bodyPr>
            <a:normAutofit/>
          </a:bodyPr>
          <a:lstStyle/>
          <a:p>
            <a:r>
              <a:rPr lang="en-US" b="1" dirty="0"/>
              <a:t>What is the Globally Harmonized System (GHS)?</a:t>
            </a:r>
            <a:endParaRPr lang="en-US" dirty="0"/>
          </a:p>
        </p:txBody>
      </p:sp>
      <p:sp>
        <p:nvSpPr>
          <p:cNvPr id="3" name="Content Placeholder 2">
            <a:extLst>
              <a:ext uri="{FF2B5EF4-FFF2-40B4-BE49-F238E27FC236}">
                <a16:creationId xmlns:a16="http://schemas.microsoft.com/office/drawing/2014/main" id="{ABACBC03-6CA0-418E-9AA7-78D2B74C6FD9}"/>
              </a:ext>
            </a:extLst>
          </p:cNvPr>
          <p:cNvSpPr>
            <a:spLocks noGrp="1"/>
          </p:cNvSpPr>
          <p:nvPr>
            <p:ph idx="1"/>
          </p:nvPr>
        </p:nvSpPr>
        <p:spPr/>
        <p:txBody>
          <a:bodyPr>
            <a:norm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GHS is a system for harmonizing hazard classification criteria and chemical hazard communication elements worldwide.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GHS is not a regulation; rather it is a framework or guidance for classifying and labeling hazardous chemicals. </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purpose of classification under the GHS is to provide harmonized information to users of chemicals with the goal of enhancing protection of human health and the environment.</a:t>
            </a:r>
          </a:p>
        </p:txBody>
      </p:sp>
    </p:spTree>
    <p:extLst>
      <p:ext uri="{BB962C8B-B14F-4D97-AF65-F5344CB8AC3E}">
        <p14:creationId xmlns:p14="http://schemas.microsoft.com/office/powerpoint/2010/main" val="3400112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32C2F-BFE1-4E2E-87BD-7EBFAA792C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E8839A8-9520-45C8-8E0A-F293D22B0398}"/>
              </a:ext>
            </a:extLst>
          </p:cNvPr>
          <p:cNvSpPr>
            <a:spLocks noGrp="1"/>
          </p:cNvSpPr>
          <p:nvPr>
            <p:ph idx="1"/>
          </p:nvPr>
        </p:nvSpPr>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Around the world countries have regulatory systems for chemical classification and hazard communication. </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systems may look similar, but their differences can lead to multiple interpretations and inconsistencies for a classification, label and Safety Data Sheets (SDS) for the same product.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Moving to one standard in the age of global trade simplifies regulations and improves the safety for workers who interact with hazardous products.</a:t>
            </a:r>
          </a:p>
          <a:p>
            <a:pPr marL="0" indent="0">
              <a:buNone/>
            </a:pPr>
            <a:endParaRPr lang="en-US" dirty="0"/>
          </a:p>
        </p:txBody>
      </p:sp>
    </p:spTree>
    <p:extLst>
      <p:ext uri="{BB962C8B-B14F-4D97-AF65-F5344CB8AC3E}">
        <p14:creationId xmlns:p14="http://schemas.microsoft.com/office/powerpoint/2010/main" val="1599664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1BCE0-F1A1-40C9-8F98-3B90DCDD00E1}"/>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0733551A-A438-4FEF-9459-AC75B58C69E7}"/>
              </a:ext>
            </a:extLst>
          </p:cNvPr>
          <p:cNvSpPr>
            <a:spLocks noGrp="1"/>
          </p:cNvSpPr>
          <p:nvPr>
            <p:ph idx="1"/>
          </p:nvPr>
        </p:nvSpPr>
        <p:spPr/>
        <p:txBody>
          <a:bodyPr/>
          <a:lstStyle/>
          <a:p>
            <a:pPr marL="457200" indent="-457200">
              <a:buFont typeface="+mj-lt"/>
              <a:buAutoNum type="alphaUcPeriod"/>
            </a:pPr>
            <a:r>
              <a:rPr lang="en-US" dirty="0">
                <a:effectLst/>
                <a:latin typeface="Times New Roman" panose="02020603050405020304" pitchFamily="18" charset="0"/>
                <a:cs typeface="Times New Roman" panose="02020603050405020304" pitchFamily="18" charset="0"/>
              </a:rPr>
              <a:t>Material safety data sheets</a:t>
            </a:r>
          </a:p>
          <a:p>
            <a:pPr marL="457200" indent="-457200">
              <a:buFont typeface="+mj-lt"/>
              <a:buAutoNum type="alphaUcPeriod"/>
            </a:pPr>
            <a:r>
              <a:rPr lang="en-US" dirty="0">
                <a:effectLst/>
                <a:latin typeface="Times New Roman" panose="02020603050405020304" pitchFamily="18" charset="0"/>
                <a:cs typeface="Times New Roman" panose="02020603050405020304" pitchFamily="18" charset="0"/>
              </a:rPr>
              <a:t>Safety data sheets and the GHS (Globally Harmonized Systems)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115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F5471-5397-4472-9A12-18BDA6C21EEC}"/>
              </a:ext>
            </a:extLst>
          </p:cNvPr>
          <p:cNvSpPr>
            <a:spLocks noGrp="1"/>
          </p:cNvSpPr>
          <p:nvPr>
            <p:ph type="title"/>
          </p:nvPr>
        </p:nvSpPr>
        <p:spPr/>
        <p:txBody>
          <a:bodyPr/>
          <a:lstStyle/>
          <a:p>
            <a:r>
              <a:rPr lang="en-US" dirty="0"/>
              <a:t>Material Safety Data Sheet</a:t>
            </a:r>
          </a:p>
        </p:txBody>
      </p:sp>
      <p:sp>
        <p:nvSpPr>
          <p:cNvPr id="3" name="Content Placeholder 2">
            <a:extLst>
              <a:ext uri="{FF2B5EF4-FFF2-40B4-BE49-F238E27FC236}">
                <a16:creationId xmlns:a16="http://schemas.microsoft.com/office/drawing/2014/main" id="{93AB27B8-A561-4982-BD28-005BE76A9E72}"/>
              </a:ext>
            </a:extLst>
          </p:cNvPr>
          <p:cNvSpPr>
            <a:spLocks noGrp="1"/>
          </p:cNvSpPr>
          <p:nvPr>
            <p:ph idx="1"/>
          </p:nvPr>
        </p:nvSpPr>
        <p:spPr/>
        <p:txBody>
          <a:bodyPr/>
          <a:lstStyle/>
          <a:p>
            <a:r>
              <a:rPr lang="en-US" dirty="0">
                <a:effectLst/>
                <a:latin typeface="Times New Roman" panose="02020603050405020304" pitchFamily="18" charset="0"/>
                <a:cs typeface="Times New Roman" panose="02020603050405020304" pitchFamily="18" charset="0"/>
              </a:rPr>
              <a:t>A material safety data sheet is a technical document which provides detailed and comprehensive information on a controlled product related to:</a:t>
            </a:r>
          </a:p>
          <a:p>
            <a:pPr marL="514350" indent="-514350">
              <a:buFont typeface="+mj-lt"/>
              <a:buAutoNum type="romanUcPeriod"/>
            </a:pPr>
            <a:r>
              <a:rPr lang="en-US" dirty="0">
                <a:effectLst/>
                <a:latin typeface="Times New Roman" panose="02020603050405020304" pitchFamily="18" charset="0"/>
                <a:cs typeface="Times New Roman" panose="02020603050405020304" pitchFamily="18" charset="0"/>
              </a:rPr>
              <a:t>health effects of exposure to the product</a:t>
            </a:r>
          </a:p>
          <a:p>
            <a:pPr marL="514350" indent="-514350">
              <a:buFont typeface="+mj-lt"/>
              <a:buAutoNum type="romanUcPeriod"/>
            </a:pPr>
            <a:r>
              <a:rPr lang="en-US" dirty="0">
                <a:effectLst/>
                <a:latin typeface="Times New Roman" panose="02020603050405020304" pitchFamily="18" charset="0"/>
                <a:cs typeface="Times New Roman" panose="02020603050405020304" pitchFamily="18" charset="0"/>
              </a:rPr>
              <a:t>hazard evaluation related to the product’s handling, storage or use</a:t>
            </a:r>
          </a:p>
          <a:p>
            <a:pPr marL="514350" indent="-514350">
              <a:buFont typeface="+mj-lt"/>
              <a:buAutoNum type="romanUcPeriod"/>
            </a:pPr>
            <a:r>
              <a:rPr lang="en-US" dirty="0">
                <a:effectLst/>
                <a:latin typeface="Times New Roman" panose="02020603050405020304" pitchFamily="18" charset="0"/>
                <a:cs typeface="Times New Roman" panose="02020603050405020304" pitchFamily="18" charset="0"/>
              </a:rPr>
              <a:t>measure to protect workers at risk of exposure</a:t>
            </a:r>
          </a:p>
          <a:p>
            <a:pPr marL="514350" indent="-514350">
              <a:buFont typeface="+mj-lt"/>
              <a:buAutoNum type="romanUcPeriod"/>
            </a:pPr>
            <a:r>
              <a:rPr lang="en-US" dirty="0">
                <a:effectLst/>
                <a:latin typeface="Times New Roman" panose="02020603050405020304" pitchFamily="18" charset="0"/>
                <a:cs typeface="Times New Roman" panose="02020603050405020304" pitchFamily="18" charset="0"/>
              </a:rPr>
              <a:t>emergency procedures.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6377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8AF7C-1748-4CF7-8619-7A67C7D71F28}"/>
              </a:ext>
            </a:extLst>
          </p:cNvPr>
          <p:cNvSpPr>
            <a:spLocks noGrp="1"/>
          </p:cNvSpPr>
          <p:nvPr>
            <p:ph type="title"/>
          </p:nvPr>
        </p:nvSpPr>
        <p:spPr/>
        <p:txBody>
          <a:bodyPr/>
          <a:lstStyle/>
          <a:p>
            <a:r>
              <a:rPr lang="en-US" dirty="0"/>
              <a:t>MSDS to SDS</a:t>
            </a:r>
          </a:p>
        </p:txBody>
      </p:sp>
      <p:sp>
        <p:nvSpPr>
          <p:cNvPr id="3" name="Content Placeholder 2">
            <a:extLst>
              <a:ext uri="{FF2B5EF4-FFF2-40B4-BE49-F238E27FC236}">
                <a16:creationId xmlns:a16="http://schemas.microsoft.com/office/drawing/2014/main" id="{038DA038-AC36-400D-A615-530B9E639791}"/>
              </a:ext>
            </a:extLst>
          </p:cNvPr>
          <p:cNvSpPr>
            <a:spLocks noGrp="1"/>
          </p:cNvSpPr>
          <p:nvPr>
            <p:ph idx="1"/>
          </p:nvPr>
        </p:nvSpPr>
        <p:spPr/>
        <p:txBody>
          <a:bodyPr>
            <a:norm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MSDS (Material Safety Data Sheet) is now called an SDS (Safety Data Sheet).  </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Purpose of both MSDS and SDS documents remains unchanged and is to list the information pertaining to the occupational health and safety for the various uses of the substances and products.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MSDS and SDS are where you go if you need more information on the product and what to do if there is exposure to product or a spill.</a:t>
            </a:r>
          </a:p>
        </p:txBody>
      </p:sp>
    </p:spTree>
    <p:extLst>
      <p:ext uri="{BB962C8B-B14F-4D97-AF65-F5344CB8AC3E}">
        <p14:creationId xmlns:p14="http://schemas.microsoft.com/office/powerpoint/2010/main" val="1470998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506B4-DAC6-48C3-B330-A1E4341EFF4F}"/>
              </a:ext>
            </a:extLst>
          </p:cNvPr>
          <p:cNvSpPr>
            <a:spLocks noGrp="1"/>
          </p:cNvSpPr>
          <p:nvPr>
            <p:ph type="title"/>
          </p:nvPr>
        </p:nvSpPr>
        <p:spPr/>
        <p:txBody>
          <a:bodyPr/>
          <a:lstStyle/>
          <a:p>
            <a:r>
              <a:rPr lang="en-US" b="1" dirty="0"/>
              <a:t>MSDS vs SDS</a:t>
            </a:r>
            <a:endParaRPr lang="en-US" dirty="0"/>
          </a:p>
        </p:txBody>
      </p:sp>
      <p:sp>
        <p:nvSpPr>
          <p:cNvPr id="4" name="Text Placeholder 3">
            <a:extLst>
              <a:ext uri="{FF2B5EF4-FFF2-40B4-BE49-F238E27FC236}">
                <a16:creationId xmlns:a16="http://schemas.microsoft.com/office/drawing/2014/main" id="{3818FEFD-836F-4192-AEFA-8ACD867B817F}"/>
              </a:ext>
            </a:extLst>
          </p:cNvPr>
          <p:cNvSpPr>
            <a:spLocks noGrp="1"/>
          </p:cNvSpPr>
          <p:nvPr>
            <p:ph sz="half" idx="1"/>
          </p:nvPr>
        </p:nvSpPr>
        <p:spPr/>
        <p:txBody>
          <a:bodyPr>
            <a:normAutofit/>
          </a:bodyPr>
          <a:lstStyle/>
          <a:p>
            <a:r>
              <a:rPr lang="en-US" b="1" dirty="0">
                <a:latin typeface="Times New Roman" panose="02020603050405020304" pitchFamily="18" charset="0"/>
                <a:cs typeface="Times New Roman" panose="02020603050405020304" pitchFamily="18" charset="0"/>
              </a:rPr>
              <a:t>Signal Words</a:t>
            </a:r>
          </a:p>
          <a:p>
            <a:r>
              <a:rPr lang="en-US" dirty="0">
                <a:latin typeface="Times New Roman" panose="02020603050405020304" pitchFamily="18" charset="0"/>
                <a:cs typeface="Times New Roman" panose="02020603050405020304" pitchFamily="18" charset="0"/>
              </a:rPr>
              <a:t>SDSs, unlike MSDSs now have signal words:  </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Warning which means a less serious hazard</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Danger which means a more serious hazard. </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p>
        </p:txBody>
      </p:sp>
      <p:sp>
        <p:nvSpPr>
          <p:cNvPr id="8" name="Content Placeholder 7">
            <a:extLst>
              <a:ext uri="{FF2B5EF4-FFF2-40B4-BE49-F238E27FC236}">
                <a16:creationId xmlns:a16="http://schemas.microsoft.com/office/drawing/2014/main" id="{8E969B79-B48C-4802-B669-C64CDAB2B5D2}"/>
              </a:ext>
            </a:extLst>
          </p:cNvPr>
          <p:cNvSpPr>
            <a:spLocks noGrp="1"/>
          </p:cNvSpPr>
          <p:nvPr>
            <p:ph sz="half" idx="2"/>
          </p:nvPr>
        </p:nvSpPr>
        <p:spPr/>
        <p:txBody>
          <a:bodyPr>
            <a:normAutofit/>
          </a:bodyPr>
          <a:lstStyle/>
          <a:p>
            <a:r>
              <a:rPr lang="en-US" b="1" dirty="0">
                <a:latin typeface="Times New Roman" panose="02020603050405020304" pitchFamily="18" charset="0"/>
                <a:cs typeface="Times New Roman" panose="02020603050405020304" pitchFamily="18" charset="0"/>
              </a:rPr>
              <a:t>Hazard Classifications</a:t>
            </a:r>
          </a:p>
          <a:p>
            <a:r>
              <a:rPr lang="en-US" dirty="0">
                <a:latin typeface="Times New Roman" panose="02020603050405020304" pitchFamily="18" charset="0"/>
                <a:cs typeface="Times New Roman" panose="02020603050405020304" pitchFamily="18" charset="0"/>
              </a:rPr>
              <a:t>Hazard Classifications for the product on an SDS include: </a:t>
            </a:r>
          </a:p>
          <a:p>
            <a:pPr>
              <a:buFont typeface="+mj-lt"/>
              <a:buAutoNum type="arabicPeriod"/>
            </a:pPr>
            <a:r>
              <a:rPr lang="en-US" dirty="0">
                <a:latin typeface="Times New Roman" panose="02020603050405020304" pitchFamily="18" charset="0"/>
                <a:cs typeface="Times New Roman" panose="02020603050405020304" pitchFamily="18" charset="0"/>
              </a:rPr>
              <a:t>Health Hazard Classes </a:t>
            </a:r>
          </a:p>
          <a:p>
            <a:pPr>
              <a:buFont typeface="+mj-lt"/>
              <a:buAutoNum type="arabicPeriod" startAt="2"/>
            </a:pPr>
            <a:r>
              <a:rPr lang="en-US" dirty="0">
                <a:latin typeface="Times New Roman" panose="02020603050405020304" pitchFamily="18" charset="0"/>
                <a:cs typeface="Times New Roman" panose="02020603050405020304" pitchFamily="18" charset="0"/>
              </a:rPr>
              <a:t>Physical Hazard Classes </a:t>
            </a:r>
          </a:p>
          <a:p>
            <a:pPr>
              <a:buFont typeface="+mj-lt"/>
              <a:buAutoNum type="arabicPeriod" startAt="3"/>
            </a:pPr>
            <a:r>
              <a:rPr lang="en-US" dirty="0">
                <a:latin typeface="Times New Roman" panose="02020603050405020304" pitchFamily="18" charset="0"/>
                <a:cs typeface="Times New Roman" panose="02020603050405020304" pitchFamily="18" charset="0"/>
              </a:rPr>
              <a:t>Environmental Hazard Classes </a:t>
            </a:r>
          </a:p>
          <a:p>
            <a:pPr marL="0" indent="0">
              <a:buNone/>
            </a:pPr>
            <a:r>
              <a:rPr lang="en-US" dirty="0">
                <a:latin typeface="Times New Roman" panose="02020603050405020304" pitchFamily="18" charset="0"/>
                <a:cs typeface="Times New Roman" panose="02020603050405020304" pitchFamily="18" charset="0"/>
              </a:rPr>
              <a:t>These are broken down further into categories.</a:t>
            </a:r>
          </a:p>
          <a:p>
            <a:endParaRPr lang="en-US" dirty="0"/>
          </a:p>
        </p:txBody>
      </p:sp>
    </p:spTree>
    <p:extLst>
      <p:ext uri="{BB962C8B-B14F-4D97-AF65-F5344CB8AC3E}">
        <p14:creationId xmlns:p14="http://schemas.microsoft.com/office/powerpoint/2010/main" val="570647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D1223-D8EC-4D0D-B1C8-136B865278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FB231C2-BCE2-4C01-903E-D9686CBDED5A}"/>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Sections of MSDS vs Sections of SDS </a:t>
            </a:r>
          </a:p>
          <a:p>
            <a:r>
              <a:rPr lang="en-US" dirty="0">
                <a:latin typeface="Times New Roman" panose="02020603050405020304" pitchFamily="18" charset="0"/>
                <a:cs typeface="Times New Roman" panose="02020603050405020304" pitchFamily="18" charset="0"/>
              </a:rPr>
              <a:t>MSDSs had 9 sections and they varied greatly in structure and information. SDSs now have a standard 16-section format with signal words (Warning or Danger), universally standardized hazard and precautionary statements, and hazard pictograms.  </a:t>
            </a:r>
          </a:p>
          <a:p>
            <a:endParaRPr lang="en-US" dirty="0"/>
          </a:p>
        </p:txBody>
      </p:sp>
    </p:spTree>
    <p:extLst>
      <p:ext uri="{BB962C8B-B14F-4D97-AF65-F5344CB8AC3E}">
        <p14:creationId xmlns:p14="http://schemas.microsoft.com/office/powerpoint/2010/main" val="3583250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1657BD-3333-446A-A16A-CBDC77C8E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2CAFF06-4D3A-42A5-8614-B1FA47EA0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6" cy="557106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10;&#10;Description automatically generated">
            <a:extLst>
              <a:ext uri="{FF2B5EF4-FFF2-40B4-BE49-F238E27FC236}">
                <a16:creationId xmlns:a16="http://schemas.microsoft.com/office/drawing/2014/main" id="{1DBBA646-E231-41B8-9579-CF2C1BC22A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6266" y="804333"/>
            <a:ext cx="4199464" cy="5249331"/>
          </a:xfrm>
          <a:prstGeom prst="rect">
            <a:avLst/>
          </a:prstGeom>
        </p:spPr>
      </p:pic>
    </p:spTree>
    <p:extLst>
      <p:ext uri="{BB962C8B-B14F-4D97-AF65-F5344CB8AC3E}">
        <p14:creationId xmlns:p14="http://schemas.microsoft.com/office/powerpoint/2010/main" val="4049017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BF5F29-EC44-415B-A9AC-5276D09F9F64}"/>
              </a:ext>
            </a:extLst>
          </p:cNvPr>
          <p:cNvSpPr>
            <a:spLocks noGrp="1"/>
          </p:cNvSpPr>
          <p:nvPr>
            <p:ph type="title"/>
          </p:nvPr>
        </p:nvSpPr>
        <p:spPr/>
        <p:txBody>
          <a:bodyPr/>
          <a:lstStyle/>
          <a:p>
            <a:r>
              <a:rPr lang="en-US" b="1" dirty="0"/>
              <a:t>Sections of Safety Data Sheets</a:t>
            </a:r>
            <a:endParaRPr lang="en-US" dirty="0"/>
          </a:p>
        </p:txBody>
      </p:sp>
      <p:sp>
        <p:nvSpPr>
          <p:cNvPr id="3" name="Content Placeholder 2">
            <a:extLst>
              <a:ext uri="{FF2B5EF4-FFF2-40B4-BE49-F238E27FC236}">
                <a16:creationId xmlns:a16="http://schemas.microsoft.com/office/drawing/2014/main" id="{051398B7-191C-4E31-BC5B-6739E541074C}"/>
              </a:ext>
            </a:extLst>
          </p:cNvPr>
          <p:cNvSpPr>
            <a:spLocks noGrp="1"/>
          </p:cNvSpPr>
          <p:nvPr>
            <p:ph sz="half" idx="1"/>
          </p:nvPr>
        </p:nvSpPr>
        <p:spPr/>
        <p:txBody>
          <a:bodyPr>
            <a:normAutofit fontScale="92500" lnSpcReduction="20000"/>
          </a:bodyPr>
          <a:lstStyle/>
          <a:p>
            <a:r>
              <a:rPr lang="en-US" dirty="0"/>
              <a:t>The 16 sections of an SDS include:</a:t>
            </a:r>
          </a:p>
          <a:p>
            <a:pPr>
              <a:buFont typeface="+mj-lt"/>
              <a:buAutoNum type="arabicPeriod"/>
            </a:pPr>
            <a:r>
              <a:rPr lang="en-US" dirty="0"/>
              <a:t>SDS Section 1: Product Identification </a:t>
            </a:r>
          </a:p>
          <a:p>
            <a:pPr>
              <a:buFont typeface="+mj-lt"/>
              <a:buAutoNum type="arabicPeriod" startAt="2"/>
            </a:pPr>
            <a:r>
              <a:rPr lang="en-US" dirty="0"/>
              <a:t>SDS Section 2: Hazard Identification </a:t>
            </a:r>
          </a:p>
          <a:p>
            <a:pPr>
              <a:buFont typeface="+mj-lt"/>
              <a:buAutoNum type="arabicPeriod" startAt="3"/>
            </a:pPr>
            <a:r>
              <a:rPr lang="en-US" dirty="0"/>
              <a:t>SDS Section 3: Composition/Information on Ingredients</a:t>
            </a:r>
          </a:p>
          <a:p>
            <a:pPr>
              <a:buFont typeface="+mj-lt"/>
              <a:buAutoNum type="arabicPeriod" startAt="4"/>
            </a:pPr>
            <a:r>
              <a:rPr lang="en-US" dirty="0"/>
              <a:t>SDS Section 4: First Aid Measures</a:t>
            </a:r>
          </a:p>
          <a:p>
            <a:pPr>
              <a:buFont typeface="+mj-lt"/>
              <a:buAutoNum type="arabicPeriod" startAt="5"/>
            </a:pPr>
            <a:r>
              <a:rPr lang="en-US" dirty="0"/>
              <a:t>SDS Section 4: Fire Fighting Measures </a:t>
            </a:r>
          </a:p>
          <a:p>
            <a:pPr>
              <a:buFont typeface="+mj-lt"/>
              <a:buAutoNum type="arabicPeriod" startAt="6"/>
            </a:pPr>
            <a:r>
              <a:rPr lang="en-US" dirty="0"/>
              <a:t>SDS Section 6: Accidental Release Measures </a:t>
            </a:r>
          </a:p>
          <a:p>
            <a:pPr>
              <a:buFont typeface="+mj-lt"/>
              <a:buAutoNum type="arabicPeriod" startAt="7"/>
            </a:pPr>
            <a:r>
              <a:rPr lang="en-US" dirty="0"/>
              <a:t>SDS Section 7: Handling and Storage</a:t>
            </a:r>
          </a:p>
          <a:p>
            <a:pPr>
              <a:buFont typeface="+mj-lt"/>
              <a:buAutoNum type="arabicPeriod" startAt="8"/>
            </a:pPr>
            <a:endParaRPr lang="en-US" dirty="0"/>
          </a:p>
        </p:txBody>
      </p:sp>
      <p:sp>
        <p:nvSpPr>
          <p:cNvPr id="5" name="Content Placeholder 4">
            <a:extLst>
              <a:ext uri="{FF2B5EF4-FFF2-40B4-BE49-F238E27FC236}">
                <a16:creationId xmlns:a16="http://schemas.microsoft.com/office/drawing/2014/main" id="{A530C5AC-F0B7-4B14-9B3B-CD50B75A5E5A}"/>
              </a:ext>
            </a:extLst>
          </p:cNvPr>
          <p:cNvSpPr>
            <a:spLocks noGrp="1"/>
          </p:cNvSpPr>
          <p:nvPr>
            <p:ph sz="half" idx="2"/>
          </p:nvPr>
        </p:nvSpPr>
        <p:spPr/>
        <p:txBody>
          <a:bodyPr>
            <a:normAutofit fontScale="92500" lnSpcReduction="20000"/>
          </a:bodyPr>
          <a:lstStyle/>
          <a:p>
            <a:pPr>
              <a:buFont typeface="+mj-lt"/>
              <a:buAutoNum type="arabicPeriod" startAt="8"/>
            </a:pPr>
            <a:r>
              <a:rPr lang="en-US" dirty="0"/>
              <a:t>SDS Section 8: Exposure Controls and Personal Protection</a:t>
            </a:r>
          </a:p>
          <a:p>
            <a:pPr>
              <a:buFont typeface="+mj-lt"/>
              <a:buAutoNum type="arabicPeriod" startAt="9"/>
            </a:pPr>
            <a:r>
              <a:rPr lang="en-US" dirty="0"/>
              <a:t>SDS Section 9: Physical and Chemical Properties </a:t>
            </a:r>
          </a:p>
          <a:p>
            <a:pPr>
              <a:buFont typeface="+mj-lt"/>
              <a:buAutoNum type="arabicPeriod" startAt="10"/>
            </a:pPr>
            <a:r>
              <a:rPr lang="en-US" dirty="0"/>
              <a:t>SDS Section 10: Stability and Reactivity </a:t>
            </a:r>
          </a:p>
          <a:p>
            <a:pPr>
              <a:buFont typeface="+mj-lt"/>
              <a:buAutoNum type="arabicPeriod" startAt="11"/>
            </a:pPr>
            <a:r>
              <a:rPr lang="en-US" dirty="0"/>
              <a:t>SDS Section 11: Toxicological Information</a:t>
            </a:r>
          </a:p>
          <a:p>
            <a:pPr>
              <a:buFont typeface="+mj-lt"/>
              <a:buAutoNum type="arabicPeriod" startAt="12"/>
            </a:pPr>
            <a:r>
              <a:rPr lang="en-US" dirty="0"/>
              <a:t>SDS Section 12: Ecological Information</a:t>
            </a:r>
          </a:p>
          <a:p>
            <a:pPr>
              <a:buFont typeface="+mj-lt"/>
              <a:buAutoNum type="arabicPeriod" startAt="13"/>
            </a:pPr>
            <a:r>
              <a:rPr lang="en-US" dirty="0"/>
              <a:t>SDS Section 13: Disposal Considerations </a:t>
            </a:r>
          </a:p>
          <a:p>
            <a:pPr>
              <a:buFont typeface="+mj-lt"/>
              <a:buAutoNum type="arabicPeriod" startAt="14"/>
            </a:pPr>
            <a:r>
              <a:rPr lang="en-US" dirty="0"/>
              <a:t>SDS Section 14: Transport Information </a:t>
            </a:r>
          </a:p>
          <a:p>
            <a:pPr>
              <a:buFont typeface="+mj-lt"/>
              <a:buAutoNum type="arabicPeriod" startAt="15"/>
            </a:pPr>
            <a:r>
              <a:rPr lang="en-US" dirty="0"/>
              <a:t>SDS Section 15: Regulatory Information</a:t>
            </a:r>
          </a:p>
          <a:p>
            <a:pPr>
              <a:buFont typeface="+mj-lt"/>
              <a:buAutoNum type="arabicPeriod" startAt="16"/>
            </a:pPr>
            <a:r>
              <a:rPr lang="en-US" dirty="0"/>
              <a:t>SDS Section 16: Other Information</a:t>
            </a:r>
          </a:p>
        </p:txBody>
      </p:sp>
    </p:spTree>
    <p:extLst>
      <p:ext uri="{BB962C8B-B14F-4D97-AF65-F5344CB8AC3E}">
        <p14:creationId xmlns:p14="http://schemas.microsoft.com/office/powerpoint/2010/main" val="80561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2B0FB-DEE3-4EAB-807D-267255E6A4C2}"/>
              </a:ext>
            </a:extLst>
          </p:cNvPr>
          <p:cNvSpPr>
            <a:spLocks noGrp="1"/>
          </p:cNvSpPr>
          <p:nvPr>
            <p:ph type="title"/>
          </p:nvPr>
        </p:nvSpPr>
        <p:spPr/>
        <p:txBody>
          <a:bodyPr>
            <a:normAutofit fontScale="90000"/>
          </a:bodyPr>
          <a:lstStyle/>
          <a:p>
            <a:r>
              <a:rPr lang="en-US" b="1" dirty="0"/>
              <a:t>Globally Harmonized System of Classification and Labelling of Chemicals</a:t>
            </a:r>
            <a:endParaRPr lang="en-US" dirty="0"/>
          </a:p>
        </p:txBody>
      </p:sp>
      <p:sp>
        <p:nvSpPr>
          <p:cNvPr id="3" name="Content Placeholder 2">
            <a:extLst>
              <a:ext uri="{FF2B5EF4-FFF2-40B4-BE49-F238E27FC236}">
                <a16:creationId xmlns:a16="http://schemas.microsoft.com/office/drawing/2014/main" id="{EDD24D89-619D-41A9-B5AB-AA91EB2480A7}"/>
              </a:ext>
            </a:extLst>
          </p:cNvPr>
          <p:cNvSpPr>
            <a:spLocks noGrp="1"/>
          </p:cNvSpPr>
          <p:nvPr>
            <p:ph idx="1"/>
          </p:nvPr>
        </p:nvSpPr>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Globally Harmonized System of Classification and Labelling of Chemicals also known as GHS is an internationally agreed-upon standard managed by the United Nations that was set up to replace the assortment of hazardous material classification and labelling schemes previously used around the world.</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It is the culmination of many years of discussion between governments and industries.</a:t>
            </a:r>
          </a:p>
          <a:p>
            <a:endParaRPr lang="en-US" dirty="0"/>
          </a:p>
        </p:txBody>
      </p:sp>
    </p:spTree>
    <p:extLst>
      <p:ext uri="{BB962C8B-B14F-4D97-AF65-F5344CB8AC3E}">
        <p14:creationId xmlns:p14="http://schemas.microsoft.com/office/powerpoint/2010/main" val="17100515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2922</TotalTime>
  <Words>604</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Times New Roman</vt:lpstr>
      <vt:lpstr>Tw Cen MT</vt:lpstr>
      <vt:lpstr>Tw Cen MT Condensed</vt:lpstr>
      <vt:lpstr>Wingdings 3</vt:lpstr>
      <vt:lpstr>Integral</vt:lpstr>
      <vt:lpstr>Finding Hazard Information</vt:lpstr>
      <vt:lpstr>Contents</vt:lpstr>
      <vt:lpstr>Material Safety Data Sheet</vt:lpstr>
      <vt:lpstr>MSDS to SDS</vt:lpstr>
      <vt:lpstr>MSDS vs SDS</vt:lpstr>
      <vt:lpstr>PowerPoint Presentation</vt:lpstr>
      <vt:lpstr>PowerPoint Presentation</vt:lpstr>
      <vt:lpstr>Sections of Safety Data Sheets</vt:lpstr>
      <vt:lpstr>Globally Harmonized System of Classification and Labelling of Chemicals</vt:lpstr>
      <vt:lpstr>What is the Globally Harmonized System (GHS)?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Hazard Information</dc:title>
  <dc:creator>Syed Haider Hussain</dc:creator>
  <cp:lastModifiedBy>Syed Haider Hussain</cp:lastModifiedBy>
  <cp:revision>2</cp:revision>
  <dcterms:created xsi:type="dcterms:W3CDTF">2022-04-04T16:45:40Z</dcterms:created>
  <dcterms:modified xsi:type="dcterms:W3CDTF">2022-04-06T17:28:26Z</dcterms:modified>
</cp:coreProperties>
</file>