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59" r:id="rId6"/>
    <p:sldId id="260" r:id="rId7"/>
    <p:sldId id="261" r:id="rId8"/>
    <p:sldId id="263" r:id="rId9"/>
    <p:sldId id="264" r:id="rId10"/>
    <p:sldId id="265" r:id="rId11"/>
    <p:sldId id="266" r:id="rId12"/>
    <p:sldId id="267" r:id="rId13"/>
    <p:sldId id="271" r:id="rId14"/>
    <p:sldId id="269" r:id="rId15"/>
    <p:sldId id="270" r:id="rId16"/>
    <p:sldId id="272" r:id="rId17"/>
    <p:sldId id="273" r:id="rId18"/>
    <p:sldId id="274" r:id="rId20"/>
    <p:sldId id="294" r:id="rId21"/>
    <p:sldId id="295" r:id="rId22"/>
    <p:sldId id="296" r:id="rId23"/>
    <p:sldId id="297" r:id="rId24"/>
    <p:sldId id="320" r:id="rId25"/>
    <p:sldId id="298" r:id="rId26"/>
    <p:sldId id="299" r:id="rId27"/>
    <p:sldId id="300" r:id="rId28"/>
    <p:sldId id="301" r:id="rId29"/>
    <p:sldId id="302" r:id="rId30"/>
    <p:sldId id="303" r:id="rId31"/>
    <p:sldId id="304" r:id="rId32"/>
    <p:sldId id="305" r:id="rId33"/>
    <p:sldId id="275" r:id="rId34"/>
    <p:sldId id="277" r:id="rId35"/>
    <p:sldId id="278" r:id="rId36"/>
    <p:sldId id="279" r:id="rId37"/>
    <p:sldId id="283" r:id="rId38"/>
    <p:sldId id="324" r:id="rId39"/>
    <p:sldId id="284" r:id="rId40"/>
    <p:sldId id="285" r:id="rId41"/>
    <p:sldId id="286" r:id="rId42"/>
    <p:sldId id="287" r:id="rId43"/>
    <p:sldId id="288" r:id="rId44"/>
    <p:sldId id="289" r:id="rId45"/>
    <p:sldId id="291" r:id="rId46"/>
    <p:sldId id="321" r:id="rId47"/>
    <p:sldId id="322" r:id="rId48"/>
    <p:sldId id="323" r:id="rId49"/>
    <p:sldId id="292" r:id="rId50"/>
    <p:sldId id="293"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74" d="100"/>
          <a:sy n="74" d="100"/>
        </p:scale>
        <p:origin x="12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FC9163E-06D3-4A6D-95AC-806BCB0FAE1B}" type="datetimeFigureOut">
              <a:rPr lang="en-US" smtClean="0"/>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E73AD34-DCFB-4492-BE3C-68AED5B0120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dependability of a system reflects the user’s degree of trust in that system.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availability, reliability, safety and security.</a:t>
            </a:r>
            <a:endParaRPr lang="en-US" dirty="0"/>
          </a:p>
        </p:txBody>
      </p:sp>
      <p:sp>
        <p:nvSpPr>
          <p:cNvPr id="4" name="Slide Number Placeholder 3"/>
          <p:cNvSpPr>
            <a:spLocks noGrp="1"/>
          </p:cNvSpPr>
          <p:nvPr>
            <p:ph type="sldNum" sz="quarter" idx="10"/>
          </p:nvPr>
        </p:nvSpPr>
        <p:spPr/>
        <p:txBody>
          <a:bodyPr/>
          <a:lstStyle/>
          <a:p>
            <a:fld id="{FE73AD34-DCFB-4492-BE3C-68AED5B0120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2718" y="752983"/>
            <a:ext cx="7198563" cy="57404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981B9"/>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400" b="0" i="0">
                <a:solidFill>
                  <a:srgbClr val="677480"/>
                </a:solidFill>
                <a:latin typeface="Arial" panose="020B0604020202020204"/>
                <a:cs typeface="Arial" panose="020B0604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981B9"/>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981B9"/>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356347" y="6754367"/>
            <a:ext cx="893444" cy="104139"/>
          </a:xfrm>
          <a:custGeom>
            <a:avLst/>
            <a:gdLst/>
            <a:ahLst/>
            <a:cxnLst/>
            <a:rect l="l" t="t" r="r" b="b"/>
            <a:pathLst>
              <a:path w="893445" h="104140">
                <a:moveTo>
                  <a:pt x="893063" y="0"/>
                </a:moveTo>
                <a:lnTo>
                  <a:pt x="0" y="0"/>
                </a:lnTo>
                <a:lnTo>
                  <a:pt x="0" y="103632"/>
                </a:lnTo>
                <a:lnTo>
                  <a:pt x="893063" y="103632"/>
                </a:lnTo>
                <a:lnTo>
                  <a:pt x="893063" y="0"/>
                </a:lnTo>
                <a:close/>
              </a:path>
            </a:pathLst>
          </a:custGeom>
          <a:solidFill>
            <a:srgbClr val="FF9615"/>
          </a:solidFill>
        </p:spPr>
        <p:txBody>
          <a:bodyPr wrap="square" lIns="0" tIns="0" rIns="0" bIns="0" rtlCol="0"/>
          <a:lstStyle/>
          <a:p/>
        </p:txBody>
      </p:sp>
      <p:sp>
        <p:nvSpPr>
          <p:cNvPr id="17" name="bg object 17"/>
          <p:cNvSpPr/>
          <p:nvPr/>
        </p:nvSpPr>
        <p:spPr>
          <a:xfrm>
            <a:off x="8250935" y="6754367"/>
            <a:ext cx="893444" cy="104139"/>
          </a:xfrm>
          <a:custGeom>
            <a:avLst/>
            <a:gdLst/>
            <a:ahLst/>
            <a:cxnLst/>
            <a:rect l="l" t="t" r="r" b="b"/>
            <a:pathLst>
              <a:path w="893445" h="104140">
                <a:moveTo>
                  <a:pt x="893064" y="0"/>
                </a:moveTo>
                <a:lnTo>
                  <a:pt x="0" y="0"/>
                </a:lnTo>
                <a:lnTo>
                  <a:pt x="0" y="103632"/>
                </a:lnTo>
                <a:lnTo>
                  <a:pt x="893064" y="103632"/>
                </a:lnTo>
                <a:lnTo>
                  <a:pt x="893064" y="0"/>
                </a:lnTo>
                <a:close/>
              </a:path>
            </a:pathLst>
          </a:custGeom>
          <a:solidFill>
            <a:srgbClr val="F10152"/>
          </a:solidFill>
        </p:spPr>
        <p:txBody>
          <a:bodyPr wrap="square" lIns="0" tIns="0" rIns="0" bIns="0" rtlCol="0"/>
          <a:lstStyle/>
          <a:p/>
        </p:txBody>
      </p:sp>
      <p:sp>
        <p:nvSpPr>
          <p:cNvPr id="18" name="bg object 18"/>
          <p:cNvSpPr/>
          <p:nvPr/>
        </p:nvSpPr>
        <p:spPr>
          <a:xfrm>
            <a:off x="0" y="6754367"/>
            <a:ext cx="893444" cy="104139"/>
          </a:xfrm>
          <a:custGeom>
            <a:avLst/>
            <a:gdLst/>
            <a:ahLst/>
            <a:cxnLst/>
            <a:rect l="l" t="t" r="r" b="b"/>
            <a:pathLst>
              <a:path w="893444" h="104140">
                <a:moveTo>
                  <a:pt x="893063" y="0"/>
                </a:moveTo>
                <a:lnTo>
                  <a:pt x="0" y="0"/>
                </a:lnTo>
                <a:lnTo>
                  <a:pt x="0" y="103632"/>
                </a:lnTo>
                <a:lnTo>
                  <a:pt x="893063" y="103632"/>
                </a:lnTo>
                <a:lnTo>
                  <a:pt x="893063" y="0"/>
                </a:lnTo>
                <a:close/>
              </a:path>
            </a:pathLst>
          </a:custGeom>
          <a:solidFill>
            <a:srgbClr val="7DCEFC"/>
          </a:solidFill>
        </p:spPr>
        <p:txBody>
          <a:bodyPr wrap="square" lIns="0" tIns="0" rIns="0" bIns="0" rtlCol="0"/>
          <a:lstStyle/>
          <a:p/>
        </p:txBody>
      </p:sp>
      <p:sp>
        <p:nvSpPr>
          <p:cNvPr id="19" name="bg object 19"/>
          <p:cNvSpPr/>
          <p:nvPr/>
        </p:nvSpPr>
        <p:spPr>
          <a:xfrm>
            <a:off x="893063" y="6754367"/>
            <a:ext cx="6463665" cy="104139"/>
          </a:xfrm>
          <a:custGeom>
            <a:avLst/>
            <a:gdLst/>
            <a:ahLst/>
            <a:cxnLst/>
            <a:rect l="l" t="t" r="r" b="b"/>
            <a:pathLst>
              <a:path w="6463665" h="104140">
                <a:moveTo>
                  <a:pt x="6463284" y="0"/>
                </a:moveTo>
                <a:lnTo>
                  <a:pt x="0" y="0"/>
                </a:lnTo>
                <a:lnTo>
                  <a:pt x="0" y="103632"/>
                </a:lnTo>
                <a:lnTo>
                  <a:pt x="6463284" y="103632"/>
                </a:lnTo>
                <a:lnTo>
                  <a:pt x="6463284" y="0"/>
                </a:lnTo>
                <a:close/>
              </a:path>
            </a:pathLst>
          </a:custGeom>
          <a:solidFill>
            <a:srgbClr val="2085C5"/>
          </a:solidFill>
        </p:spPr>
        <p:txBody>
          <a:bodyPr wrap="square" lIns="0" tIns="0" rIns="0" bIns="0" rtlCol="0"/>
          <a:lstStyle/>
          <a:p/>
        </p:txBody>
      </p:sp>
      <p:sp>
        <p:nvSpPr>
          <p:cNvPr id="2" name="Holder 2"/>
          <p:cNvSpPr>
            <a:spLocks noGrp="1"/>
          </p:cNvSpPr>
          <p:nvPr>
            <p:ph type="title"/>
          </p:nvPr>
        </p:nvSpPr>
        <p:spPr>
          <a:xfrm>
            <a:off x="772464" y="516128"/>
            <a:ext cx="7459980" cy="574040"/>
          </a:xfrm>
          <a:prstGeom prst="rect">
            <a:avLst/>
          </a:prstGeom>
        </p:spPr>
        <p:txBody>
          <a:bodyPr wrap="square" lIns="0" tIns="0" rIns="0" bIns="0">
            <a:spAutoFit/>
          </a:bodyPr>
          <a:lstStyle>
            <a:lvl1pPr>
              <a:defRPr sz="3600" b="0" i="0">
                <a:solidFill>
                  <a:srgbClr val="3981B9"/>
                </a:solidFill>
                <a:latin typeface="Arial" panose="020B0604020202020204"/>
                <a:cs typeface="Arial" panose="020B0604020202020204"/>
              </a:defRPr>
            </a:lvl1pPr>
          </a:lstStyle>
          <a:p/>
        </p:txBody>
      </p:sp>
      <p:sp>
        <p:nvSpPr>
          <p:cNvPr id="3" name="Holder 3"/>
          <p:cNvSpPr>
            <a:spLocks noGrp="1"/>
          </p:cNvSpPr>
          <p:nvPr>
            <p:ph type="body" idx="1"/>
          </p:nvPr>
        </p:nvSpPr>
        <p:spPr>
          <a:xfrm>
            <a:off x="1272921" y="2906648"/>
            <a:ext cx="6275705" cy="1489075"/>
          </a:xfrm>
          <a:prstGeom prst="rect">
            <a:avLst/>
          </a:prstGeom>
        </p:spPr>
        <p:txBody>
          <a:bodyPr wrap="square" lIns="0" tIns="0" rIns="0" bIns="0">
            <a:spAutoFit/>
          </a:bodyPr>
          <a:lstStyle>
            <a:lvl1pPr>
              <a:defRPr sz="2400" b="0" i="0">
                <a:solidFill>
                  <a:srgbClr val="677480"/>
                </a:solidFill>
                <a:latin typeface="Arial" panose="020B0604020202020204"/>
                <a:cs typeface="Arial" panose="020B06040202020202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bukc@bahria.edu.pk" TargetMode="External"/><Relationship Id="rId1" Type="http://schemas.openxmlformats.org/officeDocument/2006/relationships/hyperlink" Target="mailto:fatimabashir.bukc@bahria.edu.pk"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3" Type="http://schemas.openxmlformats.org/officeDocument/2006/relationships/slideLayout" Target="../slideLayouts/slideLayout2.xml"/><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jpeg"/><Relationship Id="rId7" Type="http://schemas.openxmlformats.org/officeDocument/2006/relationships/image" Target="../media/image29.jpeg"/><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0"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937503" y="3377184"/>
            <a:ext cx="1445260" cy="104139"/>
            <a:chOff x="5937503" y="3377184"/>
            <a:chExt cx="1445260" cy="104139"/>
          </a:xfrm>
        </p:grpSpPr>
        <p:sp>
          <p:nvSpPr>
            <p:cNvPr id="3" name="object 3"/>
            <p:cNvSpPr/>
            <p:nvPr/>
          </p:nvSpPr>
          <p:spPr>
            <a:xfrm>
              <a:off x="5937503" y="3377184"/>
              <a:ext cx="722630" cy="104139"/>
            </a:xfrm>
            <a:custGeom>
              <a:avLst/>
              <a:gdLst/>
              <a:ahLst/>
              <a:cxnLst/>
              <a:rect l="l" t="t" r="r" b="b"/>
              <a:pathLst>
                <a:path w="722629" h="104139">
                  <a:moveTo>
                    <a:pt x="722376" y="0"/>
                  </a:moveTo>
                  <a:lnTo>
                    <a:pt x="0" y="0"/>
                  </a:lnTo>
                  <a:lnTo>
                    <a:pt x="0" y="103632"/>
                  </a:lnTo>
                  <a:lnTo>
                    <a:pt x="722376" y="103632"/>
                  </a:lnTo>
                  <a:lnTo>
                    <a:pt x="722376" y="0"/>
                  </a:lnTo>
                  <a:close/>
                </a:path>
              </a:pathLst>
            </a:custGeom>
            <a:solidFill>
              <a:srgbClr val="FF9615"/>
            </a:solidFill>
          </p:spPr>
          <p:txBody>
            <a:bodyPr wrap="square" lIns="0" tIns="0" rIns="0" bIns="0" rtlCol="0"/>
            <a:lstStyle/>
            <a:p/>
          </p:txBody>
        </p:sp>
        <p:sp>
          <p:nvSpPr>
            <p:cNvPr id="4" name="object 4"/>
            <p:cNvSpPr/>
            <p:nvPr/>
          </p:nvSpPr>
          <p:spPr>
            <a:xfrm>
              <a:off x="6659879" y="3377184"/>
              <a:ext cx="722630" cy="104139"/>
            </a:xfrm>
            <a:custGeom>
              <a:avLst/>
              <a:gdLst/>
              <a:ahLst/>
              <a:cxnLst/>
              <a:rect l="l" t="t" r="r" b="b"/>
              <a:pathLst>
                <a:path w="722629" h="104139">
                  <a:moveTo>
                    <a:pt x="722376" y="0"/>
                  </a:moveTo>
                  <a:lnTo>
                    <a:pt x="0" y="0"/>
                  </a:lnTo>
                  <a:lnTo>
                    <a:pt x="0" y="103632"/>
                  </a:lnTo>
                  <a:lnTo>
                    <a:pt x="722376" y="103632"/>
                  </a:lnTo>
                  <a:lnTo>
                    <a:pt x="722376" y="0"/>
                  </a:lnTo>
                  <a:close/>
                </a:path>
              </a:pathLst>
            </a:custGeom>
            <a:solidFill>
              <a:srgbClr val="F10152"/>
            </a:solidFill>
          </p:spPr>
          <p:txBody>
            <a:bodyPr wrap="square" lIns="0" tIns="0" rIns="0" bIns="0" rtlCol="0"/>
            <a:lstStyle/>
            <a:p/>
          </p:txBody>
        </p:sp>
      </p:grpSp>
      <p:grpSp>
        <p:nvGrpSpPr>
          <p:cNvPr id="5" name="object 5"/>
          <p:cNvGrpSpPr/>
          <p:nvPr/>
        </p:nvGrpSpPr>
        <p:grpSpPr>
          <a:xfrm>
            <a:off x="0" y="3377184"/>
            <a:ext cx="5937885" cy="104139"/>
            <a:chOff x="0" y="3377184"/>
            <a:chExt cx="5937885" cy="104139"/>
          </a:xfrm>
        </p:grpSpPr>
        <p:sp>
          <p:nvSpPr>
            <p:cNvPr id="6" name="object 6"/>
            <p:cNvSpPr/>
            <p:nvPr/>
          </p:nvSpPr>
          <p:spPr>
            <a:xfrm>
              <a:off x="0" y="3377184"/>
              <a:ext cx="722630" cy="104139"/>
            </a:xfrm>
            <a:custGeom>
              <a:avLst/>
              <a:gdLst/>
              <a:ahLst/>
              <a:cxnLst/>
              <a:rect l="l" t="t" r="r" b="b"/>
              <a:pathLst>
                <a:path w="722630" h="104139">
                  <a:moveTo>
                    <a:pt x="722376" y="0"/>
                  </a:moveTo>
                  <a:lnTo>
                    <a:pt x="0" y="0"/>
                  </a:lnTo>
                  <a:lnTo>
                    <a:pt x="0" y="103632"/>
                  </a:lnTo>
                  <a:lnTo>
                    <a:pt x="722376" y="103632"/>
                  </a:lnTo>
                  <a:lnTo>
                    <a:pt x="722376" y="0"/>
                  </a:lnTo>
                  <a:close/>
                </a:path>
              </a:pathLst>
            </a:custGeom>
            <a:solidFill>
              <a:srgbClr val="7DCEFC"/>
            </a:solidFill>
          </p:spPr>
          <p:txBody>
            <a:bodyPr wrap="square" lIns="0" tIns="0" rIns="0" bIns="0" rtlCol="0"/>
            <a:lstStyle/>
            <a:p/>
          </p:txBody>
        </p:sp>
        <p:sp>
          <p:nvSpPr>
            <p:cNvPr id="7" name="object 7"/>
            <p:cNvSpPr/>
            <p:nvPr/>
          </p:nvSpPr>
          <p:spPr>
            <a:xfrm>
              <a:off x="720851" y="3377184"/>
              <a:ext cx="5217160" cy="104139"/>
            </a:xfrm>
            <a:custGeom>
              <a:avLst/>
              <a:gdLst/>
              <a:ahLst/>
              <a:cxnLst/>
              <a:rect l="l" t="t" r="r" b="b"/>
              <a:pathLst>
                <a:path w="5217160" h="104139">
                  <a:moveTo>
                    <a:pt x="5216652" y="0"/>
                  </a:moveTo>
                  <a:lnTo>
                    <a:pt x="0" y="0"/>
                  </a:lnTo>
                  <a:lnTo>
                    <a:pt x="0" y="103632"/>
                  </a:lnTo>
                  <a:lnTo>
                    <a:pt x="5216652" y="103632"/>
                  </a:lnTo>
                  <a:lnTo>
                    <a:pt x="5216652" y="0"/>
                  </a:lnTo>
                  <a:close/>
                </a:path>
              </a:pathLst>
            </a:custGeom>
            <a:solidFill>
              <a:srgbClr val="2085C5"/>
            </a:solidFill>
          </p:spPr>
          <p:txBody>
            <a:bodyPr wrap="square" lIns="0" tIns="0" rIns="0" bIns="0" rtlCol="0"/>
            <a:lstStyle/>
            <a:p/>
          </p:txBody>
        </p:sp>
      </p:grpSp>
      <p:sp>
        <p:nvSpPr>
          <p:cNvPr id="8" name="object 8"/>
          <p:cNvSpPr txBox="1">
            <a:spLocks noGrp="1"/>
          </p:cNvSpPr>
          <p:nvPr>
            <p:ph type="title"/>
          </p:nvPr>
        </p:nvSpPr>
        <p:spPr>
          <a:xfrm>
            <a:off x="609600" y="2743200"/>
            <a:ext cx="6590665" cy="1490793"/>
          </a:xfrm>
          <a:prstGeom prst="rect">
            <a:avLst/>
          </a:prstGeom>
        </p:spPr>
        <p:txBody>
          <a:bodyPr vert="horz" wrap="square" lIns="0" tIns="13335" rIns="0" bIns="0" rtlCol="0">
            <a:spAutoFit/>
          </a:bodyPr>
          <a:lstStyle/>
          <a:p>
            <a:pPr marL="12700">
              <a:lnSpc>
                <a:spcPct val="100000"/>
              </a:lnSpc>
              <a:spcBef>
                <a:spcPts val="105"/>
              </a:spcBef>
            </a:pPr>
            <a:r>
              <a:rPr lang="en-US" sz="3200" dirty="0" smtClean="0">
                <a:solidFill>
                  <a:srgbClr val="2085C5"/>
                </a:solidFill>
              </a:rPr>
              <a:t>Lecture 1</a:t>
            </a:r>
            <a:br>
              <a:rPr lang="en-US" sz="3200" dirty="0" smtClean="0">
                <a:solidFill>
                  <a:srgbClr val="2085C5"/>
                </a:solidFill>
              </a:rPr>
            </a:br>
            <a:br>
              <a:rPr lang="en-US" sz="3200" dirty="0" smtClean="0">
                <a:solidFill>
                  <a:srgbClr val="2085C5"/>
                </a:solidFill>
              </a:rPr>
            </a:br>
            <a:r>
              <a:rPr lang="en-US" sz="3200" dirty="0" smtClean="0">
                <a:solidFill>
                  <a:srgbClr val="2085C5"/>
                </a:solidFill>
              </a:rPr>
              <a:t>Introduction to </a:t>
            </a:r>
            <a:r>
              <a:rPr sz="3200" dirty="0" smtClean="0">
                <a:solidFill>
                  <a:srgbClr val="2085C5"/>
                </a:solidFill>
              </a:rPr>
              <a:t>Software </a:t>
            </a:r>
            <a:r>
              <a:rPr sz="3200" spc="-5" dirty="0" smtClean="0">
                <a:solidFill>
                  <a:srgbClr val="2085C5"/>
                </a:solidFill>
              </a:rPr>
              <a:t>Engineering</a:t>
            </a:r>
            <a:endParaRPr sz="3200" dirty="0"/>
          </a:p>
        </p:txBody>
      </p:sp>
      <p:sp>
        <p:nvSpPr>
          <p:cNvPr id="10" name="object 10"/>
          <p:cNvSpPr txBox="1"/>
          <p:nvPr/>
        </p:nvSpPr>
        <p:spPr>
          <a:xfrm>
            <a:off x="4419600" y="5662980"/>
            <a:ext cx="4648200" cy="948978"/>
          </a:xfrm>
          <a:prstGeom prst="rect">
            <a:avLst/>
          </a:prstGeom>
        </p:spPr>
        <p:txBody>
          <a:bodyPr vert="horz" wrap="square" lIns="0" tIns="12700" rIns="0" bIns="0" rtlCol="0">
            <a:spAutoFit/>
          </a:bodyPr>
          <a:lstStyle/>
          <a:p>
            <a:pPr marL="12700" marR="1926590">
              <a:lnSpc>
                <a:spcPct val="100000"/>
              </a:lnSpc>
              <a:spcBef>
                <a:spcPts val="100"/>
              </a:spcBef>
            </a:pPr>
            <a:r>
              <a:rPr lang="en-US" sz="2000" dirty="0" smtClean="0">
                <a:solidFill>
                  <a:srgbClr val="F10152"/>
                </a:solidFill>
                <a:latin typeface="Arial" panose="020B0604020202020204"/>
                <a:cs typeface="Arial" panose="020B0604020202020204"/>
              </a:rPr>
              <a:t>Engr. </a:t>
            </a:r>
            <a:r>
              <a:rPr lang="en-US" sz="2000" dirty="0" err="1" smtClean="0">
                <a:solidFill>
                  <a:srgbClr val="F10152"/>
                </a:solidFill>
                <a:latin typeface="Arial" panose="020B0604020202020204"/>
                <a:cs typeface="Arial" panose="020B0604020202020204"/>
              </a:rPr>
              <a:t>Mobeen</a:t>
            </a:r>
            <a:r>
              <a:rPr lang="en-US" sz="2000" dirty="0" smtClean="0">
                <a:solidFill>
                  <a:srgbClr val="F10152"/>
                </a:solidFill>
                <a:latin typeface="Arial" panose="020B0604020202020204"/>
                <a:cs typeface="Arial" panose="020B0604020202020204"/>
              </a:rPr>
              <a:t> </a:t>
            </a:r>
            <a:r>
              <a:rPr lang="en-US" sz="2000" dirty="0" err="1" smtClean="0">
                <a:solidFill>
                  <a:srgbClr val="F10152"/>
                </a:solidFill>
                <a:latin typeface="Arial" panose="020B0604020202020204"/>
                <a:cs typeface="Arial" panose="020B0604020202020204"/>
              </a:rPr>
              <a:t>Nazar</a:t>
            </a:r>
            <a:endParaRPr lang="en-US" sz="2000" dirty="0" smtClean="0">
              <a:solidFill>
                <a:srgbClr val="F10152"/>
              </a:solidFill>
              <a:latin typeface="Arial" panose="020B0604020202020204"/>
              <a:cs typeface="Arial" panose="020B0604020202020204"/>
            </a:endParaRPr>
          </a:p>
          <a:p>
            <a:pPr marL="12700" marR="1926590">
              <a:lnSpc>
                <a:spcPct val="100000"/>
              </a:lnSpc>
              <a:spcBef>
                <a:spcPts val="100"/>
              </a:spcBef>
            </a:pPr>
            <a:r>
              <a:rPr sz="2000" dirty="0" smtClean="0">
                <a:solidFill>
                  <a:srgbClr val="F10152"/>
                </a:solidFill>
                <a:latin typeface="Arial" panose="020B0604020202020204"/>
                <a:cs typeface="Arial" panose="020B0604020202020204"/>
              </a:rPr>
              <a:t>Lecturer</a:t>
            </a:r>
            <a:endParaRPr sz="2000" dirty="0">
              <a:latin typeface="Arial" panose="020B0604020202020204"/>
              <a:cs typeface="Arial" panose="020B0604020202020204"/>
            </a:endParaRPr>
          </a:p>
          <a:p>
            <a:pPr marL="12700">
              <a:lnSpc>
                <a:spcPct val="100000"/>
              </a:lnSpc>
            </a:pPr>
            <a:r>
              <a:rPr lang="en-US" sz="2000" dirty="0" smtClean="0">
                <a:solidFill>
                  <a:srgbClr val="F10152"/>
                </a:solidFill>
                <a:latin typeface="Arial" panose="020B0604020202020204"/>
                <a:cs typeface="Arial" panose="020B0604020202020204"/>
              </a:rPr>
              <a:t>Software Engineering </a:t>
            </a:r>
            <a:r>
              <a:rPr sz="2000" dirty="0" smtClean="0">
                <a:solidFill>
                  <a:srgbClr val="F10152"/>
                </a:solidFill>
                <a:latin typeface="Arial" panose="020B0604020202020204"/>
                <a:cs typeface="Arial" panose="020B0604020202020204"/>
              </a:rPr>
              <a:t>Department</a:t>
            </a:r>
            <a:endParaRPr sz="20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1931035"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6FC0"/>
                </a:solidFill>
              </a:rPr>
              <a:t>Objective</a:t>
            </a:r>
            <a:endParaRPr spc="-5" dirty="0">
              <a:solidFill>
                <a:srgbClr val="006FC0"/>
              </a:solidFill>
            </a:endParaRPr>
          </a:p>
        </p:txBody>
      </p:sp>
      <p:sp>
        <p:nvSpPr>
          <p:cNvPr id="3" name="object 3"/>
          <p:cNvSpPr txBox="1"/>
          <p:nvPr/>
        </p:nvSpPr>
        <p:spPr>
          <a:xfrm>
            <a:off x="762000" y="1447800"/>
            <a:ext cx="7924800" cy="4681410"/>
          </a:xfrm>
          <a:prstGeom prst="rect">
            <a:avLst/>
          </a:prstGeom>
        </p:spPr>
        <p:txBody>
          <a:bodyPr vert="horz" wrap="square" lIns="0" tIns="64135" rIns="0" bIns="0" rtlCol="0">
            <a:spAutoFit/>
          </a:bodyPr>
          <a:lstStyle/>
          <a:p>
            <a:pPr marL="299085" indent="-287020">
              <a:lnSpc>
                <a:spcPct val="100000"/>
              </a:lnSpc>
              <a:spcBef>
                <a:spcPts val="505"/>
              </a:spcBef>
              <a:buSzPct val="75000"/>
              <a:buFont typeface="Arial" panose="020B0604020202020204"/>
              <a:buChar char="–"/>
              <a:tabLst>
                <a:tab pos="299720" algn="l"/>
              </a:tabLst>
            </a:pPr>
            <a:r>
              <a:rPr sz="2000" dirty="0">
                <a:solidFill>
                  <a:srgbClr val="677480"/>
                </a:solidFill>
                <a:latin typeface="Carlito"/>
                <a:cs typeface="Carlito"/>
              </a:rPr>
              <a:t>An </a:t>
            </a:r>
            <a:r>
              <a:rPr sz="2000" spc="-15" dirty="0">
                <a:solidFill>
                  <a:srgbClr val="677480"/>
                </a:solidFill>
                <a:latin typeface="Carlito"/>
                <a:cs typeface="Carlito"/>
              </a:rPr>
              <a:t>Introduction to</a:t>
            </a:r>
            <a:r>
              <a:rPr sz="2000" spc="40" dirty="0">
                <a:solidFill>
                  <a:srgbClr val="677480"/>
                </a:solidFill>
                <a:latin typeface="Carlito"/>
                <a:cs typeface="Carlito"/>
              </a:rPr>
              <a:t> </a:t>
            </a:r>
            <a:r>
              <a:rPr sz="2000" dirty="0">
                <a:solidFill>
                  <a:srgbClr val="677480"/>
                </a:solidFill>
                <a:latin typeface="Carlito"/>
                <a:cs typeface="Carlito"/>
              </a:rPr>
              <a:t>SE</a:t>
            </a:r>
            <a:endParaRPr sz="2000" dirty="0">
              <a:latin typeface="Carlito"/>
              <a:cs typeface="Carlito"/>
            </a:endParaRPr>
          </a:p>
          <a:p>
            <a:pPr marL="299085" marR="5080" indent="-287020">
              <a:lnSpc>
                <a:spcPct val="100000"/>
              </a:lnSpc>
              <a:spcBef>
                <a:spcPts val="410"/>
              </a:spcBef>
              <a:buSzPct val="75000"/>
              <a:buFont typeface="Arial" panose="020B0604020202020204"/>
              <a:buChar char="–"/>
              <a:tabLst>
                <a:tab pos="299720" algn="l"/>
              </a:tabLst>
            </a:pPr>
            <a:r>
              <a:rPr sz="2000" spc="-15" dirty="0">
                <a:solidFill>
                  <a:srgbClr val="677480"/>
                </a:solidFill>
                <a:latin typeface="Carlito"/>
                <a:cs typeface="Carlito"/>
              </a:rPr>
              <a:t>Software </a:t>
            </a:r>
            <a:r>
              <a:rPr sz="2000" spc="-5" dirty="0">
                <a:solidFill>
                  <a:srgbClr val="677480"/>
                </a:solidFill>
                <a:latin typeface="Carlito"/>
                <a:cs typeface="Carlito"/>
              </a:rPr>
              <a:t>Engineering </a:t>
            </a:r>
            <a:r>
              <a:rPr sz="2000" dirty="0">
                <a:solidFill>
                  <a:srgbClr val="677480"/>
                </a:solidFill>
                <a:latin typeface="Carlito"/>
                <a:cs typeface="Carlito"/>
              </a:rPr>
              <a:t>as </a:t>
            </a:r>
            <a:r>
              <a:rPr sz="2000" spc="-15" dirty="0">
                <a:solidFill>
                  <a:srgbClr val="677480"/>
                </a:solidFill>
                <a:latin typeface="Carlito"/>
                <a:cs typeface="Carlito"/>
              </a:rPr>
              <a:t>defined </a:t>
            </a:r>
            <a:r>
              <a:rPr sz="2000" spc="-10" dirty="0">
                <a:solidFill>
                  <a:srgbClr val="677480"/>
                </a:solidFill>
                <a:latin typeface="Carlito"/>
                <a:cs typeface="Carlito"/>
              </a:rPr>
              <a:t>by  </a:t>
            </a:r>
            <a:r>
              <a:rPr sz="2000" spc="-5" dirty="0" smtClean="0">
                <a:solidFill>
                  <a:srgbClr val="677480"/>
                </a:solidFill>
                <a:latin typeface="Carlito"/>
                <a:cs typeface="Carlito"/>
              </a:rPr>
              <a:t>IEEE</a:t>
            </a:r>
            <a:endParaRPr lang="en-US" sz="2000" spc="-5" dirty="0" smtClean="0">
              <a:solidFill>
                <a:srgbClr val="677480"/>
              </a:solidFill>
              <a:latin typeface="Carlito"/>
              <a:cs typeface="Carlito"/>
            </a:endParaRPr>
          </a:p>
          <a:p>
            <a:pPr marL="299085" marR="5080" indent="-287020">
              <a:lnSpc>
                <a:spcPct val="100000"/>
              </a:lnSpc>
              <a:spcBef>
                <a:spcPts val="410"/>
              </a:spcBef>
              <a:buSzPct val="75000"/>
              <a:buFont typeface="Arial" panose="020B0604020202020204"/>
              <a:buChar char="–"/>
              <a:tabLst>
                <a:tab pos="299720" algn="l"/>
              </a:tabLst>
            </a:pPr>
            <a:r>
              <a:rPr lang="en-US" sz="2000" spc="-5" dirty="0" smtClean="0">
                <a:solidFill>
                  <a:srgbClr val="677480"/>
                </a:solidFill>
                <a:latin typeface="Carlito"/>
                <a:cs typeface="Carlito"/>
              </a:rPr>
              <a:t>Attributes of a good software</a:t>
            </a:r>
            <a:endParaRPr lang="en-US" sz="2000" spc="-5" dirty="0" smtClean="0">
              <a:solidFill>
                <a:srgbClr val="677480"/>
              </a:solidFill>
              <a:latin typeface="Carlito"/>
              <a:cs typeface="Carlito"/>
            </a:endParaRPr>
          </a:p>
          <a:p>
            <a:pPr marL="299085" marR="5080" indent="-287020">
              <a:lnSpc>
                <a:spcPct val="100000"/>
              </a:lnSpc>
              <a:spcBef>
                <a:spcPts val="410"/>
              </a:spcBef>
              <a:buSzPct val="75000"/>
              <a:buFont typeface="Arial" panose="020B0604020202020204"/>
              <a:buChar char="–"/>
              <a:tabLst>
                <a:tab pos="299720" algn="l"/>
              </a:tabLst>
            </a:pPr>
            <a:r>
              <a:rPr lang="en-US" sz="2000" spc="-5" dirty="0" smtClean="0">
                <a:solidFill>
                  <a:srgbClr val="677480"/>
                </a:solidFill>
                <a:latin typeface="Carlito"/>
                <a:cs typeface="Carlito"/>
              </a:rPr>
              <a:t>Participants &amp; Roles</a:t>
            </a:r>
            <a:endParaRPr lang="en-US" sz="2000" spc="-5" dirty="0" smtClean="0">
              <a:solidFill>
                <a:srgbClr val="677480"/>
              </a:solidFill>
              <a:latin typeface="Carlito"/>
              <a:cs typeface="Carlito"/>
            </a:endParaRPr>
          </a:p>
          <a:p>
            <a:pPr marL="299085" marR="5080" indent="-287020">
              <a:lnSpc>
                <a:spcPct val="100000"/>
              </a:lnSpc>
              <a:spcBef>
                <a:spcPts val="410"/>
              </a:spcBef>
              <a:buSzPct val="75000"/>
              <a:buFont typeface="Arial" panose="020B0604020202020204"/>
              <a:buChar char="–"/>
              <a:tabLst>
                <a:tab pos="299720" algn="l"/>
              </a:tabLst>
            </a:pPr>
            <a:r>
              <a:rPr lang="en-US" sz="2000" spc="-5" dirty="0" smtClean="0">
                <a:solidFill>
                  <a:srgbClr val="677480"/>
                </a:solidFill>
                <a:latin typeface="Carlito"/>
                <a:cs typeface="Carlito"/>
              </a:rPr>
              <a:t>Work products</a:t>
            </a:r>
            <a:endParaRPr lang="en-US" sz="2000" spc="-5" dirty="0" smtClean="0">
              <a:solidFill>
                <a:srgbClr val="677480"/>
              </a:solidFill>
              <a:latin typeface="Carlito"/>
              <a:cs typeface="Carlito"/>
            </a:endParaRPr>
          </a:p>
          <a:p>
            <a:pPr marL="299085" marR="5080" indent="-287020">
              <a:lnSpc>
                <a:spcPct val="100000"/>
              </a:lnSpc>
              <a:spcBef>
                <a:spcPts val="410"/>
              </a:spcBef>
              <a:buSzPct val="75000"/>
              <a:buFont typeface="Arial" panose="020B0604020202020204"/>
              <a:buChar char="–"/>
              <a:tabLst>
                <a:tab pos="299720" algn="l"/>
              </a:tabLst>
            </a:pPr>
            <a:r>
              <a:rPr lang="en-US" sz="2000" spc="-5" dirty="0" smtClean="0">
                <a:solidFill>
                  <a:srgbClr val="677480"/>
                </a:solidFill>
                <a:latin typeface="Carlito"/>
                <a:cs typeface="Carlito"/>
              </a:rPr>
              <a:t>Layered Approach</a:t>
            </a:r>
            <a:endParaRPr sz="2000" dirty="0">
              <a:latin typeface="Carlito"/>
              <a:cs typeface="Carlito"/>
            </a:endParaRPr>
          </a:p>
          <a:p>
            <a:pPr marL="299085" indent="-287020">
              <a:lnSpc>
                <a:spcPct val="100000"/>
              </a:lnSpc>
              <a:spcBef>
                <a:spcPts val="395"/>
              </a:spcBef>
              <a:buSzPct val="75000"/>
              <a:buFont typeface="Arial" panose="020B0604020202020204"/>
              <a:buChar char="–"/>
              <a:tabLst>
                <a:tab pos="299720" algn="l"/>
              </a:tabLst>
            </a:pPr>
            <a:r>
              <a:rPr sz="2000" spc="-15" dirty="0">
                <a:solidFill>
                  <a:srgbClr val="677480"/>
                </a:solidFill>
                <a:latin typeface="Carlito"/>
                <a:cs typeface="Carlito"/>
              </a:rPr>
              <a:t>Software</a:t>
            </a:r>
            <a:r>
              <a:rPr sz="2000" spc="-70" dirty="0">
                <a:solidFill>
                  <a:srgbClr val="677480"/>
                </a:solidFill>
                <a:latin typeface="Carlito"/>
                <a:cs typeface="Carlito"/>
              </a:rPr>
              <a:t> </a:t>
            </a:r>
            <a:r>
              <a:rPr sz="2000" spc="-15" dirty="0">
                <a:solidFill>
                  <a:srgbClr val="677480"/>
                </a:solidFill>
                <a:latin typeface="Carlito"/>
                <a:cs typeface="Carlito"/>
              </a:rPr>
              <a:t>Applications</a:t>
            </a:r>
            <a:endParaRPr sz="2000" dirty="0">
              <a:latin typeface="Carlito"/>
              <a:cs typeface="Carlito"/>
            </a:endParaRPr>
          </a:p>
          <a:p>
            <a:pPr marL="299085" indent="-287020">
              <a:lnSpc>
                <a:spcPct val="100000"/>
              </a:lnSpc>
              <a:spcBef>
                <a:spcPts val="400"/>
              </a:spcBef>
              <a:buSzPct val="75000"/>
              <a:buFont typeface="Arial" panose="020B0604020202020204"/>
              <a:buChar char="–"/>
              <a:tabLst>
                <a:tab pos="299720" algn="l"/>
              </a:tabLst>
            </a:pPr>
            <a:r>
              <a:rPr sz="2000" spc="-15" dirty="0">
                <a:solidFill>
                  <a:srgbClr val="677480"/>
                </a:solidFill>
                <a:latin typeface="Carlito"/>
                <a:cs typeface="Carlito"/>
              </a:rPr>
              <a:t>Software</a:t>
            </a:r>
            <a:r>
              <a:rPr sz="2000" spc="-70" dirty="0">
                <a:solidFill>
                  <a:srgbClr val="677480"/>
                </a:solidFill>
                <a:latin typeface="Carlito"/>
                <a:cs typeface="Carlito"/>
              </a:rPr>
              <a:t> </a:t>
            </a:r>
            <a:r>
              <a:rPr sz="2000" dirty="0" smtClean="0">
                <a:solidFill>
                  <a:srgbClr val="677480"/>
                </a:solidFill>
                <a:latin typeface="Carlito"/>
                <a:cs typeface="Carlito"/>
              </a:rPr>
              <a:t>Myths</a:t>
            </a:r>
            <a:endParaRPr lang="en-US" sz="2000" dirty="0" smtClean="0">
              <a:solidFill>
                <a:srgbClr val="677480"/>
              </a:solidFill>
              <a:latin typeface="Carlito"/>
              <a:cs typeface="Carlito"/>
            </a:endParaRPr>
          </a:p>
          <a:p>
            <a:pPr marL="299085" indent="-287020">
              <a:lnSpc>
                <a:spcPct val="100000"/>
              </a:lnSpc>
              <a:spcBef>
                <a:spcPts val="400"/>
              </a:spcBef>
              <a:buSzPct val="75000"/>
              <a:buFont typeface="Arial" panose="020B0604020202020204"/>
              <a:buChar char="–"/>
              <a:tabLst>
                <a:tab pos="299720" algn="l"/>
              </a:tabLst>
            </a:pPr>
            <a:r>
              <a:rPr lang="en-US" sz="2000" dirty="0" smtClean="0">
                <a:solidFill>
                  <a:srgbClr val="677480"/>
                </a:solidFill>
                <a:latin typeface="Carlito"/>
                <a:cs typeface="Carlito"/>
              </a:rPr>
              <a:t>SDLC</a:t>
            </a:r>
            <a:endParaRPr sz="2000" dirty="0">
              <a:latin typeface="Carlito"/>
              <a:cs typeface="Carlito"/>
            </a:endParaRPr>
          </a:p>
          <a:p>
            <a:pPr marL="299085" indent="-287020">
              <a:lnSpc>
                <a:spcPct val="100000"/>
              </a:lnSpc>
              <a:spcBef>
                <a:spcPts val="405"/>
              </a:spcBef>
              <a:buSzPct val="75000"/>
              <a:buFont typeface="Arial" panose="020B0604020202020204"/>
              <a:buChar char="–"/>
              <a:tabLst>
                <a:tab pos="299720" algn="l"/>
              </a:tabLst>
            </a:pPr>
            <a:r>
              <a:rPr sz="2000" spc="-15" dirty="0">
                <a:solidFill>
                  <a:srgbClr val="677480"/>
                </a:solidFill>
                <a:latin typeface="Carlito"/>
                <a:cs typeface="Carlito"/>
              </a:rPr>
              <a:t>Software </a:t>
            </a:r>
            <a:r>
              <a:rPr sz="2000" dirty="0">
                <a:solidFill>
                  <a:srgbClr val="677480"/>
                </a:solidFill>
                <a:latin typeface="Carlito"/>
                <a:cs typeface="Carlito"/>
              </a:rPr>
              <a:t>– New</a:t>
            </a:r>
            <a:r>
              <a:rPr sz="2000" spc="-85" dirty="0">
                <a:solidFill>
                  <a:srgbClr val="677480"/>
                </a:solidFill>
                <a:latin typeface="Carlito"/>
                <a:cs typeface="Carlito"/>
              </a:rPr>
              <a:t> </a:t>
            </a:r>
            <a:r>
              <a:rPr sz="2000" spc="-15" dirty="0">
                <a:solidFill>
                  <a:srgbClr val="677480"/>
                </a:solidFill>
                <a:latin typeface="Carlito"/>
                <a:cs typeface="Carlito"/>
              </a:rPr>
              <a:t>Categories</a:t>
            </a:r>
            <a:endParaRPr sz="2000" dirty="0">
              <a:latin typeface="Carlito"/>
              <a:cs typeface="Carlito"/>
            </a:endParaRPr>
          </a:p>
          <a:p>
            <a:pPr marL="299085" indent="-287020">
              <a:lnSpc>
                <a:spcPct val="100000"/>
              </a:lnSpc>
              <a:spcBef>
                <a:spcPts val="400"/>
              </a:spcBef>
              <a:buSzPct val="75000"/>
              <a:buFont typeface="Arial" panose="020B0604020202020204"/>
              <a:buChar char="–"/>
              <a:tabLst>
                <a:tab pos="299720" algn="l"/>
              </a:tabLst>
            </a:pPr>
            <a:r>
              <a:rPr sz="2000" spc="-15" dirty="0">
                <a:solidFill>
                  <a:srgbClr val="677480"/>
                </a:solidFill>
                <a:latin typeface="Carlito"/>
                <a:cs typeface="Carlito"/>
              </a:rPr>
              <a:t>Software</a:t>
            </a:r>
            <a:r>
              <a:rPr sz="2000" spc="-70" dirty="0">
                <a:solidFill>
                  <a:srgbClr val="677480"/>
                </a:solidFill>
                <a:latin typeface="Carlito"/>
                <a:cs typeface="Carlito"/>
              </a:rPr>
              <a:t> </a:t>
            </a:r>
            <a:r>
              <a:rPr sz="2000" spc="-15" dirty="0">
                <a:solidFill>
                  <a:srgbClr val="677480"/>
                </a:solidFill>
                <a:latin typeface="Carlito"/>
                <a:cs typeface="Carlito"/>
              </a:rPr>
              <a:t>Process</a:t>
            </a:r>
            <a:r>
              <a:rPr sz="2000" spc="-15" dirty="0" smtClean="0">
                <a:solidFill>
                  <a:srgbClr val="677480"/>
                </a:solidFill>
                <a:latin typeface="Carlito"/>
                <a:cs typeface="Carlito"/>
              </a:rPr>
              <a:t>.</a:t>
            </a:r>
            <a:endParaRPr lang="en-US" sz="2000" spc="-15" dirty="0" smtClean="0">
              <a:solidFill>
                <a:srgbClr val="677480"/>
              </a:solidFill>
              <a:latin typeface="Carlito"/>
              <a:cs typeface="Carlito"/>
            </a:endParaRPr>
          </a:p>
          <a:p>
            <a:pPr marL="299085" indent="-287020">
              <a:lnSpc>
                <a:spcPct val="100000"/>
              </a:lnSpc>
              <a:spcBef>
                <a:spcPts val="400"/>
              </a:spcBef>
              <a:buSzPct val="75000"/>
              <a:buFont typeface="Arial" panose="020B0604020202020204"/>
              <a:buChar char="–"/>
              <a:tabLst>
                <a:tab pos="299720" algn="l"/>
              </a:tabLst>
            </a:pPr>
            <a:r>
              <a:rPr lang="en-US" sz="2000" spc="-15" dirty="0" smtClean="0">
                <a:solidFill>
                  <a:srgbClr val="677480"/>
                </a:solidFill>
                <a:latin typeface="Carlito"/>
                <a:cs typeface="Carlito"/>
              </a:rPr>
              <a:t>Software Model</a:t>
            </a:r>
            <a:endParaRPr lang="en-US" sz="2000" spc="-15" dirty="0" smtClean="0">
              <a:solidFill>
                <a:srgbClr val="677480"/>
              </a:solidFill>
              <a:latin typeface="Carlito"/>
              <a:cs typeface="Carlito"/>
            </a:endParaRPr>
          </a:p>
          <a:p>
            <a:pPr marL="299085" indent="-287020">
              <a:lnSpc>
                <a:spcPct val="100000"/>
              </a:lnSpc>
              <a:spcBef>
                <a:spcPts val="400"/>
              </a:spcBef>
              <a:buSzPct val="75000"/>
              <a:buFont typeface="Arial" panose="020B0604020202020204"/>
              <a:buChar char="–"/>
              <a:tabLst>
                <a:tab pos="299720" algn="l"/>
              </a:tabLst>
            </a:pPr>
            <a:r>
              <a:rPr lang="en-US" sz="2000" spc="-15" dirty="0" smtClean="0">
                <a:solidFill>
                  <a:srgbClr val="677480"/>
                </a:solidFill>
                <a:latin typeface="Carlito"/>
                <a:cs typeface="Carlito"/>
              </a:rPr>
              <a:t>Software Tools</a:t>
            </a:r>
            <a:endParaRPr sz="2000" dirty="0">
              <a:latin typeface="Carlito"/>
              <a:cs typeface="Carli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6303010" cy="574040"/>
          </a:xfrm>
          <a:prstGeom prst="rect">
            <a:avLst/>
          </a:prstGeom>
        </p:spPr>
        <p:txBody>
          <a:bodyPr vert="horz" wrap="square" lIns="0" tIns="12700" rIns="0" bIns="0" rtlCol="0">
            <a:spAutoFit/>
          </a:bodyPr>
          <a:lstStyle/>
          <a:p>
            <a:pPr marL="12700">
              <a:lnSpc>
                <a:spcPct val="100000"/>
              </a:lnSpc>
              <a:spcBef>
                <a:spcPts val="100"/>
              </a:spcBef>
            </a:pPr>
            <a:r>
              <a:rPr dirty="0"/>
              <a:t>What </a:t>
            </a:r>
            <a:r>
              <a:rPr spc="-5" dirty="0"/>
              <a:t>is Software</a:t>
            </a:r>
            <a:r>
              <a:rPr spc="-50" dirty="0"/>
              <a:t> </a:t>
            </a:r>
            <a:r>
              <a:rPr dirty="0"/>
              <a:t>Engineering?</a:t>
            </a:r>
            <a:endParaRPr dirty="0"/>
          </a:p>
        </p:txBody>
      </p:sp>
      <p:sp>
        <p:nvSpPr>
          <p:cNvPr id="3" name="object 3"/>
          <p:cNvSpPr/>
          <p:nvPr/>
        </p:nvSpPr>
        <p:spPr>
          <a:xfrm>
            <a:off x="893063" y="2210670"/>
            <a:ext cx="7281738" cy="2731443"/>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398645"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55" dirty="0"/>
              <a:t> </a:t>
            </a:r>
            <a:r>
              <a:rPr dirty="0"/>
              <a:t>Engineering</a:t>
            </a:r>
            <a:endParaRPr dirty="0"/>
          </a:p>
        </p:txBody>
      </p:sp>
      <p:sp>
        <p:nvSpPr>
          <p:cNvPr id="3" name="object 3"/>
          <p:cNvSpPr txBox="1"/>
          <p:nvPr/>
        </p:nvSpPr>
        <p:spPr>
          <a:xfrm>
            <a:off x="8650985" y="612414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panose="020B0604020202020204"/>
                <a:cs typeface="Arial" panose="020B0604020202020204"/>
              </a:rPr>
              <a:t>16</a:t>
            </a:r>
            <a:endParaRPr sz="1200">
              <a:latin typeface="Arial" panose="020B0604020202020204"/>
              <a:cs typeface="Arial" panose="020B0604020202020204"/>
            </a:endParaRPr>
          </a:p>
        </p:txBody>
      </p:sp>
      <p:sp>
        <p:nvSpPr>
          <p:cNvPr id="4" name="object 4"/>
          <p:cNvSpPr txBox="1"/>
          <p:nvPr/>
        </p:nvSpPr>
        <p:spPr>
          <a:xfrm>
            <a:off x="688340" y="1880009"/>
            <a:ext cx="7818755" cy="2772410"/>
          </a:xfrm>
          <a:prstGeom prst="rect">
            <a:avLst/>
          </a:prstGeom>
        </p:spPr>
        <p:txBody>
          <a:bodyPr vert="horz" wrap="square" lIns="0" tIns="59690" rIns="0" bIns="0" rtlCol="0">
            <a:spAutoFit/>
          </a:bodyPr>
          <a:lstStyle/>
          <a:p>
            <a:pPr marL="12065">
              <a:lnSpc>
                <a:spcPct val="100000"/>
              </a:lnSpc>
              <a:spcBef>
                <a:spcPts val="470"/>
              </a:spcBef>
              <a:tabLst>
                <a:tab pos="355600" algn="l"/>
                <a:tab pos="356235" algn="l"/>
              </a:tabLst>
            </a:pPr>
            <a:r>
              <a:rPr sz="3200" dirty="0">
                <a:latin typeface="Arial" panose="020B0604020202020204"/>
                <a:cs typeface="Arial" panose="020B0604020202020204"/>
              </a:rPr>
              <a:t>The IEEE</a:t>
            </a:r>
            <a:r>
              <a:rPr sz="3200" spc="-35" dirty="0">
                <a:latin typeface="Arial" panose="020B0604020202020204"/>
                <a:cs typeface="Arial" panose="020B0604020202020204"/>
              </a:rPr>
              <a:t> </a:t>
            </a:r>
            <a:r>
              <a:rPr sz="3200" spc="-5" dirty="0">
                <a:latin typeface="Arial" panose="020B0604020202020204"/>
                <a:cs typeface="Arial" panose="020B0604020202020204"/>
              </a:rPr>
              <a:t>definition:</a:t>
            </a:r>
            <a:endParaRPr sz="3200" dirty="0">
              <a:latin typeface="Arial" panose="020B0604020202020204"/>
              <a:cs typeface="Arial" panose="020B0604020202020204"/>
            </a:endParaRPr>
          </a:p>
          <a:p>
            <a:pPr marL="12700">
              <a:lnSpc>
                <a:spcPct val="100000"/>
              </a:lnSpc>
              <a:spcBef>
                <a:spcPts val="315"/>
              </a:spcBef>
            </a:pPr>
            <a:r>
              <a:rPr sz="2800" i="1" spc="-5" dirty="0">
                <a:latin typeface="Arial" panose="020B0604020202020204"/>
                <a:cs typeface="Arial" panose="020B0604020202020204"/>
              </a:rPr>
              <a:t>Software</a:t>
            </a:r>
            <a:r>
              <a:rPr sz="2800" i="1" dirty="0">
                <a:latin typeface="Arial" panose="020B0604020202020204"/>
                <a:cs typeface="Arial" panose="020B0604020202020204"/>
              </a:rPr>
              <a:t> </a:t>
            </a:r>
            <a:r>
              <a:rPr sz="2800" i="1" spc="-5" dirty="0">
                <a:latin typeface="Arial" panose="020B0604020202020204"/>
                <a:cs typeface="Arial" panose="020B0604020202020204"/>
              </a:rPr>
              <a:t>Engineering:</a:t>
            </a:r>
            <a:endParaRPr sz="2800" dirty="0">
              <a:latin typeface="Arial" panose="020B0604020202020204"/>
              <a:cs typeface="Arial" panose="020B0604020202020204"/>
            </a:endParaRPr>
          </a:p>
          <a:p>
            <a:pPr marL="756285" marR="5080" indent="-287020">
              <a:lnSpc>
                <a:spcPct val="100000"/>
              </a:lnSpc>
              <a:spcBef>
                <a:spcPts val="300"/>
              </a:spcBef>
              <a:tabLst>
                <a:tab pos="854710" algn="l"/>
              </a:tabLst>
            </a:pPr>
            <a:r>
              <a:rPr sz="2800" spc="-5" dirty="0">
                <a:latin typeface="Arial" panose="020B0604020202020204"/>
                <a:cs typeface="Arial" panose="020B0604020202020204"/>
              </a:rPr>
              <a:t>–		</a:t>
            </a:r>
            <a:r>
              <a:rPr sz="2800" i="1" spc="-5" dirty="0">
                <a:latin typeface="Arial" panose="020B0604020202020204"/>
                <a:cs typeface="Arial" panose="020B0604020202020204"/>
              </a:rPr>
              <a:t>The application of a </a:t>
            </a:r>
            <a:r>
              <a:rPr sz="2800" i="1" spc="-5" dirty="0">
                <a:solidFill>
                  <a:srgbClr val="FF0000"/>
                </a:solidFill>
                <a:latin typeface="Arial" panose="020B0604020202020204"/>
                <a:cs typeface="Arial" panose="020B0604020202020204"/>
              </a:rPr>
              <a:t>systematic, </a:t>
            </a:r>
            <a:r>
              <a:rPr sz="2800" i="1" dirty="0">
                <a:solidFill>
                  <a:srgbClr val="FF0000"/>
                </a:solidFill>
                <a:latin typeface="Arial" panose="020B0604020202020204"/>
                <a:cs typeface="Arial" panose="020B0604020202020204"/>
              </a:rPr>
              <a:t>disciplined,  quantifiable approach </a:t>
            </a:r>
            <a:r>
              <a:rPr sz="2800" i="1" spc="-5" dirty="0">
                <a:latin typeface="Arial" panose="020B0604020202020204"/>
                <a:cs typeface="Arial" panose="020B0604020202020204"/>
              </a:rPr>
              <a:t>to </a:t>
            </a:r>
            <a:r>
              <a:rPr sz="2800" i="1" dirty="0">
                <a:latin typeface="Arial" panose="020B0604020202020204"/>
                <a:cs typeface="Arial" panose="020B0604020202020204"/>
              </a:rPr>
              <a:t>the </a:t>
            </a:r>
            <a:r>
              <a:rPr sz="2800" i="1" dirty="0">
                <a:solidFill>
                  <a:srgbClr val="FF0000"/>
                </a:solidFill>
                <a:latin typeface="Arial" panose="020B0604020202020204"/>
                <a:cs typeface="Arial" panose="020B0604020202020204"/>
              </a:rPr>
              <a:t>development,  </a:t>
            </a:r>
            <a:r>
              <a:rPr sz="2800" i="1" spc="-5" dirty="0">
                <a:solidFill>
                  <a:srgbClr val="FF0000"/>
                </a:solidFill>
                <a:latin typeface="Arial" panose="020B0604020202020204"/>
                <a:cs typeface="Arial" panose="020B0604020202020204"/>
              </a:rPr>
              <a:t>operation, and maintenance </a:t>
            </a:r>
            <a:r>
              <a:rPr sz="2800" i="1" spc="-5" dirty="0">
                <a:latin typeface="Arial" panose="020B0604020202020204"/>
                <a:cs typeface="Arial" panose="020B0604020202020204"/>
              </a:rPr>
              <a:t>of software; that  </a:t>
            </a:r>
            <a:r>
              <a:rPr sz="2800" i="1" dirty="0">
                <a:latin typeface="Arial" panose="020B0604020202020204"/>
                <a:cs typeface="Arial" panose="020B0604020202020204"/>
              </a:rPr>
              <a:t>is, </a:t>
            </a:r>
            <a:r>
              <a:rPr sz="2800" i="1" spc="-5" dirty="0">
                <a:latin typeface="Arial" panose="020B0604020202020204"/>
                <a:cs typeface="Arial" panose="020B0604020202020204"/>
              </a:rPr>
              <a:t>the application of </a:t>
            </a:r>
            <a:r>
              <a:rPr sz="2800" i="1" dirty="0">
                <a:latin typeface="Arial" panose="020B0604020202020204"/>
                <a:cs typeface="Arial" panose="020B0604020202020204"/>
              </a:rPr>
              <a:t>engineering </a:t>
            </a:r>
            <a:r>
              <a:rPr sz="2800" i="1" spc="-5" dirty="0">
                <a:latin typeface="Arial" panose="020B0604020202020204"/>
                <a:cs typeface="Arial" panose="020B0604020202020204"/>
              </a:rPr>
              <a:t>to</a:t>
            </a:r>
            <a:r>
              <a:rPr sz="2800" i="1" spc="50" dirty="0">
                <a:latin typeface="Arial" panose="020B0604020202020204"/>
                <a:cs typeface="Arial" panose="020B0604020202020204"/>
              </a:rPr>
              <a:t> </a:t>
            </a:r>
            <a:r>
              <a:rPr sz="2800" i="1" spc="-5" dirty="0">
                <a:latin typeface="Arial" panose="020B0604020202020204"/>
                <a:cs typeface="Arial" panose="020B0604020202020204"/>
              </a:rPr>
              <a:t>software.</a:t>
            </a:r>
            <a:endParaRPr sz="28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398645"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55" dirty="0"/>
              <a:t> </a:t>
            </a:r>
            <a:r>
              <a:rPr dirty="0"/>
              <a:t>Engineering</a:t>
            </a:r>
            <a:endParaRPr dirty="0"/>
          </a:p>
        </p:txBody>
      </p:sp>
      <p:sp>
        <p:nvSpPr>
          <p:cNvPr id="3" name="object 3"/>
          <p:cNvSpPr txBox="1"/>
          <p:nvPr/>
        </p:nvSpPr>
        <p:spPr>
          <a:xfrm>
            <a:off x="972717" y="1295400"/>
            <a:ext cx="7256883" cy="6038215"/>
          </a:xfrm>
          <a:prstGeom prst="rect">
            <a:avLst/>
          </a:prstGeom>
        </p:spPr>
        <p:txBody>
          <a:bodyPr vert="horz" wrap="square" lIns="0" tIns="13335" rIns="0" bIns="0" rtlCol="0">
            <a:spAutoFit/>
          </a:bodyPr>
          <a:lstStyle/>
          <a:p>
            <a:pPr marL="24765" marR="5080" indent="-12700" algn="just">
              <a:lnSpc>
                <a:spcPct val="100000"/>
              </a:lnSpc>
              <a:spcBef>
                <a:spcPts val="105"/>
              </a:spcBef>
              <a:tabLst>
                <a:tab pos="2880995" algn="l"/>
                <a:tab pos="4917440" algn="l"/>
              </a:tabLst>
            </a:pPr>
            <a:r>
              <a:rPr sz="3000" spc="-1285" dirty="0" smtClean="0">
                <a:solidFill>
                  <a:srgbClr val="677480"/>
                </a:solidFill>
                <a:latin typeface="kiloji"/>
                <a:cs typeface="kiloji"/>
              </a:rPr>
              <a:t> </a:t>
            </a:r>
            <a:r>
              <a:rPr sz="3200" i="1" spc="-5" dirty="0">
                <a:solidFill>
                  <a:srgbClr val="677480"/>
                </a:solidFill>
                <a:latin typeface="Arial" panose="020B0604020202020204"/>
                <a:cs typeface="Arial" panose="020B0604020202020204"/>
              </a:rPr>
              <a:t>Software </a:t>
            </a:r>
            <a:r>
              <a:rPr sz="3200" i="1" dirty="0">
                <a:solidFill>
                  <a:srgbClr val="677480"/>
                </a:solidFill>
                <a:latin typeface="Arial" panose="020B0604020202020204"/>
                <a:cs typeface="Arial" panose="020B0604020202020204"/>
              </a:rPr>
              <a:t>is: </a:t>
            </a:r>
            <a:endParaRPr lang="en-US" sz="3200" i="1" dirty="0" smtClean="0">
              <a:solidFill>
                <a:srgbClr val="677480"/>
              </a:solidFill>
              <a:latin typeface="Arial" panose="020B0604020202020204"/>
              <a:cs typeface="Arial" panose="020B0604020202020204"/>
            </a:endParaRPr>
          </a:p>
          <a:p>
            <a:pPr marL="24765" marR="5080" indent="-12700" algn="just">
              <a:lnSpc>
                <a:spcPct val="100000"/>
              </a:lnSpc>
              <a:spcBef>
                <a:spcPts val="105"/>
              </a:spcBef>
              <a:tabLst>
                <a:tab pos="2880995" algn="l"/>
                <a:tab pos="4917440" algn="l"/>
              </a:tabLst>
            </a:pPr>
            <a:r>
              <a:rPr sz="3200" i="1" dirty="0" smtClean="0">
                <a:latin typeface="Arial" panose="020B0604020202020204"/>
                <a:cs typeface="Arial" panose="020B0604020202020204"/>
              </a:rPr>
              <a:t>(1)</a:t>
            </a:r>
            <a:r>
              <a:rPr lang="en-US" sz="3200" i="1" dirty="0" smtClean="0">
                <a:latin typeface="Arial" panose="020B0604020202020204"/>
                <a:cs typeface="Arial" panose="020B0604020202020204"/>
              </a:rPr>
              <a:t> </a:t>
            </a:r>
            <a:r>
              <a:rPr sz="3200" i="1" dirty="0" smtClean="0">
                <a:solidFill>
                  <a:srgbClr val="800080"/>
                </a:solidFill>
                <a:latin typeface="Arial" panose="020B0604020202020204"/>
                <a:cs typeface="Arial" panose="020B0604020202020204"/>
              </a:rPr>
              <a:t>instructions </a:t>
            </a:r>
            <a:r>
              <a:rPr sz="3200" i="1" spc="-5" dirty="0" smtClean="0">
                <a:solidFill>
                  <a:srgbClr val="677480"/>
                </a:solidFill>
                <a:latin typeface="Arial" panose="020B0604020202020204"/>
                <a:cs typeface="Arial" panose="020B0604020202020204"/>
              </a:rPr>
              <a:t>(</a:t>
            </a:r>
            <a:r>
              <a:rPr sz="3200" i="1" spc="-5" dirty="0">
                <a:solidFill>
                  <a:srgbClr val="677480"/>
                </a:solidFill>
                <a:latin typeface="Arial" panose="020B0604020202020204"/>
                <a:cs typeface="Arial" panose="020B0604020202020204"/>
              </a:rPr>
              <a:t>computer  programs)</a:t>
            </a:r>
            <a:r>
              <a:rPr sz="3200" i="1" spc="-55" dirty="0">
                <a:solidFill>
                  <a:srgbClr val="677480"/>
                </a:solidFill>
                <a:latin typeface="Arial" panose="020B0604020202020204"/>
                <a:cs typeface="Arial" panose="020B0604020202020204"/>
              </a:rPr>
              <a:t> </a:t>
            </a:r>
            <a:r>
              <a:rPr sz="3200" i="1" spc="-5" dirty="0" smtClean="0">
                <a:solidFill>
                  <a:srgbClr val="677480"/>
                </a:solidFill>
                <a:latin typeface="Arial" panose="020B0604020202020204"/>
                <a:cs typeface="Arial" panose="020B0604020202020204"/>
              </a:rPr>
              <a:t>that</a:t>
            </a:r>
            <a:r>
              <a:rPr lang="en-US" sz="3200" i="1" spc="-5" dirty="0" smtClean="0">
                <a:solidFill>
                  <a:srgbClr val="677480"/>
                </a:solidFill>
                <a:latin typeface="Arial" panose="020B0604020202020204"/>
                <a:cs typeface="Arial" panose="020B0604020202020204"/>
              </a:rPr>
              <a:t> </a:t>
            </a:r>
            <a:r>
              <a:rPr sz="3200" i="1" dirty="0" smtClean="0">
                <a:solidFill>
                  <a:srgbClr val="677480"/>
                </a:solidFill>
                <a:latin typeface="Arial" panose="020B0604020202020204"/>
                <a:cs typeface="Arial" panose="020B0604020202020204"/>
              </a:rPr>
              <a:t>when </a:t>
            </a:r>
            <a:r>
              <a:rPr sz="3200" i="1" dirty="0">
                <a:solidFill>
                  <a:srgbClr val="677480"/>
                </a:solidFill>
                <a:latin typeface="Arial" panose="020B0604020202020204"/>
                <a:cs typeface="Arial" panose="020B0604020202020204"/>
              </a:rPr>
              <a:t>executed provide  desired</a:t>
            </a:r>
            <a:r>
              <a:rPr sz="3200" i="1" spc="-10" dirty="0">
                <a:solidFill>
                  <a:srgbClr val="677480"/>
                </a:solidFill>
                <a:latin typeface="Arial" panose="020B0604020202020204"/>
                <a:cs typeface="Arial" panose="020B0604020202020204"/>
              </a:rPr>
              <a:t> </a:t>
            </a:r>
            <a:r>
              <a:rPr sz="3200" i="1" spc="-5" dirty="0">
                <a:solidFill>
                  <a:srgbClr val="677480"/>
                </a:solidFill>
                <a:latin typeface="Arial" panose="020B0604020202020204"/>
                <a:cs typeface="Arial" panose="020B0604020202020204"/>
              </a:rPr>
              <a:t>features,</a:t>
            </a:r>
            <a:r>
              <a:rPr sz="3200" i="1" spc="-10" dirty="0">
                <a:solidFill>
                  <a:srgbClr val="677480"/>
                </a:solidFill>
                <a:latin typeface="Arial" panose="020B0604020202020204"/>
                <a:cs typeface="Arial" panose="020B0604020202020204"/>
              </a:rPr>
              <a:t> </a:t>
            </a:r>
            <a:r>
              <a:rPr sz="3200" i="1" spc="-5" dirty="0">
                <a:solidFill>
                  <a:srgbClr val="677480"/>
                </a:solidFill>
                <a:latin typeface="Arial" panose="020B0604020202020204"/>
                <a:cs typeface="Arial" panose="020B0604020202020204"/>
              </a:rPr>
              <a:t>function</a:t>
            </a:r>
            <a:r>
              <a:rPr sz="3200" i="1" spc="-5" dirty="0" smtClean="0">
                <a:solidFill>
                  <a:srgbClr val="677480"/>
                </a:solidFill>
                <a:latin typeface="Arial" panose="020B0604020202020204"/>
                <a:cs typeface="Arial" panose="020B0604020202020204"/>
              </a:rPr>
              <a:t>, </a:t>
            </a:r>
            <a:r>
              <a:rPr sz="3200" i="1" spc="-10" dirty="0" smtClean="0">
                <a:solidFill>
                  <a:srgbClr val="677480"/>
                </a:solidFill>
                <a:latin typeface="Arial" panose="020B0604020202020204"/>
                <a:cs typeface="Arial" panose="020B0604020202020204"/>
              </a:rPr>
              <a:t>and  </a:t>
            </a:r>
            <a:r>
              <a:rPr sz="3200" i="1" spc="-5" dirty="0">
                <a:solidFill>
                  <a:srgbClr val="677480"/>
                </a:solidFill>
                <a:latin typeface="Arial" panose="020B0604020202020204"/>
                <a:cs typeface="Arial" panose="020B0604020202020204"/>
              </a:rPr>
              <a:t>performance;</a:t>
            </a:r>
            <a:endParaRPr sz="3200" dirty="0">
              <a:latin typeface="Arial" panose="020B0604020202020204"/>
              <a:cs typeface="Arial" panose="020B0604020202020204"/>
            </a:endParaRPr>
          </a:p>
          <a:p>
            <a:pPr marL="24765" marR="1114425" algn="just">
              <a:lnSpc>
                <a:spcPct val="100000"/>
              </a:lnSpc>
              <a:spcBef>
                <a:spcPts val="1695"/>
              </a:spcBef>
              <a:buClr>
                <a:srgbClr val="000000"/>
              </a:buClr>
              <a:buSzPct val="91000"/>
              <a:buAutoNum type="arabicParenBoth" startAt="2"/>
              <a:tabLst>
                <a:tab pos="491490" algn="l"/>
                <a:tab pos="2413000" algn="l"/>
              </a:tabLst>
            </a:pPr>
            <a:r>
              <a:rPr lang="en-US" sz="3200" i="1" spc="-5" dirty="0" smtClean="0">
                <a:solidFill>
                  <a:srgbClr val="800080"/>
                </a:solidFill>
                <a:latin typeface="Arial" panose="020B0604020202020204"/>
                <a:cs typeface="Arial" panose="020B0604020202020204"/>
              </a:rPr>
              <a:t> </a:t>
            </a:r>
            <a:r>
              <a:rPr sz="3200" i="1" spc="-5" dirty="0" smtClean="0">
                <a:solidFill>
                  <a:srgbClr val="800080"/>
                </a:solidFill>
                <a:latin typeface="Arial" panose="020B0604020202020204"/>
                <a:cs typeface="Arial" panose="020B0604020202020204"/>
              </a:rPr>
              <a:t>data </a:t>
            </a:r>
            <a:r>
              <a:rPr sz="3200" i="1" dirty="0">
                <a:solidFill>
                  <a:srgbClr val="800080"/>
                </a:solidFill>
                <a:latin typeface="Arial" panose="020B0604020202020204"/>
                <a:cs typeface="Arial" panose="020B0604020202020204"/>
              </a:rPr>
              <a:t>structures </a:t>
            </a:r>
            <a:r>
              <a:rPr sz="3200" i="1" spc="-5" dirty="0">
                <a:solidFill>
                  <a:srgbClr val="677480"/>
                </a:solidFill>
                <a:latin typeface="Arial" panose="020B0604020202020204"/>
                <a:cs typeface="Arial" panose="020B0604020202020204"/>
              </a:rPr>
              <a:t>that enable</a:t>
            </a:r>
            <a:r>
              <a:rPr sz="3200" i="1" spc="-140" dirty="0">
                <a:solidFill>
                  <a:srgbClr val="677480"/>
                </a:solidFill>
                <a:latin typeface="Arial" panose="020B0604020202020204"/>
                <a:cs typeface="Arial" panose="020B0604020202020204"/>
              </a:rPr>
              <a:t> </a:t>
            </a:r>
            <a:r>
              <a:rPr sz="3200" i="1" dirty="0">
                <a:solidFill>
                  <a:srgbClr val="677480"/>
                </a:solidFill>
                <a:latin typeface="Arial" panose="020B0604020202020204"/>
                <a:cs typeface="Arial" panose="020B0604020202020204"/>
              </a:rPr>
              <a:t>the  </a:t>
            </a:r>
            <a:r>
              <a:rPr sz="3200" i="1" spc="-5" dirty="0">
                <a:solidFill>
                  <a:srgbClr val="677480"/>
                </a:solidFill>
                <a:latin typeface="Arial" panose="020B0604020202020204"/>
                <a:cs typeface="Arial" panose="020B0604020202020204"/>
              </a:rPr>
              <a:t>programs </a:t>
            </a:r>
            <a:r>
              <a:rPr sz="3200" i="1" dirty="0">
                <a:solidFill>
                  <a:srgbClr val="677480"/>
                </a:solidFill>
                <a:latin typeface="Arial" panose="020B0604020202020204"/>
                <a:cs typeface="Arial" panose="020B0604020202020204"/>
              </a:rPr>
              <a:t>to	</a:t>
            </a:r>
            <a:r>
              <a:rPr sz="3200" i="1" spc="-5" dirty="0">
                <a:solidFill>
                  <a:srgbClr val="677480"/>
                </a:solidFill>
                <a:latin typeface="Arial" panose="020B0604020202020204"/>
                <a:cs typeface="Arial" panose="020B0604020202020204"/>
              </a:rPr>
              <a:t>adequately  manipulate information</a:t>
            </a:r>
            <a:r>
              <a:rPr sz="3200" i="1" spc="-15" dirty="0">
                <a:solidFill>
                  <a:srgbClr val="677480"/>
                </a:solidFill>
                <a:latin typeface="Arial" panose="020B0604020202020204"/>
                <a:cs typeface="Arial" panose="020B0604020202020204"/>
              </a:rPr>
              <a:t> </a:t>
            </a:r>
            <a:r>
              <a:rPr sz="3200" i="1" spc="-10" dirty="0">
                <a:solidFill>
                  <a:srgbClr val="677480"/>
                </a:solidFill>
                <a:latin typeface="Arial" panose="020B0604020202020204"/>
                <a:cs typeface="Arial" panose="020B0604020202020204"/>
              </a:rPr>
              <a:t>and</a:t>
            </a:r>
            <a:endParaRPr sz="3200" dirty="0">
              <a:latin typeface="Arial" panose="020B0604020202020204"/>
              <a:cs typeface="Arial" panose="020B0604020202020204"/>
            </a:endParaRPr>
          </a:p>
          <a:p>
            <a:pPr marL="24765" marR="643255" indent="-12700" algn="just">
              <a:lnSpc>
                <a:spcPct val="100000"/>
              </a:lnSpc>
              <a:spcBef>
                <a:spcPts val="1710"/>
              </a:spcBef>
              <a:buClr>
                <a:srgbClr val="000000"/>
              </a:buClr>
              <a:buSzPct val="91000"/>
              <a:buAutoNum type="arabicParenBoth" startAt="2"/>
              <a:tabLst>
                <a:tab pos="479425" algn="l"/>
                <a:tab pos="2720975" algn="l"/>
              </a:tabLst>
            </a:pPr>
            <a:r>
              <a:rPr lang="en-US" sz="3200" i="1" spc="-5" dirty="0" smtClean="0">
                <a:solidFill>
                  <a:srgbClr val="800080"/>
                </a:solidFill>
                <a:latin typeface="Arial" panose="020B0604020202020204"/>
                <a:cs typeface="Arial" panose="020B0604020202020204"/>
              </a:rPr>
              <a:t> </a:t>
            </a:r>
            <a:r>
              <a:rPr sz="3200" i="1" spc="-5" dirty="0" smtClean="0">
                <a:solidFill>
                  <a:srgbClr val="800080"/>
                </a:solidFill>
                <a:latin typeface="Arial" panose="020B0604020202020204"/>
                <a:cs typeface="Arial" panose="020B0604020202020204"/>
              </a:rPr>
              <a:t>documentation </a:t>
            </a:r>
            <a:r>
              <a:rPr sz="3200" i="1" spc="-5" dirty="0">
                <a:solidFill>
                  <a:srgbClr val="677480"/>
                </a:solidFill>
                <a:latin typeface="Arial" panose="020B0604020202020204"/>
                <a:cs typeface="Arial" panose="020B0604020202020204"/>
              </a:rPr>
              <a:t>that describes</a:t>
            </a:r>
            <a:r>
              <a:rPr sz="3200" i="1" spc="-175" dirty="0">
                <a:solidFill>
                  <a:srgbClr val="677480"/>
                </a:solidFill>
                <a:latin typeface="Arial" panose="020B0604020202020204"/>
                <a:cs typeface="Arial" panose="020B0604020202020204"/>
              </a:rPr>
              <a:t> </a:t>
            </a:r>
            <a:r>
              <a:rPr sz="3200" i="1" dirty="0">
                <a:solidFill>
                  <a:srgbClr val="677480"/>
                </a:solidFill>
                <a:latin typeface="Arial" panose="020B0604020202020204"/>
                <a:cs typeface="Arial" panose="020B0604020202020204"/>
              </a:rPr>
              <a:t>the  </a:t>
            </a:r>
            <a:r>
              <a:rPr sz="3200" i="1" spc="-5" dirty="0">
                <a:solidFill>
                  <a:srgbClr val="677480"/>
                </a:solidFill>
                <a:latin typeface="Arial" panose="020B0604020202020204"/>
                <a:cs typeface="Arial" panose="020B0604020202020204"/>
              </a:rPr>
              <a:t>operation</a:t>
            </a:r>
            <a:r>
              <a:rPr sz="3200" i="1" spc="-40" dirty="0">
                <a:solidFill>
                  <a:srgbClr val="677480"/>
                </a:solidFill>
                <a:latin typeface="Arial" panose="020B0604020202020204"/>
                <a:cs typeface="Arial" panose="020B0604020202020204"/>
              </a:rPr>
              <a:t> </a:t>
            </a:r>
            <a:r>
              <a:rPr sz="3200" i="1" spc="-5" dirty="0" smtClean="0">
                <a:solidFill>
                  <a:srgbClr val="677480"/>
                </a:solidFill>
                <a:latin typeface="Arial" panose="020B0604020202020204"/>
                <a:cs typeface="Arial" panose="020B0604020202020204"/>
              </a:rPr>
              <a:t>and</a:t>
            </a:r>
            <a:r>
              <a:rPr lang="en-US" sz="3200" i="1" spc="-5" dirty="0" smtClean="0">
                <a:solidFill>
                  <a:srgbClr val="677480"/>
                </a:solidFill>
                <a:latin typeface="Arial" panose="020B0604020202020204"/>
                <a:cs typeface="Arial" panose="020B0604020202020204"/>
              </a:rPr>
              <a:t> </a:t>
            </a:r>
            <a:r>
              <a:rPr sz="3200" i="1" dirty="0" smtClean="0">
                <a:solidFill>
                  <a:srgbClr val="677480"/>
                </a:solidFill>
                <a:latin typeface="Arial" panose="020B0604020202020204"/>
                <a:cs typeface="Arial" panose="020B0604020202020204"/>
              </a:rPr>
              <a:t>use </a:t>
            </a:r>
            <a:r>
              <a:rPr sz="3200" i="1" dirty="0">
                <a:solidFill>
                  <a:srgbClr val="677480"/>
                </a:solidFill>
                <a:latin typeface="Arial" panose="020B0604020202020204"/>
                <a:cs typeface="Arial" panose="020B0604020202020204"/>
              </a:rPr>
              <a:t>of the</a:t>
            </a:r>
            <a:r>
              <a:rPr sz="3200" i="1" spc="-135" dirty="0">
                <a:solidFill>
                  <a:srgbClr val="677480"/>
                </a:solidFill>
                <a:latin typeface="Arial" panose="020B0604020202020204"/>
                <a:cs typeface="Arial" panose="020B0604020202020204"/>
              </a:rPr>
              <a:t> </a:t>
            </a:r>
            <a:r>
              <a:rPr sz="3200" i="1" spc="-5" dirty="0">
                <a:solidFill>
                  <a:srgbClr val="677480"/>
                </a:solidFill>
                <a:latin typeface="Arial" panose="020B0604020202020204"/>
                <a:cs typeface="Arial" panose="020B0604020202020204"/>
              </a:rPr>
              <a:t>programs.</a:t>
            </a:r>
            <a:endParaRPr sz="3200" i="1" spc="-5" dirty="0">
              <a:solidFill>
                <a:srgbClr val="677480"/>
              </a:solidFill>
              <a:latin typeface="Arial" panose="020B0604020202020204"/>
              <a:cs typeface="Arial" panose="020B0604020202020204"/>
            </a:endParaRPr>
          </a:p>
          <a:p>
            <a:pPr marL="12065" marR="643255" indent="0" algn="just">
              <a:lnSpc>
                <a:spcPct val="100000"/>
              </a:lnSpc>
              <a:spcBef>
                <a:spcPts val="1710"/>
              </a:spcBef>
              <a:buClr>
                <a:srgbClr val="000000"/>
              </a:buClr>
              <a:buSzPct val="91000"/>
              <a:buNone/>
              <a:tabLst>
                <a:tab pos="479425" algn="l"/>
                <a:tab pos="2720975" algn="l"/>
              </a:tabLst>
            </a:pPr>
            <a:r>
              <a:rPr sz="2000" dirty="0">
                <a:latin typeface="Arial" panose="020B0604020202020204"/>
                <a:cs typeface="Arial" panose="020B0604020202020204"/>
              </a:rPr>
              <a:t>For example, these documents might include, business cases, project status reports, and project requirement sheets.</a:t>
            </a:r>
            <a:endParaRPr sz="20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344670" cy="574040"/>
          </a:xfrm>
          <a:prstGeom prst="rect">
            <a:avLst/>
          </a:prstGeom>
        </p:spPr>
        <p:txBody>
          <a:bodyPr vert="horz" wrap="square" lIns="0" tIns="12700" rIns="0" bIns="0" rtlCol="0">
            <a:spAutoFit/>
          </a:bodyPr>
          <a:lstStyle/>
          <a:p>
            <a:pPr marL="12700">
              <a:lnSpc>
                <a:spcPct val="100000"/>
              </a:lnSpc>
              <a:spcBef>
                <a:spcPts val="100"/>
              </a:spcBef>
            </a:pPr>
            <a:r>
              <a:rPr spc="-5" dirty="0"/>
              <a:t>An Introduction </a:t>
            </a:r>
            <a:r>
              <a:rPr dirty="0"/>
              <a:t>to</a:t>
            </a:r>
            <a:r>
              <a:rPr spc="-40" dirty="0"/>
              <a:t> </a:t>
            </a:r>
            <a:r>
              <a:rPr dirty="0"/>
              <a:t>SE</a:t>
            </a:r>
            <a:endParaRPr dirty="0"/>
          </a:p>
        </p:txBody>
      </p:sp>
      <p:sp>
        <p:nvSpPr>
          <p:cNvPr id="3" name="object 3"/>
          <p:cNvSpPr txBox="1"/>
          <p:nvPr/>
        </p:nvSpPr>
        <p:spPr>
          <a:xfrm>
            <a:off x="558495" y="1630553"/>
            <a:ext cx="8288705" cy="4043679"/>
          </a:xfrm>
          <a:prstGeom prst="rect">
            <a:avLst/>
          </a:prstGeom>
        </p:spPr>
        <p:txBody>
          <a:bodyPr vert="horz" wrap="square" lIns="0" tIns="192405" rIns="0" bIns="0" rtlCol="0">
            <a:spAutoFit/>
          </a:bodyPr>
          <a:lstStyle/>
          <a:p>
            <a:pPr marL="394970">
              <a:lnSpc>
                <a:spcPct val="100000"/>
              </a:lnSpc>
              <a:spcBef>
                <a:spcPts val="1515"/>
              </a:spcBef>
            </a:pPr>
            <a:r>
              <a:rPr sz="2400" b="1" i="1" u="sng" spc="-5" dirty="0">
                <a:solidFill>
                  <a:srgbClr val="677480"/>
                </a:solidFill>
                <a:latin typeface="Arial" panose="020B0604020202020204"/>
                <a:cs typeface="Arial" panose="020B0604020202020204"/>
              </a:rPr>
              <a:t>Software </a:t>
            </a:r>
            <a:r>
              <a:rPr sz="2400" b="1" i="1" u="sng" spc="-5" dirty="0" smtClean="0">
                <a:solidFill>
                  <a:srgbClr val="677480"/>
                </a:solidFill>
                <a:latin typeface="Arial" panose="020B0604020202020204"/>
                <a:cs typeface="Arial" panose="020B0604020202020204"/>
              </a:rPr>
              <a:t>Activities</a:t>
            </a:r>
            <a:endParaRPr sz="2400" b="1" u="sng" dirty="0">
              <a:latin typeface="Arial" panose="020B0604020202020204"/>
              <a:cs typeface="Arial" panose="020B0604020202020204"/>
            </a:endParaRPr>
          </a:p>
          <a:p>
            <a:pPr marL="12700" marR="5080">
              <a:lnSpc>
                <a:spcPct val="100000"/>
              </a:lnSpc>
              <a:spcBef>
                <a:spcPts val="1420"/>
              </a:spcBef>
            </a:pPr>
            <a:r>
              <a:rPr sz="2400" spc="-5" dirty="0">
                <a:solidFill>
                  <a:srgbClr val="FF0000"/>
                </a:solidFill>
                <a:latin typeface="Arial" panose="020B0604020202020204"/>
                <a:cs typeface="Arial" panose="020B0604020202020204"/>
              </a:rPr>
              <a:t>Software specification: </a:t>
            </a:r>
            <a:r>
              <a:rPr sz="2400" dirty="0">
                <a:latin typeface="Arial" panose="020B0604020202020204"/>
                <a:cs typeface="Arial" panose="020B0604020202020204"/>
              </a:rPr>
              <a:t>customers </a:t>
            </a:r>
            <a:r>
              <a:rPr sz="2400" spc="-5" dirty="0">
                <a:latin typeface="Arial" panose="020B0604020202020204"/>
                <a:cs typeface="Arial" panose="020B0604020202020204"/>
              </a:rPr>
              <a:t>and engineers define </a:t>
            </a:r>
            <a:r>
              <a:rPr sz="2400" dirty="0">
                <a:latin typeface="Arial" panose="020B0604020202020204"/>
                <a:cs typeface="Arial" panose="020B0604020202020204"/>
              </a:rPr>
              <a:t>the  </a:t>
            </a:r>
            <a:r>
              <a:rPr sz="2400" spc="-5" dirty="0">
                <a:latin typeface="Arial" panose="020B0604020202020204"/>
                <a:cs typeface="Arial" panose="020B0604020202020204"/>
              </a:rPr>
              <a:t>software </a:t>
            </a:r>
            <a:r>
              <a:rPr sz="2400" dirty="0">
                <a:latin typeface="Arial" panose="020B0604020202020204"/>
                <a:cs typeface="Arial" panose="020B0604020202020204"/>
              </a:rPr>
              <a:t>that </a:t>
            </a:r>
            <a:r>
              <a:rPr sz="2400" spc="-10" dirty="0">
                <a:latin typeface="Arial" panose="020B0604020202020204"/>
                <a:cs typeface="Arial" panose="020B0604020202020204"/>
              </a:rPr>
              <a:t>is </a:t>
            </a:r>
            <a:r>
              <a:rPr sz="2400" dirty="0">
                <a:latin typeface="Arial" panose="020B0604020202020204"/>
                <a:cs typeface="Arial" panose="020B0604020202020204"/>
              </a:rPr>
              <a:t>to </a:t>
            </a:r>
            <a:r>
              <a:rPr sz="2400" spc="-5" dirty="0">
                <a:latin typeface="Arial" panose="020B0604020202020204"/>
                <a:cs typeface="Arial" panose="020B0604020202020204"/>
              </a:rPr>
              <a:t>be produced and </a:t>
            </a:r>
            <a:r>
              <a:rPr sz="2400" dirty="0">
                <a:latin typeface="Arial" panose="020B0604020202020204"/>
                <a:cs typeface="Arial" panose="020B0604020202020204"/>
              </a:rPr>
              <a:t>the constraints </a:t>
            </a:r>
            <a:r>
              <a:rPr sz="2400" spc="-5" dirty="0">
                <a:latin typeface="Arial" panose="020B0604020202020204"/>
                <a:cs typeface="Arial" panose="020B0604020202020204"/>
              </a:rPr>
              <a:t>on </a:t>
            </a:r>
            <a:r>
              <a:rPr sz="2400" dirty="0">
                <a:latin typeface="Arial" panose="020B0604020202020204"/>
                <a:cs typeface="Arial" panose="020B0604020202020204"/>
              </a:rPr>
              <a:t>its  </a:t>
            </a:r>
            <a:r>
              <a:rPr sz="2400" spc="-5" dirty="0">
                <a:latin typeface="Arial" panose="020B0604020202020204"/>
                <a:cs typeface="Arial" panose="020B0604020202020204"/>
              </a:rPr>
              <a:t>operation.</a:t>
            </a:r>
            <a:endParaRPr sz="2400" dirty="0">
              <a:latin typeface="Arial" panose="020B0604020202020204"/>
              <a:cs typeface="Arial" panose="020B0604020202020204"/>
            </a:endParaRPr>
          </a:p>
          <a:p>
            <a:pPr marL="12700" marR="818515">
              <a:lnSpc>
                <a:spcPct val="100000"/>
              </a:lnSpc>
            </a:pPr>
            <a:r>
              <a:rPr sz="2400" spc="-5" dirty="0">
                <a:solidFill>
                  <a:srgbClr val="FF0000"/>
                </a:solidFill>
                <a:latin typeface="Arial" panose="020B0604020202020204"/>
                <a:cs typeface="Arial" panose="020B0604020202020204"/>
              </a:rPr>
              <a:t>Software development </a:t>
            </a:r>
            <a:r>
              <a:rPr sz="2400" dirty="0">
                <a:solidFill>
                  <a:srgbClr val="FF0000"/>
                </a:solidFill>
                <a:latin typeface="Arial" panose="020B0604020202020204"/>
                <a:cs typeface="Arial" panose="020B0604020202020204"/>
              </a:rPr>
              <a:t>: </a:t>
            </a:r>
            <a:r>
              <a:rPr sz="2400" dirty="0">
                <a:latin typeface="Arial" panose="020B0604020202020204"/>
                <a:cs typeface="Arial" panose="020B0604020202020204"/>
              </a:rPr>
              <a:t>the </a:t>
            </a:r>
            <a:r>
              <a:rPr sz="2400" spc="-5" dirty="0">
                <a:latin typeface="Arial" panose="020B0604020202020204"/>
                <a:cs typeface="Arial" panose="020B0604020202020204"/>
              </a:rPr>
              <a:t>software </a:t>
            </a:r>
            <a:r>
              <a:rPr sz="2400" spc="-10" dirty="0">
                <a:latin typeface="Arial" panose="020B0604020202020204"/>
                <a:cs typeface="Arial" panose="020B0604020202020204"/>
              </a:rPr>
              <a:t>is </a:t>
            </a:r>
            <a:r>
              <a:rPr sz="2400" spc="-5" dirty="0">
                <a:latin typeface="Arial" panose="020B0604020202020204"/>
                <a:cs typeface="Arial" panose="020B0604020202020204"/>
              </a:rPr>
              <a:t>designed and  </a:t>
            </a:r>
            <a:r>
              <a:rPr sz="2400" dirty="0">
                <a:latin typeface="Arial" panose="020B0604020202020204"/>
                <a:cs typeface="Arial" panose="020B0604020202020204"/>
              </a:rPr>
              <a:t>programmed.</a:t>
            </a:r>
            <a:endParaRPr sz="2400" dirty="0">
              <a:latin typeface="Arial" panose="020B0604020202020204"/>
              <a:cs typeface="Arial" panose="020B0604020202020204"/>
            </a:endParaRPr>
          </a:p>
          <a:p>
            <a:pPr marL="12700" marR="23495">
              <a:lnSpc>
                <a:spcPct val="100000"/>
              </a:lnSpc>
            </a:pPr>
            <a:r>
              <a:rPr sz="2400" spc="-5" dirty="0">
                <a:solidFill>
                  <a:srgbClr val="FF0000"/>
                </a:solidFill>
                <a:latin typeface="Arial" panose="020B0604020202020204"/>
                <a:cs typeface="Arial" panose="020B0604020202020204"/>
              </a:rPr>
              <a:t>Software validation </a:t>
            </a:r>
            <a:r>
              <a:rPr sz="2400" dirty="0">
                <a:solidFill>
                  <a:srgbClr val="FF0000"/>
                </a:solidFill>
                <a:latin typeface="Arial" panose="020B0604020202020204"/>
                <a:cs typeface="Arial" panose="020B0604020202020204"/>
              </a:rPr>
              <a:t>: </a:t>
            </a:r>
            <a:r>
              <a:rPr sz="2400" dirty="0">
                <a:latin typeface="Arial" panose="020B0604020202020204"/>
                <a:cs typeface="Arial" panose="020B0604020202020204"/>
              </a:rPr>
              <a:t>the </a:t>
            </a:r>
            <a:r>
              <a:rPr sz="2400" spc="-5" dirty="0">
                <a:latin typeface="Arial" panose="020B0604020202020204"/>
                <a:cs typeface="Arial" panose="020B0604020202020204"/>
              </a:rPr>
              <a:t>software </a:t>
            </a:r>
            <a:r>
              <a:rPr sz="2400" spc="-10" dirty="0">
                <a:latin typeface="Arial" panose="020B0604020202020204"/>
                <a:cs typeface="Arial" panose="020B0604020202020204"/>
              </a:rPr>
              <a:t>is </a:t>
            </a:r>
            <a:r>
              <a:rPr sz="2400" spc="-5" dirty="0">
                <a:latin typeface="Arial" panose="020B0604020202020204"/>
                <a:cs typeface="Arial" panose="020B0604020202020204"/>
              </a:rPr>
              <a:t>checked </a:t>
            </a:r>
            <a:r>
              <a:rPr sz="2400" dirty="0">
                <a:latin typeface="Arial" panose="020B0604020202020204"/>
                <a:cs typeface="Arial" panose="020B0604020202020204"/>
              </a:rPr>
              <a:t>to </a:t>
            </a:r>
            <a:r>
              <a:rPr sz="2400" spc="-5" dirty="0">
                <a:latin typeface="Arial" panose="020B0604020202020204"/>
                <a:cs typeface="Arial" panose="020B0604020202020204"/>
              </a:rPr>
              <a:t>ensure </a:t>
            </a:r>
            <a:r>
              <a:rPr sz="2400" dirty="0">
                <a:latin typeface="Arial" panose="020B0604020202020204"/>
                <a:cs typeface="Arial" panose="020B0604020202020204"/>
              </a:rPr>
              <a:t>that  it </a:t>
            </a:r>
            <a:r>
              <a:rPr sz="2400" spc="-5" dirty="0">
                <a:latin typeface="Arial" panose="020B0604020202020204"/>
                <a:cs typeface="Arial" panose="020B0604020202020204"/>
              </a:rPr>
              <a:t>is what </a:t>
            </a:r>
            <a:r>
              <a:rPr sz="2400" dirty="0">
                <a:latin typeface="Arial" panose="020B0604020202020204"/>
                <a:cs typeface="Arial" panose="020B0604020202020204"/>
              </a:rPr>
              <a:t>the </a:t>
            </a:r>
            <a:r>
              <a:rPr sz="2400" spc="-5" dirty="0">
                <a:latin typeface="Arial" panose="020B0604020202020204"/>
                <a:cs typeface="Arial" panose="020B0604020202020204"/>
              </a:rPr>
              <a:t>customer</a:t>
            </a:r>
            <a:r>
              <a:rPr sz="2400" dirty="0">
                <a:latin typeface="Arial" panose="020B0604020202020204"/>
                <a:cs typeface="Arial" panose="020B0604020202020204"/>
              </a:rPr>
              <a:t> </a:t>
            </a:r>
            <a:r>
              <a:rPr sz="2400" spc="-5" dirty="0">
                <a:latin typeface="Arial" panose="020B0604020202020204"/>
                <a:cs typeface="Arial" panose="020B0604020202020204"/>
              </a:rPr>
              <a:t>requires.</a:t>
            </a:r>
            <a:endParaRPr sz="2400" dirty="0">
              <a:latin typeface="Arial" panose="020B0604020202020204"/>
              <a:cs typeface="Arial" panose="020B0604020202020204"/>
            </a:endParaRPr>
          </a:p>
          <a:p>
            <a:pPr marL="12700" marR="769620">
              <a:lnSpc>
                <a:spcPct val="100000"/>
              </a:lnSpc>
            </a:pPr>
            <a:r>
              <a:rPr sz="2400" spc="-5" dirty="0">
                <a:solidFill>
                  <a:srgbClr val="FF0000"/>
                </a:solidFill>
                <a:latin typeface="Arial" panose="020B0604020202020204"/>
                <a:cs typeface="Arial" panose="020B0604020202020204"/>
              </a:rPr>
              <a:t>Software evolution </a:t>
            </a:r>
            <a:r>
              <a:rPr sz="2400" dirty="0">
                <a:solidFill>
                  <a:srgbClr val="FF0000"/>
                </a:solidFill>
                <a:latin typeface="Arial" panose="020B0604020202020204"/>
                <a:cs typeface="Arial" panose="020B0604020202020204"/>
              </a:rPr>
              <a:t>: </a:t>
            </a:r>
            <a:r>
              <a:rPr sz="2400" dirty="0">
                <a:latin typeface="Arial" panose="020B0604020202020204"/>
                <a:cs typeface="Arial" panose="020B0604020202020204"/>
              </a:rPr>
              <a:t>the </a:t>
            </a:r>
            <a:r>
              <a:rPr sz="2400" spc="-5" dirty="0">
                <a:latin typeface="Arial" panose="020B0604020202020204"/>
                <a:cs typeface="Arial" panose="020B0604020202020204"/>
              </a:rPr>
              <a:t>software </a:t>
            </a:r>
            <a:r>
              <a:rPr sz="2400" spc="-10" dirty="0">
                <a:latin typeface="Arial" panose="020B0604020202020204"/>
                <a:cs typeface="Arial" panose="020B0604020202020204"/>
              </a:rPr>
              <a:t>is </a:t>
            </a:r>
            <a:r>
              <a:rPr sz="2400" spc="-5" dirty="0">
                <a:latin typeface="Arial" panose="020B0604020202020204"/>
                <a:cs typeface="Arial" panose="020B0604020202020204"/>
              </a:rPr>
              <a:t>modified </a:t>
            </a:r>
            <a:r>
              <a:rPr sz="2400" dirty="0">
                <a:latin typeface="Arial" panose="020B0604020202020204"/>
                <a:cs typeface="Arial" panose="020B0604020202020204"/>
              </a:rPr>
              <a:t>to reflect  </a:t>
            </a:r>
            <a:r>
              <a:rPr sz="2400" spc="-5" dirty="0">
                <a:latin typeface="Arial" panose="020B0604020202020204"/>
                <a:cs typeface="Arial" panose="020B0604020202020204"/>
              </a:rPr>
              <a:t>changing </a:t>
            </a:r>
            <a:r>
              <a:rPr sz="2400" dirty="0">
                <a:latin typeface="Arial" panose="020B0604020202020204"/>
                <a:cs typeface="Arial" panose="020B0604020202020204"/>
              </a:rPr>
              <a:t>customer </a:t>
            </a:r>
            <a:r>
              <a:rPr sz="2400" spc="-5" dirty="0">
                <a:latin typeface="Arial" panose="020B0604020202020204"/>
                <a:cs typeface="Arial" panose="020B0604020202020204"/>
              </a:rPr>
              <a:t>and </a:t>
            </a:r>
            <a:r>
              <a:rPr sz="2400" dirty="0">
                <a:latin typeface="Arial" panose="020B0604020202020204"/>
                <a:cs typeface="Arial" panose="020B0604020202020204"/>
              </a:rPr>
              <a:t>market</a:t>
            </a:r>
            <a:r>
              <a:rPr sz="2400" spc="25" dirty="0">
                <a:latin typeface="Arial" panose="020B0604020202020204"/>
                <a:cs typeface="Arial" panose="020B0604020202020204"/>
              </a:rPr>
              <a:t> </a:t>
            </a:r>
            <a:r>
              <a:rPr sz="2400" spc="-5" dirty="0">
                <a:latin typeface="Arial" panose="020B0604020202020204"/>
                <a:cs typeface="Arial" panose="020B0604020202020204"/>
              </a:rPr>
              <a:t>requirements.</a:t>
            </a:r>
            <a:endParaRPr sz="2400" dirty="0">
              <a:latin typeface="Arial" panose="020B0604020202020204"/>
              <a:cs typeface="Arial" panose="020B0604020202020204"/>
            </a:endParaRPr>
          </a:p>
        </p:txBody>
      </p:sp>
      <p:sp>
        <p:nvSpPr>
          <p:cNvPr id="4" name="object 4"/>
          <p:cNvSpPr txBox="1"/>
          <p:nvPr/>
        </p:nvSpPr>
        <p:spPr>
          <a:xfrm>
            <a:off x="8650985" y="612414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panose="020B0604020202020204"/>
                <a:cs typeface="Arial" panose="020B0604020202020204"/>
              </a:rPr>
              <a:t>15</a:t>
            </a:r>
            <a:endParaRPr sz="12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398645"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55" dirty="0"/>
              <a:t> </a:t>
            </a:r>
            <a:r>
              <a:rPr dirty="0"/>
              <a:t>Engineering</a:t>
            </a:r>
            <a:endParaRPr dirty="0"/>
          </a:p>
        </p:txBody>
      </p:sp>
      <p:sp>
        <p:nvSpPr>
          <p:cNvPr id="3" name="object 3"/>
          <p:cNvSpPr/>
          <p:nvPr/>
        </p:nvSpPr>
        <p:spPr>
          <a:xfrm>
            <a:off x="836236" y="1626326"/>
            <a:ext cx="7183490" cy="4711334"/>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725670" cy="574040"/>
          </a:xfrm>
          <a:prstGeom prst="rect">
            <a:avLst/>
          </a:prstGeom>
        </p:spPr>
        <p:txBody>
          <a:bodyPr vert="horz" wrap="square" lIns="0" tIns="12700" rIns="0" bIns="0" rtlCol="0">
            <a:spAutoFit/>
          </a:bodyPr>
          <a:lstStyle/>
          <a:p>
            <a:pPr marL="12700">
              <a:lnSpc>
                <a:spcPct val="100000"/>
              </a:lnSpc>
              <a:spcBef>
                <a:spcPts val="100"/>
              </a:spcBef>
            </a:pPr>
            <a:r>
              <a:rPr dirty="0"/>
              <a:t>What </a:t>
            </a:r>
            <a:r>
              <a:rPr spc="-5" dirty="0"/>
              <a:t>is Good</a:t>
            </a:r>
            <a:r>
              <a:rPr spc="-80" dirty="0"/>
              <a:t> </a:t>
            </a:r>
            <a:r>
              <a:rPr dirty="0"/>
              <a:t>Software</a:t>
            </a:r>
            <a:endParaRPr dirty="0"/>
          </a:p>
        </p:txBody>
      </p:sp>
      <p:sp>
        <p:nvSpPr>
          <p:cNvPr id="3" name="object 3"/>
          <p:cNvSpPr txBox="1"/>
          <p:nvPr/>
        </p:nvSpPr>
        <p:spPr>
          <a:xfrm>
            <a:off x="994054" y="1709526"/>
            <a:ext cx="7235546" cy="3973830"/>
          </a:xfrm>
          <a:prstGeom prst="rect">
            <a:avLst/>
          </a:prstGeom>
        </p:spPr>
        <p:txBody>
          <a:bodyPr vert="horz" wrap="square" lIns="0" tIns="12700" rIns="0" bIns="0" rtlCol="0">
            <a:spAutoFit/>
          </a:bodyPr>
          <a:lstStyle/>
          <a:p>
            <a:pPr marL="29210" marR="1294765" indent="-17145">
              <a:lnSpc>
                <a:spcPct val="108000"/>
              </a:lnSpc>
              <a:spcBef>
                <a:spcPts val="100"/>
              </a:spcBef>
            </a:pPr>
            <a:r>
              <a:rPr sz="3000" spc="-5" dirty="0" smtClean="0">
                <a:solidFill>
                  <a:srgbClr val="677480"/>
                </a:solidFill>
                <a:latin typeface="Arial" panose="020B0604020202020204"/>
                <a:cs typeface="Arial" panose="020B0604020202020204"/>
              </a:rPr>
              <a:t>General</a:t>
            </a:r>
            <a:r>
              <a:rPr sz="3000" spc="-20" dirty="0" smtClean="0">
                <a:solidFill>
                  <a:srgbClr val="677480"/>
                </a:solidFill>
                <a:latin typeface="Arial" panose="020B0604020202020204"/>
                <a:cs typeface="Arial" panose="020B0604020202020204"/>
              </a:rPr>
              <a:t> </a:t>
            </a:r>
            <a:r>
              <a:rPr sz="3000" spc="-5" dirty="0">
                <a:solidFill>
                  <a:srgbClr val="677480"/>
                </a:solidFill>
                <a:latin typeface="Arial" panose="020B0604020202020204"/>
                <a:cs typeface="Arial" panose="020B0604020202020204"/>
              </a:rPr>
              <a:t>characteristics</a:t>
            </a:r>
            <a:endParaRPr sz="3000" dirty="0">
              <a:latin typeface="Arial" panose="020B0604020202020204"/>
              <a:cs typeface="Arial" panose="020B0604020202020204"/>
            </a:endParaRPr>
          </a:p>
          <a:p>
            <a:pPr marL="354965" indent="-342900">
              <a:lnSpc>
                <a:spcPct val="100000"/>
              </a:lnSpc>
              <a:spcBef>
                <a:spcPts val="300"/>
              </a:spcBef>
              <a:buFont typeface="Wingdings" panose="05000000000000000000"/>
              <a:buChar char=""/>
              <a:tabLst>
                <a:tab pos="354965" algn="l"/>
                <a:tab pos="355600" algn="l"/>
              </a:tabLst>
            </a:pPr>
            <a:r>
              <a:rPr sz="3000" spc="-5" dirty="0">
                <a:solidFill>
                  <a:srgbClr val="677480"/>
                </a:solidFill>
                <a:latin typeface="Arial" panose="020B0604020202020204"/>
                <a:cs typeface="Arial" panose="020B0604020202020204"/>
              </a:rPr>
              <a:t>Functionality</a:t>
            </a:r>
            <a:endParaRPr sz="3000" dirty="0">
              <a:latin typeface="Arial" panose="020B0604020202020204"/>
              <a:cs typeface="Arial" panose="020B0604020202020204"/>
            </a:endParaRPr>
          </a:p>
          <a:p>
            <a:pPr marL="248920" indent="-236220">
              <a:lnSpc>
                <a:spcPct val="100000"/>
              </a:lnSpc>
              <a:spcBef>
                <a:spcPts val="300"/>
              </a:spcBef>
              <a:buFont typeface="Wingdings" panose="05000000000000000000"/>
              <a:buChar char=""/>
              <a:tabLst>
                <a:tab pos="248920" algn="l"/>
              </a:tabLst>
            </a:pPr>
            <a:r>
              <a:rPr sz="3000" spc="-5" dirty="0">
                <a:solidFill>
                  <a:srgbClr val="677480"/>
                </a:solidFill>
                <a:latin typeface="Arial" panose="020B0604020202020204"/>
                <a:cs typeface="Arial" panose="020B0604020202020204"/>
              </a:rPr>
              <a:t>Usability</a:t>
            </a:r>
            <a:r>
              <a:rPr lang="en-US" sz="3000" spc="-5" dirty="0">
                <a:solidFill>
                  <a:srgbClr val="677480"/>
                </a:solidFill>
                <a:latin typeface="Arial" panose="020B0604020202020204"/>
                <a:cs typeface="Arial" panose="020B0604020202020204"/>
              </a:rPr>
              <a:t>: </a:t>
            </a:r>
            <a:r>
              <a:rPr lang="en-US" sz="1600" spc="-5" dirty="0">
                <a:solidFill>
                  <a:srgbClr val="677480"/>
                </a:solidFill>
                <a:latin typeface="Arial" panose="020B0604020202020204"/>
                <a:cs typeface="Arial" panose="020B0604020202020204"/>
              </a:rPr>
              <a:t>Users should be able to learn and use a system easily.</a:t>
            </a:r>
            <a:endParaRPr lang="en-US" sz="3000" spc="-5" dirty="0">
              <a:solidFill>
                <a:srgbClr val="677480"/>
              </a:solidFill>
              <a:latin typeface="Arial" panose="020B0604020202020204"/>
              <a:cs typeface="Arial" panose="020B0604020202020204"/>
            </a:endParaRPr>
          </a:p>
          <a:p>
            <a:pPr marL="248920" indent="-236220">
              <a:lnSpc>
                <a:spcPct val="100000"/>
              </a:lnSpc>
              <a:spcBef>
                <a:spcPts val="305"/>
              </a:spcBef>
              <a:buFont typeface="Wingdings" panose="05000000000000000000"/>
              <a:buChar char=""/>
              <a:tabLst>
                <a:tab pos="248920" algn="l"/>
              </a:tabLst>
            </a:pPr>
            <a:r>
              <a:rPr sz="3000" spc="-5" dirty="0">
                <a:solidFill>
                  <a:srgbClr val="677480"/>
                </a:solidFill>
                <a:latin typeface="Arial" panose="020B0604020202020204"/>
                <a:cs typeface="Arial" panose="020B0604020202020204"/>
              </a:rPr>
              <a:t>Maintainability</a:t>
            </a:r>
            <a:endParaRPr sz="3000" dirty="0">
              <a:latin typeface="Arial" panose="020B0604020202020204"/>
              <a:cs typeface="Arial" panose="020B0604020202020204"/>
            </a:endParaRPr>
          </a:p>
          <a:p>
            <a:pPr marL="248920" indent="-236220">
              <a:lnSpc>
                <a:spcPct val="100000"/>
              </a:lnSpc>
              <a:spcBef>
                <a:spcPts val="300"/>
              </a:spcBef>
              <a:buFont typeface="Wingdings" panose="05000000000000000000"/>
              <a:buChar char=""/>
              <a:tabLst>
                <a:tab pos="248920" algn="l"/>
              </a:tabLst>
            </a:pPr>
            <a:r>
              <a:rPr sz="3000" spc="-5" dirty="0">
                <a:solidFill>
                  <a:srgbClr val="677480"/>
                </a:solidFill>
                <a:latin typeface="Arial" panose="020B0604020202020204"/>
                <a:cs typeface="Arial" panose="020B0604020202020204"/>
              </a:rPr>
              <a:t>Dependability</a:t>
            </a:r>
            <a:endParaRPr sz="3000" dirty="0">
              <a:latin typeface="Arial" panose="020B0604020202020204"/>
              <a:cs typeface="Arial" panose="020B0604020202020204"/>
            </a:endParaRPr>
          </a:p>
          <a:p>
            <a:pPr marL="248920" indent="-236220">
              <a:lnSpc>
                <a:spcPct val="100000"/>
              </a:lnSpc>
              <a:spcBef>
                <a:spcPts val="300"/>
              </a:spcBef>
              <a:buFont typeface="Wingdings" panose="05000000000000000000"/>
              <a:buChar char=""/>
              <a:tabLst>
                <a:tab pos="248920" algn="l"/>
              </a:tabLst>
            </a:pPr>
            <a:r>
              <a:rPr sz="3000" spc="-5" dirty="0">
                <a:solidFill>
                  <a:srgbClr val="677480"/>
                </a:solidFill>
                <a:latin typeface="Arial" panose="020B0604020202020204"/>
                <a:cs typeface="Arial" panose="020B0604020202020204"/>
              </a:rPr>
              <a:t>Efficiency</a:t>
            </a:r>
            <a:r>
              <a:rPr lang="en-US" sz="3000" spc="-5" dirty="0">
                <a:solidFill>
                  <a:srgbClr val="677480"/>
                </a:solidFill>
                <a:latin typeface="Arial" panose="020B0604020202020204"/>
                <a:cs typeface="Arial" panose="020B0604020202020204"/>
              </a:rPr>
              <a:t>: </a:t>
            </a:r>
            <a:r>
              <a:rPr lang="en-US" sz="1600" spc="-5" dirty="0">
                <a:solidFill>
                  <a:srgbClr val="677480"/>
                </a:solidFill>
                <a:latin typeface="Arial" panose="020B0604020202020204"/>
                <a:cs typeface="Arial" panose="020B0604020202020204"/>
              </a:rPr>
              <a:t>The less resource a piece of software uses, the better. .</a:t>
            </a:r>
            <a:endParaRPr lang="en-US" sz="3000" spc="-5" dirty="0">
              <a:solidFill>
                <a:srgbClr val="677480"/>
              </a:solidFill>
              <a:latin typeface="Arial" panose="020B0604020202020204"/>
              <a:cs typeface="Arial" panose="020B0604020202020204"/>
            </a:endParaRPr>
          </a:p>
          <a:p>
            <a:pPr marL="248285" marR="5080" indent="-236220">
              <a:lnSpc>
                <a:spcPct val="100000"/>
              </a:lnSpc>
              <a:spcBef>
                <a:spcPts val="300"/>
              </a:spcBef>
              <a:buFont typeface="Wingdings" panose="05000000000000000000"/>
              <a:buChar char=""/>
              <a:tabLst>
                <a:tab pos="248920" algn="l"/>
              </a:tabLst>
            </a:pPr>
            <a:r>
              <a:rPr sz="3000" spc="-5" dirty="0">
                <a:solidFill>
                  <a:srgbClr val="677480"/>
                </a:solidFill>
                <a:latin typeface="Arial" panose="020B0604020202020204"/>
                <a:cs typeface="Arial" panose="020B0604020202020204"/>
              </a:rPr>
              <a:t>Good software products require  good</a:t>
            </a:r>
            <a:r>
              <a:rPr sz="3000" spc="-25" dirty="0">
                <a:solidFill>
                  <a:srgbClr val="677480"/>
                </a:solidFill>
                <a:latin typeface="Arial" panose="020B0604020202020204"/>
                <a:cs typeface="Arial" panose="020B0604020202020204"/>
              </a:rPr>
              <a:t> </a:t>
            </a:r>
            <a:r>
              <a:rPr sz="3000" spc="-5" dirty="0">
                <a:solidFill>
                  <a:srgbClr val="677480"/>
                </a:solidFill>
                <a:latin typeface="Arial" panose="020B0604020202020204"/>
                <a:cs typeface="Arial" panose="020B0604020202020204"/>
              </a:rPr>
              <a:t>programming</a:t>
            </a:r>
            <a:endParaRPr sz="30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5728335" algn="l"/>
              </a:tabLst>
            </a:pPr>
            <a:r>
              <a:rPr spc="-15" dirty="0"/>
              <a:t>Essential </a:t>
            </a:r>
            <a:r>
              <a:rPr spc="-25" dirty="0"/>
              <a:t>attributes</a:t>
            </a:r>
            <a:r>
              <a:rPr spc="5" dirty="0"/>
              <a:t> </a:t>
            </a:r>
            <a:r>
              <a:rPr dirty="0"/>
              <a:t>of</a:t>
            </a:r>
            <a:r>
              <a:rPr spc="-5" dirty="0"/>
              <a:t> </a:t>
            </a:r>
            <a:r>
              <a:rPr spc="-10" dirty="0"/>
              <a:t>good	</a:t>
            </a:r>
            <a:r>
              <a:rPr spc="-15" dirty="0"/>
              <a:t>software</a:t>
            </a:r>
            <a:endParaRPr spc="-15" dirty="0"/>
          </a:p>
        </p:txBody>
      </p:sp>
      <p:graphicFrame>
        <p:nvGraphicFramePr>
          <p:cNvPr id="3" name="object 3"/>
          <p:cNvGraphicFramePr>
            <a:graphicFrameLocks noGrp="1"/>
          </p:cNvGraphicFramePr>
          <p:nvPr/>
        </p:nvGraphicFramePr>
        <p:xfrm>
          <a:off x="341756" y="1089863"/>
          <a:ext cx="8554720" cy="5415341"/>
        </p:xfrm>
        <a:graphic>
          <a:graphicData uri="http://schemas.openxmlformats.org/drawingml/2006/table">
            <a:tbl>
              <a:tblPr firstRow="1" bandRow="1">
                <a:tableStyleId>{2D5ABB26-0587-4C30-8999-92F81FD0307C}</a:tableStyleId>
              </a:tblPr>
              <a:tblGrid>
                <a:gridCol w="1620520"/>
                <a:gridCol w="6934200"/>
              </a:tblGrid>
              <a:tr h="756208">
                <a:tc>
                  <a:txBody>
                    <a:bodyPr/>
                    <a:lstStyle/>
                    <a:p>
                      <a:pPr marL="54610" marR="239395">
                        <a:lnSpc>
                          <a:spcPct val="100000"/>
                        </a:lnSpc>
                        <a:spcBef>
                          <a:spcPts val="635"/>
                        </a:spcBef>
                      </a:pPr>
                      <a:r>
                        <a:rPr sz="1600" b="1" spc="-5" dirty="0">
                          <a:solidFill>
                            <a:srgbClr val="FFFFFF"/>
                          </a:solidFill>
                          <a:latin typeface="Arial" panose="020B0604020202020204"/>
                          <a:cs typeface="Arial" panose="020B0604020202020204"/>
                        </a:rPr>
                        <a:t>Product  </a:t>
                      </a:r>
                      <a:r>
                        <a:rPr sz="1600" b="1" dirty="0">
                          <a:solidFill>
                            <a:srgbClr val="FFFFFF"/>
                          </a:solidFill>
                          <a:latin typeface="Arial" panose="020B0604020202020204"/>
                          <a:cs typeface="Arial" panose="020B0604020202020204"/>
                        </a:rPr>
                        <a:t>characteristic</a:t>
                      </a:r>
                      <a:endParaRPr sz="1600">
                        <a:latin typeface="Arial" panose="020B0604020202020204"/>
                        <a:cs typeface="Arial" panose="020B0604020202020204"/>
                      </a:endParaRPr>
                    </a:p>
                  </a:txBody>
                  <a:tcPr marL="0" marR="0" marT="80645" marB="0">
                    <a:solidFill>
                      <a:srgbClr val="4F81BB"/>
                    </a:solidFill>
                  </a:tcPr>
                </a:tc>
                <a:tc>
                  <a:txBody>
                    <a:bodyPr/>
                    <a:lstStyle/>
                    <a:p>
                      <a:pPr marL="247015">
                        <a:lnSpc>
                          <a:spcPct val="100000"/>
                        </a:lnSpc>
                        <a:spcBef>
                          <a:spcPts val="635"/>
                        </a:spcBef>
                      </a:pPr>
                      <a:r>
                        <a:rPr sz="1600" b="1" spc="-5" dirty="0">
                          <a:solidFill>
                            <a:srgbClr val="FFFFFF"/>
                          </a:solidFill>
                          <a:latin typeface="Arial" panose="020B0604020202020204"/>
                          <a:cs typeface="Arial" panose="020B0604020202020204"/>
                        </a:rPr>
                        <a:t>Description</a:t>
                      </a:r>
                      <a:endParaRPr sz="1600">
                        <a:latin typeface="Arial" panose="020B0604020202020204"/>
                        <a:cs typeface="Arial" panose="020B0604020202020204"/>
                      </a:endParaRPr>
                    </a:p>
                  </a:txBody>
                  <a:tcPr marL="0" marR="0" marT="80645" marB="0">
                    <a:solidFill>
                      <a:srgbClr val="4F81BB"/>
                    </a:solidFill>
                  </a:tcPr>
                </a:tc>
              </a:tr>
              <a:tr h="1192022">
                <a:tc>
                  <a:txBody>
                    <a:bodyPr/>
                    <a:lstStyle/>
                    <a:p>
                      <a:pPr marL="54610">
                        <a:lnSpc>
                          <a:spcPts val="1560"/>
                        </a:lnSpc>
                      </a:pPr>
                      <a:r>
                        <a:rPr sz="1600" spc="-5" dirty="0">
                          <a:latin typeface="Arial" panose="020B0604020202020204"/>
                          <a:cs typeface="Arial" panose="020B0604020202020204"/>
                        </a:rPr>
                        <a:t>Maintainability</a:t>
                      </a:r>
                      <a:endParaRPr sz="1600">
                        <a:latin typeface="Arial" panose="020B0604020202020204"/>
                        <a:cs typeface="Arial" panose="020B0604020202020204"/>
                      </a:endParaRPr>
                    </a:p>
                  </a:txBody>
                  <a:tcPr marL="0" marR="0" marT="0" marB="0">
                    <a:lnL w="12700">
                      <a:solidFill>
                        <a:srgbClr val="4F81BB"/>
                      </a:solidFill>
                      <a:prstDash val="solid"/>
                    </a:lnL>
                    <a:lnB w="12700">
                      <a:solidFill>
                        <a:srgbClr val="4F81BB"/>
                      </a:solidFill>
                      <a:prstDash val="solid"/>
                    </a:lnB>
                    <a:solidFill>
                      <a:srgbClr val="E9EBF4"/>
                    </a:solidFill>
                  </a:tcPr>
                </a:tc>
                <a:tc>
                  <a:txBody>
                    <a:bodyPr/>
                    <a:lstStyle/>
                    <a:p>
                      <a:pPr marL="247015" algn="just">
                        <a:lnSpc>
                          <a:spcPts val="1560"/>
                        </a:lnSpc>
                      </a:pPr>
                      <a:r>
                        <a:rPr sz="1600" spc="-5" dirty="0">
                          <a:latin typeface="Arial" panose="020B0604020202020204"/>
                          <a:cs typeface="Arial" panose="020B0604020202020204"/>
                        </a:rPr>
                        <a:t>Software</a:t>
                      </a:r>
                      <a:r>
                        <a:rPr sz="1600" spc="155" dirty="0">
                          <a:latin typeface="Arial" panose="020B0604020202020204"/>
                          <a:cs typeface="Arial" panose="020B0604020202020204"/>
                        </a:rPr>
                        <a:t> </a:t>
                      </a:r>
                      <a:r>
                        <a:rPr sz="1600" spc="-10" dirty="0">
                          <a:latin typeface="Arial" panose="020B0604020202020204"/>
                          <a:cs typeface="Arial" panose="020B0604020202020204"/>
                        </a:rPr>
                        <a:t>should</a:t>
                      </a:r>
                      <a:r>
                        <a:rPr sz="1600" spc="160" dirty="0">
                          <a:latin typeface="Arial" panose="020B0604020202020204"/>
                          <a:cs typeface="Arial" panose="020B0604020202020204"/>
                        </a:rPr>
                        <a:t> </a:t>
                      </a:r>
                      <a:r>
                        <a:rPr sz="1600" spc="-5" dirty="0">
                          <a:latin typeface="Arial" panose="020B0604020202020204"/>
                          <a:cs typeface="Arial" panose="020B0604020202020204"/>
                        </a:rPr>
                        <a:t>be</a:t>
                      </a:r>
                      <a:r>
                        <a:rPr sz="1600" spc="165" dirty="0">
                          <a:latin typeface="Arial" panose="020B0604020202020204"/>
                          <a:cs typeface="Arial" panose="020B0604020202020204"/>
                        </a:rPr>
                        <a:t> </a:t>
                      </a:r>
                      <a:r>
                        <a:rPr sz="1600" spc="-10" dirty="0">
                          <a:latin typeface="Arial" panose="020B0604020202020204"/>
                          <a:cs typeface="Arial" panose="020B0604020202020204"/>
                        </a:rPr>
                        <a:t>written</a:t>
                      </a:r>
                      <a:r>
                        <a:rPr sz="1600" spc="170" dirty="0">
                          <a:latin typeface="Arial" panose="020B0604020202020204"/>
                          <a:cs typeface="Arial" panose="020B0604020202020204"/>
                        </a:rPr>
                        <a:t> </a:t>
                      </a:r>
                      <a:r>
                        <a:rPr sz="1600" dirty="0">
                          <a:latin typeface="Arial" panose="020B0604020202020204"/>
                          <a:cs typeface="Arial" panose="020B0604020202020204"/>
                        </a:rPr>
                        <a:t>in</a:t>
                      </a:r>
                      <a:r>
                        <a:rPr sz="1600" spc="155" dirty="0">
                          <a:latin typeface="Arial" panose="020B0604020202020204"/>
                          <a:cs typeface="Arial" panose="020B0604020202020204"/>
                        </a:rPr>
                        <a:t> </a:t>
                      </a:r>
                      <a:r>
                        <a:rPr sz="1600" spc="-10" dirty="0">
                          <a:latin typeface="Arial" panose="020B0604020202020204"/>
                          <a:cs typeface="Arial" panose="020B0604020202020204"/>
                        </a:rPr>
                        <a:t>such</a:t>
                      </a:r>
                      <a:r>
                        <a:rPr sz="1600" spc="170" dirty="0">
                          <a:latin typeface="Arial" panose="020B0604020202020204"/>
                          <a:cs typeface="Arial" panose="020B0604020202020204"/>
                        </a:rPr>
                        <a:t> </a:t>
                      </a:r>
                      <a:r>
                        <a:rPr sz="1600" spc="-5" dirty="0">
                          <a:latin typeface="Arial" panose="020B0604020202020204"/>
                          <a:cs typeface="Arial" panose="020B0604020202020204"/>
                        </a:rPr>
                        <a:t>a</a:t>
                      </a:r>
                      <a:r>
                        <a:rPr sz="1600" spc="165" dirty="0">
                          <a:latin typeface="Arial" panose="020B0604020202020204"/>
                          <a:cs typeface="Arial" panose="020B0604020202020204"/>
                        </a:rPr>
                        <a:t> </a:t>
                      </a:r>
                      <a:r>
                        <a:rPr sz="1600" spc="-10" dirty="0">
                          <a:latin typeface="Arial" panose="020B0604020202020204"/>
                          <a:cs typeface="Arial" panose="020B0604020202020204"/>
                        </a:rPr>
                        <a:t>way</a:t>
                      </a:r>
                      <a:r>
                        <a:rPr sz="1600" spc="165" dirty="0">
                          <a:latin typeface="Arial" panose="020B0604020202020204"/>
                          <a:cs typeface="Arial" panose="020B0604020202020204"/>
                        </a:rPr>
                        <a:t> </a:t>
                      </a:r>
                      <a:r>
                        <a:rPr sz="1600" dirty="0">
                          <a:latin typeface="Arial" panose="020B0604020202020204"/>
                          <a:cs typeface="Arial" panose="020B0604020202020204"/>
                        </a:rPr>
                        <a:t>so</a:t>
                      </a:r>
                      <a:r>
                        <a:rPr sz="1600" spc="165" dirty="0">
                          <a:latin typeface="Arial" panose="020B0604020202020204"/>
                          <a:cs typeface="Arial" panose="020B0604020202020204"/>
                        </a:rPr>
                        <a:t> </a:t>
                      </a:r>
                      <a:r>
                        <a:rPr sz="1600" spc="-5" dirty="0">
                          <a:latin typeface="Arial" panose="020B0604020202020204"/>
                          <a:cs typeface="Arial" panose="020B0604020202020204"/>
                        </a:rPr>
                        <a:t>that</a:t>
                      </a:r>
                      <a:r>
                        <a:rPr sz="1600" spc="170" dirty="0">
                          <a:latin typeface="Arial" panose="020B0604020202020204"/>
                          <a:cs typeface="Arial" panose="020B0604020202020204"/>
                        </a:rPr>
                        <a:t> </a:t>
                      </a:r>
                      <a:r>
                        <a:rPr sz="1600" spc="-10" dirty="0">
                          <a:latin typeface="Arial" panose="020B0604020202020204"/>
                          <a:cs typeface="Arial" panose="020B0604020202020204"/>
                        </a:rPr>
                        <a:t>it</a:t>
                      </a:r>
                      <a:r>
                        <a:rPr sz="1600" spc="155" dirty="0">
                          <a:latin typeface="Arial" panose="020B0604020202020204"/>
                          <a:cs typeface="Arial" panose="020B0604020202020204"/>
                        </a:rPr>
                        <a:t> </a:t>
                      </a:r>
                      <a:r>
                        <a:rPr sz="1600" spc="-5" dirty="0">
                          <a:latin typeface="Arial" panose="020B0604020202020204"/>
                          <a:cs typeface="Arial" panose="020B0604020202020204"/>
                        </a:rPr>
                        <a:t>can</a:t>
                      </a:r>
                      <a:r>
                        <a:rPr sz="1600" spc="160" dirty="0">
                          <a:latin typeface="Arial" panose="020B0604020202020204"/>
                          <a:cs typeface="Arial" panose="020B0604020202020204"/>
                        </a:rPr>
                        <a:t> </a:t>
                      </a:r>
                      <a:r>
                        <a:rPr sz="1600" spc="-10" dirty="0">
                          <a:latin typeface="Arial" panose="020B0604020202020204"/>
                          <a:cs typeface="Arial" panose="020B0604020202020204"/>
                        </a:rPr>
                        <a:t>evolve</a:t>
                      </a:r>
                      <a:r>
                        <a:rPr sz="1600" spc="165" dirty="0">
                          <a:latin typeface="Arial" panose="020B0604020202020204"/>
                          <a:cs typeface="Arial" panose="020B0604020202020204"/>
                        </a:rPr>
                        <a:t> </a:t>
                      </a:r>
                      <a:r>
                        <a:rPr sz="1600" spc="-5" dirty="0">
                          <a:latin typeface="Arial" panose="020B0604020202020204"/>
                          <a:cs typeface="Arial" panose="020B0604020202020204"/>
                        </a:rPr>
                        <a:t>to</a:t>
                      </a:r>
                      <a:r>
                        <a:rPr sz="1600" spc="145" dirty="0">
                          <a:latin typeface="Arial" panose="020B0604020202020204"/>
                          <a:cs typeface="Arial" panose="020B0604020202020204"/>
                        </a:rPr>
                        <a:t> </a:t>
                      </a:r>
                      <a:r>
                        <a:rPr sz="1600" spc="-5" dirty="0">
                          <a:latin typeface="Arial" panose="020B0604020202020204"/>
                          <a:cs typeface="Arial" panose="020B0604020202020204"/>
                        </a:rPr>
                        <a:t>meet</a:t>
                      </a:r>
                      <a:endParaRPr sz="1600">
                        <a:latin typeface="Arial" panose="020B0604020202020204"/>
                        <a:cs typeface="Arial" panose="020B0604020202020204"/>
                      </a:endParaRPr>
                    </a:p>
                    <a:p>
                      <a:pPr marL="247015" marR="33020" algn="just">
                        <a:lnSpc>
                          <a:spcPct val="89000"/>
                        </a:lnSpc>
                        <a:spcBef>
                          <a:spcPts val="110"/>
                        </a:spcBef>
                      </a:pPr>
                      <a:r>
                        <a:rPr sz="1600" spc="-5" dirty="0">
                          <a:latin typeface="Arial" panose="020B0604020202020204"/>
                          <a:cs typeface="Arial" panose="020B0604020202020204"/>
                        </a:rPr>
                        <a:t>the changing </a:t>
                      </a:r>
                      <a:r>
                        <a:rPr sz="1600" spc="-10" dirty="0">
                          <a:latin typeface="Arial" panose="020B0604020202020204"/>
                          <a:cs typeface="Arial" panose="020B0604020202020204"/>
                        </a:rPr>
                        <a:t>needs of </a:t>
                      </a:r>
                      <a:r>
                        <a:rPr sz="1600" spc="-5" dirty="0">
                          <a:latin typeface="Arial" panose="020B0604020202020204"/>
                          <a:cs typeface="Arial" panose="020B0604020202020204"/>
                        </a:rPr>
                        <a:t>customers. </a:t>
                      </a:r>
                      <a:r>
                        <a:rPr sz="1600" spc="-10" dirty="0">
                          <a:latin typeface="Arial" panose="020B0604020202020204"/>
                          <a:cs typeface="Arial" panose="020B0604020202020204"/>
                        </a:rPr>
                        <a:t>This is </a:t>
                      </a:r>
                      <a:r>
                        <a:rPr sz="1600" spc="-5" dirty="0">
                          <a:latin typeface="Arial" panose="020B0604020202020204"/>
                          <a:cs typeface="Arial" panose="020B0604020202020204"/>
                        </a:rPr>
                        <a:t>a </a:t>
                      </a:r>
                      <a:r>
                        <a:rPr sz="1600" spc="-10" dirty="0">
                          <a:latin typeface="Arial" panose="020B0604020202020204"/>
                          <a:cs typeface="Arial" panose="020B0604020202020204"/>
                        </a:rPr>
                        <a:t>critical </a:t>
                      </a:r>
                      <a:r>
                        <a:rPr sz="1600" spc="-5" dirty="0">
                          <a:latin typeface="Arial" panose="020B0604020202020204"/>
                          <a:cs typeface="Arial" panose="020B0604020202020204"/>
                        </a:rPr>
                        <a:t>attribute </a:t>
                      </a:r>
                      <a:r>
                        <a:rPr sz="1600" spc="-10" dirty="0">
                          <a:latin typeface="Arial" panose="020B0604020202020204"/>
                          <a:cs typeface="Arial" panose="020B0604020202020204"/>
                        </a:rPr>
                        <a:t>because  </a:t>
                      </a:r>
                      <a:r>
                        <a:rPr sz="1600" spc="-5" dirty="0">
                          <a:latin typeface="Arial" panose="020B0604020202020204"/>
                          <a:cs typeface="Arial" panose="020B0604020202020204"/>
                        </a:rPr>
                        <a:t>software </a:t>
                      </a:r>
                      <a:r>
                        <a:rPr sz="1600" spc="-10" dirty="0">
                          <a:latin typeface="Arial" panose="020B0604020202020204"/>
                          <a:cs typeface="Arial" panose="020B0604020202020204"/>
                        </a:rPr>
                        <a:t>change is </a:t>
                      </a:r>
                      <a:r>
                        <a:rPr sz="1600" spc="-5" dirty="0">
                          <a:latin typeface="Arial" panose="020B0604020202020204"/>
                          <a:cs typeface="Arial" panose="020B0604020202020204"/>
                        </a:rPr>
                        <a:t>an </a:t>
                      </a:r>
                      <a:r>
                        <a:rPr sz="1600" spc="-10" dirty="0">
                          <a:latin typeface="Arial" panose="020B0604020202020204"/>
                          <a:cs typeface="Arial" panose="020B0604020202020204"/>
                        </a:rPr>
                        <a:t>inevitable </a:t>
                      </a:r>
                      <a:r>
                        <a:rPr sz="1600" spc="-5" dirty="0">
                          <a:latin typeface="Arial" panose="020B0604020202020204"/>
                          <a:cs typeface="Arial" panose="020B0604020202020204"/>
                        </a:rPr>
                        <a:t>requirement </a:t>
                      </a:r>
                      <a:r>
                        <a:rPr sz="1600" spc="-10" dirty="0">
                          <a:latin typeface="Arial" panose="020B0604020202020204"/>
                          <a:cs typeface="Arial" panose="020B0604020202020204"/>
                        </a:rPr>
                        <a:t>of </a:t>
                      </a:r>
                      <a:r>
                        <a:rPr sz="1600" spc="-5" dirty="0">
                          <a:latin typeface="Arial" panose="020B0604020202020204"/>
                          <a:cs typeface="Arial" panose="020B0604020202020204"/>
                        </a:rPr>
                        <a:t>a changing business  environment.</a:t>
                      </a:r>
                      <a:endParaRPr sz="1600">
                        <a:latin typeface="Arial" panose="020B0604020202020204"/>
                        <a:cs typeface="Arial" panose="020B0604020202020204"/>
                      </a:endParaRPr>
                    </a:p>
                  </a:txBody>
                  <a:tcPr marL="0" marR="0" marT="0" marB="0">
                    <a:lnR w="12700">
                      <a:solidFill>
                        <a:srgbClr val="4F81BB"/>
                      </a:solidFill>
                      <a:prstDash val="solid"/>
                    </a:lnR>
                    <a:lnB w="12700">
                      <a:solidFill>
                        <a:srgbClr val="4F81BB"/>
                      </a:solidFill>
                      <a:prstDash val="solid"/>
                    </a:lnB>
                    <a:solidFill>
                      <a:srgbClr val="E9EBF4"/>
                    </a:solidFill>
                  </a:tcPr>
                </a:tc>
              </a:tr>
              <a:tr h="1461134">
                <a:tc>
                  <a:txBody>
                    <a:bodyPr/>
                    <a:lstStyle/>
                    <a:p>
                      <a:pPr marL="54610">
                        <a:lnSpc>
                          <a:spcPts val="1565"/>
                        </a:lnSpc>
                      </a:pPr>
                      <a:r>
                        <a:rPr sz="1600" spc="-10" dirty="0">
                          <a:latin typeface="Arial" panose="020B0604020202020204"/>
                          <a:cs typeface="Arial" panose="020B0604020202020204"/>
                        </a:rPr>
                        <a:t>Dependabili</a:t>
                      </a:r>
                      <a:endParaRPr sz="1600">
                        <a:latin typeface="Arial" panose="020B0604020202020204"/>
                        <a:cs typeface="Arial" panose="020B0604020202020204"/>
                      </a:endParaRPr>
                    </a:p>
                    <a:p>
                      <a:pPr marL="54610" marR="857885">
                        <a:lnSpc>
                          <a:spcPts val="1700"/>
                        </a:lnSpc>
                        <a:spcBef>
                          <a:spcPts val="130"/>
                        </a:spcBef>
                      </a:pPr>
                      <a:r>
                        <a:rPr sz="1600" spc="-5" dirty="0">
                          <a:latin typeface="Arial" panose="020B0604020202020204"/>
                          <a:cs typeface="Arial" panose="020B0604020202020204"/>
                        </a:rPr>
                        <a:t>ty and  </a:t>
                      </a:r>
                      <a:r>
                        <a:rPr sz="1600" dirty="0">
                          <a:latin typeface="Arial" panose="020B0604020202020204"/>
                          <a:cs typeface="Arial" panose="020B0604020202020204"/>
                        </a:rPr>
                        <a:t>security</a:t>
                      </a:r>
                      <a:endParaRPr sz="1600">
                        <a:latin typeface="Arial" panose="020B0604020202020204"/>
                        <a:cs typeface="Arial" panose="020B0604020202020204"/>
                      </a:endParaRPr>
                    </a:p>
                  </a:txBody>
                  <a:tcPr marL="0" marR="0" marT="0" marB="0">
                    <a:lnL w="12700">
                      <a:solidFill>
                        <a:srgbClr val="4F81BB"/>
                      </a:solidFill>
                      <a:prstDash val="solid"/>
                    </a:lnL>
                    <a:lnT w="12700">
                      <a:solidFill>
                        <a:srgbClr val="4F81BB"/>
                      </a:solidFill>
                      <a:prstDash val="solid"/>
                    </a:lnT>
                    <a:lnB w="12700">
                      <a:solidFill>
                        <a:srgbClr val="4F81BB"/>
                      </a:solidFill>
                      <a:prstDash val="solid"/>
                    </a:lnB>
                  </a:tcPr>
                </a:tc>
                <a:tc>
                  <a:txBody>
                    <a:bodyPr/>
                    <a:lstStyle/>
                    <a:p>
                      <a:pPr marL="247015" algn="just">
                        <a:lnSpc>
                          <a:spcPts val="1565"/>
                        </a:lnSpc>
                      </a:pPr>
                      <a:r>
                        <a:rPr sz="1600" spc="-5" dirty="0">
                          <a:latin typeface="Arial" panose="020B0604020202020204"/>
                          <a:cs typeface="Arial" panose="020B0604020202020204"/>
                        </a:rPr>
                        <a:t>Software </a:t>
                      </a:r>
                      <a:r>
                        <a:rPr sz="1600" spc="-10" dirty="0">
                          <a:latin typeface="Arial" panose="020B0604020202020204"/>
                          <a:cs typeface="Arial" panose="020B0604020202020204"/>
                        </a:rPr>
                        <a:t>dependability </a:t>
                      </a:r>
                      <a:r>
                        <a:rPr sz="1600" spc="-15" dirty="0">
                          <a:latin typeface="Arial" panose="020B0604020202020204"/>
                          <a:cs typeface="Arial" panose="020B0604020202020204"/>
                        </a:rPr>
                        <a:t>includes </a:t>
                      </a:r>
                      <a:r>
                        <a:rPr sz="1600" spc="-5" dirty="0">
                          <a:latin typeface="Arial" panose="020B0604020202020204"/>
                          <a:cs typeface="Arial" panose="020B0604020202020204"/>
                        </a:rPr>
                        <a:t>a range </a:t>
                      </a:r>
                      <a:r>
                        <a:rPr sz="1600" spc="-10" dirty="0">
                          <a:latin typeface="Arial" panose="020B0604020202020204"/>
                          <a:cs typeface="Arial" panose="020B0604020202020204"/>
                        </a:rPr>
                        <a:t>of characteristics</a:t>
                      </a:r>
                      <a:r>
                        <a:rPr sz="1600" spc="375" dirty="0">
                          <a:latin typeface="Arial" panose="020B0604020202020204"/>
                          <a:cs typeface="Arial" panose="020B0604020202020204"/>
                        </a:rPr>
                        <a:t> </a:t>
                      </a:r>
                      <a:r>
                        <a:rPr sz="1600" spc="-15" dirty="0">
                          <a:latin typeface="Arial" panose="020B0604020202020204"/>
                          <a:cs typeface="Arial" panose="020B0604020202020204"/>
                        </a:rPr>
                        <a:t>including</a:t>
                      </a:r>
                      <a:endParaRPr sz="1600">
                        <a:latin typeface="Arial" panose="020B0604020202020204"/>
                        <a:cs typeface="Arial" panose="020B0604020202020204"/>
                      </a:endParaRPr>
                    </a:p>
                    <a:p>
                      <a:pPr marL="247015" marR="34925" algn="just">
                        <a:lnSpc>
                          <a:spcPct val="88000"/>
                        </a:lnSpc>
                        <a:spcBef>
                          <a:spcPts val="115"/>
                        </a:spcBef>
                      </a:pPr>
                      <a:r>
                        <a:rPr sz="1600" spc="-20" dirty="0">
                          <a:latin typeface="Arial" panose="020B0604020202020204"/>
                          <a:cs typeface="Arial" panose="020B0604020202020204"/>
                        </a:rPr>
                        <a:t>reliability, </a:t>
                      </a:r>
                      <a:r>
                        <a:rPr sz="1600" spc="-10" dirty="0">
                          <a:latin typeface="Arial" panose="020B0604020202020204"/>
                          <a:cs typeface="Arial" panose="020B0604020202020204"/>
                        </a:rPr>
                        <a:t>security </a:t>
                      </a:r>
                      <a:r>
                        <a:rPr sz="1600" spc="-5" dirty="0">
                          <a:latin typeface="Arial" panose="020B0604020202020204"/>
                          <a:cs typeface="Arial" panose="020B0604020202020204"/>
                        </a:rPr>
                        <a:t>and </a:t>
                      </a:r>
                      <a:r>
                        <a:rPr sz="1600" spc="-25" dirty="0">
                          <a:latin typeface="Arial" panose="020B0604020202020204"/>
                          <a:cs typeface="Arial" panose="020B0604020202020204"/>
                        </a:rPr>
                        <a:t>safety. </a:t>
                      </a:r>
                      <a:r>
                        <a:rPr sz="1600" spc="-10" dirty="0">
                          <a:latin typeface="Arial" panose="020B0604020202020204"/>
                          <a:cs typeface="Arial" panose="020B0604020202020204"/>
                        </a:rPr>
                        <a:t>Dependable software should </a:t>
                      </a:r>
                      <a:r>
                        <a:rPr sz="1600" spc="-5" dirty="0">
                          <a:latin typeface="Arial" panose="020B0604020202020204"/>
                          <a:cs typeface="Arial" panose="020B0604020202020204"/>
                        </a:rPr>
                        <a:t>not </a:t>
                      </a:r>
                      <a:r>
                        <a:rPr sz="1600" spc="-10" dirty="0">
                          <a:latin typeface="Arial" panose="020B0604020202020204"/>
                          <a:cs typeface="Arial" panose="020B0604020202020204"/>
                        </a:rPr>
                        <a:t>cause  physical </a:t>
                      </a:r>
                      <a:r>
                        <a:rPr sz="1600" spc="-5" dirty="0">
                          <a:latin typeface="Arial" panose="020B0604020202020204"/>
                          <a:cs typeface="Arial" panose="020B0604020202020204"/>
                        </a:rPr>
                        <a:t>or </a:t>
                      </a:r>
                      <a:r>
                        <a:rPr sz="1600" spc="-10" dirty="0">
                          <a:latin typeface="Arial" panose="020B0604020202020204"/>
                          <a:cs typeface="Arial" panose="020B0604020202020204"/>
                        </a:rPr>
                        <a:t>economic damage </a:t>
                      </a:r>
                      <a:r>
                        <a:rPr sz="1600" dirty="0">
                          <a:latin typeface="Arial" panose="020B0604020202020204"/>
                          <a:cs typeface="Arial" panose="020B0604020202020204"/>
                        </a:rPr>
                        <a:t>in </a:t>
                      </a:r>
                      <a:r>
                        <a:rPr sz="1600" spc="-5" dirty="0">
                          <a:latin typeface="Arial" panose="020B0604020202020204"/>
                          <a:cs typeface="Arial" panose="020B0604020202020204"/>
                        </a:rPr>
                        <a:t>the </a:t>
                      </a:r>
                      <a:r>
                        <a:rPr sz="1600" spc="-15" dirty="0">
                          <a:latin typeface="Arial" panose="020B0604020202020204"/>
                          <a:cs typeface="Arial" panose="020B0604020202020204"/>
                        </a:rPr>
                        <a:t>event </a:t>
                      </a:r>
                      <a:r>
                        <a:rPr sz="1600" spc="-10" dirty="0">
                          <a:latin typeface="Arial" panose="020B0604020202020204"/>
                          <a:cs typeface="Arial" panose="020B0604020202020204"/>
                        </a:rPr>
                        <a:t>of system </a:t>
                      </a:r>
                      <a:r>
                        <a:rPr sz="1600" spc="-5" dirty="0">
                          <a:latin typeface="Arial" panose="020B0604020202020204"/>
                          <a:cs typeface="Arial" panose="020B0604020202020204"/>
                        </a:rPr>
                        <a:t>failure. </a:t>
                      </a:r>
                      <a:r>
                        <a:rPr sz="1600" spc="-10" dirty="0">
                          <a:latin typeface="Arial" panose="020B0604020202020204"/>
                          <a:cs typeface="Arial" panose="020B0604020202020204"/>
                        </a:rPr>
                        <a:t>Malicious  </a:t>
                      </a:r>
                      <a:r>
                        <a:rPr sz="1600" spc="-5" dirty="0">
                          <a:latin typeface="Arial" panose="020B0604020202020204"/>
                          <a:cs typeface="Arial" panose="020B0604020202020204"/>
                        </a:rPr>
                        <a:t>users should not </a:t>
                      </a:r>
                      <a:r>
                        <a:rPr sz="1600" spc="-10" dirty="0">
                          <a:latin typeface="Arial" panose="020B0604020202020204"/>
                          <a:cs typeface="Arial" panose="020B0604020202020204"/>
                        </a:rPr>
                        <a:t>be </a:t>
                      </a:r>
                      <a:r>
                        <a:rPr sz="1600" spc="-5" dirty="0">
                          <a:latin typeface="Arial" panose="020B0604020202020204"/>
                          <a:cs typeface="Arial" panose="020B0604020202020204"/>
                        </a:rPr>
                        <a:t>able to access or damage the</a:t>
                      </a:r>
                      <a:r>
                        <a:rPr sz="1600" spc="-130" dirty="0">
                          <a:latin typeface="Arial" panose="020B0604020202020204"/>
                          <a:cs typeface="Arial" panose="020B0604020202020204"/>
                        </a:rPr>
                        <a:t> </a:t>
                      </a:r>
                      <a:r>
                        <a:rPr sz="1600" spc="-5" dirty="0">
                          <a:latin typeface="Arial" panose="020B0604020202020204"/>
                          <a:cs typeface="Arial" panose="020B0604020202020204"/>
                        </a:rPr>
                        <a:t>system.</a:t>
                      </a:r>
                      <a:endParaRPr sz="1600">
                        <a:latin typeface="Arial" panose="020B0604020202020204"/>
                        <a:cs typeface="Arial" panose="020B0604020202020204"/>
                      </a:endParaRPr>
                    </a:p>
                  </a:txBody>
                  <a:tcPr marL="0" marR="0" marT="0" marB="0">
                    <a:lnR w="12700">
                      <a:solidFill>
                        <a:srgbClr val="4F81BB"/>
                      </a:solidFill>
                      <a:prstDash val="solid"/>
                    </a:lnR>
                    <a:lnT w="12700">
                      <a:solidFill>
                        <a:srgbClr val="4F81BB"/>
                      </a:solidFill>
                      <a:prstDash val="solid"/>
                    </a:lnT>
                    <a:lnB w="12700">
                      <a:solidFill>
                        <a:srgbClr val="4F81BB"/>
                      </a:solidFill>
                      <a:prstDash val="solid"/>
                    </a:lnB>
                  </a:tcPr>
                </a:tc>
              </a:tr>
              <a:tr h="1083183">
                <a:tc>
                  <a:txBody>
                    <a:bodyPr/>
                    <a:lstStyle/>
                    <a:p>
                      <a:pPr marL="54610">
                        <a:lnSpc>
                          <a:spcPts val="1565"/>
                        </a:lnSpc>
                      </a:pPr>
                      <a:r>
                        <a:rPr sz="1600" spc="-5" dirty="0">
                          <a:latin typeface="Arial" panose="020B0604020202020204"/>
                          <a:cs typeface="Arial" panose="020B0604020202020204"/>
                        </a:rPr>
                        <a:t>Efficiency</a:t>
                      </a:r>
                      <a:endParaRPr sz="1600">
                        <a:latin typeface="Arial" panose="020B0604020202020204"/>
                        <a:cs typeface="Arial" panose="020B0604020202020204"/>
                      </a:endParaRPr>
                    </a:p>
                  </a:txBody>
                  <a:tcPr marL="0" marR="0" marT="0" marB="0">
                    <a:lnL w="12700">
                      <a:solidFill>
                        <a:srgbClr val="4F81BB"/>
                      </a:solidFill>
                      <a:prstDash val="solid"/>
                    </a:lnL>
                    <a:lnT w="12700">
                      <a:solidFill>
                        <a:srgbClr val="4F81BB"/>
                      </a:solidFill>
                      <a:prstDash val="solid"/>
                    </a:lnT>
                    <a:lnB w="12700">
                      <a:solidFill>
                        <a:srgbClr val="4F81BB"/>
                      </a:solidFill>
                      <a:prstDash val="solid"/>
                    </a:lnB>
                    <a:solidFill>
                      <a:srgbClr val="E9EBF4"/>
                    </a:solidFill>
                  </a:tcPr>
                </a:tc>
                <a:tc>
                  <a:txBody>
                    <a:bodyPr/>
                    <a:lstStyle/>
                    <a:p>
                      <a:pPr marL="247015" marR="36830" algn="just">
                        <a:lnSpc>
                          <a:spcPts val="1700"/>
                        </a:lnSpc>
                      </a:pPr>
                      <a:r>
                        <a:rPr sz="1600" spc="-5" dirty="0">
                          <a:latin typeface="Arial" panose="020B0604020202020204"/>
                          <a:cs typeface="Arial" panose="020B0604020202020204"/>
                        </a:rPr>
                        <a:t>Software </a:t>
                      </a:r>
                      <a:r>
                        <a:rPr sz="1600" spc="-10" dirty="0">
                          <a:latin typeface="Arial" panose="020B0604020202020204"/>
                          <a:cs typeface="Arial" panose="020B0604020202020204"/>
                        </a:rPr>
                        <a:t>should </a:t>
                      </a:r>
                      <a:r>
                        <a:rPr sz="1600" spc="-15" dirty="0">
                          <a:latin typeface="Arial" panose="020B0604020202020204"/>
                          <a:cs typeface="Arial" panose="020B0604020202020204"/>
                        </a:rPr>
                        <a:t>not make </a:t>
                      </a:r>
                      <a:r>
                        <a:rPr sz="1600" spc="-10" dirty="0">
                          <a:latin typeface="Arial" panose="020B0604020202020204"/>
                          <a:cs typeface="Arial" panose="020B0604020202020204"/>
                        </a:rPr>
                        <a:t>wasteful </a:t>
                      </a:r>
                      <a:r>
                        <a:rPr sz="1600" spc="-15" dirty="0">
                          <a:latin typeface="Arial" panose="020B0604020202020204"/>
                          <a:cs typeface="Arial" panose="020B0604020202020204"/>
                        </a:rPr>
                        <a:t>use </a:t>
                      </a:r>
                      <a:r>
                        <a:rPr sz="1600" spc="-10" dirty="0">
                          <a:latin typeface="Arial" panose="020B0604020202020204"/>
                          <a:cs typeface="Arial" panose="020B0604020202020204"/>
                        </a:rPr>
                        <a:t>of </a:t>
                      </a:r>
                      <a:r>
                        <a:rPr sz="1600" spc="-5" dirty="0">
                          <a:latin typeface="Arial" panose="020B0604020202020204"/>
                          <a:cs typeface="Arial" panose="020B0604020202020204"/>
                        </a:rPr>
                        <a:t>system </a:t>
                      </a:r>
                      <a:r>
                        <a:rPr sz="1600" spc="-10" dirty="0">
                          <a:latin typeface="Arial" panose="020B0604020202020204"/>
                          <a:cs typeface="Arial" panose="020B0604020202020204"/>
                        </a:rPr>
                        <a:t>resources such </a:t>
                      </a:r>
                      <a:r>
                        <a:rPr sz="1600" spc="-20" dirty="0">
                          <a:latin typeface="Arial" panose="020B0604020202020204"/>
                          <a:cs typeface="Arial" panose="020B0604020202020204"/>
                        </a:rPr>
                        <a:t>as  </a:t>
                      </a:r>
                      <a:r>
                        <a:rPr sz="1600" spc="-5" dirty="0">
                          <a:latin typeface="Arial" panose="020B0604020202020204"/>
                          <a:cs typeface="Arial" panose="020B0604020202020204"/>
                        </a:rPr>
                        <a:t>memory and processor </a:t>
                      </a:r>
                      <a:r>
                        <a:rPr sz="1600" spc="-10" dirty="0">
                          <a:latin typeface="Arial" panose="020B0604020202020204"/>
                          <a:cs typeface="Arial" panose="020B0604020202020204"/>
                        </a:rPr>
                        <a:t>cycles. </a:t>
                      </a:r>
                      <a:r>
                        <a:rPr sz="1600" spc="-15" dirty="0">
                          <a:latin typeface="Arial" panose="020B0604020202020204"/>
                          <a:cs typeface="Arial" panose="020B0604020202020204"/>
                        </a:rPr>
                        <a:t>Efficiency </a:t>
                      </a:r>
                      <a:r>
                        <a:rPr sz="1600" spc="-5" dirty="0">
                          <a:latin typeface="Arial" panose="020B0604020202020204"/>
                          <a:cs typeface="Arial" panose="020B0604020202020204"/>
                        </a:rPr>
                        <a:t>therefore </a:t>
                      </a:r>
                      <a:r>
                        <a:rPr sz="1600" spc="-10" dirty="0">
                          <a:latin typeface="Arial" panose="020B0604020202020204"/>
                          <a:cs typeface="Arial" panose="020B0604020202020204"/>
                        </a:rPr>
                        <a:t>includes  responsiveness, </a:t>
                      </a:r>
                      <a:r>
                        <a:rPr sz="1600" spc="-5" dirty="0">
                          <a:latin typeface="Arial" panose="020B0604020202020204"/>
                          <a:cs typeface="Arial" panose="020B0604020202020204"/>
                        </a:rPr>
                        <a:t>processing time, memory utilisation,</a:t>
                      </a:r>
                      <a:r>
                        <a:rPr sz="1600" spc="-195" dirty="0">
                          <a:latin typeface="Arial" panose="020B0604020202020204"/>
                          <a:cs typeface="Arial" panose="020B0604020202020204"/>
                        </a:rPr>
                        <a:t> </a:t>
                      </a:r>
                      <a:r>
                        <a:rPr sz="1600" spc="-5" dirty="0">
                          <a:latin typeface="Arial" panose="020B0604020202020204"/>
                          <a:cs typeface="Arial" panose="020B0604020202020204"/>
                        </a:rPr>
                        <a:t>etc.</a:t>
                      </a:r>
                      <a:endParaRPr sz="1600" spc="-5" dirty="0">
                        <a:latin typeface="Arial" panose="020B0604020202020204"/>
                        <a:cs typeface="Arial" panose="020B0604020202020204"/>
                      </a:endParaRPr>
                    </a:p>
                    <a:p>
                      <a:pPr marL="532765" marR="36830" indent="-285750" algn="just">
                        <a:lnSpc>
                          <a:spcPts val="1700"/>
                        </a:lnSpc>
                        <a:buFont typeface="Arial" panose="020B0604020202020204" pitchFamily="34" charset="0"/>
                        <a:buChar char="•"/>
                      </a:pPr>
                      <a:r>
                        <a:rPr sz="1600">
                          <a:latin typeface="Arial" panose="020B0604020202020204"/>
                          <a:cs typeface="Arial" panose="020B0604020202020204"/>
                        </a:rPr>
                        <a:t>Efficiency measures the degree to which software makes good use of the hardware resources available to it.</a:t>
                      </a:r>
                      <a:endParaRPr sz="1600">
                        <a:latin typeface="Arial" panose="020B0604020202020204"/>
                        <a:cs typeface="Arial" panose="020B0604020202020204"/>
                      </a:endParaRPr>
                    </a:p>
                  </a:txBody>
                  <a:tcPr marL="0" marR="0" marT="0" marB="0">
                    <a:lnR w="12700">
                      <a:solidFill>
                        <a:srgbClr val="4F81BB"/>
                      </a:solidFill>
                      <a:prstDash val="solid"/>
                    </a:lnR>
                    <a:lnT w="12700">
                      <a:solidFill>
                        <a:srgbClr val="4F81BB"/>
                      </a:solidFill>
                      <a:prstDash val="solid"/>
                    </a:lnT>
                    <a:lnB w="12700">
                      <a:solidFill>
                        <a:srgbClr val="4F81BB"/>
                      </a:solidFill>
                      <a:prstDash val="solid"/>
                    </a:lnB>
                    <a:solidFill>
                      <a:srgbClr val="E9EBF4"/>
                    </a:solidFill>
                  </a:tcPr>
                </a:tc>
              </a:tr>
              <a:tr h="922794">
                <a:tc>
                  <a:txBody>
                    <a:bodyPr/>
                    <a:lstStyle/>
                    <a:p>
                      <a:pPr marL="54610">
                        <a:lnSpc>
                          <a:spcPts val="1565"/>
                        </a:lnSpc>
                      </a:pPr>
                      <a:r>
                        <a:rPr sz="1600" spc="-5" dirty="0">
                          <a:latin typeface="Arial" panose="020B0604020202020204"/>
                          <a:cs typeface="Arial" panose="020B0604020202020204"/>
                        </a:rPr>
                        <a:t>Acceptability</a:t>
                      </a:r>
                      <a:endParaRPr sz="1600">
                        <a:latin typeface="Arial" panose="020B0604020202020204"/>
                        <a:cs typeface="Arial" panose="020B0604020202020204"/>
                      </a:endParaRPr>
                    </a:p>
                  </a:txBody>
                  <a:tcPr marL="0" marR="0" marT="0" marB="0">
                    <a:lnL w="12700">
                      <a:solidFill>
                        <a:srgbClr val="4F81BB"/>
                      </a:solidFill>
                      <a:prstDash val="solid"/>
                    </a:lnL>
                    <a:lnT w="12700">
                      <a:solidFill>
                        <a:srgbClr val="4F81BB"/>
                      </a:solidFill>
                      <a:prstDash val="solid"/>
                    </a:lnT>
                    <a:lnB w="12700">
                      <a:solidFill>
                        <a:srgbClr val="4F81BB"/>
                      </a:solidFill>
                      <a:prstDash val="solid"/>
                    </a:lnB>
                  </a:tcPr>
                </a:tc>
                <a:tc>
                  <a:txBody>
                    <a:bodyPr/>
                    <a:lstStyle/>
                    <a:p>
                      <a:pPr marL="247015" marR="34925" algn="just">
                        <a:lnSpc>
                          <a:spcPts val="1700"/>
                        </a:lnSpc>
                      </a:pPr>
                      <a:r>
                        <a:rPr sz="1600" spc="-5" dirty="0">
                          <a:latin typeface="Arial" panose="020B0604020202020204"/>
                          <a:cs typeface="Arial" panose="020B0604020202020204"/>
                        </a:rPr>
                        <a:t>Software must </a:t>
                      </a:r>
                      <a:r>
                        <a:rPr sz="1600" spc="-10" dirty="0">
                          <a:latin typeface="Arial" panose="020B0604020202020204"/>
                          <a:cs typeface="Arial" panose="020B0604020202020204"/>
                        </a:rPr>
                        <a:t>be acceptable </a:t>
                      </a:r>
                      <a:r>
                        <a:rPr sz="1600" spc="-5" dirty="0">
                          <a:latin typeface="Arial" panose="020B0604020202020204"/>
                          <a:cs typeface="Arial" panose="020B0604020202020204"/>
                        </a:rPr>
                        <a:t>to </a:t>
                      </a:r>
                      <a:r>
                        <a:rPr sz="1600" dirty="0">
                          <a:latin typeface="Arial" panose="020B0604020202020204"/>
                          <a:cs typeface="Arial" panose="020B0604020202020204"/>
                        </a:rPr>
                        <a:t>the </a:t>
                      </a:r>
                      <a:r>
                        <a:rPr sz="1600" spc="-20" dirty="0">
                          <a:latin typeface="Arial" panose="020B0604020202020204"/>
                          <a:cs typeface="Arial" panose="020B0604020202020204"/>
                        </a:rPr>
                        <a:t>type </a:t>
                      </a:r>
                      <a:r>
                        <a:rPr sz="1600" spc="-5" dirty="0">
                          <a:latin typeface="Arial" panose="020B0604020202020204"/>
                          <a:cs typeface="Arial" panose="020B0604020202020204"/>
                        </a:rPr>
                        <a:t>of users for </a:t>
                      </a:r>
                      <a:r>
                        <a:rPr sz="1600" spc="-10" dirty="0">
                          <a:latin typeface="Arial" panose="020B0604020202020204"/>
                          <a:cs typeface="Arial" panose="020B0604020202020204"/>
                        </a:rPr>
                        <a:t>which it </a:t>
                      </a:r>
                      <a:r>
                        <a:rPr sz="1600" dirty="0">
                          <a:latin typeface="Arial" panose="020B0604020202020204"/>
                          <a:cs typeface="Arial" panose="020B0604020202020204"/>
                        </a:rPr>
                        <a:t>is </a:t>
                      </a:r>
                      <a:r>
                        <a:rPr sz="1600" spc="-10" dirty="0">
                          <a:latin typeface="Arial" panose="020B0604020202020204"/>
                          <a:cs typeface="Arial" panose="020B0604020202020204"/>
                        </a:rPr>
                        <a:t>designed.  This </a:t>
                      </a:r>
                      <a:r>
                        <a:rPr sz="1600" spc="-15" dirty="0">
                          <a:latin typeface="Arial" panose="020B0604020202020204"/>
                          <a:cs typeface="Arial" panose="020B0604020202020204"/>
                        </a:rPr>
                        <a:t>means </a:t>
                      </a:r>
                      <a:r>
                        <a:rPr sz="1600" spc="-5" dirty="0">
                          <a:latin typeface="Arial" panose="020B0604020202020204"/>
                          <a:cs typeface="Arial" panose="020B0604020202020204"/>
                        </a:rPr>
                        <a:t>that </a:t>
                      </a:r>
                      <a:r>
                        <a:rPr sz="1600" dirty="0">
                          <a:latin typeface="Arial" panose="020B0604020202020204"/>
                          <a:cs typeface="Arial" panose="020B0604020202020204"/>
                        </a:rPr>
                        <a:t>it </a:t>
                      </a:r>
                      <a:r>
                        <a:rPr sz="1600" spc="-15" dirty="0">
                          <a:latin typeface="Arial" panose="020B0604020202020204"/>
                          <a:cs typeface="Arial" panose="020B0604020202020204"/>
                        </a:rPr>
                        <a:t>must </a:t>
                      </a:r>
                      <a:r>
                        <a:rPr sz="1600" spc="-5" dirty="0">
                          <a:latin typeface="Arial" panose="020B0604020202020204"/>
                          <a:cs typeface="Arial" panose="020B0604020202020204"/>
                        </a:rPr>
                        <a:t>be </a:t>
                      </a:r>
                      <a:r>
                        <a:rPr sz="1600" spc="-10" dirty="0">
                          <a:latin typeface="Arial" panose="020B0604020202020204"/>
                          <a:cs typeface="Arial" panose="020B0604020202020204"/>
                        </a:rPr>
                        <a:t>understandable, usable </a:t>
                      </a:r>
                      <a:r>
                        <a:rPr sz="1600" spc="-5" dirty="0">
                          <a:latin typeface="Arial" panose="020B0604020202020204"/>
                          <a:cs typeface="Arial" panose="020B0604020202020204"/>
                        </a:rPr>
                        <a:t>and compatible </a:t>
                      </a:r>
                      <a:r>
                        <a:rPr sz="1600" spc="-10" dirty="0">
                          <a:latin typeface="Arial" panose="020B0604020202020204"/>
                          <a:cs typeface="Arial" panose="020B0604020202020204"/>
                        </a:rPr>
                        <a:t>with  </a:t>
                      </a:r>
                      <a:r>
                        <a:rPr sz="1600" spc="-5" dirty="0">
                          <a:latin typeface="Arial" panose="020B0604020202020204"/>
                          <a:cs typeface="Arial" panose="020B0604020202020204"/>
                        </a:rPr>
                        <a:t>other systems that they</a:t>
                      </a:r>
                      <a:r>
                        <a:rPr sz="1600" spc="-110" dirty="0">
                          <a:latin typeface="Arial" panose="020B0604020202020204"/>
                          <a:cs typeface="Arial" panose="020B0604020202020204"/>
                        </a:rPr>
                        <a:t> </a:t>
                      </a:r>
                      <a:r>
                        <a:rPr sz="1600" spc="-5" dirty="0">
                          <a:latin typeface="Arial" panose="020B0604020202020204"/>
                          <a:cs typeface="Arial" panose="020B0604020202020204"/>
                        </a:rPr>
                        <a:t>use.</a:t>
                      </a:r>
                      <a:endParaRPr sz="1600">
                        <a:latin typeface="Arial" panose="020B0604020202020204"/>
                        <a:cs typeface="Arial" panose="020B0604020202020204"/>
                      </a:endParaRPr>
                    </a:p>
                  </a:txBody>
                  <a:tcPr marL="0" marR="0" marT="0" marB="0">
                    <a:lnR w="12700">
                      <a:solidFill>
                        <a:srgbClr val="4F81BB"/>
                      </a:solidFill>
                      <a:prstDash val="solid"/>
                    </a:lnR>
                    <a:lnT w="12700">
                      <a:solidFill>
                        <a:srgbClr val="4F81BB"/>
                      </a:solidFill>
                      <a:prstDash val="solid"/>
                    </a:lnT>
                    <a:lnB w="12700">
                      <a:solidFill>
                        <a:srgbClr val="4F81BB"/>
                      </a:solidFill>
                      <a:prstDash val="soli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smtClean="0"/>
              <a:t>Participants &amp; Roles</a:t>
            </a:r>
            <a:endParaRPr lang="en-US" altLang="en-US" dirty="0" smtClean="0"/>
          </a:p>
        </p:txBody>
      </p:sp>
      <p:sp>
        <p:nvSpPr>
          <p:cNvPr id="27651"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C0BD9E-1314-48FE-92CC-6621BF21783B}" type="slidenum">
              <a:rPr lang="en-US" altLang="en-US" sz="1200" smtClean="0">
                <a:solidFill>
                  <a:srgbClr val="898989"/>
                </a:solidFill>
              </a:rPr>
            </a:fld>
            <a:endParaRPr lang="en-US" altLang="en-US" sz="1200" smtClean="0">
              <a:solidFill>
                <a:srgbClr val="898989"/>
              </a:solidFill>
            </a:endParaRPr>
          </a:p>
        </p:txBody>
      </p:sp>
      <p:pic>
        <p:nvPicPr>
          <p:cNvPr id="27652" name="Content Placeholder 4"/>
          <p:cNvPicPr>
            <a:picLocks noGrp="1" noChangeAspect="1"/>
          </p:cNvPicPr>
          <p:nvPr>
            <p:ph sz="quarter" idx="1"/>
          </p:nvPr>
        </p:nvPicPr>
        <p:blipFill rotWithShape="1">
          <a:blip r:embed="rId1">
            <a:extLst>
              <a:ext uri="{28A0092B-C50C-407E-A947-70E740481C1C}">
                <a14:useLocalDpi xmlns:a14="http://schemas.microsoft.com/office/drawing/2010/main" val="0"/>
              </a:ext>
            </a:extLst>
          </a:blip>
          <a:srcRect l="9700" t="26796" r="28057"/>
          <a:stretch>
            <a:fillRect/>
          </a:stretch>
        </p:blipFill>
        <p:spPr>
          <a:xfrm>
            <a:off x="772464" y="1433290"/>
            <a:ext cx="7685736" cy="4579937"/>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smtClean="0"/>
              <a:t>Participants &amp; Roles</a:t>
            </a:r>
            <a:endParaRPr lang="en-US" altLang="en-US" dirty="0" smtClean="0"/>
          </a:p>
        </p:txBody>
      </p:sp>
      <p:sp>
        <p:nvSpPr>
          <p:cNvPr id="28675"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126397-D3F8-4020-AAB4-42D0F8812A6B}" type="slidenum">
              <a:rPr lang="en-US" altLang="en-US" sz="1200" smtClean="0">
                <a:solidFill>
                  <a:srgbClr val="898989"/>
                </a:solidFill>
              </a:rPr>
            </a:fld>
            <a:endParaRPr lang="en-US" altLang="en-US" sz="1200" smtClean="0">
              <a:solidFill>
                <a:srgbClr val="898989"/>
              </a:solidFill>
            </a:endParaRPr>
          </a:p>
        </p:txBody>
      </p:sp>
      <p:pic>
        <p:nvPicPr>
          <p:cNvPr id="28676" name="Content Placeholder 4"/>
          <p:cNvPicPr>
            <a:picLocks noGrp="1" noChangeAspect="1"/>
          </p:cNvPicPr>
          <p:nvPr>
            <p:ph sz="quarter" idx="1"/>
          </p:nvPr>
        </p:nvPicPr>
        <p:blipFill rotWithShape="1">
          <a:blip r:embed="rId1">
            <a:extLst>
              <a:ext uri="{28A0092B-C50C-407E-A947-70E740481C1C}">
                <a14:useLocalDpi xmlns:a14="http://schemas.microsoft.com/office/drawing/2010/main" val="0"/>
              </a:ext>
            </a:extLst>
          </a:blip>
          <a:srcRect l="9523" t="31913" r="30963" b="680"/>
          <a:stretch>
            <a:fillRect/>
          </a:stretch>
        </p:blipFill>
        <p:spPr>
          <a:xfrm>
            <a:off x="772464" y="1531111"/>
            <a:ext cx="7459980" cy="4345627"/>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02737" y="1450578"/>
            <a:ext cx="2971799" cy="1577355"/>
          </a:xfrm>
          <a:prstGeom prst="rect">
            <a:avLst/>
          </a:prstGeom>
        </p:spPr>
        <p:txBody>
          <a:bodyPr vert="horz" wrap="square" lIns="0" tIns="12700" rIns="0" bIns="0" rtlCol="0">
            <a:spAutoFit/>
          </a:bodyPr>
          <a:lstStyle/>
          <a:p>
            <a:pPr marR="38100" algn="ctr">
              <a:lnSpc>
                <a:spcPct val="100000"/>
              </a:lnSpc>
              <a:spcBef>
                <a:spcPts val="100"/>
              </a:spcBef>
            </a:pPr>
            <a:r>
              <a:rPr sz="5400" b="1" dirty="0">
                <a:solidFill>
                  <a:srgbClr val="96ABBB"/>
                </a:solidFill>
                <a:latin typeface="Arial" panose="020B0604020202020204"/>
                <a:cs typeface="Arial" panose="020B0604020202020204"/>
              </a:rPr>
              <a:t>“</a:t>
            </a:r>
            <a:endParaRPr sz="5400" dirty="0">
              <a:latin typeface="Arial" panose="020B0604020202020204"/>
              <a:cs typeface="Arial" panose="020B0604020202020204"/>
            </a:endParaRPr>
          </a:p>
          <a:p>
            <a:pPr algn="ctr">
              <a:lnSpc>
                <a:spcPct val="100000"/>
              </a:lnSpc>
              <a:spcBef>
                <a:spcPts val="3200"/>
              </a:spcBef>
            </a:pPr>
            <a:r>
              <a:rPr lang="en-US" sz="2100" b="1" dirty="0" smtClean="0">
                <a:solidFill>
                  <a:srgbClr val="677480"/>
                </a:solidFill>
                <a:latin typeface="Arial" panose="020B0604020202020204"/>
                <a:cs typeface="Arial" panose="020B0604020202020204"/>
              </a:rPr>
              <a:t>Engr. </a:t>
            </a:r>
            <a:r>
              <a:rPr lang="en-US" sz="2100" b="1" dirty="0" err="1" smtClean="0">
                <a:solidFill>
                  <a:srgbClr val="677480"/>
                </a:solidFill>
                <a:latin typeface="Arial" panose="020B0604020202020204"/>
                <a:cs typeface="Arial" panose="020B0604020202020204"/>
              </a:rPr>
              <a:t>Mobeen</a:t>
            </a:r>
            <a:r>
              <a:rPr lang="en-US" sz="2100" b="1" dirty="0" smtClean="0">
                <a:solidFill>
                  <a:srgbClr val="677480"/>
                </a:solidFill>
                <a:latin typeface="Arial" panose="020B0604020202020204"/>
                <a:cs typeface="Arial" panose="020B0604020202020204"/>
              </a:rPr>
              <a:t> </a:t>
            </a:r>
            <a:r>
              <a:rPr lang="en-US" sz="2100" b="1" dirty="0" err="1" smtClean="0">
                <a:solidFill>
                  <a:srgbClr val="677480"/>
                </a:solidFill>
                <a:latin typeface="Arial" panose="020B0604020202020204"/>
                <a:cs typeface="Arial" panose="020B0604020202020204"/>
              </a:rPr>
              <a:t>Nazar</a:t>
            </a:r>
            <a:endParaRPr sz="2100" dirty="0">
              <a:latin typeface="Arial" panose="020B0604020202020204"/>
              <a:cs typeface="Arial" panose="020B0604020202020204"/>
            </a:endParaRPr>
          </a:p>
        </p:txBody>
      </p:sp>
      <p:grpSp>
        <p:nvGrpSpPr>
          <p:cNvPr id="3" name="object 3"/>
          <p:cNvGrpSpPr/>
          <p:nvPr/>
        </p:nvGrpSpPr>
        <p:grpSpPr>
          <a:xfrm>
            <a:off x="5722620" y="2133600"/>
            <a:ext cx="3421379" cy="102235"/>
            <a:chOff x="5722620" y="2133600"/>
            <a:chExt cx="3421379" cy="102235"/>
          </a:xfrm>
        </p:grpSpPr>
        <p:sp>
          <p:nvSpPr>
            <p:cNvPr id="4" name="object 4"/>
            <p:cNvSpPr/>
            <p:nvPr/>
          </p:nvSpPr>
          <p:spPr>
            <a:xfrm>
              <a:off x="5722620" y="2133600"/>
              <a:ext cx="1711960" cy="102235"/>
            </a:xfrm>
            <a:custGeom>
              <a:avLst/>
              <a:gdLst/>
              <a:ahLst/>
              <a:cxnLst/>
              <a:rect l="l" t="t" r="r" b="b"/>
              <a:pathLst>
                <a:path w="1711959" h="102235">
                  <a:moveTo>
                    <a:pt x="1711452" y="0"/>
                  </a:moveTo>
                  <a:lnTo>
                    <a:pt x="0" y="0"/>
                  </a:lnTo>
                  <a:lnTo>
                    <a:pt x="0" y="102108"/>
                  </a:lnTo>
                  <a:lnTo>
                    <a:pt x="1711452" y="102108"/>
                  </a:lnTo>
                  <a:lnTo>
                    <a:pt x="1711452" y="0"/>
                  </a:lnTo>
                  <a:close/>
                </a:path>
              </a:pathLst>
            </a:custGeom>
            <a:solidFill>
              <a:srgbClr val="FF9615"/>
            </a:solidFill>
          </p:spPr>
          <p:txBody>
            <a:bodyPr wrap="square" lIns="0" tIns="0" rIns="0" bIns="0" rtlCol="0"/>
            <a:lstStyle/>
            <a:p/>
          </p:txBody>
        </p:sp>
        <p:sp>
          <p:nvSpPr>
            <p:cNvPr id="5" name="object 5"/>
            <p:cNvSpPr/>
            <p:nvPr/>
          </p:nvSpPr>
          <p:spPr>
            <a:xfrm>
              <a:off x="7434072" y="2133600"/>
              <a:ext cx="1710055" cy="102235"/>
            </a:xfrm>
            <a:custGeom>
              <a:avLst/>
              <a:gdLst/>
              <a:ahLst/>
              <a:cxnLst/>
              <a:rect l="l" t="t" r="r" b="b"/>
              <a:pathLst>
                <a:path w="1710054" h="102235">
                  <a:moveTo>
                    <a:pt x="1709927" y="0"/>
                  </a:moveTo>
                  <a:lnTo>
                    <a:pt x="0" y="0"/>
                  </a:lnTo>
                  <a:lnTo>
                    <a:pt x="0" y="102108"/>
                  </a:lnTo>
                  <a:lnTo>
                    <a:pt x="1709927" y="102108"/>
                  </a:lnTo>
                  <a:lnTo>
                    <a:pt x="1709927" y="0"/>
                  </a:lnTo>
                  <a:close/>
                </a:path>
              </a:pathLst>
            </a:custGeom>
            <a:solidFill>
              <a:srgbClr val="F10152"/>
            </a:solidFill>
          </p:spPr>
          <p:txBody>
            <a:bodyPr wrap="square" lIns="0" tIns="0" rIns="0" bIns="0" rtlCol="0"/>
            <a:lstStyle/>
            <a:p/>
          </p:txBody>
        </p:sp>
      </p:grpSp>
      <p:grpSp>
        <p:nvGrpSpPr>
          <p:cNvPr id="6" name="object 6"/>
          <p:cNvGrpSpPr/>
          <p:nvPr/>
        </p:nvGrpSpPr>
        <p:grpSpPr>
          <a:xfrm>
            <a:off x="0" y="2133600"/>
            <a:ext cx="3421379" cy="102235"/>
            <a:chOff x="0" y="2133600"/>
            <a:chExt cx="3421379" cy="102235"/>
          </a:xfrm>
        </p:grpSpPr>
        <p:sp>
          <p:nvSpPr>
            <p:cNvPr id="7" name="object 7"/>
            <p:cNvSpPr/>
            <p:nvPr/>
          </p:nvSpPr>
          <p:spPr>
            <a:xfrm>
              <a:off x="0" y="2133600"/>
              <a:ext cx="1710055" cy="102235"/>
            </a:xfrm>
            <a:custGeom>
              <a:avLst/>
              <a:gdLst/>
              <a:ahLst/>
              <a:cxnLst/>
              <a:rect l="l" t="t" r="r" b="b"/>
              <a:pathLst>
                <a:path w="1710055" h="102235">
                  <a:moveTo>
                    <a:pt x="1709927" y="0"/>
                  </a:moveTo>
                  <a:lnTo>
                    <a:pt x="0" y="0"/>
                  </a:lnTo>
                  <a:lnTo>
                    <a:pt x="0" y="102108"/>
                  </a:lnTo>
                  <a:lnTo>
                    <a:pt x="1709927" y="102108"/>
                  </a:lnTo>
                  <a:lnTo>
                    <a:pt x="1709927" y="0"/>
                  </a:lnTo>
                  <a:close/>
                </a:path>
              </a:pathLst>
            </a:custGeom>
            <a:solidFill>
              <a:srgbClr val="7DCEFC"/>
            </a:solidFill>
          </p:spPr>
          <p:txBody>
            <a:bodyPr wrap="square" lIns="0" tIns="0" rIns="0" bIns="0" rtlCol="0"/>
            <a:lstStyle/>
            <a:p/>
          </p:txBody>
        </p:sp>
        <p:sp>
          <p:nvSpPr>
            <p:cNvPr id="8" name="object 8"/>
            <p:cNvSpPr/>
            <p:nvPr/>
          </p:nvSpPr>
          <p:spPr>
            <a:xfrm>
              <a:off x="1709927" y="2133600"/>
              <a:ext cx="1711960" cy="102235"/>
            </a:xfrm>
            <a:custGeom>
              <a:avLst/>
              <a:gdLst/>
              <a:ahLst/>
              <a:cxnLst/>
              <a:rect l="l" t="t" r="r" b="b"/>
              <a:pathLst>
                <a:path w="1711960" h="102235">
                  <a:moveTo>
                    <a:pt x="1711452" y="0"/>
                  </a:moveTo>
                  <a:lnTo>
                    <a:pt x="0" y="0"/>
                  </a:lnTo>
                  <a:lnTo>
                    <a:pt x="0" y="102108"/>
                  </a:lnTo>
                  <a:lnTo>
                    <a:pt x="1711452" y="102108"/>
                  </a:lnTo>
                  <a:lnTo>
                    <a:pt x="1711452" y="0"/>
                  </a:lnTo>
                  <a:close/>
                </a:path>
              </a:pathLst>
            </a:custGeom>
            <a:solidFill>
              <a:srgbClr val="2085C5"/>
            </a:solidFill>
          </p:spPr>
          <p:txBody>
            <a:bodyPr wrap="square" lIns="0" tIns="0" rIns="0" bIns="0" rtlCol="0"/>
            <a:lstStyle/>
            <a:p/>
          </p:txBody>
        </p:sp>
      </p:grpSp>
      <p:sp>
        <p:nvSpPr>
          <p:cNvPr id="9" name="object 9"/>
          <p:cNvSpPr txBox="1"/>
          <p:nvPr/>
        </p:nvSpPr>
        <p:spPr>
          <a:xfrm>
            <a:off x="1849882" y="3027933"/>
            <a:ext cx="5846318" cy="893963"/>
          </a:xfrm>
          <a:prstGeom prst="rect">
            <a:avLst/>
          </a:prstGeom>
        </p:spPr>
        <p:txBody>
          <a:bodyPr vert="horz" wrap="square" lIns="0" tIns="12700" rIns="0" bIns="0" rtlCol="0">
            <a:spAutoFit/>
          </a:bodyPr>
          <a:lstStyle/>
          <a:p>
            <a:pPr marL="27940" marR="5080" algn="ctr">
              <a:lnSpc>
                <a:spcPct val="129000"/>
              </a:lnSpc>
              <a:spcBef>
                <a:spcPts val="100"/>
              </a:spcBef>
            </a:pPr>
            <a:r>
              <a:rPr sz="2100" b="1" spc="-5" dirty="0">
                <a:solidFill>
                  <a:srgbClr val="677480"/>
                </a:solidFill>
                <a:latin typeface="Arial" panose="020B0604020202020204"/>
                <a:cs typeface="Arial" panose="020B0604020202020204"/>
              </a:rPr>
              <a:t>Lecturer, Department </a:t>
            </a:r>
            <a:r>
              <a:rPr sz="2100" b="1" dirty="0">
                <a:solidFill>
                  <a:srgbClr val="677480"/>
                </a:solidFill>
                <a:latin typeface="Arial" panose="020B0604020202020204"/>
                <a:cs typeface="Arial" panose="020B0604020202020204"/>
              </a:rPr>
              <a:t>of </a:t>
            </a:r>
            <a:r>
              <a:rPr lang="en-US" sz="2100" b="1" spc="-5" dirty="0" smtClean="0">
                <a:solidFill>
                  <a:srgbClr val="677480"/>
                </a:solidFill>
                <a:latin typeface="Arial" panose="020B0604020202020204"/>
                <a:cs typeface="Arial" panose="020B0604020202020204"/>
              </a:rPr>
              <a:t>Software Engineering</a:t>
            </a:r>
            <a:endParaRPr lang="en-US" sz="2100" b="1" spc="-5" dirty="0" smtClean="0">
              <a:solidFill>
                <a:srgbClr val="677480"/>
              </a:solidFill>
              <a:latin typeface="Arial" panose="020B0604020202020204"/>
              <a:cs typeface="Arial" panose="020B0604020202020204"/>
            </a:endParaRPr>
          </a:p>
          <a:p>
            <a:pPr marL="13335" algn="ctr">
              <a:lnSpc>
                <a:spcPct val="100000"/>
              </a:lnSpc>
              <a:spcBef>
                <a:spcPts val="1055"/>
              </a:spcBef>
            </a:pPr>
            <a:r>
              <a:rPr sz="2100" b="1" spc="-5" dirty="0" smtClean="0">
                <a:solidFill>
                  <a:srgbClr val="677480"/>
                </a:solidFill>
                <a:latin typeface="Arial" panose="020B0604020202020204"/>
                <a:cs typeface="Arial" panose="020B0604020202020204"/>
              </a:rPr>
              <a:t>E-mail</a:t>
            </a:r>
            <a:r>
              <a:rPr sz="2100" b="1" spc="-5" dirty="0">
                <a:solidFill>
                  <a:srgbClr val="677480"/>
                </a:solidFill>
                <a:latin typeface="Arial" panose="020B0604020202020204"/>
                <a:cs typeface="Arial" panose="020B0604020202020204"/>
              </a:rPr>
              <a:t>:	</a:t>
            </a:r>
            <a:r>
              <a:rPr lang="en-US" sz="2100" b="1" spc="-5" dirty="0" smtClean="0">
                <a:solidFill>
                  <a:srgbClr val="677480"/>
                </a:solidFill>
                <a:latin typeface="Arial" panose="020B0604020202020204"/>
                <a:cs typeface="Arial" panose="020B0604020202020204"/>
                <a:hlinkClick r:id="rId1"/>
              </a:rPr>
              <a:t>mobeennazar</a:t>
            </a:r>
            <a:r>
              <a:rPr sz="2100" b="1" spc="-5" dirty="0" smtClean="0">
                <a:solidFill>
                  <a:srgbClr val="677480"/>
                </a:solidFill>
                <a:latin typeface="Arial" panose="020B0604020202020204"/>
                <a:cs typeface="Arial" panose="020B0604020202020204"/>
                <a:hlinkClick r:id="rId1"/>
              </a:rPr>
              <a:t>.</a:t>
            </a:r>
            <a:r>
              <a:rPr sz="2100" b="1" spc="-5" dirty="0" smtClean="0">
                <a:solidFill>
                  <a:srgbClr val="677480"/>
                </a:solidFill>
                <a:latin typeface="Arial" panose="020B0604020202020204"/>
                <a:cs typeface="Arial" panose="020B0604020202020204"/>
                <a:hlinkClick r:id="rId2"/>
              </a:rPr>
              <a:t>bukc@bahria.edu.pk</a:t>
            </a:r>
            <a:endParaRPr sz="2100" dirty="0">
              <a:latin typeface="Arial" panose="020B0604020202020204"/>
              <a:cs typeface="Arial" panose="020B0604020202020204"/>
            </a:endParaRPr>
          </a:p>
        </p:txBody>
      </p:sp>
      <p:sp>
        <p:nvSpPr>
          <p:cNvPr id="10" name="object 10"/>
          <p:cNvSpPr txBox="1">
            <a:spLocks noGrp="1"/>
          </p:cNvSpPr>
          <p:nvPr>
            <p:ph type="title"/>
          </p:nvPr>
        </p:nvSpPr>
        <p:spPr>
          <a:xfrm>
            <a:off x="3350738" y="914400"/>
            <a:ext cx="2337435" cy="574040"/>
          </a:xfrm>
          <a:prstGeom prst="rect">
            <a:avLst/>
          </a:prstGeom>
        </p:spPr>
        <p:txBody>
          <a:bodyPr vert="horz" wrap="square" lIns="0" tIns="12700" rIns="0" bIns="0" rtlCol="0">
            <a:spAutoFit/>
          </a:bodyPr>
          <a:lstStyle/>
          <a:p>
            <a:pPr marL="12700">
              <a:lnSpc>
                <a:spcPct val="100000"/>
              </a:lnSpc>
              <a:spcBef>
                <a:spcPts val="100"/>
              </a:spcBef>
            </a:pPr>
            <a:r>
              <a:rPr b="1" dirty="0">
                <a:solidFill>
                  <a:srgbClr val="006FC0"/>
                </a:solidFill>
                <a:latin typeface="Arial" panose="020B0604020202020204"/>
                <a:cs typeface="Arial" panose="020B0604020202020204"/>
              </a:rPr>
              <a:t>Who </a:t>
            </a:r>
            <a:r>
              <a:rPr b="1" spc="-5" dirty="0">
                <a:solidFill>
                  <a:srgbClr val="006FC0"/>
                </a:solidFill>
                <a:latin typeface="Arial" panose="020B0604020202020204"/>
                <a:cs typeface="Arial" panose="020B0604020202020204"/>
              </a:rPr>
              <a:t>am</a:t>
            </a:r>
            <a:r>
              <a:rPr b="1" spc="-90" dirty="0">
                <a:solidFill>
                  <a:srgbClr val="006FC0"/>
                </a:solidFill>
                <a:latin typeface="Arial" panose="020B0604020202020204"/>
                <a:cs typeface="Arial" panose="020B0604020202020204"/>
              </a:rPr>
              <a:t> </a:t>
            </a:r>
            <a:r>
              <a:rPr b="1" dirty="0">
                <a:solidFill>
                  <a:srgbClr val="006FC0"/>
                </a:solidFill>
                <a:latin typeface="Arial" panose="020B0604020202020204"/>
                <a:cs typeface="Arial" panose="020B0604020202020204"/>
              </a:rPr>
              <a:t>I?</a:t>
            </a:r>
            <a:endParaRPr b="1" dirty="0">
              <a:solidFill>
                <a:srgbClr val="006FC0"/>
              </a:solidFill>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72464" y="58928"/>
            <a:ext cx="7459980" cy="574040"/>
          </a:xfrm>
        </p:spPr>
        <p:txBody>
          <a:bodyPr/>
          <a:lstStyle/>
          <a:p>
            <a:pPr eaLnBrk="1" hangingPunct="1"/>
            <a:r>
              <a:rPr lang="en-US" altLang="en-US" smtClean="0"/>
              <a:t>Manual Types</a:t>
            </a:r>
            <a:endParaRPr lang="en-US" altLang="en-US" dirty="0" smtClean="0"/>
          </a:p>
        </p:txBody>
      </p:sp>
      <p:sp>
        <p:nvSpPr>
          <p:cNvPr id="29699"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56D928-3D64-4CB7-8F1F-CC0D69913ECB}" type="slidenum">
              <a:rPr lang="en-US" altLang="en-US" sz="1200" smtClean="0">
                <a:solidFill>
                  <a:srgbClr val="898989"/>
                </a:solidFill>
              </a:rPr>
            </a:fld>
            <a:endParaRPr lang="en-US" altLang="en-US" sz="1200" smtClean="0">
              <a:solidFill>
                <a:srgbClr val="898989"/>
              </a:solidFill>
            </a:endParaRPr>
          </a:p>
        </p:txBody>
      </p:sp>
      <p:pic>
        <p:nvPicPr>
          <p:cNvPr id="29700" name="Content Placeholder 4"/>
          <p:cNvPicPr>
            <a:picLocks noGrp="1" noChangeAspect="1"/>
          </p:cNvPicPr>
          <p:nvPr>
            <p:ph sz="quarter" idx="1"/>
          </p:nvPr>
        </p:nvPicPr>
        <p:blipFill rotWithShape="1">
          <a:blip r:embed="rId1">
            <a:extLst>
              <a:ext uri="{28A0092B-C50C-407E-A947-70E740481C1C}">
                <a14:useLocalDpi xmlns:a14="http://schemas.microsoft.com/office/drawing/2010/main" val="0"/>
              </a:ext>
            </a:extLst>
          </a:blip>
          <a:srcRect l="8334" t="26802" r="5832"/>
          <a:stretch>
            <a:fillRect/>
          </a:stretch>
        </p:blipFill>
        <p:spPr>
          <a:xfrm>
            <a:off x="612775" y="595884"/>
            <a:ext cx="7848600" cy="4578350"/>
          </a:xfrm>
        </p:spPr>
      </p:pic>
      <p:sp>
        <p:nvSpPr>
          <p:cNvPr id="2" name="Text Box 1"/>
          <p:cNvSpPr txBox="1"/>
          <p:nvPr/>
        </p:nvSpPr>
        <p:spPr>
          <a:xfrm>
            <a:off x="631825" y="5180965"/>
            <a:ext cx="6362065" cy="645160"/>
          </a:xfrm>
          <a:prstGeom prst="rect">
            <a:avLst/>
          </a:prstGeom>
          <a:noFill/>
        </p:spPr>
        <p:txBody>
          <a:bodyPr wrap="none" rtlCol="0">
            <a:spAutoFit/>
          </a:bodyPr>
          <a:p>
            <a:pPr algn="l"/>
            <a:r>
              <a:rPr lang="en-US"/>
              <a:t> a document that describes in detail the processes and systems</a:t>
            </a:r>
            <a:endParaRPr lang="en-US"/>
          </a:p>
          <a:p>
            <a:pPr algn="l"/>
            <a:r>
              <a:rPr lang="en-US"/>
              <a:t> that a company uses to produce its goods and provide its services: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endParaRPr lang="en-US" altLang="en-US" smtClean="0"/>
          </a:p>
        </p:txBody>
      </p:sp>
      <p:sp>
        <p:nvSpPr>
          <p:cNvPr id="30723"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1DEF17-AA3F-493E-A336-76CE82E6941B}" type="slidenum">
              <a:rPr lang="en-US" altLang="en-US" sz="1200" smtClean="0">
                <a:solidFill>
                  <a:srgbClr val="898989"/>
                </a:solidFill>
              </a:rPr>
            </a:fld>
            <a:endParaRPr lang="en-US" altLang="en-US" sz="1200" smtClean="0">
              <a:solidFill>
                <a:srgbClr val="898989"/>
              </a:solidFill>
            </a:endParaRPr>
          </a:p>
        </p:txBody>
      </p:sp>
      <p:pic>
        <p:nvPicPr>
          <p:cNvPr id="30724" name="Content Placeholder 4"/>
          <p:cNvPicPr>
            <a:picLocks noGrp="1" noChangeAspect="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76200" y="0"/>
            <a:ext cx="9067800" cy="4674235"/>
          </a:xfrm>
        </p:spPr>
      </p:pic>
      <p:sp>
        <p:nvSpPr>
          <p:cNvPr id="2" name="Text Box 1"/>
          <p:cNvSpPr txBox="1"/>
          <p:nvPr/>
        </p:nvSpPr>
        <p:spPr>
          <a:xfrm>
            <a:off x="228600" y="4724400"/>
            <a:ext cx="7483475" cy="675640"/>
          </a:xfrm>
          <a:prstGeom prst="rect">
            <a:avLst/>
          </a:prstGeom>
          <a:noFill/>
        </p:spPr>
        <p:txBody>
          <a:bodyPr wrap="none" rtlCol="0">
            <a:spAutoFit/>
          </a:bodyPr>
          <a:p>
            <a:pPr algn="l"/>
            <a:r>
              <a:rPr lang="en-US" sz="2000" b="1"/>
              <a:t> Test manuals</a:t>
            </a:r>
            <a:r>
              <a:rPr lang="en-US"/>
              <a:t> are in need of improvement.A test manual should contain such</a:t>
            </a:r>
            <a:endParaRPr lang="en-US"/>
          </a:p>
          <a:p>
            <a:pPr algn="l"/>
            <a:r>
              <a:rPr lang="en-US"/>
              <a:t> information in the form of a brief history of the test.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371600" y="401955"/>
            <a:ext cx="6915150" cy="5293360"/>
          </a:xfrm>
        </p:spPr>
        <p:txBody>
          <a:bodyPr wrap="square"/>
          <a:p>
            <a:r>
              <a:rPr lang="en-US" sz="2800" b="1"/>
              <a:t>example of status report</a:t>
            </a:r>
            <a:r>
              <a:rPr lang="en-US"/>
              <a:t> include the attributes regarding projects:</a:t>
            </a:r>
            <a:endParaRPr lang="en-US"/>
          </a:p>
          <a:p>
            <a:pPr marL="342900" indent="-342900">
              <a:buFont typeface="Arial" panose="020B0604020202020204" pitchFamily="34" charset="0"/>
              <a:buChar char="•"/>
            </a:pPr>
            <a:r>
              <a:rPr lang="en-US"/>
              <a:t>program</a:t>
            </a:r>
            <a:endParaRPr lang="en-US"/>
          </a:p>
          <a:p>
            <a:pPr marL="342900" indent="-342900">
              <a:buFont typeface="Arial" panose="020B0604020202020204" pitchFamily="34" charset="0"/>
              <a:buChar char="•"/>
            </a:pPr>
            <a:r>
              <a:rPr lang="en-US"/>
              <a:t>reporting period</a:t>
            </a:r>
            <a:endParaRPr lang="en-US"/>
          </a:p>
          <a:p>
            <a:pPr marL="342900" indent="-342900">
              <a:buFont typeface="Arial" panose="020B0604020202020204" pitchFamily="34" charset="0"/>
              <a:buChar char="•"/>
            </a:pPr>
            <a:r>
              <a:rPr lang="en-US"/>
              <a:t>reporting date</a:t>
            </a:r>
            <a:endParaRPr lang="en-US"/>
          </a:p>
          <a:p>
            <a:pPr marL="342900" indent="-342900">
              <a:buFont typeface="Arial" panose="020B0604020202020204" pitchFamily="34" charset="0"/>
              <a:buChar char="•"/>
            </a:pPr>
            <a:r>
              <a:rPr lang="en-US"/>
              <a:t>program manager </a:t>
            </a:r>
            <a:endParaRPr lang="en-US"/>
          </a:p>
          <a:p>
            <a:pPr marL="342900" indent="-342900">
              <a:buFont typeface="Arial" panose="020B0604020202020204" pitchFamily="34" charset="0"/>
              <a:buChar char="•"/>
            </a:pPr>
            <a:r>
              <a:rPr lang="en-US"/>
              <a:t>sponsors</a:t>
            </a:r>
            <a:endParaRPr lang="en-US"/>
          </a:p>
          <a:p>
            <a:pPr marL="342900" indent="-342900">
              <a:buFont typeface="Arial" panose="020B0604020202020204" pitchFamily="34" charset="0"/>
              <a:buChar char="•"/>
            </a:pPr>
            <a:r>
              <a:rPr lang="en-US"/>
              <a:t>ststus ,scope , budget etc.</a:t>
            </a:r>
            <a:endParaRPr lang="en-US"/>
          </a:p>
          <a:p>
            <a:pPr indent="0">
              <a:buFont typeface="Arial" panose="020B0604020202020204" pitchFamily="34" charset="0"/>
              <a:buNone/>
            </a:pPr>
            <a:endParaRPr lang="en-US"/>
          </a:p>
          <a:p>
            <a:pPr indent="0">
              <a:buFont typeface="Arial" panose="020B0604020202020204" pitchFamily="34" charset="0"/>
              <a:buNone/>
            </a:pPr>
            <a:r>
              <a:rPr lang="en-US"/>
              <a:t>Types of </a:t>
            </a:r>
            <a:r>
              <a:rPr lang="en-US" sz="2800" b="1"/>
              <a:t>manual testing </a:t>
            </a:r>
            <a:r>
              <a:rPr lang="en-US"/>
              <a:t>are given below:</a:t>
            </a:r>
            <a:endParaRPr lang="en-US"/>
          </a:p>
          <a:p>
            <a:pPr indent="0">
              <a:buFont typeface="Arial" panose="020B0604020202020204" pitchFamily="34" charset="0"/>
              <a:buNone/>
            </a:pPr>
            <a:endParaRPr lang="en-US"/>
          </a:p>
          <a:p>
            <a:pPr marL="342900" indent="-342900">
              <a:buFont typeface="Arial" panose="020B0604020202020204" pitchFamily="34" charset="0"/>
              <a:buChar char="•"/>
            </a:pPr>
            <a:r>
              <a:rPr lang="en-US"/>
              <a:t>White Box Testing.</a:t>
            </a:r>
            <a:endParaRPr lang="en-US"/>
          </a:p>
          <a:p>
            <a:pPr marL="342900" indent="-342900">
              <a:buFont typeface="Arial" panose="020B0604020202020204" pitchFamily="34" charset="0"/>
              <a:buChar char="•"/>
            </a:pPr>
            <a:r>
              <a:rPr lang="en-US"/>
              <a:t>Black Box Testing.</a:t>
            </a:r>
            <a:endParaRPr lang="en-US"/>
          </a:p>
          <a:p>
            <a:pPr marL="342900" indent="-342900">
              <a:buFont typeface="Arial" panose="020B0604020202020204" pitchFamily="34" charset="0"/>
              <a:buChar char="•"/>
            </a:pPr>
            <a:r>
              <a:rPr lang="en-US"/>
              <a:t>Gray Box Testing.</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SDLC (Software Development Life Cycle)</a:t>
            </a:r>
            <a:endParaRPr lang="en-US" altLang="en-US" smtClean="0"/>
          </a:p>
        </p:txBody>
      </p:sp>
      <p:sp>
        <p:nvSpPr>
          <p:cNvPr id="33795"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37FEA55-F05F-47B5-A320-4FE24ED96DF1}" type="slidenum">
              <a:rPr lang="en-US" altLang="en-US" sz="1200" smtClean="0">
                <a:solidFill>
                  <a:srgbClr val="898989"/>
                </a:solidFill>
                <a:latin typeface="Arial" panose="020B0604020202020204" pitchFamily="34" charset="0"/>
              </a:rPr>
            </a:fld>
            <a:endParaRPr lang="en-US" altLang="en-US" sz="1200" smtClean="0">
              <a:solidFill>
                <a:srgbClr val="898989"/>
              </a:solidFill>
              <a:latin typeface="Arial" panose="020B0604020202020204" pitchFamily="34" charset="0"/>
            </a:endParaRPr>
          </a:p>
        </p:txBody>
      </p:sp>
      <p:pic>
        <p:nvPicPr>
          <p:cNvPr id="33796"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457200" y="1798638"/>
            <a:ext cx="8229600" cy="4129087"/>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SDLC Phases</a:t>
            </a:r>
            <a:endParaRPr lang="en-US" altLang="en-US" smtClean="0"/>
          </a:p>
        </p:txBody>
      </p:sp>
      <p:sp>
        <p:nvSpPr>
          <p:cNvPr id="3" name="Content Placeholder 2"/>
          <p:cNvSpPr>
            <a:spLocks noGrp="1"/>
          </p:cNvSpPr>
          <p:nvPr>
            <p:ph idx="1"/>
          </p:nvPr>
        </p:nvSpPr>
        <p:spPr>
          <a:xfrm>
            <a:off x="457200" y="1219200"/>
            <a:ext cx="8229600" cy="3693319"/>
          </a:xfrm>
        </p:spPr>
        <p:txBody>
          <a:bodyPr/>
          <a:lstStyle/>
          <a:p>
            <a:pPr>
              <a:defRPr/>
            </a:pPr>
            <a:endParaRPr lang="en-US" b="1" dirty="0" smtClean="0"/>
          </a:p>
          <a:p>
            <a:pPr>
              <a:defRPr/>
            </a:pPr>
            <a:r>
              <a:rPr lang="en-US" b="1" dirty="0" smtClean="0"/>
              <a:t>Given </a:t>
            </a:r>
            <a:r>
              <a:rPr lang="en-US" b="1" dirty="0"/>
              <a:t>below are the various phases</a:t>
            </a:r>
            <a:r>
              <a:rPr lang="en-US" b="1" dirty="0" smtClean="0"/>
              <a:t>:</a:t>
            </a:r>
            <a:endParaRPr lang="en-US" b="1" dirty="0" smtClean="0"/>
          </a:p>
          <a:p>
            <a:pPr>
              <a:defRPr/>
            </a:pPr>
            <a:endParaRPr lang="en-US" dirty="0"/>
          </a:p>
          <a:p>
            <a:pPr marL="514350" indent="-514350">
              <a:buFont typeface="+mj-lt"/>
              <a:buAutoNum type="arabicParenR"/>
              <a:defRPr/>
            </a:pPr>
            <a:r>
              <a:rPr lang="en-US" dirty="0"/>
              <a:t>Requirement gathering </a:t>
            </a:r>
            <a:r>
              <a:rPr lang="en-US" dirty="0" smtClean="0"/>
              <a:t>or planning</a:t>
            </a:r>
            <a:endParaRPr lang="en-US" dirty="0"/>
          </a:p>
          <a:p>
            <a:pPr marL="514350" indent="-514350">
              <a:buFont typeface="+mj-lt"/>
              <a:buAutoNum type="arabicParenR"/>
              <a:defRPr/>
            </a:pPr>
            <a:r>
              <a:rPr lang="en-US" dirty="0" smtClean="0"/>
              <a:t>Analysis</a:t>
            </a:r>
            <a:endParaRPr lang="en-US" dirty="0"/>
          </a:p>
          <a:p>
            <a:pPr marL="514350" indent="-514350">
              <a:buFont typeface="+mj-lt"/>
              <a:buAutoNum type="arabicParenR"/>
              <a:defRPr/>
            </a:pPr>
            <a:r>
              <a:rPr lang="en-US" dirty="0" smtClean="0"/>
              <a:t>Design</a:t>
            </a:r>
            <a:endParaRPr lang="en-US" dirty="0"/>
          </a:p>
          <a:p>
            <a:pPr marL="514350" indent="-514350">
              <a:buFont typeface="+mj-lt"/>
              <a:buAutoNum type="arabicParenR"/>
              <a:defRPr/>
            </a:pPr>
            <a:r>
              <a:rPr lang="en-US" dirty="0" smtClean="0"/>
              <a:t>Implementation</a:t>
            </a:r>
            <a:endParaRPr lang="en-US" dirty="0"/>
          </a:p>
          <a:p>
            <a:pPr marL="514350" indent="-514350">
              <a:buFont typeface="+mj-lt"/>
              <a:buAutoNum type="arabicParenR"/>
              <a:defRPr/>
            </a:pPr>
            <a:r>
              <a:rPr lang="en-US" dirty="0" smtClean="0"/>
              <a:t>Testing &amp; Integration</a:t>
            </a:r>
            <a:endParaRPr lang="en-US" dirty="0"/>
          </a:p>
          <a:p>
            <a:pPr marL="514350" indent="-514350">
              <a:buFont typeface="+mj-lt"/>
              <a:buAutoNum type="arabicParenR"/>
              <a:defRPr/>
            </a:pPr>
            <a:r>
              <a:rPr lang="en-US" dirty="0"/>
              <a:t>Maintenance</a:t>
            </a:r>
            <a:endParaRPr lang="en-US" dirty="0"/>
          </a:p>
          <a:p>
            <a:pPr>
              <a:defRPr/>
            </a:pPr>
            <a:endParaRPr lang="en-US" dirty="0"/>
          </a:p>
        </p:txBody>
      </p:sp>
      <p:sp>
        <p:nvSpPr>
          <p:cNvPr id="34820"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6CE23973-61D8-4CA7-BDE4-87F7EC7ABFA9}" type="slidenum">
              <a:rPr lang="en-US" altLang="en-US" sz="1200" smtClean="0">
                <a:solidFill>
                  <a:srgbClr val="898989"/>
                </a:solidFill>
                <a:latin typeface="Arial" panose="020B0604020202020204" pitchFamily="34" charset="0"/>
              </a:rPr>
            </a:fld>
            <a:endParaRPr lang="en-US" altLang="en-US" sz="1200" smtClean="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1) Requirement gathering (Planning)</a:t>
            </a:r>
            <a:endParaRPr lang="en-US" altLang="en-US" smtClean="0"/>
          </a:p>
        </p:txBody>
      </p:sp>
      <p:sp>
        <p:nvSpPr>
          <p:cNvPr id="35843" name="Content Placeholder 2"/>
          <p:cNvSpPr>
            <a:spLocks noGrp="1"/>
          </p:cNvSpPr>
          <p:nvPr>
            <p:ph idx="1"/>
          </p:nvPr>
        </p:nvSpPr>
        <p:spPr>
          <a:xfrm>
            <a:off x="457200" y="1219200"/>
            <a:ext cx="8229600" cy="2215991"/>
          </a:xfrm>
        </p:spPr>
        <p:txBody>
          <a:bodyPr/>
          <a:lstStyle/>
          <a:p>
            <a:endParaRPr lang="en-US" altLang="en-US" dirty="0" smtClean="0"/>
          </a:p>
          <a:p>
            <a:endParaRPr lang="en-US" altLang="en-US" dirty="0"/>
          </a:p>
          <a:p>
            <a:r>
              <a:rPr lang="en-US" altLang="en-US" dirty="0" smtClean="0"/>
              <a:t>During this phase, all the relevant information is collected from the customer to develop a product as per their expectation. </a:t>
            </a:r>
            <a:endParaRPr lang="en-US" altLang="en-US" dirty="0" smtClean="0"/>
          </a:p>
          <a:p>
            <a:r>
              <a:rPr lang="en-US" altLang="en-US" dirty="0" smtClean="0"/>
              <a:t>Any ambiguities must be resolved in this phase only.</a:t>
            </a:r>
            <a:endParaRPr lang="en-US" altLang="en-US" dirty="0" smtClean="0"/>
          </a:p>
        </p:txBody>
      </p:sp>
      <p:sp>
        <p:nvSpPr>
          <p:cNvPr id="35844"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38886B3-0EFD-4EE5-9525-2F4769BAE293}" type="slidenum">
              <a:rPr lang="en-US" altLang="en-US" sz="1200" smtClean="0">
                <a:solidFill>
                  <a:srgbClr val="898989"/>
                </a:solidFill>
                <a:latin typeface="Arial" panose="020B0604020202020204" pitchFamily="34" charset="0"/>
              </a:rPr>
            </a:fld>
            <a:endParaRPr lang="en-US" altLang="en-US" sz="1200" smtClean="0">
              <a:solidFill>
                <a:srgbClr val="89898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2) Analysis</a:t>
            </a:r>
            <a:endParaRPr lang="en-US" altLang="en-US" smtClean="0"/>
          </a:p>
        </p:txBody>
      </p:sp>
      <p:sp>
        <p:nvSpPr>
          <p:cNvPr id="36867" name="Content Placeholder 2"/>
          <p:cNvSpPr>
            <a:spLocks noGrp="1"/>
          </p:cNvSpPr>
          <p:nvPr>
            <p:ph idx="1"/>
          </p:nvPr>
        </p:nvSpPr>
        <p:spPr>
          <a:xfrm>
            <a:off x="457200" y="1219200"/>
            <a:ext cx="8229600" cy="2585323"/>
          </a:xfrm>
        </p:spPr>
        <p:txBody>
          <a:bodyPr/>
          <a:lstStyle/>
          <a:p>
            <a:endParaRPr lang="en-US" altLang="en-US" dirty="0" smtClean="0"/>
          </a:p>
          <a:p>
            <a:endParaRPr lang="en-US" altLang="en-US" dirty="0"/>
          </a:p>
          <a:p>
            <a:endParaRPr lang="en-US" altLang="en-US" dirty="0" smtClean="0"/>
          </a:p>
          <a:p>
            <a:r>
              <a:rPr lang="en-US" altLang="en-US" dirty="0" smtClean="0"/>
              <a:t>An analysis is done to check the feasibility of the development of a product.</a:t>
            </a:r>
            <a:endParaRPr lang="en-US" altLang="en-US" dirty="0" smtClean="0"/>
          </a:p>
          <a:p>
            <a:r>
              <a:rPr lang="en-US" altLang="en-US" dirty="0" smtClean="0"/>
              <a:t> In case of any ambiguity, a call is set up for further discussion.</a:t>
            </a:r>
            <a:endParaRPr lang="en-US" altLang="en-US" dirty="0" smtClean="0"/>
          </a:p>
        </p:txBody>
      </p:sp>
      <p:sp>
        <p:nvSpPr>
          <p:cNvPr id="36868"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C1BDB78E-197A-45D9-A1F7-3504F32B4E23}" type="slidenum">
              <a:rPr lang="en-US" altLang="en-US" sz="1200" smtClean="0">
                <a:solidFill>
                  <a:srgbClr val="898989"/>
                </a:solidFill>
                <a:latin typeface="Arial" panose="020B0604020202020204" pitchFamily="34" charset="0"/>
              </a:rPr>
            </a:fld>
            <a:endParaRPr lang="en-US" altLang="en-US" sz="1200" smtClean="0">
              <a:solidFill>
                <a:srgbClr val="898989"/>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3) Design</a:t>
            </a:r>
            <a:endParaRPr lang="en-US" altLang="en-US" smtClean="0"/>
          </a:p>
        </p:txBody>
      </p:sp>
      <p:sp>
        <p:nvSpPr>
          <p:cNvPr id="37891" name="Content Placeholder 2"/>
          <p:cNvSpPr>
            <a:spLocks noGrp="1"/>
          </p:cNvSpPr>
          <p:nvPr>
            <p:ph idx="1"/>
          </p:nvPr>
        </p:nvSpPr>
        <p:spPr>
          <a:xfrm>
            <a:off x="457200" y="1219200"/>
            <a:ext cx="8229600" cy="3693160"/>
          </a:xfrm>
        </p:spPr>
        <p:txBody>
          <a:bodyPr/>
          <a:lstStyle/>
          <a:p>
            <a:endParaRPr lang="en-US" altLang="en-US" dirty="0" smtClean="0"/>
          </a:p>
          <a:p>
            <a:endParaRPr lang="en-US" altLang="en-US" dirty="0"/>
          </a:p>
          <a:p>
            <a:endParaRPr lang="en-US" altLang="en-US" dirty="0" smtClean="0"/>
          </a:p>
          <a:p>
            <a:r>
              <a:rPr lang="en-US" altLang="en-US" dirty="0" smtClean="0"/>
              <a:t>In this phase, the requirement gathered in the SRS document is used as an input and software architecture that is used for implementing system development is derived.</a:t>
            </a:r>
            <a:endParaRPr lang="en-US" altLang="en-US" dirty="0" smtClean="0"/>
          </a:p>
          <a:p>
            <a:endParaRPr lang="en-US" altLang="en-US" dirty="0" smtClean="0"/>
          </a:p>
          <a:p>
            <a:r>
              <a:rPr lang="en-US" altLang="en-US" dirty="0" smtClean="0"/>
              <a:t> A software requirements specification (SRS) is a document that describes what the software will do and how it will be expected to perform.</a:t>
            </a:r>
            <a:endParaRPr lang="en-US" altLang="en-US" dirty="0" smtClean="0"/>
          </a:p>
        </p:txBody>
      </p:sp>
      <p:sp>
        <p:nvSpPr>
          <p:cNvPr id="37892"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3E2B4D30-07C2-4149-892D-8BE75A2C0781}" type="slidenum">
              <a:rPr lang="en-US" altLang="en-US" sz="1200" smtClean="0">
                <a:solidFill>
                  <a:srgbClr val="898989"/>
                </a:solidFill>
                <a:latin typeface="Arial" panose="020B0604020202020204" pitchFamily="34" charset="0"/>
              </a:rPr>
            </a:fld>
            <a:endParaRPr lang="en-US" altLang="en-US" sz="1200" smtClean="0">
              <a:solidFill>
                <a:srgbClr val="898989"/>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4) Implementation</a:t>
            </a:r>
            <a:endParaRPr lang="en-US" altLang="en-US" smtClean="0"/>
          </a:p>
        </p:txBody>
      </p:sp>
      <p:sp>
        <p:nvSpPr>
          <p:cNvPr id="38915" name="Content Placeholder 2"/>
          <p:cNvSpPr>
            <a:spLocks noGrp="1"/>
          </p:cNvSpPr>
          <p:nvPr>
            <p:ph idx="1"/>
          </p:nvPr>
        </p:nvSpPr>
        <p:spPr>
          <a:xfrm>
            <a:off x="457200" y="1219200"/>
            <a:ext cx="8229600" cy="2954655"/>
          </a:xfrm>
        </p:spPr>
        <p:txBody>
          <a:bodyPr/>
          <a:lstStyle/>
          <a:p>
            <a:endParaRPr lang="en-US" altLang="en-US" dirty="0" smtClean="0"/>
          </a:p>
          <a:p>
            <a:endParaRPr lang="en-US" altLang="en-US" dirty="0"/>
          </a:p>
          <a:p>
            <a:endParaRPr lang="en-US" altLang="en-US" dirty="0" smtClean="0"/>
          </a:p>
          <a:p>
            <a:r>
              <a:rPr lang="en-US" altLang="en-US" dirty="0" smtClean="0"/>
              <a:t>Implementation/Coding starts once the developer gets the Design document.</a:t>
            </a:r>
            <a:endParaRPr lang="en-US" altLang="en-US" dirty="0" smtClean="0"/>
          </a:p>
          <a:p>
            <a:endParaRPr lang="en-US" altLang="en-US" dirty="0" smtClean="0"/>
          </a:p>
          <a:p>
            <a:r>
              <a:rPr lang="en-US" altLang="en-US" dirty="0" smtClean="0"/>
              <a:t> The Software design is translated into source code. All the components of the software are implemented in this phase.</a:t>
            </a:r>
            <a:endParaRPr lang="en-US" altLang="en-US" dirty="0" smtClean="0"/>
          </a:p>
        </p:txBody>
      </p:sp>
      <p:sp>
        <p:nvSpPr>
          <p:cNvPr id="38916"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7345AB55-DF69-4EB5-B93F-8F1736BD7E62}" type="slidenum">
              <a:rPr lang="en-US" altLang="en-US" sz="1200" smtClean="0">
                <a:solidFill>
                  <a:srgbClr val="898989"/>
                </a:solidFill>
                <a:latin typeface="Arial" panose="020B0604020202020204" pitchFamily="34" charset="0"/>
              </a:rPr>
            </a:fld>
            <a:endParaRPr lang="en-US" altLang="en-US" sz="1200" smtClean="0">
              <a:solidFill>
                <a:srgbClr val="898989"/>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5) Testing</a:t>
            </a:r>
            <a:endParaRPr lang="en-US" altLang="en-US" smtClean="0"/>
          </a:p>
        </p:txBody>
      </p:sp>
      <p:sp>
        <p:nvSpPr>
          <p:cNvPr id="39939" name="Content Placeholder 2"/>
          <p:cNvSpPr>
            <a:spLocks noGrp="1"/>
          </p:cNvSpPr>
          <p:nvPr>
            <p:ph idx="1"/>
          </p:nvPr>
        </p:nvSpPr>
        <p:spPr>
          <a:xfrm>
            <a:off x="381000" y="1371600"/>
            <a:ext cx="8229600" cy="3693319"/>
          </a:xfrm>
        </p:spPr>
        <p:txBody>
          <a:bodyPr/>
          <a:lstStyle/>
          <a:p>
            <a:pPr algn="just"/>
            <a:endParaRPr lang="en-US" altLang="en-US" dirty="0" smtClean="0"/>
          </a:p>
          <a:p>
            <a:pPr algn="just"/>
            <a:r>
              <a:rPr lang="en-US" altLang="en-US" dirty="0" smtClean="0"/>
              <a:t>Testing starts once the coding is complete and the modules are released for testing. In this phase, the developed software is tested thoroughly and any defects found are assigned to developers to get them fixed.</a:t>
            </a:r>
            <a:endParaRPr lang="en-US" altLang="en-US" dirty="0" smtClean="0"/>
          </a:p>
          <a:p>
            <a:pPr algn="just"/>
            <a:r>
              <a:rPr lang="en-US" altLang="en-US" dirty="0" smtClean="0"/>
              <a:t>Retesting, regression testing is done until the point at which the software is as per the customer’s expectation. Testers refer SRS document to make sure that the software is as per the customer’s standard.</a:t>
            </a:r>
            <a:endParaRPr lang="en-US" altLang="en-US" dirty="0" smtClean="0"/>
          </a:p>
          <a:p>
            <a:endParaRPr lang="en-US" altLang="en-US" dirty="0" smtClean="0"/>
          </a:p>
        </p:txBody>
      </p:sp>
      <p:sp>
        <p:nvSpPr>
          <p:cNvPr id="39940"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FA158CDD-C30F-4001-B722-5EF6C3428420}" type="slidenum">
              <a:rPr lang="en-US" altLang="en-US" sz="1200" smtClean="0">
                <a:solidFill>
                  <a:srgbClr val="898989"/>
                </a:solidFill>
                <a:latin typeface="Arial" panose="020B0604020202020204" pitchFamily="34" charset="0"/>
              </a:rPr>
            </a:fld>
            <a:endParaRPr lang="en-US" altLang="en-US" sz="1200" smtClean="0">
              <a:solidFill>
                <a:srgbClr val="898989"/>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3531235" cy="574040"/>
          </a:xfrm>
          <a:prstGeom prst="rect">
            <a:avLst/>
          </a:prstGeom>
        </p:spPr>
        <p:txBody>
          <a:bodyPr vert="horz" wrap="square" lIns="0" tIns="12700" rIns="0" bIns="0" rtlCol="0">
            <a:spAutoFit/>
          </a:bodyPr>
          <a:lstStyle/>
          <a:p>
            <a:pPr marL="12700">
              <a:lnSpc>
                <a:spcPct val="100000"/>
              </a:lnSpc>
              <a:spcBef>
                <a:spcPts val="100"/>
              </a:spcBef>
            </a:pPr>
            <a:r>
              <a:rPr spc="-5" dirty="0"/>
              <a:t>Course</a:t>
            </a:r>
            <a:r>
              <a:rPr spc="-40" dirty="0"/>
              <a:t> </a:t>
            </a:r>
            <a:r>
              <a:rPr spc="-5" dirty="0"/>
              <a:t>Objective</a:t>
            </a:r>
            <a:endParaRPr spc="-5" dirty="0"/>
          </a:p>
        </p:txBody>
      </p:sp>
      <p:sp>
        <p:nvSpPr>
          <p:cNvPr id="3" name="object 3"/>
          <p:cNvSpPr txBox="1"/>
          <p:nvPr/>
        </p:nvSpPr>
        <p:spPr>
          <a:xfrm>
            <a:off x="994054" y="1578355"/>
            <a:ext cx="7058659" cy="3855030"/>
          </a:xfrm>
          <a:prstGeom prst="rect">
            <a:avLst/>
          </a:prstGeom>
        </p:spPr>
        <p:txBody>
          <a:bodyPr vert="horz" wrap="square" lIns="0" tIns="30480" rIns="0" bIns="0" rtlCol="0">
            <a:spAutoFit/>
          </a:bodyPr>
          <a:lstStyle/>
          <a:p>
            <a:pPr marL="526415" marR="329565" indent="-514350" algn="just">
              <a:lnSpc>
                <a:spcPct val="96000"/>
              </a:lnSpc>
              <a:spcBef>
                <a:spcPts val="240"/>
              </a:spcBef>
              <a:buFont typeface="Wingdings" panose="05000000000000000000" pitchFamily="2" charset="2"/>
              <a:buChar char="Ø"/>
            </a:pPr>
            <a:r>
              <a:rPr sz="3000" spc="-1085" dirty="0" smtClean="0">
                <a:solidFill>
                  <a:srgbClr val="677480"/>
                </a:solidFill>
                <a:latin typeface="kiloji"/>
                <a:cs typeface="kiloji"/>
              </a:rPr>
              <a:t> </a:t>
            </a:r>
            <a:r>
              <a:rPr sz="2400" dirty="0">
                <a:solidFill>
                  <a:srgbClr val="677480"/>
                </a:solidFill>
                <a:latin typeface="Arial" panose="020B0604020202020204"/>
                <a:cs typeface="Arial" panose="020B0604020202020204"/>
              </a:rPr>
              <a:t>After </a:t>
            </a:r>
            <a:r>
              <a:rPr sz="2400" spc="-5" dirty="0">
                <a:solidFill>
                  <a:srgbClr val="677480"/>
                </a:solidFill>
                <a:latin typeface="Arial" panose="020B0604020202020204"/>
                <a:cs typeface="Arial" panose="020B0604020202020204"/>
              </a:rPr>
              <a:t>completing </a:t>
            </a:r>
            <a:r>
              <a:rPr sz="2400" dirty="0">
                <a:solidFill>
                  <a:srgbClr val="677480"/>
                </a:solidFill>
                <a:latin typeface="Arial" panose="020B0604020202020204"/>
                <a:cs typeface="Arial" panose="020B0604020202020204"/>
              </a:rPr>
              <a:t>the </a:t>
            </a:r>
            <a:r>
              <a:rPr sz="2400" spc="-5" dirty="0">
                <a:solidFill>
                  <a:srgbClr val="677480"/>
                </a:solidFill>
                <a:latin typeface="Arial" panose="020B0604020202020204"/>
                <a:cs typeface="Arial" panose="020B0604020202020204"/>
              </a:rPr>
              <a:t>course, </a:t>
            </a:r>
            <a:r>
              <a:rPr sz="2400" dirty="0">
                <a:solidFill>
                  <a:srgbClr val="677480"/>
                </a:solidFill>
                <a:latin typeface="Arial" panose="020B0604020202020204"/>
                <a:cs typeface="Arial" panose="020B0604020202020204"/>
              </a:rPr>
              <a:t>the </a:t>
            </a:r>
            <a:r>
              <a:rPr sz="2400" spc="-5" dirty="0">
                <a:solidFill>
                  <a:srgbClr val="677480"/>
                </a:solidFill>
                <a:latin typeface="Arial" panose="020B0604020202020204"/>
                <a:cs typeface="Arial" panose="020B0604020202020204"/>
              </a:rPr>
              <a:t>students will be  able</a:t>
            </a:r>
            <a:r>
              <a:rPr sz="2400" spc="5" dirty="0">
                <a:solidFill>
                  <a:srgbClr val="677480"/>
                </a:solidFill>
                <a:latin typeface="Arial" panose="020B0604020202020204"/>
                <a:cs typeface="Arial" panose="020B0604020202020204"/>
              </a:rPr>
              <a:t> </a:t>
            </a:r>
            <a:r>
              <a:rPr sz="2400" dirty="0">
                <a:solidFill>
                  <a:srgbClr val="677480"/>
                </a:solidFill>
                <a:latin typeface="Arial" panose="020B0604020202020204"/>
                <a:cs typeface="Arial" panose="020B0604020202020204"/>
              </a:rPr>
              <a:t>to</a:t>
            </a:r>
            <a:r>
              <a:rPr sz="2400" dirty="0" smtClean="0">
                <a:solidFill>
                  <a:srgbClr val="677480"/>
                </a:solidFill>
                <a:latin typeface="Arial" panose="020B0604020202020204"/>
                <a:cs typeface="Arial" panose="020B0604020202020204"/>
              </a:rPr>
              <a:t>:</a:t>
            </a:r>
            <a:endParaRPr sz="2500" dirty="0">
              <a:latin typeface="Arial" panose="020B0604020202020204"/>
              <a:cs typeface="Arial" panose="020B0604020202020204"/>
            </a:endParaRPr>
          </a:p>
          <a:p>
            <a:pPr marL="469900" indent="-457200" algn="just">
              <a:lnSpc>
                <a:spcPts val="3540"/>
              </a:lnSpc>
              <a:spcBef>
                <a:spcPts val="5"/>
              </a:spcBef>
              <a:buFont typeface="Wingdings" panose="05000000000000000000" pitchFamily="2" charset="2"/>
              <a:buChar char="Ø"/>
            </a:pPr>
            <a:r>
              <a:rPr sz="2400" spc="-5" dirty="0" smtClean="0">
                <a:solidFill>
                  <a:srgbClr val="677480"/>
                </a:solidFill>
                <a:latin typeface="Arial" panose="020B0604020202020204"/>
                <a:cs typeface="Arial" panose="020B0604020202020204"/>
              </a:rPr>
              <a:t>Understand </a:t>
            </a:r>
            <a:r>
              <a:rPr sz="2400" dirty="0">
                <a:solidFill>
                  <a:srgbClr val="677480"/>
                </a:solidFill>
                <a:latin typeface="Arial" panose="020B0604020202020204"/>
                <a:cs typeface="Arial" panose="020B0604020202020204"/>
              </a:rPr>
              <a:t>software </a:t>
            </a:r>
            <a:r>
              <a:rPr sz="2400" spc="-5" dirty="0">
                <a:solidFill>
                  <a:srgbClr val="677480"/>
                </a:solidFill>
                <a:latin typeface="Arial" panose="020B0604020202020204"/>
                <a:cs typeface="Arial" panose="020B0604020202020204"/>
              </a:rPr>
              <a:t>development </a:t>
            </a:r>
            <a:r>
              <a:rPr sz="2400" dirty="0">
                <a:solidFill>
                  <a:srgbClr val="677480"/>
                </a:solidFill>
                <a:latin typeface="Arial" panose="020B0604020202020204"/>
                <a:cs typeface="Arial" panose="020B0604020202020204"/>
              </a:rPr>
              <a:t>as a </a:t>
            </a:r>
            <a:r>
              <a:rPr sz="2400" spc="-5" dirty="0">
                <a:solidFill>
                  <a:srgbClr val="677480"/>
                </a:solidFill>
                <a:latin typeface="Arial" panose="020B0604020202020204"/>
                <a:cs typeface="Arial" panose="020B0604020202020204"/>
              </a:rPr>
              <a:t>series </a:t>
            </a:r>
            <a:r>
              <a:rPr sz="2400" dirty="0" smtClean="0">
                <a:solidFill>
                  <a:srgbClr val="677480"/>
                </a:solidFill>
                <a:latin typeface="Arial" panose="020B0604020202020204"/>
                <a:cs typeface="Arial" panose="020B0604020202020204"/>
              </a:rPr>
              <a:t>of</a:t>
            </a:r>
            <a:r>
              <a:rPr lang="en-US" sz="2400" dirty="0">
                <a:latin typeface="Arial" panose="020B0604020202020204"/>
                <a:cs typeface="Arial" panose="020B0604020202020204"/>
              </a:rPr>
              <a:t> </a:t>
            </a:r>
            <a:r>
              <a:rPr sz="2400" spc="-5" dirty="0" smtClean="0">
                <a:solidFill>
                  <a:srgbClr val="677480"/>
                </a:solidFill>
                <a:latin typeface="Arial" panose="020B0604020202020204"/>
                <a:cs typeface="Arial" panose="020B0604020202020204"/>
              </a:rPr>
              <a:t>engineering</a:t>
            </a:r>
            <a:r>
              <a:rPr sz="2400" spc="40" dirty="0" smtClean="0">
                <a:solidFill>
                  <a:srgbClr val="677480"/>
                </a:solidFill>
                <a:latin typeface="Arial" panose="020B0604020202020204"/>
                <a:cs typeface="Arial" panose="020B0604020202020204"/>
              </a:rPr>
              <a:t> </a:t>
            </a:r>
            <a:r>
              <a:rPr sz="2400" spc="-5" dirty="0" smtClean="0">
                <a:solidFill>
                  <a:srgbClr val="677480"/>
                </a:solidFill>
                <a:latin typeface="Arial" panose="020B0604020202020204"/>
                <a:cs typeface="Arial" panose="020B0604020202020204"/>
              </a:rPr>
              <a:t>activities.</a:t>
            </a:r>
            <a:endParaRPr lang="en-US" sz="2400" dirty="0">
              <a:latin typeface="Arial" panose="020B0604020202020204"/>
              <a:cs typeface="Arial" panose="020B0604020202020204"/>
            </a:endParaRPr>
          </a:p>
          <a:p>
            <a:pPr marL="469900" indent="-457200" algn="just">
              <a:lnSpc>
                <a:spcPts val="3540"/>
              </a:lnSpc>
              <a:spcBef>
                <a:spcPts val="5"/>
              </a:spcBef>
              <a:buFont typeface="Wingdings" panose="05000000000000000000" pitchFamily="2" charset="2"/>
              <a:buChar char="Ø"/>
            </a:pPr>
            <a:r>
              <a:rPr sz="2400" spc="-5" dirty="0" smtClean="0">
                <a:solidFill>
                  <a:srgbClr val="677480"/>
                </a:solidFill>
                <a:latin typeface="Arial" panose="020B0604020202020204"/>
                <a:cs typeface="Arial" panose="020B0604020202020204"/>
              </a:rPr>
              <a:t>Develop </a:t>
            </a:r>
            <a:r>
              <a:rPr sz="2400" spc="-5" dirty="0">
                <a:solidFill>
                  <a:srgbClr val="677480"/>
                </a:solidFill>
                <a:latin typeface="Arial" panose="020B0604020202020204"/>
                <a:cs typeface="Arial" panose="020B0604020202020204"/>
              </a:rPr>
              <a:t>team-working skills.</a:t>
            </a:r>
            <a:endParaRPr sz="2400" dirty="0">
              <a:latin typeface="Arial" panose="020B0604020202020204"/>
              <a:cs typeface="Arial" panose="020B0604020202020204"/>
            </a:endParaRPr>
          </a:p>
          <a:p>
            <a:pPr marL="469900" indent="-457200" algn="just">
              <a:lnSpc>
                <a:spcPts val="3180"/>
              </a:lnSpc>
              <a:buFont typeface="Wingdings" panose="05000000000000000000" pitchFamily="2" charset="2"/>
              <a:buChar char="Ø"/>
            </a:pPr>
            <a:r>
              <a:rPr sz="2400" spc="-5" dirty="0" smtClean="0">
                <a:solidFill>
                  <a:srgbClr val="677480"/>
                </a:solidFill>
                <a:latin typeface="Arial" panose="020B0604020202020204"/>
                <a:cs typeface="Arial" panose="020B0604020202020204"/>
              </a:rPr>
              <a:t>Analyze </a:t>
            </a:r>
            <a:r>
              <a:rPr sz="2400" spc="-5" dirty="0">
                <a:solidFill>
                  <a:srgbClr val="677480"/>
                </a:solidFill>
                <a:latin typeface="Arial" panose="020B0604020202020204"/>
                <a:cs typeface="Arial" panose="020B0604020202020204"/>
              </a:rPr>
              <a:t>client/user needs.</a:t>
            </a:r>
            <a:endParaRPr sz="2400" dirty="0">
              <a:latin typeface="Arial" panose="020B0604020202020204"/>
              <a:cs typeface="Arial" panose="020B0604020202020204"/>
            </a:endParaRPr>
          </a:p>
          <a:p>
            <a:pPr marL="469265" indent="-457200" algn="just">
              <a:lnSpc>
                <a:spcPts val="3330"/>
              </a:lnSpc>
              <a:buFont typeface="Wingdings" panose="05000000000000000000" pitchFamily="2" charset="2"/>
              <a:buChar char="Ø"/>
            </a:pPr>
            <a:r>
              <a:rPr sz="3000" spc="-1040" dirty="0" smtClean="0">
                <a:solidFill>
                  <a:srgbClr val="677480"/>
                </a:solidFill>
                <a:latin typeface="kiloji"/>
                <a:cs typeface="kiloji"/>
              </a:rPr>
              <a:t> </a:t>
            </a:r>
            <a:r>
              <a:rPr sz="2400" spc="-5" dirty="0">
                <a:solidFill>
                  <a:srgbClr val="677480"/>
                </a:solidFill>
                <a:latin typeface="Arial" panose="020B0604020202020204"/>
                <a:cs typeface="Arial" panose="020B0604020202020204"/>
              </a:rPr>
              <a:t>Understand and effectively </a:t>
            </a:r>
            <a:r>
              <a:rPr sz="2400" dirty="0">
                <a:solidFill>
                  <a:srgbClr val="677480"/>
                </a:solidFill>
                <a:latin typeface="Arial" panose="020B0604020202020204"/>
                <a:cs typeface="Arial" panose="020B0604020202020204"/>
              </a:rPr>
              <a:t>use the </a:t>
            </a:r>
            <a:r>
              <a:rPr sz="2400" spc="-5" dirty="0">
                <a:solidFill>
                  <a:srgbClr val="677480"/>
                </a:solidFill>
                <a:latin typeface="Arial" panose="020B0604020202020204"/>
                <a:cs typeface="Arial" panose="020B0604020202020204"/>
              </a:rPr>
              <a:t>appropriate </a:t>
            </a:r>
            <a:r>
              <a:rPr sz="2400" spc="-5" dirty="0" smtClean="0">
                <a:solidFill>
                  <a:srgbClr val="677480"/>
                </a:solidFill>
                <a:latin typeface="Arial" panose="020B0604020202020204"/>
                <a:cs typeface="Arial" panose="020B0604020202020204"/>
              </a:rPr>
              <a:t>life</a:t>
            </a:r>
            <a:r>
              <a:rPr lang="en-US" sz="2400" dirty="0">
                <a:latin typeface="Arial" panose="020B0604020202020204"/>
                <a:cs typeface="Arial" panose="020B0604020202020204"/>
              </a:rPr>
              <a:t> </a:t>
            </a:r>
            <a:r>
              <a:rPr sz="2400" spc="-5" dirty="0" smtClean="0">
                <a:solidFill>
                  <a:srgbClr val="677480"/>
                </a:solidFill>
                <a:latin typeface="Arial" panose="020B0604020202020204"/>
                <a:cs typeface="Arial" panose="020B0604020202020204"/>
              </a:rPr>
              <a:t>cycle </a:t>
            </a:r>
            <a:r>
              <a:rPr sz="2400" spc="-5" dirty="0">
                <a:solidFill>
                  <a:srgbClr val="677480"/>
                </a:solidFill>
                <a:latin typeface="Arial" panose="020B0604020202020204"/>
                <a:cs typeface="Arial" panose="020B0604020202020204"/>
              </a:rPr>
              <a:t>and process model </a:t>
            </a:r>
            <a:r>
              <a:rPr sz="2400" dirty="0">
                <a:solidFill>
                  <a:srgbClr val="677480"/>
                </a:solidFill>
                <a:latin typeface="Arial" panose="020B0604020202020204"/>
                <a:cs typeface="Arial" panose="020B0604020202020204"/>
              </a:rPr>
              <a:t>for the </a:t>
            </a:r>
            <a:r>
              <a:rPr sz="2400" spc="-5" dirty="0">
                <a:solidFill>
                  <a:srgbClr val="677480"/>
                </a:solidFill>
                <a:latin typeface="Arial" panose="020B0604020202020204"/>
                <a:cs typeface="Arial" panose="020B0604020202020204"/>
              </a:rPr>
              <a:t>development of  software</a:t>
            </a:r>
            <a:r>
              <a:rPr sz="2400" spc="-10" dirty="0">
                <a:solidFill>
                  <a:srgbClr val="677480"/>
                </a:solidFill>
                <a:latin typeface="Arial" panose="020B0604020202020204"/>
                <a:cs typeface="Arial" panose="020B0604020202020204"/>
              </a:rPr>
              <a:t> </a:t>
            </a:r>
            <a:r>
              <a:rPr sz="2400" spc="-5" dirty="0" smtClean="0">
                <a:solidFill>
                  <a:srgbClr val="677480"/>
                </a:solidFill>
                <a:latin typeface="Arial" panose="020B0604020202020204"/>
                <a:cs typeface="Arial" panose="020B0604020202020204"/>
              </a:rPr>
              <a:t>product</a:t>
            </a:r>
            <a:r>
              <a:rPr lang="en-US" sz="2400" spc="-5" dirty="0" smtClean="0">
                <a:solidFill>
                  <a:srgbClr val="677480"/>
                </a:solidFill>
                <a:latin typeface="Arial" panose="020B0604020202020204"/>
                <a:cs typeface="Arial" panose="020B0604020202020204"/>
              </a:rPr>
              <a:t>.</a:t>
            </a:r>
            <a:endParaRPr sz="24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6) Maintenance</a:t>
            </a:r>
            <a:endParaRPr lang="en-US" altLang="en-US" smtClean="0"/>
          </a:p>
        </p:txBody>
      </p:sp>
      <p:sp>
        <p:nvSpPr>
          <p:cNvPr id="40963" name="Content Placeholder 2"/>
          <p:cNvSpPr>
            <a:spLocks noGrp="1"/>
          </p:cNvSpPr>
          <p:nvPr>
            <p:ph idx="1"/>
          </p:nvPr>
        </p:nvSpPr>
        <p:spPr>
          <a:xfrm>
            <a:off x="457200" y="1219200"/>
            <a:ext cx="8229600" cy="1846659"/>
          </a:xfrm>
        </p:spPr>
        <p:txBody>
          <a:bodyPr/>
          <a:lstStyle/>
          <a:p>
            <a:endParaRPr lang="en-US" altLang="en-US" dirty="0" smtClean="0"/>
          </a:p>
          <a:p>
            <a:r>
              <a:rPr lang="en-US" altLang="en-US" dirty="0" smtClean="0"/>
              <a:t>After the deployment of a product on the production environment, maintenance of the product i.e. if any issue comes up and needs to be fixed or any enhancement is to be done is taken care by the developers.</a:t>
            </a:r>
            <a:endParaRPr lang="en-US" altLang="en-US" dirty="0" smtClean="0"/>
          </a:p>
        </p:txBody>
      </p:sp>
      <p:sp>
        <p:nvSpPr>
          <p:cNvPr id="40964" name="Slide Number Placeholder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8F8D5CC-C590-41D1-A691-90027D5E7169}" type="slidenum">
              <a:rPr lang="en-US" altLang="en-US" sz="1200" smtClean="0">
                <a:solidFill>
                  <a:srgbClr val="898989"/>
                </a:solidFill>
                <a:latin typeface="Arial" panose="020B0604020202020204" pitchFamily="34" charset="0"/>
              </a:rPr>
            </a:fld>
            <a:endParaRPr lang="en-US" altLang="en-US" sz="1200" smtClean="0">
              <a:solidFill>
                <a:srgbClr val="898989"/>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5351882" cy="574040"/>
          </a:xfrm>
          <a:prstGeom prst="rect">
            <a:avLst/>
          </a:prstGeom>
        </p:spPr>
        <p:txBody>
          <a:bodyPr vert="horz" wrap="square" lIns="0" tIns="12700" rIns="0" bIns="0" rtlCol="0">
            <a:spAutoFit/>
          </a:bodyPr>
          <a:lstStyle/>
          <a:p>
            <a:pPr marL="12700">
              <a:lnSpc>
                <a:spcPct val="100000"/>
              </a:lnSpc>
              <a:spcBef>
                <a:spcPts val="100"/>
              </a:spcBef>
            </a:pPr>
            <a:r>
              <a:rPr spc="-5" dirty="0"/>
              <a:t>The Three-way </a:t>
            </a:r>
            <a:r>
              <a:rPr spc="-5" dirty="0" smtClean="0"/>
              <a:t>Trade-of</a:t>
            </a:r>
            <a:r>
              <a:rPr lang="en-US" spc="-5" dirty="0" smtClean="0"/>
              <a:t>f</a:t>
            </a:r>
            <a:endParaRPr spc="-5" dirty="0"/>
          </a:p>
        </p:txBody>
      </p:sp>
      <p:sp>
        <p:nvSpPr>
          <p:cNvPr id="3" name="object 3"/>
          <p:cNvSpPr txBox="1"/>
          <p:nvPr/>
        </p:nvSpPr>
        <p:spPr>
          <a:xfrm>
            <a:off x="1010818" y="1976120"/>
            <a:ext cx="7142582" cy="1397635"/>
          </a:xfrm>
          <a:prstGeom prst="rect">
            <a:avLst/>
          </a:prstGeom>
        </p:spPr>
        <p:txBody>
          <a:bodyPr vert="horz" wrap="square" lIns="0" tIns="12700" rIns="0" bIns="0" rtlCol="0">
            <a:spAutoFit/>
          </a:bodyPr>
          <a:lstStyle/>
          <a:p>
            <a:pPr marL="431165" marR="5080" indent="-419100" algn="just">
              <a:lnSpc>
                <a:spcPct val="100000"/>
              </a:lnSpc>
              <a:spcBef>
                <a:spcPts val="100"/>
              </a:spcBef>
            </a:pPr>
            <a:r>
              <a:rPr sz="3000" dirty="0" smtClean="0">
                <a:solidFill>
                  <a:srgbClr val="677480"/>
                </a:solidFill>
                <a:latin typeface="kiloji"/>
                <a:cs typeface="kiloji"/>
              </a:rPr>
              <a:t>▷</a:t>
            </a:r>
            <a:r>
              <a:rPr sz="3000" spc="-5" dirty="0" smtClean="0">
                <a:solidFill>
                  <a:srgbClr val="677480"/>
                </a:solidFill>
                <a:latin typeface="Arial" panose="020B0604020202020204"/>
                <a:cs typeface="Arial" panose="020B0604020202020204"/>
              </a:rPr>
              <a:t>Competing </a:t>
            </a:r>
            <a:r>
              <a:rPr sz="3000" spc="-5" dirty="0">
                <a:solidFill>
                  <a:srgbClr val="677480"/>
                </a:solidFill>
                <a:latin typeface="Arial" panose="020B0604020202020204"/>
                <a:cs typeface="Arial" panose="020B0604020202020204"/>
              </a:rPr>
              <a:t>goals </a:t>
            </a:r>
            <a:r>
              <a:rPr sz="3000" dirty="0">
                <a:solidFill>
                  <a:srgbClr val="677480"/>
                </a:solidFill>
                <a:latin typeface="Arial" panose="020B0604020202020204"/>
                <a:cs typeface="Arial" panose="020B0604020202020204"/>
              </a:rPr>
              <a:t>Every </a:t>
            </a:r>
            <a:r>
              <a:rPr sz="3000" spc="-5" dirty="0">
                <a:solidFill>
                  <a:srgbClr val="677480"/>
                </a:solidFill>
                <a:latin typeface="Arial" panose="020B0604020202020204"/>
                <a:cs typeface="Arial" panose="020B0604020202020204"/>
              </a:rPr>
              <a:t>software  project </a:t>
            </a:r>
            <a:r>
              <a:rPr sz="3000" dirty="0">
                <a:solidFill>
                  <a:srgbClr val="677480"/>
                </a:solidFill>
                <a:latin typeface="Arial" panose="020B0604020202020204"/>
                <a:cs typeface="Arial" panose="020B0604020202020204"/>
              </a:rPr>
              <a:t>has a </a:t>
            </a:r>
            <a:r>
              <a:rPr sz="3000" spc="-5" dirty="0">
                <a:solidFill>
                  <a:srgbClr val="677480"/>
                </a:solidFill>
                <a:latin typeface="Arial" panose="020B0604020202020204"/>
                <a:cs typeface="Arial" panose="020B0604020202020204"/>
              </a:rPr>
              <a:t>trade-off between  </a:t>
            </a:r>
            <a:r>
              <a:rPr sz="3000" spc="-5" dirty="0">
                <a:solidFill>
                  <a:srgbClr val="FF0000"/>
                </a:solidFill>
                <a:latin typeface="Arial" panose="020B0604020202020204"/>
                <a:cs typeface="Arial" panose="020B0604020202020204"/>
              </a:rPr>
              <a:t>functionality</a:t>
            </a:r>
            <a:r>
              <a:rPr sz="3000" spc="-5" dirty="0">
                <a:solidFill>
                  <a:srgbClr val="677480"/>
                </a:solidFill>
                <a:latin typeface="Arial" panose="020B0604020202020204"/>
                <a:cs typeface="Arial" panose="020B0604020202020204"/>
              </a:rPr>
              <a:t>, </a:t>
            </a:r>
            <a:r>
              <a:rPr sz="3000" spc="-5" dirty="0">
                <a:solidFill>
                  <a:srgbClr val="FF0000"/>
                </a:solidFill>
                <a:latin typeface="Arial" panose="020B0604020202020204"/>
                <a:cs typeface="Arial" panose="020B0604020202020204"/>
              </a:rPr>
              <a:t>cost</a:t>
            </a:r>
            <a:r>
              <a:rPr sz="3000" spc="-5" dirty="0">
                <a:solidFill>
                  <a:srgbClr val="677480"/>
                </a:solidFill>
                <a:latin typeface="Arial" panose="020B0604020202020204"/>
                <a:cs typeface="Arial" panose="020B0604020202020204"/>
              </a:rPr>
              <a:t>, and</a:t>
            </a:r>
            <a:r>
              <a:rPr sz="3000" spc="-10" dirty="0">
                <a:solidFill>
                  <a:srgbClr val="677480"/>
                </a:solidFill>
                <a:latin typeface="Arial" panose="020B0604020202020204"/>
                <a:cs typeface="Arial" panose="020B0604020202020204"/>
              </a:rPr>
              <a:t> </a:t>
            </a:r>
            <a:r>
              <a:rPr sz="3000" spc="-5" dirty="0">
                <a:solidFill>
                  <a:srgbClr val="FF0000"/>
                </a:solidFill>
                <a:latin typeface="Arial" panose="020B0604020202020204"/>
                <a:cs typeface="Arial" panose="020B0604020202020204"/>
              </a:rPr>
              <a:t>time</a:t>
            </a:r>
            <a:r>
              <a:rPr sz="3000" spc="-5" dirty="0">
                <a:solidFill>
                  <a:srgbClr val="677480"/>
                </a:solidFill>
                <a:latin typeface="Arial" panose="020B0604020202020204"/>
                <a:cs typeface="Arial" panose="020B0604020202020204"/>
              </a:rPr>
              <a:t>.</a:t>
            </a:r>
            <a:endParaRPr sz="3000" dirty="0">
              <a:latin typeface="Arial" panose="020B0604020202020204"/>
              <a:cs typeface="Arial" panose="020B0604020202020204"/>
            </a:endParaRPr>
          </a:p>
        </p:txBody>
      </p:sp>
      <p:sp>
        <p:nvSpPr>
          <p:cNvPr id="4" name="object 4"/>
          <p:cNvSpPr txBox="1"/>
          <p:nvPr/>
        </p:nvSpPr>
        <p:spPr>
          <a:xfrm>
            <a:off x="1010818" y="3424173"/>
            <a:ext cx="7142582" cy="1872307"/>
          </a:xfrm>
          <a:prstGeom prst="rect">
            <a:avLst/>
          </a:prstGeom>
        </p:spPr>
        <p:txBody>
          <a:bodyPr vert="horz" wrap="square" lIns="0" tIns="12700" rIns="0" bIns="0" rtlCol="0">
            <a:spAutoFit/>
          </a:bodyPr>
          <a:lstStyle/>
          <a:p>
            <a:pPr marL="431165" marR="5080" indent="-419100">
              <a:spcBef>
                <a:spcPts val="100"/>
              </a:spcBef>
              <a:tabLst>
                <a:tab pos="1645920" algn="l"/>
                <a:tab pos="1737360" algn="l"/>
                <a:tab pos="2416175" algn="l"/>
                <a:tab pos="4163060" algn="l"/>
              </a:tabLst>
            </a:pPr>
            <a:r>
              <a:rPr sz="3000" dirty="0">
                <a:solidFill>
                  <a:srgbClr val="677480"/>
                </a:solidFill>
                <a:latin typeface="kiloji"/>
                <a:cs typeface="kiloji"/>
              </a:rPr>
              <a:t>▷</a:t>
            </a:r>
            <a:r>
              <a:rPr sz="3000" spc="295" dirty="0">
                <a:solidFill>
                  <a:srgbClr val="677480"/>
                </a:solidFill>
                <a:latin typeface="kiloji"/>
                <a:cs typeface="kiloji"/>
              </a:rPr>
              <a:t> </a:t>
            </a:r>
            <a:r>
              <a:rPr sz="3000" dirty="0">
                <a:solidFill>
                  <a:srgbClr val="677480"/>
                </a:solidFill>
                <a:latin typeface="Arial" panose="020B0604020202020204"/>
                <a:cs typeface="Arial" panose="020B0604020202020204"/>
              </a:rPr>
              <a:t>Extra		</a:t>
            </a:r>
            <a:r>
              <a:rPr sz="3000" spc="-5" dirty="0">
                <a:solidFill>
                  <a:srgbClr val="677480"/>
                </a:solidFill>
                <a:latin typeface="Arial" panose="020B0604020202020204"/>
                <a:cs typeface="Arial" panose="020B0604020202020204"/>
              </a:rPr>
              <a:t>function</a:t>
            </a:r>
            <a:r>
              <a:rPr sz="3000" spc="-25" dirty="0">
                <a:solidFill>
                  <a:srgbClr val="677480"/>
                </a:solidFill>
                <a:latin typeface="Arial" panose="020B0604020202020204"/>
                <a:cs typeface="Arial" panose="020B0604020202020204"/>
              </a:rPr>
              <a:t>a</a:t>
            </a:r>
            <a:r>
              <a:rPr sz="3000" spc="-5" dirty="0">
                <a:solidFill>
                  <a:srgbClr val="677480"/>
                </a:solidFill>
                <a:latin typeface="Arial" panose="020B0604020202020204"/>
                <a:cs typeface="Arial" panose="020B0604020202020204"/>
              </a:rPr>
              <a:t>lity</a:t>
            </a:r>
            <a:r>
              <a:rPr sz="3000" dirty="0">
                <a:solidFill>
                  <a:srgbClr val="677480"/>
                </a:solidFill>
                <a:latin typeface="Arial" panose="020B0604020202020204"/>
                <a:cs typeface="Arial" panose="020B0604020202020204"/>
              </a:rPr>
              <a:t>	</a:t>
            </a:r>
            <a:r>
              <a:rPr sz="3000" spc="-5" dirty="0" smtClean="0">
                <a:solidFill>
                  <a:srgbClr val="677480"/>
                </a:solidFill>
                <a:latin typeface="Arial" panose="020B0604020202020204"/>
                <a:cs typeface="Arial" panose="020B0604020202020204"/>
              </a:rPr>
              <a:t>adds</a:t>
            </a:r>
            <a:r>
              <a:rPr lang="en-US" sz="3000" spc="-5" dirty="0" smtClean="0">
                <a:solidFill>
                  <a:srgbClr val="677480"/>
                </a:solidFill>
                <a:latin typeface="Arial" panose="020B0604020202020204"/>
                <a:cs typeface="Arial" panose="020B0604020202020204"/>
              </a:rPr>
              <a:t> extra </a:t>
            </a:r>
            <a:r>
              <a:rPr sz="3000" spc="-5" dirty="0" smtClean="0">
                <a:solidFill>
                  <a:srgbClr val="677480"/>
                </a:solidFill>
                <a:latin typeface="Arial" panose="020B0604020202020204"/>
                <a:cs typeface="Arial" panose="020B0604020202020204"/>
              </a:rPr>
              <a:t>  costs</a:t>
            </a:r>
            <a:r>
              <a:rPr lang="en-US" sz="3000" spc="-5" dirty="0" smtClean="0">
                <a:solidFill>
                  <a:srgbClr val="677480"/>
                </a:solidFill>
                <a:latin typeface="Arial" panose="020B0604020202020204"/>
                <a:cs typeface="Arial" panose="020B0604020202020204"/>
              </a:rPr>
              <a:t> </a:t>
            </a:r>
            <a:r>
              <a:rPr sz="3000" dirty="0" smtClean="0">
                <a:solidFill>
                  <a:srgbClr val="677480"/>
                </a:solidFill>
                <a:latin typeface="Arial" panose="020B0604020202020204"/>
                <a:cs typeface="Arial" panose="020B0604020202020204"/>
              </a:rPr>
              <a:t>for</a:t>
            </a:r>
            <a:r>
              <a:rPr lang="en-US" sz="3000" dirty="0" smtClean="0">
                <a:solidFill>
                  <a:srgbClr val="677480"/>
                </a:solidFill>
                <a:latin typeface="Arial" panose="020B0604020202020204"/>
                <a:cs typeface="Arial" panose="020B0604020202020204"/>
              </a:rPr>
              <a:t> testing </a:t>
            </a:r>
            <a:r>
              <a:rPr sz="3000" dirty="0">
                <a:solidFill>
                  <a:srgbClr val="677480"/>
                </a:solidFill>
                <a:latin typeface="Arial" panose="020B0604020202020204"/>
                <a:cs typeface="Arial" panose="020B0604020202020204"/>
              </a:rPr>
              <a:t>	</a:t>
            </a:r>
            <a:r>
              <a:rPr sz="3000" spc="-5" dirty="0">
                <a:solidFill>
                  <a:srgbClr val="677480"/>
                </a:solidFill>
                <a:latin typeface="Arial" panose="020B0604020202020204"/>
                <a:cs typeface="Arial" panose="020B0604020202020204"/>
              </a:rPr>
              <a:t>development</a:t>
            </a:r>
            <a:r>
              <a:rPr sz="3000" spc="-5" dirty="0" smtClean="0">
                <a:solidFill>
                  <a:srgbClr val="677480"/>
                </a:solidFill>
                <a:latin typeface="Arial" panose="020B0604020202020204"/>
                <a:cs typeface="Arial" panose="020B0604020202020204"/>
              </a:rPr>
              <a:t>,</a:t>
            </a:r>
            <a:r>
              <a:rPr lang="en-US" sz="3000" spc="-5" dirty="0" smtClean="0">
                <a:solidFill>
                  <a:srgbClr val="677480"/>
                </a:solidFill>
                <a:latin typeface="Arial" panose="020B0604020202020204"/>
                <a:cs typeface="Arial" panose="020B0604020202020204"/>
              </a:rPr>
              <a:t> maintenance,</a:t>
            </a:r>
            <a:r>
              <a:rPr lang="en-US" sz="3000" spc="-55" dirty="0" smtClean="0">
                <a:solidFill>
                  <a:srgbClr val="677480"/>
                </a:solidFill>
                <a:latin typeface="Arial" panose="020B0604020202020204"/>
                <a:cs typeface="Arial" panose="020B0604020202020204"/>
              </a:rPr>
              <a:t> </a:t>
            </a:r>
            <a:r>
              <a:rPr lang="en-US" sz="3000" spc="-5" dirty="0" smtClean="0">
                <a:solidFill>
                  <a:srgbClr val="677480"/>
                </a:solidFill>
                <a:latin typeface="Arial" panose="020B0604020202020204"/>
                <a:cs typeface="Arial" panose="020B0604020202020204"/>
              </a:rPr>
              <a:t>etc.</a:t>
            </a:r>
            <a:endParaRPr lang="en-US" sz="3000" dirty="0" smtClean="0">
              <a:latin typeface="Arial" panose="020B0604020202020204"/>
              <a:cs typeface="Arial" panose="020B0604020202020204"/>
            </a:endParaRPr>
          </a:p>
          <a:p>
            <a:pPr marL="431165" marR="5080" indent="-419100">
              <a:lnSpc>
                <a:spcPct val="100000"/>
              </a:lnSpc>
              <a:spcBef>
                <a:spcPts val="100"/>
              </a:spcBef>
              <a:tabLst>
                <a:tab pos="1645920" algn="l"/>
                <a:tab pos="1737360" algn="l"/>
                <a:tab pos="2416175" algn="l"/>
                <a:tab pos="4163060" algn="l"/>
              </a:tabLst>
            </a:pPr>
            <a:endParaRPr sz="3000" dirty="0">
              <a:latin typeface="Arial" panose="020B0604020202020204"/>
              <a:cs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2947670"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40" dirty="0"/>
              <a:t> </a:t>
            </a:r>
            <a:r>
              <a:rPr spc="-5" dirty="0"/>
              <a:t>Myth</a:t>
            </a:r>
            <a:endParaRPr spc="-5" dirty="0"/>
          </a:p>
        </p:txBody>
      </p:sp>
      <p:sp>
        <p:nvSpPr>
          <p:cNvPr id="3" name="object 3"/>
          <p:cNvSpPr txBox="1"/>
          <p:nvPr/>
        </p:nvSpPr>
        <p:spPr>
          <a:xfrm>
            <a:off x="8650985" y="612414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panose="020B0604020202020204"/>
                <a:cs typeface="Arial" panose="020B0604020202020204"/>
              </a:rPr>
              <a:t>22</a:t>
            </a:r>
            <a:endParaRPr sz="1200">
              <a:latin typeface="Arial" panose="020B0604020202020204"/>
              <a:cs typeface="Arial" panose="020B0604020202020204"/>
            </a:endParaRPr>
          </a:p>
        </p:txBody>
      </p:sp>
      <p:sp>
        <p:nvSpPr>
          <p:cNvPr id="4" name="object 4"/>
          <p:cNvSpPr/>
          <p:nvPr/>
        </p:nvSpPr>
        <p:spPr>
          <a:xfrm>
            <a:off x="696905" y="1920705"/>
            <a:ext cx="7539303" cy="4014986"/>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2947670" cy="574040"/>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40" dirty="0"/>
              <a:t> </a:t>
            </a:r>
            <a:r>
              <a:rPr spc="-5" dirty="0"/>
              <a:t>Myth</a:t>
            </a:r>
            <a:endParaRPr spc="-5" dirty="0"/>
          </a:p>
        </p:txBody>
      </p:sp>
      <p:sp>
        <p:nvSpPr>
          <p:cNvPr id="3" name="object 3"/>
          <p:cNvSpPr txBox="1"/>
          <p:nvPr/>
        </p:nvSpPr>
        <p:spPr>
          <a:xfrm>
            <a:off x="8650985" y="6124143"/>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panose="020B0604020202020204"/>
                <a:cs typeface="Arial" panose="020B0604020202020204"/>
              </a:rPr>
              <a:t>23</a:t>
            </a:r>
            <a:endParaRPr sz="1200">
              <a:latin typeface="Arial" panose="020B0604020202020204"/>
              <a:cs typeface="Arial" panose="020B0604020202020204"/>
            </a:endParaRPr>
          </a:p>
        </p:txBody>
      </p:sp>
      <p:sp>
        <p:nvSpPr>
          <p:cNvPr id="4" name="object 4"/>
          <p:cNvSpPr/>
          <p:nvPr/>
        </p:nvSpPr>
        <p:spPr>
          <a:xfrm>
            <a:off x="432018" y="2243466"/>
            <a:ext cx="8471132" cy="1745672"/>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321" y="599313"/>
            <a:ext cx="5502910" cy="574040"/>
          </a:xfrm>
          <a:prstGeom prst="rect">
            <a:avLst/>
          </a:prstGeom>
        </p:spPr>
        <p:txBody>
          <a:bodyPr vert="horz" wrap="square" lIns="0" tIns="12700" rIns="0" bIns="0" rtlCol="0">
            <a:spAutoFit/>
          </a:bodyPr>
          <a:lstStyle/>
          <a:p>
            <a:pPr marL="12700">
              <a:lnSpc>
                <a:spcPct val="100000"/>
              </a:lnSpc>
              <a:spcBef>
                <a:spcPts val="100"/>
              </a:spcBef>
            </a:pPr>
            <a:r>
              <a:rPr spc="-15" dirty="0"/>
              <a:t>Software—New</a:t>
            </a:r>
            <a:r>
              <a:rPr spc="-95" dirty="0"/>
              <a:t> </a:t>
            </a:r>
            <a:r>
              <a:rPr spc="-15" dirty="0"/>
              <a:t>Categories</a:t>
            </a:r>
            <a:endParaRPr spc="-15" dirty="0"/>
          </a:p>
        </p:txBody>
      </p:sp>
      <p:sp>
        <p:nvSpPr>
          <p:cNvPr id="3" name="object 3"/>
          <p:cNvSpPr txBox="1"/>
          <p:nvPr/>
        </p:nvSpPr>
        <p:spPr>
          <a:xfrm>
            <a:off x="383235" y="1542415"/>
            <a:ext cx="8124190" cy="94170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800080"/>
                </a:solidFill>
                <a:latin typeface="Arial" panose="020B0604020202020204"/>
                <a:cs typeface="Arial" panose="020B0604020202020204"/>
              </a:rPr>
              <a:t>Open world computing—</a:t>
            </a:r>
            <a:r>
              <a:rPr sz="2400" spc="-5" dirty="0">
                <a:latin typeface="Arial" panose="020B0604020202020204"/>
                <a:cs typeface="Arial" panose="020B0604020202020204"/>
              </a:rPr>
              <a:t>pervasive, distributed</a:t>
            </a:r>
            <a:r>
              <a:rPr sz="2400" spc="150" dirty="0">
                <a:latin typeface="Arial" panose="020B0604020202020204"/>
                <a:cs typeface="Arial" panose="020B0604020202020204"/>
              </a:rPr>
              <a:t> </a:t>
            </a:r>
            <a:r>
              <a:rPr sz="2400" spc="-5" dirty="0">
                <a:latin typeface="Arial" panose="020B0604020202020204"/>
                <a:cs typeface="Arial" panose="020B0604020202020204"/>
              </a:rPr>
              <a:t>computing,</a:t>
            </a:r>
            <a:endParaRPr sz="2400">
              <a:latin typeface="Arial" panose="020B0604020202020204"/>
              <a:cs typeface="Arial" panose="020B0604020202020204"/>
            </a:endParaRPr>
          </a:p>
          <a:p>
            <a:pPr marL="299085">
              <a:lnSpc>
                <a:spcPct val="100000"/>
              </a:lnSpc>
              <a:spcBef>
                <a:spcPts val="10"/>
              </a:spcBef>
            </a:pPr>
            <a:r>
              <a:rPr sz="1800" spc="-5" dirty="0">
                <a:latin typeface="Arial" panose="020B0604020202020204"/>
                <a:cs typeface="Arial" panose="020B0604020202020204"/>
              </a:rPr>
              <a:t>Creating </a:t>
            </a:r>
            <a:r>
              <a:rPr sz="1800" spc="-20" dirty="0">
                <a:latin typeface="Arial" panose="020B0604020202020204"/>
                <a:cs typeface="Arial" panose="020B0604020202020204"/>
              </a:rPr>
              <a:t>software </a:t>
            </a:r>
            <a:r>
              <a:rPr sz="1800" dirty="0">
                <a:latin typeface="Arial" panose="020B0604020202020204"/>
                <a:cs typeface="Arial" panose="020B0604020202020204"/>
              </a:rPr>
              <a:t>to </a:t>
            </a:r>
            <a:r>
              <a:rPr sz="1800" spc="-15" dirty="0">
                <a:latin typeface="Arial" panose="020B0604020202020204"/>
                <a:cs typeface="Arial" panose="020B0604020202020204"/>
              </a:rPr>
              <a:t>allow </a:t>
            </a:r>
            <a:r>
              <a:rPr sz="1800" spc="-5" dirty="0">
                <a:latin typeface="Arial" panose="020B0604020202020204"/>
                <a:cs typeface="Arial" panose="020B0604020202020204"/>
              </a:rPr>
              <a:t>machines </a:t>
            </a:r>
            <a:r>
              <a:rPr sz="1800" dirty="0">
                <a:latin typeface="Arial" panose="020B0604020202020204"/>
                <a:cs typeface="Arial" panose="020B0604020202020204"/>
              </a:rPr>
              <a:t>of </a:t>
            </a:r>
            <a:r>
              <a:rPr sz="1800" spc="-5" dirty="0">
                <a:latin typeface="Arial" panose="020B0604020202020204"/>
                <a:cs typeface="Arial" panose="020B0604020202020204"/>
              </a:rPr>
              <a:t>all sizes </a:t>
            </a:r>
            <a:r>
              <a:rPr sz="1800" dirty="0">
                <a:latin typeface="Arial" panose="020B0604020202020204"/>
                <a:cs typeface="Arial" panose="020B0604020202020204"/>
              </a:rPr>
              <a:t>to </a:t>
            </a:r>
            <a:r>
              <a:rPr sz="1800" spc="-5" dirty="0">
                <a:latin typeface="Arial" panose="020B0604020202020204"/>
                <a:cs typeface="Arial" panose="020B0604020202020204"/>
              </a:rPr>
              <a:t>communicate </a:t>
            </a:r>
            <a:r>
              <a:rPr sz="1800" spc="-25" dirty="0">
                <a:latin typeface="Arial" panose="020B0604020202020204"/>
                <a:cs typeface="Arial" panose="020B0604020202020204"/>
              </a:rPr>
              <a:t>with</a:t>
            </a:r>
            <a:r>
              <a:rPr sz="1800" spc="114" dirty="0">
                <a:latin typeface="Arial" panose="020B0604020202020204"/>
                <a:cs typeface="Arial" panose="020B0604020202020204"/>
              </a:rPr>
              <a:t> </a:t>
            </a:r>
            <a:r>
              <a:rPr sz="1800" spc="-5" dirty="0">
                <a:latin typeface="Arial" panose="020B0604020202020204"/>
                <a:cs typeface="Arial" panose="020B0604020202020204"/>
              </a:rPr>
              <a:t>each</a:t>
            </a:r>
            <a:endParaRPr sz="1800">
              <a:latin typeface="Arial" panose="020B0604020202020204"/>
              <a:cs typeface="Arial" panose="020B0604020202020204"/>
            </a:endParaRPr>
          </a:p>
          <a:p>
            <a:pPr marL="299085">
              <a:lnSpc>
                <a:spcPct val="100000"/>
              </a:lnSpc>
            </a:pPr>
            <a:r>
              <a:rPr sz="1800" spc="-5" dirty="0">
                <a:latin typeface="Arial" panose="020B0604020202020204"/>
                <a:cs typeface="Arial" panose="020B0604020202020204"/>
              </a:rPr>
              <a:t>other across vast</a:t>
            </a:r>
            <a:r>
              <a:rPr sz="1800" spc="-80" dirty="0">
                <a:latin typeface="Arial" panose="020B0604020202020204"/>
                <a:cs typeface="Arial" panose="020B0604020202020204"/>
              </a:rPr>
              <a:t> </a:t>
            </a:r>
            <a:r>
              <a:rPr sz="1800" spc="-20" dirty="0">
                <a:latin typeface="Arial" panose="020B0604020202020204"/>
                <a:cs typeface="Arial" panose="020B0604020202020204"/>
              </a:rPr>
              <a:t>networks</a:t>
            </a:r>
            <a:endParaRPr sz="1800">
              <a:latin typeface="Arial" panose="020B0604020202020204"/>
              <a:cs typeface="Arial" panose="020B0604020202020204"/>
            </a:endParaRPr>
          </a:p>
        </p:txBody>
      </p:sp>
      <p:sp>
        <p:nvSpPr>
          <p:cNvPr id="4" name="object 4"/>
          <p:cNvSpPr txBox="1"/>
          <p:nvPr/>
        </p:nvSpPr>
        <p:spPr>
          <a:xfrm>
            <a:off x="6572250" y="3047238"/>
            <a:ext cx="192976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computing is</a:t>
            </a:r>
            <a:r>
              <a:rPr sz="1800" spc="-140" dirty="0">
                <a:latin typeface="Arial" panose="020B0604020202020204"/>
                <a:cs typeface="Arial" panose="020B0604020202020204"/>
              </a:rPr>
              <a:t> </a:t>
            </a:r>
            <a:r>
              <a:rPr sz="1800" spc="-5" dirty="0">
                <a:latin typeface="Arial" panose="020B0604020202020204"/>
                <a:cs typeface="Arial" panose="020B0604020202020204"/>
              </a:rPr>
              <a:t>made</a:t>
            </a:r>
            <a:endParaRPr sz="1800">
              <a:latin typeface="Arial" panose="020B0604020202020204"/>
              <a:cs typeface="Arial" panose="020B0604020202020204"/>
            </a:endParaRPr>
          </a:p>
        </p:txBody>
      </p:sp>
      <p:sp>
        <p:nvSpPr>
          <p:cNvPr id="5" name="object 5"/>
          <p:cNvSpPr txBox="1"/>
          <p:nvPr/>
        </p:nvSpPr>
        <p:spPr>
          <a:xfrm>
            <a:off x="383235" y="2969514"/>
            <a:ext cx="6038850" cy="66738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800080"/>
                </a:solidFill>
                <a:latin typeface="Arial" panose="020B0604020202020204"/>
                <a:cs typeface="Arial" panose="020B0604020202020204"/>
              </a:rPr>
              <a:t>Ubiquitous computing</a:t>
            </a:r>
            <a:r>
              <a:rPr sz="2400" spc="-5" dirty="0">
                <a:latin typeface="Arial" panose="020B0604020202020204"/>
                <a:cs typeface="Arial" panose="020B0604020202020204"/>
              </a:rPr>
              <a:t>—wireless</a:t>
            </a:r>
            <a:r>
              <a:rPr sz="2400" spc="75" dirty="0">
                <a:latin typeface="Arial" panose="020B0604020202020204"/>
                <a:cs typeface="Arial" panose="020B0604020202020204"/>
              </a:rPr>
              <a:t> </a:t>
            </a:r>
            <a:r>
              <a:rPr sz="2400" spc="-5" dirty="0">
                <a:latin typeface="Arial" panose="020B0604020202020204"/>
                <a:cs typeface="Arial" panose="020B0604020202020204"/>
              </a:rPr>
              <a:t>networks,</a:t>
            </a:r>
            <a:endParaRPr sz="2400">
              <a:latin typeface="Arial" panose="020B0604020202020204"/>
              <a:cs typeface="Arial" panose="020B0604020202020204"/>
            </a:endParaRPr>
          </a:p>
          <a:p>
            <a:pPr marL="299085">
              <a:lnSpc>
                <a:spcPct val="100000"/>
              </a:lnSpc>
              <a:spcBef>
                <a:spcPts val="10"/>
              </a:spcBef>
            </a:pPr>
            <a:r>
              <a:rPr sz="1800" dirty="0">
                <a:latin typeface="Arial" panose="020B0604020202020204"/>
                <a:cs typeface="Arial" panose="020B0604020202020204"/>
              </a:rPr>
              <a:t>to </a:t>
            </a:r>
            <a:r>
              <a:rPr sz="1800" spc="-10" dirty="0">
                <a:latin typeface="Arial" panose="020B0604020202020204"/>
                <a:cs typeface="Arial" panose="020B0604020202020204"/>
              </a:rPr>
              <a:t>appear </a:t>
            </a:r>
            <a:r>
              <a:rPr sz="1800" spc="-20" dirty="0">
                <a:latin typeface="Arial" panose="020B0604020202020204"/>
                <a:cs typeface="Arial" panose="020B0604020202020204"/>
              </a:rPr>
              <a:t>anytime </a:t>
            </a:r>
            <a:r>
              <a:rPr sz="1800" spc="-10" dirty="0">
                <a:latin typeface="Arial" panose="020B0604020202020204"/>
                <a:cs typeface="Arial" panose="020B0604020202020204"/>
              </a:rPr>
              <a:t>and</a:t>
            </a:r>
            <a:r>
              <a:rPr sz="1800" spc="50" dirty="0">
                <a:latin typeface="Arial" panose="020B0604020202020204"/>
                <a:cs typeface="Arial" panose="020B0604020202020204"/>
              </a:rPr>
              <a:t> </a:t>
            </a:r>
            <a:r>
              <a:rPr sz="1800" spc="-20" dirty="0">
                <a:latin typeface="Arial" panose="020B0604020202020204"/>
                <a:cs typeface="Arial" panose="020B0604020202020204"/>
              </a:rPr>
              <a:t>everywhere.</a:t>
            </a:r>
            <a:endParaRPr sz="1800">
              <a:latin typeface="Arial" panose="020B0604020202020204"/>
              <a:cs typeface="Arial" panose="020B0604020202020204"/>
            </a:endParaRPr>
          </a:p>
        </p:txBody>
      </p:sp>
      <p:sp>
        <p:nvSpPr>
          <p:cNvPr id="6" name="object 6"/>
          <p:cNvSpPr txBox="1"/>
          <p:nvPr/>
        </p:nvSpPr>
        <p:spPr>
          <a:xfrm>
            <a:off x="383235" y="4011929"/>
            <a:ext cx="8030209" cy="2468880"/>
          </a:xfrm>
          <a:prstGeom prst="rect">
            <a:avLst/>
          </a:prstGeom>
        </p:spPr>
        <p:txBody>
          <a:bodyPr vert="horz" wrap="square" lIns="0" tIns="12065" rIns="0" bIns="0" rtlCol="0">
            <a:spAutoFit/>
          </a:bodyPr>
          <a:lstStyle/>
          <a:p>
            <a:pPr marL="299085" marR="5080" indent="-287020" algn="just">
              <a:lnSpc>
                <a:spcPct val="100000"/>
              </a:lnSpc>
              <a:spcBef>
                <a:spcPts val="95"/>
              </a:spcBef>
              <a:buChar char="•"/>
              <a:tabLst>
                <a:tab pos="299720" algn="l"/>
              </a:tabLst>
            </a:pPr>
            <a:r>
              <a:rPr sz="2400" spc="-5" dirty="0">
                <a:solidFill>
                  <a:srgbClr val="800080"/>
                </a:solidFill>
                <a:latin typeface="Arial" panose="020B0604020202020204"/>
                <a:cs typeface="Arial" panose="020B0604020202020204"/>
              </a:rPr>
              <a:t>Net-sourcing</a:t>
            </a:r>
            <a:r>
              <a:rPr sz="2400" spc="-5" dirty="0">
                <a:latin typeface="Arial" panose="020B0604020202020204"/>
                <a:cs typeface="Arial" panose="020B0604020202020204"/>
              </a:rPr>
              <a:t>—the </a:t>
            </a:r>
            <a:r>
              <a:rPr sz="2400" spc="-35" dirty="0">
                <a:latin typeface="Arial" panose="020B0604020202020204"/>
                <a:cs typeface="Arial" panose="020B0604020202020204"/>
              </a:rPr>
              <a:t>Web </a:t>
            </a:r>
            <a:r>
              <a:rPr sz="2400" spc="-5" dirty="0">
                <a:latin typeface="Arial" panose="020B0604020202020204"/>
                <a:cs typeface="Arial" panose="020B0604020202020204"/>
              </a:rPr>
              <a:t>as a computing engine, </a:t>
            </a:r>
            <a:r>
              <a:rPr sz="1800" spc="-10" dirty="0">
                <a:latin typeface="Arial" panose="020B0604020202020204"/>
                <a:cs typeface="Arial" panose="020B0604020202020204"/>
              </a:rPr>
              <a:t>Architecting  </a:t>
            </a:r>
            <a:r>
              <a:rPr sz="1800" spc="-5" dirty="0">
                <a:latin typeface="Arial" panose="020B0604020202020204"/>
                <a:cs typeface="Arial" panose="020B0604020202020204"/>
              </a:rPr>
              <a:t>simple and </a:t>
            </a:r>
            <a:r>
              <a:rPr sz="1800" spc="-10" dirty="0">
                <a:latin typeface="Arial" panose="020B0604020202020204"/>
                <a:cs typeface="Arial" panose="020B0604020202020204"/>
              </a:rPr>
              <a:t>sophisticated applications </a:t>
            </a:r>
            <a:r>
              <a:rPr sz="1800" spc="-5" dirty="0">
                <a:latin typeface="Arial" panose="020B0604020202020204"/>
                <a:cs typeface="Arial" panose="020B0604020202020204"/>
              </a:rPr>
              <a:t>that </a:t>
            </a:r>
            <a:r>
              <a:rPr sz="1800" spc="-10" dirty="0">
                <a:latin typeface="Arial" panose="020B0604020202020204"/>
                <a:cs typeface="Arial" panose="020B0604020202020204"/>
              </a:rPr>
              <a:t>benefit </a:t>
            </a:r>
            <a:r>
              <a:rPr sz="1800" spc="-5" dirty="0">
                <a:latin typeface="Arial" panose="020B0604020202020204"/>
                <a:cs typeface="Arial" panose="020B0604020202020204"/>
              </a:rPr>
              <a:t>targeted </a:t>
            </a:r>
            <a:r>
              <a:rPr sz="1800" spc="-10" dirty="0">
                <a:latin typeface="Arial" panose="020B0604020202020204"/>
                <a:cs typeface="Arial" panose="020B0604020202020204"/>
              </a:rPr>
              <a:t>end-user markets  </a:t>
            </a:r>
            <a:r>
              <a:rPr sz="1800" spc="-20" dirty="0">
                <a:latin typeface="Arial" panose="020B0604020202020204"/>
                <a:cs typeface="Arial" panose="020B0604020202020204"/>
              </a:rPr>
              <a:t>worldwide</a:t>
            </a:r>
            <a:endParaRPr sz="1800">
              <a:latin typeface="Arial" panose="020B0604020202020204"/>
              <a:cs typeface="Arial" panose="020B0604020202020204"/>
            </a:endParaRPr>
          </a:p>
          <a:p>
            <a:pPr>
              <a:lnSpc>
                <a:spcPct val="100000"/>
              </a:lnSpc>
              <a:buClr>
                <a:srgbClr val="800080"/>
              </a:buClr>
              <a:buFont typeface="Arial" panose="020B0604020202020204"/>
              <a:buChar char="•"/>
            </a:pPr>
            <a:endParaRPr sz="2000">
              <a:latin typeface="Arial" panose="020B0604020202020204"/>
              <a:cs typeface="Arial" panose="020B0604020202020204"/>
            </a:endParaRPr>
          </a:p>
          <a:p>
            <a:pPr marL="299085" marR="111760" indent="-287020">
              <a:lnSpc>
                <a:spcPct val="100000"/>
              </a:lnSpc>
              <a:spcBef>
                <a:spcPts val="1770"/>
              </a:spcBef>
              <a:buChar char="•"/>
              <a:tabLst>
                <a:tab pos="299085" algn="l"/>
                <a:tab pos="299720" algn="l"/>
              </a:tabLst>
            </a:pPr>
            <a:r>
              <a:rPr sz="2400" spc="-5" dirty="0">
                <a:solidFill>
                  <a:srgbClr val="800080"/>
                </a:solidFill>
                <a:latin typeface="Arial" panose="020B0604020202020204"/>
                <a:cs typeface="Arial" panose="020B0604020202020204"/>
              </a:rPr>
              <a:t>Open source</a:t>
            </a:r>
            <a:r>
              <a:rPr sz="2400" spc="-5" dirty="0">
                <a:latin typeface="Arial" panose="020B0604020202020204"/>
                <a:cs typeface="Arial" panose="020B0604020202020204"/>
              </a:rPr>
              <a:t>—”free” </a:t>
            </a:r>
            <a:r>
              <a:rPr sz="2400" dirty="0">
                <a:latin typeface="Arial" panose="020B0604020202020204"/>
                <a:cs typeface="Arial" panose="020B0604020202020204"/>
              </a:rPr>
              <a:t>source code </a:t>
            </a:r>
            <a:r>
              <a:rPr sz="2400" spc="-5" dirty="0">
                <a:latin typeface="Arial" panose="020B0604020202020204"/>
                <a:cs typeface="Arial" panose="020B0604020202020204"/>
              </a:rPr>
              <a:t>open </a:t>
            </a:r>
            <a:r>
              <a:rPr sz="2400" dirty="0">
                <a:latin typeface="Arial" panose="020B0604020202020204"/>
                <a:cs typeface="Arial" panose="020B0604020202020204"/>
              </a:rPr>
              <a:t>to the</a:t>
            </a:r>
            <a:r>
              <a:rPr sz="2400" spc="-70" dirty="0">
                <a:latin typeface="Arial" panose="020B0604020202020204"/>
                <a:cs typeface="Arial" panose="020B0604020202020204"/>
              </a:rPr>
              <a:t> </a:t>
            </a:r>
            <a:r>
              <a:rPr sz="2400" spc="-5" dirty="0">
                <a:latin typeface="Arial" panose="020B0604020202020204"/>
                <a:cs typeface="Arial" panose="020B0604020202020204"/>
              </a:rPr>
              <a:t>computing  </a:t>
            </a:r>
            <a:r>
              <a:rPr sz="2400" spc="-45" dirty="0">
                <a:latin typeface="Arial" panose="020B0604020202020204"/>
                <a:cs typeface="Arial" panose="020B0604020202020204"/>
              </a:rPr>
              <a:t>community, </a:t>
            </a:r>
            <a:r>
              <a:rPr sz="1800" spc="-5" dirty="0">
                <a:latin typeface="Arial" panose="020B0604020202020204"/>
                <a:cs typeface="Arial" panose="020B0604020202020204"/>
              </a:rPr>
              <a:t>Distributing source code </a:t>
            </a:r>
            <a:r>
              <a:rPr sz="1800" dirty="0">
                <a:latin typeface="Arial" panose="020B0604020202020204"/>
                <a:cs typeface="Arial" panose="020B0604020202020204"/>
              </a:rPr>
              <a:t>for </a:t>
            </a:r>
            <a:r>
              <a:rPr sz="1800" spc="-5" dirty="0">
                <a:latin typeface="Arial" panose="020B0604020202020204"/>
                <a:cs typeface="Arial" panose="020B0604020202020204"/>
              </a:rPr>
              <a:t>computing applications so  customers can make local modifications easily and</a:t>
            </a:r>
            <a:r>
              <a:rPr sz="1800" spc="-90" dirty="0">
                <a:latin typeface="Arial" panose="020B0604020202020204"/>
                <a:cs typeface="Arial" panose="020B0604020202020204"/>
              </a:rPr>
              <a:t> </a:t>
            </a:r>
            <a:r>
              <a:rPr sz="1800" spc="-5" dirty="0">
                <a:latin typeface="Arial" panose="020B0604020202020204"/>
                <a:cs typeface="Arial" panose="020B0604020202020204"/>
              </a:rPr>
              <a:t>reliably</a:t>
            </a:r>
            <a:endParaRPr sz="1800">
              <a:latin typeface="Arial" panose="020B0604020202020204"/>
              <a:cs typeface="Arial" panose="020B060402020202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9561" y="327786"/>
            <a:ext cx="4523740" cy="574040"/>
          </a:xfrm>
          <a:prstGeom prst="rect">
            <a:avLst/>
          </a:prstGeom>
        </p:spPr>
        <p:txBody>
          <a:bodyPr vert="horz" wrap="square" lIns="0" tIns="12700" rIns="0" bIns="0" rtlCol="0">
            <a:spAutoFit/>
          </a:bodyPr>
          <a:lstStyle/>
          <a:p>
            <a:pPr marL="12700">
              <a:lnSpc>
                <a:spcPct val="100000"/>
              </a:lnSpc>
              <a:spcBef>
                <a:spcPts val="100"/>
              </a:spcBef>
            </a:pPr>
            <a:r>
              <a:rPr dirty="0"/>
              <a:t>A </a:t>
            </a:r>
            <a:r>
              <a:rPr spc="-35" dirty="0"/>
              <a:t>Layered</a:t>
            </a:r>
            <a:r>
              <a:rPr spc="-105" dirty="0"/>
              <a:t> </a:t>
            </a:r>
            <a:r>
              <a:rPr spc="-40" dirty="0"/>
              <a:t>Technology</a:t>
            </a:r>
            <a:endParaRPr spc="-40" dirty="0"/>
          </a:p>
        </p:txBody>
      </p:sp>
      <p:grpSp>
        <p:nvGrpSpPr>
          <p:cNvPr id="3" name="object 3"/>
          <p:cNvGrpSpPr/>
          <p:nvPr/>
        </p:nvGrpSpPr>
        <p:grpSpPr>
          <a:xfrm>
            <a:off x="1004316" y="3618103"/>
            <a:ext cx="7698105" cy="2487295"/>
            <a:chOff x="1004316" y="3618103"/>
            <a:chExt cx="7698105" cy="2487295"/>
          </a:xfrm>
        </p:grpSpPr>
        <p:sp>
          <p:nvSpPr>
            <p:cNvPr id="4" name="object 4"/>
            <p:cNvSpPr/>
            <p:nvPr/>
          </p:nvSpPr>
          <p:spPr>
            <a:xfrm>
              <a:off x="1078992" y="4806696"/>
              <a:ext cx="7623048" cy="12893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004316" y="4735068"/>
              <a:ext cx="7620000" cy="1283335"/>
            </a:xfrm>
            <a:custGeom>
              <a:avLst/>
              <a:gdLst/>
              <a:ahLst/>
              <a:cxnLst/>
              <a:rect l="l" t="t" r="r" b="b"/>
              <a:pathLst>
                <a:path w="7620000" h="1283335">
                  <a:moveTo>
                    <a:pt x="7620000" y="647954"/>
                  </a:moveTo>
                  <a:lnTo>
                    <a:pt x="7607935" y="597154"/>
                  </a:lnTo>
                  <a:lnTo>
                    <a:pt x="7583551" y="559054"/>
                  </a:lnTo>
                  <a:lnTo>
                    <a:pt x="7546213" y="520954"/>
                  </a:lnTo>
                  <a:lnTo>
                    <a:pt x="7514463" y="495566"/>
                  </a:lnTo>
                  <a:lnTo>
                    <a:pt x="7477379" y="470027"/>
                  </a:lnTo>
                  <a:lnTo>
                    <a:pt x="7434834" y="444627"/>
                  </a:lnTo>
                  <a:lnTo>
                    <a:pt x="7387209" y="419227"/>
                  </a:lnTo>
                  <a:lnTo>
                    <a:pt x="7361555" y="406527"/>
                  </a:lnTo>
                  <a:lnTo>
                    <a:pt x="7334504" y="406527"/>
                  </a:lnTo>
                  <a:lnTo>
                    <a:pt x="7276846" y="381127"/>
                  </a:lnTo>
                  <a:lnTo>
                    <a:pt x="7214362" y="355727"/>
                  </a:lnTo>
                  <a:lnTo>
                    <a:pt x="7147179" y="330327"/>
                  </a:lnTo>
                  <a:lnTo>
                    <a:pt x="7111873" y="330327"/>
                  </a:lnTo>
                  <a:lnTo>
                    <a:pt x="7075424" y="317627"/>
                  </a:lnTo>
                  <a:lnTo>
                    <a:pt x="6999097" y="292227"/>
                  </a:lnTo>
                  <a:lnTo>
                    <a:pt x="6959219" y="279527"/>
                  </a:lnTo>
                  <a:lnTo>
                    <a:pt x="6918325" y="279527"/>
                  </a:lnTo>
                  <a:lnTo>
                    <a:pt x="6833362" y="254127"/>
                  </a:lnTo>
                  <a:lnTo>
                    <a:pt x="6789420" y="241427"/>
                  </a:lnTo>
                  <a:lnTo>
                    <a:pt x="6744335" y="241427"/>
                  </a:lnTo>
                  <a:lnTo>
                    <a:pt x="6603111" y="203327"/>
                  </a:lnTo>
                  <a:lnTo>
                    <a:pt x="6554089" y="203327"/>
                  </a:lnTo>
                  <a:lnTo>
                    <a:pt x="6453124" y="177927"/>
                  </a:lnTo>
                  <a:lnTo>
                    <a:pt x="6401308" y="177927"/>
                  </a:lnTo>
                  <a:lnTo>
                    <a:pt x="6294882" y="152400"/>
                  </a:lnTo>
                  <a:lnTo>
                    <a:pt x="6240399" y="152400"/>
                  </a:lnTo>
                  <a:lnTo>
                    <a:pt x="6185027" y="139700"/>
                  </a:lnTo>
                  <a:lnTo>
                    <a:pt x="6128766" y="139700"/>
                  </a:lnTo>
                  <a:lnTo>
                    <a:pt x="6071616" y="127000"/>
                  </a:lnTo>
                  <a:lnTo>
                    <a:pt x="6013704" y="127000"/>
                  </a:lnTo>
                  <a:lnTo>
                    <a:pt x="5895467" y="101600"/>
                  </a:lnTo>
                  <a:lnTo>
                    <a:pt x="5835269" y="101600"/>
                  </a:lnTo>
                  <a:lnTo>
                    <a:pt x="5774182" y="88900"/>
                  </a:lnTo>
                  <a:lnTo>
                    <a:pt x="5649722" y="88900"/>
                  </a:lnTo>
                  <a:lnTo>
                    <a:pt x="5586476" y="76200"/>
                  </a:lnTo>
                  <a:lnTo>
                    <a:pt x="5522455" y="76200"/>
                  </a:lnTo>
                  <a:lnTo>
                    <a:pt x="5457698" y="63500"/>
                  </a:lnTo>
                  <a:lnTo>
                    <a:pt x="5392420" y="63500"/>
                  </a:lnTo>
                  <a:lnTo>
                    <a:pt x="5326380" y="50800"/>
                  </a:lnTo>
                  <a:lnTo>
                    <a:pt x="5192268" y="50800"/>
                  </a:lnTo>
                  <a:lnTo>
                    <a:pt x="5124323" y="38100"/>
                  </a:lnTo>
                  <a:lnTo>
                    <a:pt x="4986528" y="38100"/>
                  </a:lnTo>
                  <a:lnTo>
                    <a:pt x="4916805" y="25400"/>
                  </a:lnTo>
                  <a:lnTo>
                    <a:pt x="4704080" y="25400"/>
                  </a:lnTo>
                  <a:lnTo>
                    <a:pt x="4632198" y="12700"/>
                  </a:lnTo>
                  <a:lnTo>
                    <a:pt x="4265041" y="12700"/>
                  </a:lnTo>
                  <a:lnTo>
                    <a:pt x="4190238" y="0"/>
                  </a:lnTo>
                  <a:lnTo>
                    <a:pt x="3429762" y="0"/>
                  </a:lnTo>
                  <a:lnTo>
                    <a:pt x="3354959" y="12700"/>
                  </a:lnTo>
                  <a:lnTo>
                    <a:pt x="2987802" y="12700"/>
                  </a:lnTo>
                  <a:lnTo>
                    <a:pt x="2915920" y="25400"/>
                  </a:lnTo>
                  <a:lnTo>
                    <a:pt x="2703195" y="25400"/>
                  </a:lnTo>
                  <a:lnTo>
                    <a:pt x="2633472" y="38100"/>
                  </a:lnTo>
                  <a:lnTo>
                    <a:pt x="2495677" y="38100"/>
                  </a:lnTo>
                  <a:lnTo>
                    <a:pt x="2427732" y="50800"/>
                  </a:lnTo>
                  <a:lnTo>
                    <a:pt x="2293620" y="50800"/>
                  </a:lnTo>
                  <a:lnTo>
                    <a:pt x="2227580" y="63500"/>
                  </a:lnTo>
                  <a:lnTo>
                    <a:pt x="2162302" y="63500"/>
                  </a:lnTo>
                  <a:lnTo>
                    <a:pt x="2097532" y="76200"/>
                  </a:lnTo>
                  <a:lnTo>
                    <a:pt x="2033524" y="76200"/>
                  </a:lnTo>
                  <a:lnTo>
                    <a:pt x="1970278" y="88900"/>
                  </a:lnTo>
                  <a:lnTo>
                    <a:pt x="1845818" y="88900"/>
                  </a:lnTo>
                  <a:lnTo>
                    <a:pt x="1784731" y="101600"/>
                  </a:lnTo>
                  <a:lnTo>
                    <a:pt x="1724533" y="101600"/>
                  </a:lnTo>
                  <a:lnTo>
                    <a:pt x="1606296" y="127000"/>
                  </a:lnTo>
                  <a:lnTo>
                    <a:pt x="1548384" y="127000"/>
                  </a:lnTo>
                  <a:lnTo>
                    <a:pt x="1491234" y="139700"/>
                  </a:lnTo>
                  <a:lnTo>
                    <a:pt x="1434973" y="139700"/>
                  </a:lnTo>
                  <a:lnTo>
                    <a:pt x="1379601" y="152400"/>
                  </a:lnTo>
                  <a:lnTo>
                    <a:pt x="1325118" y="152400"/>
                  </a:lnTo>
                  <a:lnTo>
                    <a:pt x="1218692" y="177927"/>
                  </a:lnTo>
                  <a:lnTo>
                    <a:pt x="1166876" y="177927"/>
                  </a:lnTo>
                  <a:lnTo>
                    <a:pt x="1065911" y="203327"/>
                  </a:lnTo>
                  <a:lnTo>
                    <a:pt x="1016889" y="203327"/>
                  </a:lnTo>
                  <a:lnTo>
                    <a:pt x="875665" y="241427"/>
                  </a:lnTo>
                  <a:lnTo>
                    <a:pt x="830580" y="241427"/>
                  </a:lnTo>
                  <a:lnTo>
                    <a:pt x="786511" y="254127"/>
                  </a:lnTo>
                  <a:lnTo>
                    <a:pt x="701675" y="279527"/>
                  </a:lnTo>
                  <a:lnTo>
                    <a:pt x="660781" y="279527"/>
                  </a:lnTo>
                  <a:lnTo>
                    <a:pt x="620903" y="292227"/>
                  </a:lnTo>
                  <a:lnTo>
                    <a:pt x="544576" y="317627"/>
                  </a:lnTo>
                  <a:lnTo>
                    <a:pt x="508127" y="330327"/>
                  </a:lnTo>
                  <a:lnTo>
                    <a:pt x="472821" y="330327"/>
                  </a:lnTo>
                  <a:lnTo>
                    <a:pt x="438658" y="343027"/>
                  </a:lnTo>
                  <a:lnTo>
                    <a:pt x="373761" y="368427"/>
                  </a:lnTo>
                  <a:lnTo>
                    <a:pt x="313690" y="393827"/>
                  </a:lnTo>
                  <a:lnTo>
                    <a:pt x="285496" y="406527"/>
                  </a:lnTo>
                  <a:lnTo>
                    <a:pt x="258470" y="406527"/>
                  </a:lnTo>
                  <a:lnTo>
                    <a:pt x="185115" y="444627"/>
                  </a:lnTo>
                  <a:lnTo>
                    <a:pt x="142659" y="470027"/>
                  </a:lnTo>
                  <a:lnTo>
                    <a:pt x="105486" y="495566"/>
                  </a:lnTo>
                  <a:lnTo>
                    <a:pt x="73736" y="520954"/>
                  </a:lnTo>
                  <a:lnTo>
                    <a:pt x="36474" y="559054"/>
                  </a:lnTo>
                  <a:lnTo>
                    <a:pt x="12026" y="597154"/>
                  </a:lnTo>
                  <a:lnTo>
                    <a:pt x="762" y="635254"/>
                  </a:lnTo>
                  <a:lnTo>
                    <a:pt x="0" y="647954"/>
                  </a:lnTo>
                  <a:lnTo>
                    <a:pt x="762" y="660654"/>
                  </a:lnTo>
                  <a:lnTo>
                    <a:pt x="12026" y="698754"/>
                  </a:lnTo>
                  <a:lnTo>
                    <a:pt x="36474" y="736854"/>
                  </a:lnTo>
                  <a:lnTo>
                    <a:pt x="73736" y="774954"/>
                  </a:lnTo>
                  <a:lnTo>
                    <a:pt x="105486" y="800354"/>
                  </a:lnTo>
                  <a:lnTo>
                    <a:pt x="142659" y="825881"/>
                  </a:lnTo>
                  <a:lnTo>
                    <a:pt x="163233" y="838581"/>
                  </a:lnTo>
                  <a:lnTo>
                    <a:pt x="185115" y="838581"/>
                  </a:lnTo>
                  <a:lnTo>
                    <a:pt x="208292" y="851281"/>
                  </a:lnTo>
                  <a:lnTo>
                    <a:pt x="258470" y="876642"/>
                  </a:lnTo>
                  <a:lnTo>
                    <a:pt x="313690" y="902055"/>
                  </a:lnTo>
                  <a:lnTo>
                    <a:pt x="373761" y="927468"/>
                  </a:lnTo>
                  <a:lnTo>
                    <a:pt x="405638" y="940168"/>
                  </a:lnTo>
                  <a:lnTo>
                    <a:pt x="438658" y="940168"/>
                  </a:lnTo>
                  <a:lnTo>
                    <a:pt x="472821" y="952881"/>
                  </a:lnTo>
                  <a:lnTo>
                    <a:pt x="508127" y="965581"/>
                  </a:lnTo>
                  <a:lnTo>
                    <a:pt x="544576" y="978281"/>
                  </a:lnTo>
                  <a:lnTo>
                    <a:pt x="620903" y="1003693"/>
                  </a:lnTo>
                  <a:lnTo>
                    <a:pt x="660781" y="1003693"/>
                  </a:lnTo>
                  <a:lnTo>
                    <a:pt x="701675" y="1016406"/>
                  </a:lnTo>
                  <a:lnTo>
                    <a:pt x="786511" y="1041806"/>
                  </a:lnTo>
                  <a:lnTo>
                    <a:pt x="830580" y="1041806"/>
                  </a:lnTo>
                  <a:lnTo>
                    <a:pt x="968883" y="1079931"/>
                  </a:lnTo>
                  <a:lnTo>
                    <a:pt x="1016889" y="1079931"/>
                  </a:lnTo>
                  <a:lnTo>
                    <a:pt x="1115949" y="1105331"/>
                  </a:lnTo>
                  <a:lnTo>
                    <a:pt x="1166876" y="1105331"/>
                  </a:lnTo>
                  <a:lnTo>
                    <a:pt x="1271397" y="1130744"/>
                  </a:lnTo>
                  <a:lnTo>
                    <a:pt x="1325118" y="1130744"/>
                  </a:lnTo>
                  <a:lnTo>
                    <a:pt x="1379601" y="1143457"/>
                  </a:lnTo>
                  <a:lnTo>
                    <a:pt x="1434973" y="1143457"/>
                  </a:lnTo>
                  <a:lnTo>
                    <a:pt x="1548384" y="1168857"/>
                  </a:lnTo>
                  <a:lnTo>
                    <a:pt x="1606296" y="1168857"/>
                  </a:lnTo>
                  <a:lnTo>
                    <a:pt x="1664970" y="1181569"/>
                  </a:lnTo>
                  <a:lnTo>
                    <a:pt x="1724533" y="1181569"/>
                  </a:lnTo>
                  <a:lnTo>
                    <a:pt x="1784731" y="1194269"/>
                  </a:lnTo>
                  <a:lnTo>
                    <a:pt x="1845818" y="1194269"/>
                  </a:lnTo>
                  <a:lnTo>
                    <a:pt x="1907667" y="1206982"/>
                  </a:lnTo>
                  <a:lnTo>
                    <a:pt x="1970278" y="1206982"/>
                  </a:lnTo>
                  <a:lnTo>
                    <a:pt x="2033524" y="1219682"/>
                  </a:lnTo>
                  <a:lnTo>
                    <a:pt x="2097532" y="1219682"/>
                  </a:lnTo>
                  <a:lnTo>
                    <a:pt x="2162302" y="1232382"/>
                  </a:lnTo>
                  <a:lnTo>
                    <a:pt x="2293620" y="1232382"/>
                  </a:lnTo>
                  <a:lnTo>
                    <a:pt x="2360422" y="1245095"/>
                  </a:lnTo>
                  <a:lnTo>
                    <a:pt x="2495677" y="1245095"/>
                  </a:lnTo>
                  <a:lnTo>
                    <a:pt x="2564257" y="1257795"/>
                  </a:lnTo>
                  <a:lnTo>
                    <a:pt x="2703195" y="1257795"/>
                  </a:lnTo>
                  <a:lnTo>
                    <a:pt x="2773553" y="1270508"/>
                  </a:lnTo>
                  <a:lnTo>
                    <a:pt x="2987802" y="1270508"/>
                  </a:lnTo>
                  <a:lnTo>
                    <a:pt x="3060319" y="1283208"/>
                  </a:lnTo>
                  <a:lnTo>
                    <a:pt x="4559681" y="1283208"/>
                  </a:lnTo>
                  <a:lnTo>
                    <a:pt x="4632198" y="1270508"/>
                  </a:lnTo>
                  <a:lnTo>
                    <a:pt x="4846447" y="1270508"/>
                  </a:lnTo>
                  <a:lnTo>
                    <a:pt x="4916805" y="1257795"/>
                  </a:lnTo>
                  <a:lnTo>
                    <a:pt x="5055743" y="1257795"/>
                  </a:lnTo>
                  <a:lnTo>
                    <a:pt x="5124323" y="1245095"/>
                  </a:lnTo>
                  <a:lnTo>
                    <a:pt x="5259578" y="1245095"/>
                  </a:lnTo>
                  <a:lnTo>
                    <a:pt x="5326380" y="1232382"/>
                  </a:lnTo>
                  <a:lnTo>
                    <a:pt x="5457698" y="1232382"/>
                  </a:lnTo>
                  <a:lnTo>
                    <a:pt x="5522455" y="1219682"/>
                  </a:lnTo>
                  <a:lnTo>
                    <a:pt x="5586476" y="1219682"/>
                  </a:lnTo>
                  <a:lnTo>
                    <a:pt x="5649722" y="1206982"/>
                  </a:lnTo>
                  <a:lnTo>
                    <a:pt x="5712333" y="1206982"/>
                  </a:lnTo>
                  <a:lnTo>
                    <a:pt x="5774182" y="1194269"/>
                  </a:lnTo>
                  <a:lnTo>
                    <a:pt x="5835269" y="1194269"/>
                  </a:lnTo>
                  <a:lnTo>
                    <a:pt x="5895467" y="1181569"/>
                  </a:lnTo>
                  <a:lnTo>
                    <a:pt x="5955030" y="1181569"/>
                  </a:lnTo>
                  <a:lnTo>
                    <a:pt x="6013704" y="1168857"/>
                  </a:lnTo>
                  <a:lnTo>
                    <a:pt x="6071616" y="1168857"/>
                  </a:lnTo>
                  <a:lnTo>
                    <a:pt x="6185027" y="1143457"/>
                  </a:lnTo>
                  <a:lnTo>
                    <a:pt x="6240399" y="1143457"/>
                  </a:lnTo>
                  <a:lnTo>
                    <a:pt x="6294882" y="1130744"/>
                  </a:lnTo>
                  <a:lnTo>
                    <a:pt x="6348603" y="1130744"/>
                  </a:lnTo>
                  <a:lnTo>
                    <a:pt x="6453124" y="1105331"/>
                  </a:lnTo>
                  <a:lnTo>
                    <a:pt x="6504051" y="1105331"/>
                  </a:lnTo>
                  <a:lnTo>
                    <a:pt x="6603111" y="1079931"/>
                  </a:lnTo>
                  <a:lnTo>
                    <a:pt x="6651117" y="1079931"/>
                  </a:lnTo>
                  <a:lnTo>
                    <a:pt x="6789420" y="1041806"/>
                  </a:lnTo>
                  <a:lnTo>
                    <a:pt x="6833362" y="1041806"/>
                  </a:lnTo>
                  <a:lnTo>
                    <a:pt x="6918325" y="1016406"/>
                  </a:lnTo>
                  <a:lnTo>
                    <a:pt x="6959219" y="1003693"/>
                  </a:lnTo>
                  <a:lnTo>
                    <a:pt x="6999097" y="1003693"/>
                  </a:lnTo>
                  <a:lnTo>
                    <a:pt x="7075424" y="978281"/>
                  </a:lnTo>
                  <a:lnTo>
                    <a:pt x="7111873" y="965581"/>
                  </a:lnTo>
                  <a:lnTo>
                    <a:pt x="7147179" y="952881"/>
                  </a:lnTo>
                  <a:lnTo>
                    <a:pt x="7181342" y="940168"/>
                  </a:lnTo>
                  <a:lnTo>
                    <a:pt x="7214362" y="940168"/>
                  </a:lnTo>
                  <a:lnTo>
                    <a:pt x="7276846" y="914755"/>
                  </a:lnTo>
                  <a:lnTo>
                    <a:pt x="7334504" y="889355"/>
                  </a:lnTo>
                  <a:lnTo>
                    <a:pt x="7387209" y="863942"/>
                  </a:lnTo>
                  <a:lnTo>
                    <a:pt x="7434834" y="838581"/>
                  </a:lnTo>
                  <a:lnTo>
                    <a:pt x="7456805" y="838581"/>
                  </a:lnTo>
                  <a:lnTo>
                    <a:pt x="7496556" y="813181"/>
                  </a:lnTo>
                  <a:lnTo>
                    <a:pt x="7531100" y="787654"/>
                  </a:lnTo>
                  <a:lnTo>
                    <a:pt x="7560056" y="762254"/>
                  </a:lnTo>
                  <a:lnTo>
                    <a:pt x="7593076" y="724154"/>
                  </a:lnTo>
                  <a:lnTo>
                    <a:pt x="7613269" y="686054"/>
                  </a:lnTo>
                  <a:lnTo>
                    <a:pt x="7620000" y="647954"/>
                  </a:lnTo>
                  <a:close/>
                </a:path>
              </a:pathLst>
            </a:custGeom>
            <a:solidFill>
              <a:srgbClr val="00EA87"/>
            </a:solidFill>
          </p:spPr>
          <p:txBody>
            <a:bodyPr wrap="square" lIns="0" tIns="0" rIns="0" bIns="0" rtlCol="0"/>
            <a:lstStyle/>
            <a:p/>
          </p:txBody>
        </p:sp>
        <p:sp>
          <p:nvSpPr>
            <p:cNvPr id="6" name="object 6"/>
            <p:cNvSpPr/>
            <p:nvPr/>
          </p:nvSpPr>
          <p:spPr>
            <a:xfrm>
              <a:off x="1536192" y="4378452"/>
              <a:ext cx="6632448" cy="1202436"/>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461516" y="4303776"/>
              <a:ext cx="6629400" cy="1199515"/>
            </a:xfrm>
            <a:custGeom>
              <a:avLst/>
              <a:gdLst/>
              <a:ahLst/>
              <a:cxnLst/>
              <a:rect l="l" t="t" r="r" b="b"/>
              <a:pathLst>
                <a:path w="6629400" h="1199514">
                  <a:moveTo>
                    <a:pt x="6629400" y="599694"/>
                  </a:moveTo>
                  <a:lnTo>
                    <a:pt x="6615811" y="545084"/>
                  </a:lnTo>
                  <a:lnTo>
                    <a:pt x="6588379" y="505714"/>
                  </a:lnTo>
                  <a:lnTo>
                    <a:pt x="6546596" y="466344"/>
                  </a:lnTo>
                  <a:lnTo>
                    <a:pt x="6511036" y="440817"/>
                  </a:lnTo>
                  <a:lnTo>
                    <a:pt x="6469380" y="415417"/>
                  </a:lnTo>
                  <a:lnTo>
                    <a:pt x="6422009" y="391287"/>
                  </a:lnTo>
                  <a:lnTo>
                    <a:pt x="6340221" y="354457"/>
                  </a:lnTo>
                  <a:lnTo>
                    <a:pt x="6278880" y="331597"/>
                  </a:lnTo>
                  <a:lnTo>
                    <a:pt x="6212205" y="308737"/>
                  </a:lnTo>
                  <a:lnTo>
                    <a:pt x="6140323" y="285877"/>
                  </a:lnTo>
                  <a:lnTo>
                    <a:pt x="6102350" y="275717"/>
                  </a:lnTo>
                  <a:lnTo>
                    <a:pt x="6063361" y="264287"/>
                  </a:lnTo>
                  <a:lnTo>
                    <a:pt x="5981446" y="243967"/>
                  </a:lnTo>
                  <a:lnTo>
                    <a:pt x="5849874" y="213487"/>
                  </a:lnTo>
                  <a:lnTo>
                    <a:pt x="5803646" y="203327"/>
                  </a:lnTo>
                  <a:lnTo>
                    <a:pt x="5708015" y="185547"/>
                  </a:lnTo>
                  <a:lnTo>
                    <a:pt x="5658612" y="175387"/>
                  </a:lnTo>
                  <a:lnTo>
                    <a:pt x="5556504" y="157607"/>
                  </a:lnTo>
                  <a:lnTo>
                    <a:pt x="5503926" y="149860"/>
                  </a:lnTo>
                  <a:lnTo>
                    <a:pt x="5450332" y="140970"/>
                  </a:lnTo>
                  <a:lnTo>
                    <a:pt x="5395722" y="133350"/>
                  </a:lnTo>
                  <a:lnTo>
                    <a:pt x="5340223" y="124460"/>
                  </a:lnTo>
                  <a:lnTo>
                    <a:pt x="5226304" y="109220"/>
                  </a:lnTo>
                  <a:lnTo>
                    <a:pt x="5168011" y="102870"/>
                  </a:lnTo>
                  <a:lnTo>
                    <a:pt x="5108829" y="95250"/>
                  </a:lnTo>
                  <a:lnTo>
                    <a:pt x="4799838" y="63500"/>
                  </a:lnTo>
                  <a:lnTo>
                    <a:pt x="4735703" y="58420"/>
                  </a:lnTo>
                  <a:lnTo>
                    <a:pt x="4670679" y="52070"/>
                  </a:lnTo>
                  <a:lnTo>
                    <a:pt x="4538472" y="41910"/>
                  </a:lnTo>
                  <a:lnTo>
                    <a:pt x="4471289" y="38100"/>
                  </a:lnTo>
                  <a:lnTo>
                    <a:pt x="4403471" y="33020"/>
                  </a:lnTo>
                  <a:lnTo>
                    <a:pt x="4125468" y="17780"/>
                  </a:lnTo>
                  <a:lnTo>
                    <a:pt x="3764534" y="5080"/>
                  </a:lnTo>
                  <a:lnTo>
                    <a:pt x="3541649" y="1270"/>
                  </a:lnTo>
                  <a:lnTo>
                    <a:pt x="3466465" y="1270"/>
                  </a:lnTo>
                  <a:lnTo>
                    <a:pt x="3390773" y="0"/>
                  </a:lnTo>
                  <a:lnTo>
                    <a:pt x="3238627" y="0"/>
                  </a:lnTo>
                  <a:lnTo>
                    <a:pt x="3162935" y="1270"/>
                  </a:lnTo>
                  <a:lnTo>
                    <a:pt x="3087751" y="1270"/>
                  </a:lnTo>
                  <a:lnTo>
                    <a:pt x="2864866" y="5080"/>
                  </a:lnTo>
                  <a:lnTo>
                    <a:pt x="2503932" y="17780"/>
                  </a:lnTo>
                  <a:lnTo>
                    <a:pt x="2225929" y="33020"/>
                  </a:lnTo>
                  <a:lnTo>
                    <a:pt x="2158111" y="38100"/>
                  </a:lnTo>
                  <a:lnTo>
                    <a:pt x="2090928" y="41910"/>
                  </a:lnTo>
                  <a:lnTo>
                    <a:pt x="1958721" y="52070"/>
                  </a:lnTo>
                  <a:lnTo>
                    <a:pt x="1893697" y="58420"/>
                  </a:lnTo>
                  <a:lnTo>
                    <a:pt x="1829562" y="63500"/>
                  </a:lnTo>
                  <a:lnTo>
                    <a:pt x="1520571" y="95250"/>
                  </a:lnTo>
                  <a:lnTo>
                    <a:pt x="1461389" y="102870"/>
                  </a:lnTo>
                  <a:lnTo>
                    <a:pt x="1403096" y="109220"/>
                  </a:lnTo>
                  <a:lnTo>
                    <a:pt x="1289177" y="124460"/>
                  </a:lnTo>
                  <a:lnTo>
                    <a:pt x="1233678" y="133350"/>
                  </a:lnTo>
                  <a:lnTo>
                    <a:pt x="1179068" y="140970"/>
                  </a:lnTo>
                  <a:lnTo>
                    <a:pt x="1125474" y="149860"/>
                  </a:lnTo>
                  <a:lnTo>
                    <a:pt x="1072896" y="157607"/>
                  </a:lnTo>
                  <a:lnTo>
                    <a:pt x="970788" y="175387"/>
                  </a:lnTo>
                  <a:lnTo>
                    <a:pt x="921385" y="185547"/>
                  </a:lnTo>
                  <a:lnTo>
                    <a:pt x="825754" y="203327"/>
                  </a:lnTo>
                  <a:lnTo>
                    <a:pt x="779526" y="213487"/>
                  </a:lnTo>
                  <a:lnTo>
                    <a:pt x="647954" y="243967"/>
                  </a:lnTo>
                  <a:lnTo>
                    <a:pt x="566039" y="264287"/>
                  </a:lnTo>
                  <a:lnTo>
                    <a:pt x="527050" y="275717"/>
                  </a:lnTo>
                  <a:lnTo>
                    <a:pt x="489077" y="285877"/>
                  </a:lnTo>
                  <a:lnTo>
                    <a:pt x="452501" y="297307"/>
                  </a:lnTo>
                  <a:lnTo>
                    <a:pt x="383159" y="320167"/>
                  </a:lnTo>
                  <a:lnTo>
                    <a:pt x="319151" y="343027"/>
                  </a:lnTo>
                  <a:lnTo>
                    <a:pt x="260477" y="365887"/>
                  </a:lnTo>
                  <a:lnTo>
                    <a:pt x="207391" y="391287"/>
                  </a:lnTo>
                  <a:lnTo>
                    <a:pt x="183007" y="402717"/>
                  </a:lnTo>
                  <a:lnTo>
                    <a:pt x="138430" y="428117"/>
                  </a:lnTo>
                  <a:lnTo>
                    <a:pt x="99822" y="453644"/>
                  </a:lnTo>
                  <a:lnTo>
                    <a:pt x="67310" y="479044"/>
                  </a:lnTo>
                  <a:lnTo>
                    <a:pt x="30226" y="518414"/>
                  </a:lnTo>
                  <a:lnTo>
                    <a:pt x="7620" y="559054"/>
                  </a:lnTo>
                  <a:lnTo>
                    <a:pt x="0" y="599694"/>
                  </a:lnTo>
                  <a:lnTo>
                    <a:pt x="889" y="613664"/>
                  </a:lnTo>
                  <a:lnTo>
                    <a:pt x="13589" y="654304"/>
                  </a:lnTo>
                  <a:lnTo>
                    <a:pt x="41021" y="694944"/>
                  </a:lnTo>
                  <a:lnTo>
                    <a:pt x="82804" y="734314"/>
                  </a:lnTo>
                  <a:lnTo>
                    <a:pt x="118364" y="759841"/>
                  </a:lnTo>
                  <a:lnTo>
                    <a:pt x="160020" y="785241"/>
                  </a:lnTo>
                  <a:lnTo>
                    <a:pt x="183007" y="796671"/>
                  </a:lnTo>
                  <a:lnTo>
                    <a:pt x="207391" y="809371"/>
                  </a:lnTo>
                  <a:lnTo>
                    <a:pt x="233172" y="822071"/>
                  </a:lnTo>
                  <a:lnTo>
                    <a:pt x="260477" y="833501"/>
                  </a:lnTo>
                  <a:lnTo>
                    <a:pt x="289179" y="844931"/>
                  </a:lnTo>
                  <a:lnTo>
                    <a:pt x="319151" y="857631"/>
                  </a:lnTo>
                  <a:lnTo>
                    <a:pt x="383159" y="880491"/>
                  </a:lnTo>
                  <a:lnTo>
                    <a:pt x="452501" y="903351"/>
                  </a:lnTo>
                  <a:lnTo>
                    <a:pt x="489077" y="913511"/>
                  </a:lnTo>
                  <a:lnTo>
                    <a:pt x="527050" y="924953"/>
                  </a:lnTo>
                  <a:lnTo>
                    <a:pt x="566039" y="935101"/>
                  </a:lnTo>
                  <a:lnTo>
                    <a:pt x="606425" y="946531"/>
                  </a:lnTo>
                  <a:lnTo>
                    <a:pt x="647954" y="956691"/>
                  </a:lnTo>
                  <a:lnTo>
                    <a:pt x="779526" y="987171"/>
                  </a:lnTo>
                  <a:lnTo>
                    <a:pt x="825754" y="996061"/>
                  </a:lnTo>
                  <a:lnTo>
                    <a:pt x="872998" y="1006221"/>
                  </a:lnTo>
                  <a:lnTo>
                    <a:pt x="1125474" y="1050798"/>
                  </a:lnTo>
                  <a:lnTo>
                    <a:pt x="1179068" y="1058418"/>
                  </a:lnTo>
                  <a:lnTo>
                    <a:pt x="1233678" y="1067308"/>
                  </a:lnTo>
                  <a:lnTo>
                    <a:pt x="1461389" y="1097788"/>
                  </a:lnTo>
                  <a:lnTo>
                    <a:pt x="1520571" y="1104138"/>
                  </a:lnTo>
                  <a:lnTo>
                    <a:pt x="1580769" y="1111758"/>
                  </a:lnTo>
                  <a:lnTo>
                    <a:pt x="1829562" y="1137158"/>
                  </a:lnTo>
                  <a:lnTo>
                    <a:pt x="2158111" y="1162558"/>
                  </a:lnTo>
                  <a:lnTo>
                    <a:pt x="2225929" y="1166368"/>
                  </a:lnTo>
                  <a:lnTo>
                    <a:pt x="2294509" y="1171448"/>
                  </a:lnTo>
                  <a:lnTo>
                    <a:pt x="2433447" y="1179068"/>
                  </a:lnTo>
                  <a:lnTo>
                    <a:pt x="2503932" y="1181608"/>
                  </a:lnTo>
                  <a:lnTo>
                    <a:pt x="2575052" y="1185418"/>
                  </a:lnTo>
                  <a:lnTo>
                    <a:pt x="2791587" y="1193038"/>
                  </a:lnTo>
                  <a:lnTo>
                    <a:pt x="2938653" y="1195578"/>
                  </a:lnTo>
                  <a:lnTo>
                    <a:pt x="3012948" y="1198118"/>
                  </a:lnTo>
                  <a:lnTo>
                    <a:pt x="3087751" y="1198118"/>
                  </a:lnTo>
                  <a:lnTo>
                    <a:pt x="3162935" y="1199388"/>
                  </a:lnTo>
                  <a:lnTo>
                    <a:pt x="3466465" y="1199388"/>
                  </a:lnTo>
                  <a:lnTo>
                    <a:pt x="3541649" y="1198118"/>
                  </a:lnTo>
                  <a:lnTo>
                    <a:pt x="3616452" y="1198118"/>
                  </a:lnTo>
                  <a:lnTo>
                    <a:pt x="3690747" y="1195578"/>
                  </a:lnTo>
                  <a:lnTo>
                    <a:pt x="3837813" y="1193038"/>
                  </a:lnTo>
                  <a:lnTo>
                    <a:pt x="4054348" y="1185418"/>
                  </a:lnTo>
                  <a:lnTo>
                    <a:pt x="4125468" y="1181608"/>
                  </a:lnTo>
                  <a:lnTo>
                    <a:pt x="4195953" y="1179068"/>
                  </a:lnTo>
                  <a:lnTo>
                    <a:pt x="4334891" y="1171448"/>
                  </a:lnTo>
                  <a:lnTo>
                    <a:pt x="4403471" y="1166368"/>
                  </a:lnTo>
                  <a:lnTo>
                    <a:pt x="4471289" y="1162558"/>
                  </a:lnTo>
                  <a:lnTo>
                    <a:pt x="4799838" y="1137158"/>
                  </a:lnTo>
                  <a:lnTo>
                    <a:pt x="5048631" y="1111758"/>
                  </a:lnTo>
                  <a:lnTo>
                    <a:pt x="5108829" y="1104138"/>
                  </a:lnTo>
                  <a:lnTo>
                    <a:pt x="5168011" y="1097788"/>
                  </a:lnTo>
                  <a:lnTo>
                    <a:pt x="5395722" y="1067308"/>
                  </a:lnTo>
                  <a:lnTo>
                    <a:pt x="5450332" y="1058418"/>
                  </a:lnTo>
                  <a:lnTo>
                    <a:pt x="5503926" y="1050798"/>
                  </a:lnTo>
                  <a:lnTo>
                    <a:pt x="5756402" y="1006221"/>
                  </a:lnTo>
                  <a:lnTo>
                    <a:pt x="5803646" y="996061"/>
                  </a:lnTo>
                  <a:lnTo>
                    <a:pt x="5849874" y="987171"/>
                  </a:lnTo>
                  <a:lnTo>
                    <a:pt x="5981446" y="956691"/>
                  </a:lnTo>
                  <a:lnTo>
                    <a:pt x="6022975" y="946531"/>
                  </a:lnTo>
                  <a:lnTo>
                    <a:pt x="6063361" y="935101"/>
                  </a:lnTo>
                  <a:lnTo>
                    <a:pt x="6102350" y="924953"/>
                  </a:lnTo>
                  <a:lnTo>
                    <a:pt x="6140323" y="913511"/>
                  </a:lnTo>
                  <a:lnTo>
                    <a:pt x="6176899" y="903351"/>
                  </a:lnTo>
                  <a:lnTo>
                    <a:pt x="6212205" y="891933"/>
                  </a:lnTo>
                  <a:lnTo>
                    <a:pt x="6246241" y="880491"/>
                  </a:lnTo>
                  <a:lnTo>
                    <a:pt x="6278880" y="869061"/>
                  </a:lnTo>
                  <a:lnTo>
                    <a:pt x="6310249" y="857631"/>
                  </a:lnTo>
                  <a:lnTo>
                    <a:pt x="6340221" y="844931"/>
                  </a:lnTo>
                  <a:lnTo>
                    <a:pt x="6368923" y="833501"/>
                  </a:lnTo>
                  <a:lnTo>
                    <a:pt x="6396228" y="822071"/>
                  </a:lnTo>
                  <a:lnTo>
                    <a:pt x="6422009" y="809371"/>
                  </a:lnTo>
                  <a:lnTo>
                    <a:pt x="6446393" y="796671"/>
                  </a:lnTo>
                  <a:lnTo>
                    <a:pt x="6469380" y="785241"/>
                  </a:lnTo>
                  <a:lnTo>
                    <a:pt x="6511036" y="759841"/>
                  </a:lnTo>
                  <a:lnTo>
                    <a:pt x="6546596" y="734314"/>
                  </a:lnTo>
                  <a:lnTo>
                    <a:pt x="6576060" y="707644"/>
                  </a:lnTo>
                  <a:lnTo>
                    <a:pt x="6608318" y="668274"/>
                  </a:lnTo>
                  <a:lnTo>
                    <a:pt x="6625971" y="627634"/>
                  </a:lnTo>
                  <a:lnTo>
                    <a:pt x="6629400" y="599694"/>
                  </a:lnTo>
                  <a:close/>
                </a:path>
              </a:pathLst>
            </a:custGeom>
            <a:solidFill>
              <a:srgbClr val="BA3700"/>
            </a:solidFill>
          </p:spPr>
          <p:txBody>
            <a:bodyPr wrap="square" lIns="0" tIns="0" rIns="0" bIns="0" rtlCol="0"/>
            <a:lstStyle/>
            <a:p/>
          </p:txBody>
        </p:sp>
        <p:sp>
          <p:nvSpPr>
            <p:cNvPr id="8" name="object 8"/>
            <p:cNvSpPr/>
            <p:nvPr/>
          </p:nvSpPr>
          <p:spPr>
            <a:xfrm>
              <a:off x="2069591" y="3921252"/>
              <a:ext cx="5489448" cy="103174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994916" y="3846576"/>
              <a:ext cx="5486400" cy="1028700"/>
            </a:xfrm>
            <a:custGeom>
              <a:avLst/>
              <a:gdLst/>
              <a:ahLst/>
              <a:cxnLst/>
              <a:rect l="l" t="t" r="r" b="b"/>
              <a:pathLst>
                <a:path w="5486400" h="1028700">
                  <a:moveTo>
                    <a:pt x="2743199" y="0"/>
                  </a:moveTo>
                  <a:lnTo>
                    <a:pt x="2667635" y="254"/>
                  </a:lnTo>
                  <a:lnTo>
                    <a:pt x="2592705" y="762"/>
                  </a:lnTo>
                  <a:lnTo>
                    <a:pt x="2518283" y="1650"/>
                  </a:lnTo>
                  <a:lnTo>
                    <a:pt x="2298192" y="6731"/>
                  </a:lnTo>
                  <a:lnTo>
                    <a:pt x="2083943" y="14986"/>
                  </a:lnTo>
                  <a:lnTo>
                    <a:pt x="1876170" y="26162"/>
                  </a:lnTo>
                  <a:lnTo>
                    <a:pt x="1675383" y="40386"/>
                  </a:lnTo>
                  <a:lnTo>
                    <a:pt x="1482597" y="57404"/>
                  </a:lnTo>
                  <a:lnTo>
                    <a:pt x="1298194" y="77088"/>
                  </a:lnTo>
                  <a:lnTo>
                    <a:pt x="1180464" y="91567"/>
                  </a:lnTo>
                  <a:lnTo>
                    <a:pt x="1066927" y="107187"/>
                  </a:lnTo>
                  <a:lnTo>
                    <a:pt x="957960" y="123825"/>
                  </a:lnTo>
                  <a:lnTo>
                    <a:pt x="853694" y="141478"/>
                  </a:lnTo>
                  <a:lnTo>
                    <a:pt x="754507" y="160019"/>
                  </a:lnTo>
                  <a:lnTo>
                    <a:pt x="706754" y="169672"/>
                  </a:lnTo>
                  <a:lnTo>
                    <a:pt x="660400" y="179578"/>
                  </a:lnTo>
                  <a:lnTo>
                    <a:pt x="615314" y="189737"/>
                  </a:lnTo>
                  <a:lnTo>
                    <a:pt x="571626" y="200025"/>
                  </a:lnTo>
                  <a:lnTo>
                    <a:pt x="529335" y="210566"/>
                  </a:lnTo>
                  <a:lnTo>
                    <a:pt x="488441" y="221361"/>
                  </a:lnTo>
                  <a:lnTo>
                    <a:pt x="448944" y="232282"/>
                  </a:lnTo>
                  <a:lnTo>
                    <a:pt x="410971" y="243459"/>
                  </a:lnTo>
                  <a:lnTo>
                    <a:pt x="374522" y="254762"/>
                  </a:lnTo>
                  <a:lnTo>
                    <a:pt x="306196" y="278003"/>
                  </a:lnTo>
                  <a:lnTo>
                    <a:pt x="244220" y="301879"/>
                  </a:lnTo>
                  <a:lnTo>
                    <a:pt x="188594" y="326517"/>
                  </a:lnTo>
                  <a:lnTo>
                    <a:pt x="139826" y="351790"/>
                  </a:lnTo>
                  <a:lnTo>
                    <a:pt x="98043" y="377571"/>
                  </a:lnTo>
                  <a:lnTo>
                    <a:pt x="63245" y="403987"/>
                  </a:lnTo>
                  <a:lnTo>
                    <a:pt x="35940" y="430911"/>
                  </a:lnTo>
                  <a:lnTo>
                    <a:pt x="9143" y="472186"/>
                  </a:lnTo>
                  <a:lnTo>
                    <a:pt x="0" y="514350"/>
                  </a:lnTo>
                  <a:lnTo>
                    <a:pt x="1015" y="528447"/>
                  </a:lnTo>
                  <a:lnTo>
                    <a:pt x="16128" y="570357"/>
                  </a:lnTo>
                  <a:lnTo>
                    <a:pt x="48640" y="611251"/>
                  </a:lnTo>
                  <a:lnTo>
                    <a:pt x="79756" y="637921"/>
                  </a:lnTo>
                  <a:lnTo>
                    <a:pt x="117982" y="664082"/>
                  </a:lnTo>
                  <a:lnTo>
                    <a:pt x="163448" y="689610"/>
                  </a:lnTo>
                  <a:lnTo>
                    <a:pt x="215519" y="714629"/>
                  </a:lnTo>
                  <a:lnTo>
                    <a:pt x="274319" y="738886"/>
                  </a:lnTo>
                  <a:lnTo>
                    <a:pt x="339597" y="762381"/>
                  </a:lnTo>
                  <a:lnTo>
                    <a:pt x="410971" y="785241"/>
                  </a:lnTo>
                  <a:lnTo>
                    <a:pt x="448944" y="796417"/>
                  </a:lnTo>
                  <a:lnTo>
                    <a:pt x="488441" y="807338"/>
                  </a:lnTo>
                  <a:lnTo>
                    <a:pt x="529335" y="818134"/>
                  </a:lnTo>
                  <a:lnTo>
                    <a:pt x="571626" y="828675"/>
                  </a:lnTo>
                  <a:lnTo>
                    <a:pt x="615314" y="838962"/>
                  </a:lnTo>
                  <a:lnTo>
                    <a:pt x="660400" y="849122"/>
                  </a:lnTo>
                  <a:lnTo>
                    <a:pt x="706754" y="859028"/>
                  </a:lnTo>
                  <a:lnTo>
                    <a:pt x="754507" y="868680"/>
                  </a:lnTo>
                  <a:lnTo>
                    <a:pt x="803528" y="878078"/>
                  </a:lnTo>
                  <a:lnTo>
                    <a:pt x="905256" y="896238"/>
                  </a:lnTo>
                  <a:lnTo>
                    <a:pt x="1011935" y="913384"/>
                  </a:lnTo>
                  <a:lnTo>
                    <a:pt x="1123060" y="929513"/>
                  </a:lnTo>
                  <a:lnTo>
                    <a:pt x="1238758" y="944499"/>
                  </a:lnTo>
                  <a:lnTo>
                    <a:pt x="1358645" y="958469"/>
                  </a:lnTo>
                  <a:lnTo>
                    <a:pt x="1545970" y="977265"/>
                  </a:lnTo>
                  <a:lnTo>
                    <a:pt x="1741550" y="993394"/>
                  </a:lnTo>
                  <a:lnTo>
                    <a:pt x="1944623" y="1006601"/>
                  </a:lnTo>
                  <a:lnTo>
                    <a:pt x="2154682" y="1016888"/>
                  </a:lnTo>
                  <a:lnTo>
                    <a:pt x="2370962" y="1024001"/>
                  </a:lnTo>
                  <a:lnTo>
                    <a:pt x="2592705" y="1027938"/>
                  </a:lnTo>
                  <a:lnTo>
                    <a:pt x="2667635" y="1028446"/>
                  </a:lnTo>
                  <a:lnTo>
                    <a:pt x="2743199" y="1028700"/>
                  </a:lnTo>
                  <a:lnTo>
                    <a:pt x="2968117" y="1027049"/>
                  </a:lnTo>
                  <a:lnTo>
                    <a:pt x="3188208" y="1021969"/>
                  </a:lnTo>
                  <a:lnTo>
                    <a:pt x="3402456" y="1013713"/>
                  </a:lnTo>
                  <a:lnTo>
                    <a:pt x="3610229" y="1002538"/>
                  </a:lnTo>
                  <a:lnTo>
                    <a:pt x="3811016" y="988313"/>
                  </a:lnTo>
                  <a:lnTo>
                    <a:pt x="4003802" y="971296"/>
                  </a:lnTo>
                  <a:lnTo>
                    <a:pt x="4188205" y="951611"/>
                  </a:lnTo>
                  <a:lnTo>
                    <a:pt x="4305934" y="937132"/>
                  </a:lnTo>
                  <a:lnTo>
                    <a:pt x="4419473" y="921512"/>
                  </a:lnTo>
                  <a:lnTo>
                    <a:pt x="4528438" y="904875"/>
                  </a:lnTo>
                  <a:lnTo>
                    <a:pt x="4632706" y="887222"/>
                  </a:lnTo>
                  <a:lnTo>
                    <a:pt x="4731892" y="868680"/>
                  </a:lnTo>
                  <a:lnTo>
                    <a:pt x="4779644" y="859028"/>
                  </a:lnTo>
                  <a:lnTo>
                    <a:pt x="4826000" y="849122"/>
                  </a:lnTo>
                  <a:lnTo>
                    <a:pt x="4871084" y="838962"/>
                  </a:lnTo>
                  <a:lnTo>
                    <a:pt x="4914773" y="828675"/>
                  </a:lnTo>
                  <a:lnTo>
                    <a:pt x="4957063" y="818134"/>
                  </a:lnTo>
                  <a:lnTo>
                    <a:pt x="4997958" y="807338"/>
                  </a:lnTo>
                  <a:lnTo>
                    <a:pt x="5037455" y="796417"/>
                  </a:lnTo>
                  <a:lnTo>
                    <a:pt x="5075428" y="785241"/>
                  </a:lnTo>
                  <a:lnTo>
                    <a:pt x="5111877" y="773938"/>
                  </a:lnTo>
                  <a:lnTo>
                    <a:pt x="5180203" y="750697"/>
                  </a:lnTo>
                  <a:lnTo>
                    <a:pt x="5242179" y="726821"/>
                  </a:lnTo>
                  <a:lnTo>
                    <a:pt x="5297805" y="702182"/>
                  </a:lnTo>
                  <a:lnTo>
                    <a:pt x="5346573" y="676910"/>
                  </a:lnTo>
                  <a:lnTo>
                    <a:pt x="5388356" y="651129"/>
                  </a:lnTo>
                  <a:lnTo>
                    <a:pt x="5423154" y="624713"/>
                  </a:lnTo>
                  <a:lnTo>
                    <a:pt x="5450458" y="597788"/>
                  </a:lnTo>
                  <a:lnTo>
                    <a:pt x="5477256" y="556513"/>
                  </a:lnTo>
                  <a:lnTo>
                    <a:pt x="5486400" y="514350"/>
                  </a:lnTo>
                  <a:lnTo>
                    <a:pt x="5485383" y="500253"/>
                  </a:lnTo>
                  <a:lnTo>
                    <a:pt x="5470270" y="458343"/>
                  </a:lnTo>
                  <a:lnTo>
                    <a:pt x="5437758" y="417449"/>
                  </a:lnTo>
                  <a:lnTo>
                    <a:pt x="5406643" y="390779"/>
                  </a:lnTo>
                  <a:lnTo>
                    <a:pt x="5368416" y="364617"/>
                  </a:lnTo>
                  <a:lnTo>
                    <a:pt x="5322951" y="339090"/>
                  </a:lnTo>
                  <a:lnTo>
                    <a:pt x="5270881" y="314071"/>
                  </a:lnTo>
                  <a:lnTo>
                    <a:pt x="5212080" y="289813"/>
                  </a:lnTo>
                  <a:lnTo>
                    <a:pt x="5146802" y="266192"/>
                  </a:lnTo>
                  <a:lnTo>
                    <a:pt x="5075428" y="243459"/>
                  </a:lnTo>
                  <a:lnTo>
                    <a:pt x="5037455" y="232282"/>
                  </a:lnTo>
                  <a:lnTo>
                    <a:pt x="4997958" y="221361"/>
                  </a:lnTo>
                  <a:lnTo>
                    <a:pt x="4957063" y="210566"/>
                  </a:lnTo>
                  <a:lnTo>
                    <a:pt x="4914773" y="200025"/>
                  </a:lnTo>
                  <a:lnTo>
                    <a:pt x="4871084" y="189737"/>
                  </a:lnTo>
                  <a:lnTo>
                    <a:pt x="4826000" y="179578"/>
                  </a:lnTo>
                  <a:lnTo>
                    <a:pt x="4779644" y="169672"/>
                  </a:lnTo>
                  <a:lnTo>
                    <a:pt x="4731892" y="160019"/>
                  </a:lnTo>
                  <a:lnTo>
                    <a:pt x="4632706" y="141478"/>
                  </a:lnTo>
                  <a:lnTo>
                    <a:pt x="4528438" y="123825"/>
                  </a:lnTo>
                  <a:lnTo>
                    <a:pt x="4419473" y="107187"/>
                  </a:lnTo>
                  <a:lnTo>
                    <a:pt x="4305934" y="91567"/>
                  </a:lnTo>
                  <a:lnTo>
                    <a:pt x="4188205" y="77088"/>
                  </a:lnTo>
                  <a:lnTo>
                    <a:pt x="4003802" y="57404"/>
                  </a:lnTo>
                  <a:lnTo>
                    <a:pt x="3811016" y="40386"/>
                  </a:lnTo>
                  <a:lnTo>
                    <a:pt x="3610229" y="26162"/>
                  </a:lnTo>
                  <a:lnTo>
                    <a:pt x="3402456" y="14986"/>
                  </a:lnTo>
                  <a:lnTo>
                    <a:pt x="3188208" y="6731"/>
                  </a:lnTo>
                  <a:lnTo>
                    <a:pt x="2968117" y="1650"/>
                  </a:lnTo>
                  <a:lnTo>
                    <a:pt x="2743199" y="0"/>
                  </a:lnTo>
                  <a:close/>
                </a:path>
              </a:pathLst>
            </a:custGeom>
            <a:solidFill>
              <a:srgbClr val="1F477B"/>
            </a:solidFill>
          </p:spPr>
          <p:txBody>
            <a:bodyPr wrap="square" lIns="0" tIns="0" rIns="0" bIns="0" rtlCol="0"/>
            <a:lstStyle/>
            <a:p/>
          </p:txBody>
        </p:sp>
        <p:sp>
          <p:nvSpPr>
            <p:cNvPr id="10" name="object 10"/>
            <p:cNvSpPr/>
            <p:nvPr/>
          </p:nvSpPr>
          <p:spPr>
            <a:xfrm>
              <a:off x="2450591" y="3692652"/>
              <a:ext cx="4727448" cy="688848"/>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375916" y="3618103"/>
              <a:ext cx="4724400" cy="685800"/>
            </a:xfrm>
            <a:custGeom>
              <a:avLst/>
              <a:gdLst/>
              <a:ahLst/>
              <a:cxnLst/>
              <a:rect l="l" t="t" r="r" b="b"/>
              <a:pathLst>
                <a:path w="4724400" h="685800">
                  <a:moveTo>
                    <a:pt x="2440178" y="0"/>
                  </a:moveTo>
                  <a:lnTo>
                    <a:pt x="2284222" y="0"/>
                  </a:lnTo>
                  <a:lnTo>
                    <a:pt x="1979041" y="4318"/>
                  </a:lnTo>
                  <a:lnTo>
                    <a:pt x="1686433" y="14097"/>
                  </a:lnTo>
                  <a:lnTo>
                    <a:pt x="1476756" y="24765"/>
                  </a:lnTo>
                  <a:lnTo>
                    <a:pt x="1276604" y="38100"/>
                  </a:lnTo>
                  <a:lnTo>
                    <a:pt x="1087120" y="54102"/>
                  </a:lnTo>
                  <a:lnTo>
                    <a:pt x="909193" y="72390"/>
                  </a:lnTo>
                  <a:lnTo>
                    <a:pt x="797559" y="85852"/>
                  </a:lnTo>
                  <a:lnTo>
                    <a:pt x="691895" y="100330"/>
                  </a:lnTo>
                  <a:lnTo>
                    <a:pt x="592454" y="115697"/>
                  </a:lnTo>
                  <a:lnTo>
                    <a:pt x="545210" y="123698"/>
                  </a:lnTo>
                  <a:lnTo>
                    <a:pt x="499617" y="131826"/>
                  </a:lnTo>
                  <a:lnTo>
                    <a:pt x="455802" y="140208"/>
                  </a:lnTo>
                  <a:lnTo>
                    <a:pt x="413638" y="148844"/>
                  </a:lnTo>
                  <a:lnTo>
                    <a:pt x="373379" y="157734"/>
                  </a:lnTo>
                  <a:lnTo>
                    <a:pt x="334898" y="166624"/>
                  </a:lnTo>
                  <a:lnTo>
                    <a:pt x="263651" y="185166"/>
                  </a:lnTo>
                  <a:lnTo>
                    <a:pt x="200278" y="204343"/>
                  </a:lnTo>
                  <a:lnTo>
                    <a:pt x="144906" y="224282"/>
                  </a:lnTo>
                  <a:lnTo>
                    <a:pt x="98043" y="244729"/>
                  </a:lnTo>
                  <a:lnTo>
                    <a:pt x="59943" y="265684"/>
                  </a:lnTo>
                  <a:lnTo>
                    <a:pt x="19938" y="298069"/>
                  </a:lnTo>
                  <a:lnTo>
                    <a:pt x="1269" y="331470"/>
                  </a:lnTo>
                  <a:lnTo>
                    <a:pt x="0" y="342773"/>
                  </a:lnTo>
                  <a:lnTo>
                    <a:pt x="1269" y="354076"/>
                  </a:lnTo>
                  <a:lnTo>
                    <a:pt x="19938" y="387477"/>
                  </a:lnTo>
                  <a:lnTo>
                    <a:pt x="59943" y="419862"/>
                  </a:lnTo>
                  <a:lnTo>
                    <a:pt x="98043" y="440817"/>
                  </a:lnTo>
                  <a:lnTo>
                    <a:pt x="144906" y="461264"/>
                  </a:lnTo>
                  <a:lnTo>
                    <a:pt x="200278" y="481076"/>
                  </a:lnTo>
                  <a:lnTo>
                    <a:pt x="263651" y="500380"/>
                  </a:lnTo>
                  <a:lnTo>
                    <a:pt x="334898" y="518922"/>
                  </a:lnTo>
                  <a:lnTo>
                    <a:pt x="373379" y="527812"/>
                  </a:lnTo>
                  <a:lnTo>
                    <a:pt x="413638" y="536702"/>
                  </a:lnTo>
                  <a:lnTo>
                    <a:pt x="455802" y="545338"/>
                  </a:lnTo>
                  <a:lnTo>
                    <a:pt x="499617" y="553720"/>
                  </a:lnTo>
                  <a:lnTo>
                    <a:pt x="545210" y="561848"/>
                  </a:lnTo>
                  <a:lnTo>
                    <a:pt x="592454" y="569849"/>
                  </a:lnTo>
                  <a:lnTo>
                    <a:pt x="641350" y="577723"/>
                  </a:lnTo>
                  <a:lnTo>
                    <a:pt x="743965" y="592582"/>
                  </a:lnTo>
                  <a:lnTo>
                    <a:pt x="852677" y="606552"/>
                  </a:lnTo>
                  <a:lnTo>
                    <a:pt x="967105" y="619506"/>
                  </a:lnTo>
                  <a:lnTo>
                    <a:pt x="1149095" y="637032"/>
                  </a:lnTo>
                  <a:lnTo>
                    <a:pt x="1342262" y="652145"/>
                  </a:lnTo>
                  <a:lnTo>
                    <a:pt x="1545717" y="664591"/>
                  </a:lnTo>
                  <a:lnTo>
                    <a:pt x="1758314" y="674370"/>
                  </a:lnTo>
                  <a:lnTo>
                    <a:pt x="2054224" y="682752"/>
                  </a:lnTo>
                  <a:lnTo>
                    <a:pt x="2362199" y="685673"/>
                  </a:lnTo>
                  <a:lnTo>
                    <a:pt x="2440178" y="685546"/>
                  </a:lnTo>
                  <a:lnTo>
                    <a:pt x="2517521" y="684911"/>
                  </a:lnTo>
                  <a:lnTo>
                    <a:pt x="2594229" y="684022"/>
                  </a:lnTo>
                  <a:lnTo>
                    <a:pt x="2893313" y="676910"/>
                  </a:lnTo>
                  <a:lnTo>
                    <a:pt x="3108833" y="668147"/>
                  </a:lnTo>
                  <a:lnTo>
                    <a:pt x="3315461" y="656590"/>
                  </a:lnTo>
                  <a:lnTo>
                    <a:pt x="3512184" y="642366"/>
                  </a:lnTo>
                  <a:lnTo>
                    <a:pt x="3697985" y="625602"/>
                  </a:lnTo>
                  <a:lnTo>
                    <a:pt x="3815206" y="613156"/>
                  </a:lnTo>
                  <a:lnTo>
                    <a:pt x="3926839" y="599694"/>
                  </a:lnTo>
                  <a:lnTo>
                    <a:pt x="4032504" y="585216"/>
                  </a:lnTo>
                  <a:lnTo>
                    <a:pt x="4131944" y="569849"/>
                  </a:lnTo>
                  <a:lnTo>
                    <a:pt x="4179188" y="561848"/>
                  </a:lnTo>
                  <a:lnTo>
                    <a:pt x="4224782" y="553720"/>
                  </a:lnTo>
                  <a:lnTo>
                    <a:pt x="4268597" y="545338"/>
                  </a:lnTo>
                  <a:lnTo>
                    <a:pt x="4310760" y="536702"/>
                  </a:lnTo>
                  <a:lnTo>
                    <a:pt x="4351019" y="527812"/>
                  </a:lnTo>
                  <a:lnTo>
                    <a:pt x="4389501" y="518922"/>
                  </a:lnTo>
                  <a:lnTo>
                    <a:pt x="4460748" y="500380"/>
                  </a:lnTo>
                  <a:lnTo>
                    <a:pt x="4524120" y="481076"/>
                  </a:lnTo>
                  <a:lnTo>
                    <a:pt x="4579492" y="461264"/>
                  </a:lnTo>
                  <a:lnTo>
                    <a:pt x="4626356" y="440817"/>
                  </a:lnTo>
                  <a:lnTo>
                    <a:pt x="4664456" y="419862"/>
                  </a:lnTo>
                  <a:lnTo>
                    <a:pt x="4704460" y="387477"/>
                  </a:lnTo>
                  <a:lnTo>
                    <a:pt x="4723130" y="354076"/>
                  </a:lnTo>
                  <a:lnTo>
                    <a:pt x="4724400" y="342773"/>
                  </a:lnTo>
                  <a:lnTo>
                    <a:pt x="4723130" y="331470"/>
                  </a:lnTo>
                  <a:lnTo>
                    <a:pt x="4704460" y="298069"/>
                  </a:lnTo>
                  <a:lnTo>
                    <a:pt x="4664456" y="265684"/>
                  </a:lnTo>
                  <a:lnTo>
                    <a:pt x="4626356" y="244729"/>
                  </a:lnTo>
                  <a:lnTo>
                    <a:pt x="4579492" y="224282"/>
                  </a:lnTo>
                  <a:lnTo>
                    <a:pt x="4524120" y="204343"/>
                  </a:lnTo>
                  <a:lnTo>
                    <a:pt x="4460748" y="185166"/>
                  </a:lnTo>
                  <a:lnTo>
                    <a:pt x="4389501" y="166624"/>
                  </a:lnTo>
                  <a:lnTo>
                    <a:pt x="4351019" y="157734"/>
                  </a:lnTo>
                  <a:lnTo>
                    <a:pt x="4310760" y="148844"/>
                  </a:lnTo>
                  <a:lnTo>
                    <a:pt x="4268597" y="140208"/>
                  </a:lnTo>
                  <a:lnTo>
                    <a:pt x="4224782" y="131826"/>
                  </a:lnTo>
                  <a:lnTo>
                    <a:pt x="4179188" y="123698"/>
                  </a:lnTo>
                  <a:lnTo>
                    <a:pt x="4131944" y="115697"/>
                  </a:lnTo>
                  <a:lnTo>
                    <a:pt x="4032504" y="100330"/>
                  </a:lnTo>
                  <a:lnTo>
                    <a:pt x="3926839" y="85852"/>
                  </a:lnTo>
                  <a:lnTo>
                    <a:pt x="3815206" y="72390"/>
                  </a:lnTo>
                  <a:lnTo>
                    <a:pt x="3637279" y="54102"/>
                  </a:lnTo>
                  <a:lnTo>
                    <a:pt x="3447796" y="38100"/>
                  </a:lnTo>
                  <a:lnTo>
                    <a:pt x="3247644" y="24765"/>
                  </a:lnTo>
                  <a:lnTo>
                    <a:pt x="3037967" y="14097"/>
                  </a:lnTo>
                  <a:lnTo>
                    <a:pt x="2745359" y="4318"/>
                  </a:lnTo>
                  <a:close/>
                </a:path>
              </a:pathLst>
            </a:custGeom>
            <a:solidFill>
              <a:srgbClr val="790015"/>
            </a:solidFill>
          </p:spPr>
          <p:txBody>
            <a:bodyPr wrap="square" lIns="0" tIns="0" rIns="0" bIns="0" rtlCol="0"/>
            <a:lstStyle/>
            <a:p/>
          </p:txBody>
        </p:sp>
        <p:sp>
          <p:nvSpPr>
            <p:cNvPr id="12" name="object 12"/>
            <p:cNvSpPr/>
            <p:nvPr/>
          </p:nvSpPr>
          <p:spPr>
            <a:xfrm>
              <a:off x="3589020" y="5535168"/>
              <a:ext cx="2372868" cy="569976"/>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3689604" y="4934712"/>
              <a:ext cx="2133600" cy="569976"/>
            </a:xfrm>
            <a:prstGeom prst="rect">
              <a:avLst/>
            </a:prstGeom>
            <a:blipFill>
              <a:blip r:embed="rId6" cstate="print"/>
              <a:stretch>
                <a:fillRect/>
              </a:stretch>
            </a:blipFill>
          </p:spPr>
          <p:txBody>
            <a:bodyPr wrap="square" lIns="0" tIns="0" rIns="0" bIns="0" rtlCol="0"/>
            <a:lstStyle/>
            <a:p/>
          </p:txBody>
        </p:sp>
      </p:grpSp>
      <p:sp>
        <p:nvSpPr>
          <p:cNvPr id="14" name="object 14"/>
          <p:cNvSpPr txBox="1"/>
          <p:nvPr/>
        </p:nvSpPr>
        <p:spPr>
          <a:xfrm>
            <a:off x="3574541" y="4991811"/>
            <a:ext cx="2242820" cy="1701164"/>
          </a:xfrm>
          <a:prstGeom prst="rect">
            <a:avLst/>
          </a:prstGeom>
        </p:spPr>
        <p:txBody>
          <a:bodyPr vert="horz" wrap="square" lIns="0" tIns="13335" rIns="0" bIns="0" rtlCol="0">
            <a:spAutoFit/>
          </a:bodyPr>
          <a:lstStyle/>
          <a:p>
            <a:pPr marL="277495">
              <a:lnSpc>
                <a:spcPct val="100000"/>
              </a:lnSpc>
              <a:spcBef>
                <a:spcPts val="105"/>
              </a:spcBef>
            </a:pPr>
            <a:r>
              <a:rPr sz="2000" b="1" dirty="0">
                <a:solidFill>
                  <a:srgbClr val="DADADA"/>
                </a:solidFill>
                <a:latin typeface="Arial" panose="020B0604020202020204"/>
                <a:cs typeface="Arial" panose="020B0604020202020204"/>
              </a:rPr>
              <a:t>process</a:t>
            </a:r>
            <a:r>
              <a:rPr sz="2000" b="1" spc="-85" dirty="0">
                <a:solidFill>
                  <a:srgbClr val="DADADA"/>
                </a:solidFill>
                <a:latin typeface="Arial" panose="020B0604020202020204"/>
                <a:cs typeface="Arial" panose="020B0604020202020204"/>
              </a:rPr>
              <a:t> </a:t>
            </a:r>
            <a:r>
              <a:rPr sz="2000" b="1" dirty="0">
                <a:solidFill>
                  <a:srgbClr val="DADADA"/>
                </a:solidFill>
                <a:latin typeface="Arial" panose="020B0604020202020204"/>
                <a:cs typeface="Arial" panose="020B0604020202020204"/>
              </a:rPr>
              <a:t>model</a:t>
            </a:r>
            <a:endParaRPr sz="2000">
              <a:latin typeface="Arial" panose="020B0604020202020204"/>
              <a:cs typeface="Arial" panose="020B0604020202020204"/>
            </a:endParaRPr>
          </a:p>
          <a:p>
            <a:pPr>
              <a:lnSpc>
                <a:spcPct val="100000"/>
              </a:lnSpc>
              <a:spcBef>
                <a:spcPts val="45"/>
              </a:spcBef>
            </a:pPr>
            <a:endParaRPr sz="2050">
              <a:latin typeface="Arial" panose="020B0604020202020204"/>
              <a:cs typeface="Arial" panose="020B0604020202020204"/>
            </a:endParaRPr>
          </a:p>
          <a:p>
            <a:pPr marL="178435">
              <a:lnSpc>
                <a:spcPct val="100000"/>
              </a:lnSpc>
            </a:pPr>
            <a:r>
              <a:rPr sz="2000" b="1" dirty="0">
                <a:latin typeface="Arial" panose="020B0604020202020204"/>
                <a:cs typeface="Arial" panose="020B0604020202020204"/>
              </a:rPr>
              <a:t>a </a:t>
            </a:r>
            <a:r>
              <a:rPr sz="2000" b="1" spc="-10" dirty="0">
                <a:latin typeface="Arial" panose="020B0604020202020204"/>
                <a:cs typeface="Arial" panose="020B0604020202020204"/>
              </a:rPr>
              <a:t>“quality”</a:t>
            </a:r>
            <a:r>
              <a:rPr sz="2000" b="1" spc="-130" dirty="0">
                <a:latin typeface="Arial" panose="020B0604020202020204"/>
                <a:cs typeface="Arial" panose="020B0604020202020204"/>
              </a:rPr>
              <a:t> </a:t>
            </a:r>
            <a:r>
              <a:rPr sz="2000" b="1" dirty="0">
                <a:latin typeface="Arial" panose="020B0604020202020204"/>
                <a:cs typeface="Arial" panose="020B0604020202020204"/>
              </a:rPr>
              <a:t>focus</a:t>
            </a:r>
            <a:endParaRPr sz="2000">
              <a:latin typeface="Arial" panose="020B0604020202020204"/>
              <a:cs typeface="Arial" panose="020B0604020202020204"/>
            </a:endParaRPr>
          </a:p>
          <a:p>
            <a:pPr>
              <a:lnSpc>
                <a:spcPct val="100000"/>
              </a:lnSpc>
            </a:pPr>
            <a:endParaRPr sz="2200">
              <a:latin typeface="Arial" panose="020B0604020202020204"/>
              <a:cs typeface="Arial" panose="020B0604020202020204"/>
            </a:endParaRPr>
          </a:p>
          <a:p>
            <a:pPr marL="12700">
              <a:lnSpc>
                <a:spcPct val="100000"/>
              </a:lnSpc>
              <a:spcBef>
                <a:spcPts val="1295"/>
              </a:spcBef>
            </a:pPr>
            <a:r>
              <a:rPr sz="1800" b="1" i="1" spc="-100" dirty="0">
                <a:solidFill>
                  <a:srgbClr val="800080"/>
                </a:solidFill>
                <a:latin typeface="Arial" panose="020B0604020202020204"/>
                <a:cs typeface="Arial" panose="020B0604020202020204"/>
              </a:rPr>
              <a:t>Software</a:t>
            </a:r>
            <a:r>
              <a:rPr sz="1800" b="1" i="1" spc="-204" dirty="0">
                <a:solidFill>
                  <a:srgbClr val="800080"/>
                </a:solidFill>
                <a:latin typeface="Arial" panose="020B0604020202020204"/>
                <a:cs typeface="Arial" panose="020B0604020202020204"/>
              </a:rPr>
              <a:t> </a:t>
            </a:r>
            <a:r>
              <a:rPr sz="1800" b="1" i="1" spc="-15" dirty="0">
                <a:solidFill>
                  <a:srgbClr val="800080"/>
                </a:solidFill>
                <a:latin typeface="Arial" panose="020B0604020202020204"/>
                <a:cs typeface="Arial" panose="020B0604020202020204"/>
              </a:rPr>
              <a:t>Engineering</a:t>
            </a:r>
            <a:endParaRPr sz="1800">
              <a:latin typeface="Arial" panose="020B0604020202020204"/>
              <a:cs typeface="Arial" panose="020B0604020202020204"/>
            </a:endParaRPr>
          </a:p>
        </p:txBody>
      </p:sp>
      <p:sp>
        <p:nvSpPr>
          <p:cNvPr id="15" name="object 15"/>
          <p:cNvSpPr/>
          <p:nvPr/>
        </p:nvSpPr>
        <p:spPr>
          <a:xfrm>
            <a:off x="4046220" y="4334255"/>
            <a:ext cx="1402079" cy="569976"/>
          </a:xfrm>
          <a:prstGeom prst="rect">
            <a:avLst/>
          </a:prstGeom>
          <a:blipFill>
            <a:blip r:embed="rId7" cstate="print"/>
            <a:stretch>
              <a:fillRect/>
            </a:stretch>
          </a:blipFill>
        </p:spPr>
        <p:txBody>
          <a:bodyPr wrap="square" lIns="0" tIns="0" rIns="0" bIns="0" rtlCol="0"/>
          <a:lstStyle/>
          <a:p/>
        </p:txBody>
      </p:sp>
      <p:sp>
        <p:nvSpPr>
          <p:cNvPr id="16" name="object 16"/>
          <p:cNvSpPr txBox="1"/>
          <p:nvPr/>
        </p:nvSpPr>
        <p:spPr>
          <a:xfrm>
            <a:off x="4193540" y="4391914"/>
            <a:ext cx="108585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DADADA"/>
                </a:solidFill>
                <a:latin typeface="Arial" panose="020B0604020202020204"/>
                <a:cs typeface="Arial" panose="020B0604020202020204"/>
              </a:rPr>
              <a:t>methods</a:t>
            </a:r>
            <a:endParaRPr sz="2000">
              <a:latin typeface="Arial" panose="020B0604020202020204"/>
              <a:cs typeface="Arial" panose="020B0604020202020204"/>
            </a:endParaRPr>
          </a:p>
        </p:txBody>
      </p:sp>
      <p:sp>
        <p:nvSpPr>
          <p:cNvPr id="17" name="object 17"/>
          <p:cNvSpPr/>
          <p:nvPr/>
        </p:nvSpPr>
        <p:spPr>
          <a:xfrm>
            <a:off x="4351020" y="3733800"/>
            <a:ext cx="949451" cy="569976"/>
          </a:xfrm>
          <a:prstGeom prst="rect">
            <a:avLst/>
          </a:prstGeom>
          <a:blipFill>
            <a:blip r:embed="rId8" cstate="print"/>
            <a:stretch>
              <a:fillRect/>
            </a:stretch>
          </a:blipFill>
        </p:spPr>
        <p:txBody>
          <a:bodyPr wrap="square" lIns="0" tIns="0" rIns="0" bIns="0" rtlCol="0"/>
          <a:lstStyle/>
          <a:p/>
        </p:txBody>
      </p:sp>
      <p:sp>
        <p:nvSpPr>
          <p:cNvPr id="18" name="object 18"/>
          <p:cNvSpPr txBox="1"/>
          <p:nvPr/>
        </p:nvSpPr>
        <p:spPr>
          <a:xfrm>
            <a:off x="4498340" y="3791839"/>
            <a:ext cx="63373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DADADA"/>
                </a:solidFill>
                <a:latin typeface="Arial" panose="020B0604020202020204"/>
                <a:cs typeface="Arial" panose="020B0604020202020204"/>
              </a:rPr>
              <a:t>tools</a:t>
            </a:r>
            <a:endParaRPr sz="2000">
              <a:latin typeface="Arial" panose="020B0604020202020204"/>
              <a:cs typeface="Arial" panose="020B0604020202020204"/>
            </a:endParaRPr>
          </a:p>
        </p:txBody>
      </p:sp>
      <p:sp>
        <p:nvSpPr>
          <p:cNvPr id="19" name="object 19"/>
          <p:cNvSpPr txBox="1"/>
          <p:nvPr/>
        </p:nvSpPr>
        <p:spPr>
          <a:xfrm>
            <a:off x="764235" y="1310131"/>
            <a:ext cx="8082280" cy="1305560"/>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Arial" panose="020B0604020202020204"/>
                <a:cs typeface="Arial" panose="020B0604020202020204"/>
              </a:rPr>
              <a:t>Software </a:t>
            </a:r>
            <a:r>
              <a:rPr sz="2800" dirty="0">
                <a:latin typeface="Arial" panose="020B0604020202020204"/>
                <a:cs typeface="Arial" panose="020B0604020202020204"/>
              </a:rPr>
              <a:t>engineering </a:t>
            </a:r>
            <a:r>
              <a:rPr sz="2800" spc="-5" dirty="0">
                <a:latin typeface="Arial" panose="020B0604020202020204"/>
                <a:cs typeface="Arial" panose="020B0604020202020204"/>
              </a:rPr>
              <a:t>encompasses a </a:t>
            </a:r>
            <a:r>
              <a:rPr sz="2800" dirty="0">
                <a:solidFill>
                  <a:srgbClr val="006EC0"/>
                </a:solidFill>
                <a:latin typeface="Arial" panose="020B0604020202020204"/>
                <a:cs typeface="Arial" panose="020B0604020202020204"/>
              </a:rPr>
              <a:t>process</a:t>
            </a:r>
            <a:r>
              <a:rPr sz="2800" dirty="0">
                <a:latin typeface="Arial" panose="020B0604020202020204"/>
                <a:cs typeface="Arial" panose="020B0604020202020204"/>
              </a:rPr>
              <a:t>, </a:t>
            </a:r>
            <a:r>
              <a:rPr sz="2800" spc="-5" dirty="0">
                <a:latin typeface="Arial" panose="020B0604020202020204"/>
                <a:cs typeface="Arial" panose="020B0604020202020204"/>
              </a:rPr>
              <a:t>the  </a:t>
            </a:r>
            <a:r>
              <a:rPr sz="2800" dirty="0">
                <a:latin typeface="Arial" panose="020B0604020202020204"/>
                <a:cs typeface="Arial" panose="020B0604020202020204"/>
              </a:rPr>
              <a:t>management of </a:t>
            </a:r>
            <a:r>
              <a:rPr sz="2800" dirty="0">
                <a:solidFill>
                  <a:srgbClr val="006EC0"/>
                </a:solidFill>
                <a:latin typeface="Arial" panose="020B0604020202020204"/>
                <a:cs typeface="Arial" panose="020B0604020202020204"/>
              </a:rPr>
              <a:t>activities</a:t>
            </a:r>
            <a:r>
              <a:rPr sz="2800" dirty="0">
                <a:latin typeface="Arial" panose="020B0604020202020204"/>
                <a:cs typeface="Arial" panose="020B0604020202020204"/>
              </a:rPr>
              <a:t>, </a:t>
            </a:r>
            <a:r>
              <a:rPr sz="2800" dirty="0">
                <a:solidFill>
                  <a:srgbClr val="006EC0"/>
                </a:solidFill>
                <a:latin typeface="Arial" panose="020B0604020202020204"/>
                <a:cs typeface="Arial" panose="020B0604020202020204"/>
              </a:rPr>
              <a:t>technical methods</a:t>
            </a:r>
            <a:r>
              <a:rPr sz="2800" dirty="0">
                <a:latin typeface="Arial" panose="020B0604020202020204"/>
                <a:cs typeface="Arial" panose="020B0604020202020204"/>
              </a:rPr>
              <a:t>, and  </a:t>
            </a:r>
            <a:r>
              <a:rPr sz="2800" spc="-5" dirty="0">
                <a:latin typeface="Arial" panose="020B0604020202020204"/>
                <a:cs typeface="Arial" panose="020B0604020202020204"/>
              </a:rPr>
              <a:t>use of </a:t>
            </a:r>
            <a:r>
              <a:rPr sz="2800" dirty="0">
                <a:solidFill>
                  <a:srgbClr val="006EC0"/>
                </a:solidFill>
                <a:latin typeface="Arial" panose="020B0604020202020204"/>
                <a:cs typeface="Arial" panose="020B0604020202020204"/>
              </a:rPr>
              <a:t>tools </a:t>
            </a:r>
            <a:r>
              <a:rPr sz="2800" spc="-5" dirty="0">
                <a:latin typeface="Arial" panose="020B0604020202020204"/>
                <a:cs typeface="Arial" panose="020B0604020202020204"/>
              </a:rPr>
              <a:t>to </a:t>
            </a:r>
            <a:r>
              <a:rPr sz="2800" dirty="0">
                <a:latin typeface="Arial" panose="020B0604020202020204"/>
                <a:cs typeface="Arial" panose="020B0604020202020204"/>
              </a:rPr>
              <a:t>develop </a:t>
            </a:r>
            <a:r>
              <a:rPr sz="2800" spc="-5" dirty="0">
                <a:latin typeface="Arial" panose="020B0604020202020204"/>
                <a:cs typeface="Arial" panose="020B0604020202020204"/>
              </a:rPr>
              <a:t>software</a:t>
            </a:r>
            <a:r>
              <a:rPr sz="2800" spc="-25" dirty="0">
                <a:latin typeface="Arial" panose="020B0604020202020204"/>
                <a:cs typeface="Arial" panose="020B0604020202020204"/>
              </a:rPr>
              <a:t> </a:t>
            </a:r>
            <a:r>
              <a:rPr sz="2800" dirty="0">
                <a:latin typeface="Arial" panose="020B0604020202020204"/>
                <a:cs typeface="Arial" panose="020B0604020202020204"/>
              </a:rPr>
              <a:t>products.</a:t>
            </a:r>
            <a:endParaRPr sz="2800">
              <a:latin typeface="Arial" panose="020B0604020202020204"/>
              <a:cs typeface="Arial" panose="020B0604020202020204"/>
            </a:endParaRPr>
          </a:p>
        </p:txBody>
      </p:sp>
      <p:sp>
        <p:nvSpPr>
          <p:cNvPr id="20" name="object 20"/>
          <p:cNvSpPr txBox="1"/>
          <p:nvPr/>
        </p:nvSpPr>
        <p:spPr>
          <a:xfrm>
            <a:off x="230530" y="4326382"/>
            <a:ext cx="8597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B</a:t>
            </a:r>
            <a:r>
              <a:rPr sz="1800" spc="-25" dirty="0">
                <a:latin typeface="Arial" panose="020B0604020202020204"/>
                <a:cs typeface="Arial" panose="020B0604020202020204"/>
              </a:rPr>
              <a:t>e</a:t>
            </a:r>
            <a:r>
              <a:rPr sz="1800" spc="-10" dirty="0">
                <a:latin typeface="Arial" panose="020B0604020202020204"/>
                <a:cs typeface="Arial" panose="020B0604020202020204"/>
              </a:rPr>
              <a:t>d</a:t>
            </a:r>
            <a:r>
              <a:rPr sz="1800" spc="-5" dirty="0">
                <a:latin typeface="Arial" panose="020B0604020202020204"/>
                <a:cs typeface="Arial" panose="020B0604020202020204"/>
              </a:rPr>
              <a:t>r</a:t>
            </a:r>
            <a:r>
              <a:rPr sz="1800" spc="-25" dirty="0">
                <a:latin typeface="Arial" panose="020B0604020202020204"/>
                <a:cs typeface="Arial" panose="020B0604020202020204"/>
              </a:rPr>
              <a:t>o</a:t>
            </a:r>
            <a:r>
              <a:rPr sz="1800" dirty="0">
                <a:latin typeface="Arial" panose="020B0604020202020204"/>
                <a:cs typeface="Arial" panose="020B0604020202020204"/>
              </a:rPr>
              <a:t>ck</a:t>
            </a:r>
            <a:endParaRPr sz="1800">
              <a:latin typeface="Arial" panose="020B0604020202020204"/>
              <a:cs typeface="Arial" panose="020B0604020202020204"/>
            </a:endParaRPr>
          </a:p>
        </p:txBody>
      </p:sp>
      <p:grpSp>
        <p:nvGrpSpPr>
          <p:cNvPr id="21" name="object 21"/>
          <p:cNvGrpSpPr/>
          <p:nvPr/>
        </p:nvGrpSpPr>
        <p:grpSpPr>
          <a:xfrm>
            <a:off x="528827" y="4169664"/>
            <a:ext cx="7672070" cy="1280160"/>
            <a:chOff x="528827" y="4169664"/>
            <a:chExt cx="7672070" cy="1280160"/>
          </a:xfrm>
        </p:grpSpPr>
        <p:sp>
          <p:nvSpPr>
            <p:cNvPr id="22" name="object 22"/>
            <p:cNvSpPr/>
            <p:nvPr/>
          </p:nvSpPr>
          <p:spPr>
            <a:xfrm>
              <a:off x="528827" y="4539996"/>
              <a:ext cx="536447" cy="909827"/>
            </a:xfrm>
            <a:prstGeom prst="rect">
              <a:avLst/>
            </a:prstGeom>
            <a:blipFill>
              <a:blip r:embed="rId9" cstate="print"/>
              <a:stretch>
                <a:fillRect/>
              </a:stretch>
            </a:blipFill>
          </p:spPr>
          <p:txBody>
            <a:bodyPr wrap="square" lIns="0" tIns="0" rIns="0" bIns="0" rtlCol="0"/>
            <a:lstStyle/>
            <a:p/>
          </p:txBody>
        </p:sp>
        <p:sp>
          <p:nvSpPr>
            <p:cNvPr id="23" name="object 23"/>
            <p:cNvSpPr/>
            <p:nvPr/>
          </p:nvSpPr>
          <p:spPr>
            <a:xfrm>
              <a:off x="716051" y="4771644"/>
              <a:ext cx="307975" cy="612775"/>
            </a:xfrm>
            <a:custGeom>
              <a:avLst/>
              <a:gdLst/>
              <a:ahLst/>
              <a:cxnLst/>
              <a:rect l="l" t="t" r="r" b="b"/>
              <a:pathLst>
                <a:path w="307975" h="612775">
                  <a:moveTo>
                    <a:pt x="34785" y="0"/>
                  </a:moveTo>
                  <a:lnTo>
                    <a:pt x="0" y="15747"/>
                  </a:lnTo>
                  <a:lnTo>
                    <a:pt x="272783" y="612266"/>
                  </a:lnTo>
                  <a:lnTo>
                    <a:pt x="307581" y="596518"/>
                  </a:lnTo>
                  <a:lnTo>
                    <a:pt x="34785" y="0"/>
                  </a:lnTo>
                  <a:close/>
                </a:path>
              </a:pathLst>
            </a:custGeom>
            <a:solidFill>
              <a:srgbClr val="000000"/>
            </a:solidFill>
          </p:spPr>
          <p:txBody>
            <a:bodyPr wrap="square" lIns="0" tIns="0" rIns="0" bIns="0" rtlCol="0"/>
            <a:lstStyle/>
            <a:p/>
          </p:txBody>
        </p:sp>
        <p:sp>
          <p:nvSpPr>
            <p:cNvPr id="24" name="object 24"/>
            <p:cNvSpPr/>
            <p:nvPr/>
          </p:nvSpPr>
          <p:spPr>
            <a:xfrm>
              <a:off x="681227" y="4675632"/>
              <a:ext cx="104432" cy="127507"/>
            </a:xfrm>
            <a:prstGeom prst="rect">
              <a:avLst/>
            </a:prstGeom>
            <a:blipFill>
              <a:blip r:embed="rId10" cstate="print"/>
              <a:stretch>
                <a:fillRect/>
              </a:stretch>
            </a:blipFill>
          </p:spPr>
          <p:txBody>
            <a:bodyPr wrap="square" lIns="0" tIns="0" rIns="0" bIns="0" rtlCol="0"/>
            <a:lstStyle/>
            <a:p/>
          </p:txBody>
        </p:sp>
        <p:sp>
          <p:nvSpPr>
            <p:cNvPr id="25" name="object 25"/>
            <p:cNvSpPr/>
            <p:nvPr/>
          </p:nvSpPr>
          <p:spPr>
            <a:xfrm>
              <a:off x="8091550" y="4169664"/>
              <a:ext cx="108966" cy="127000"/>
            </a:xfrm>
            <a:prstGeom prst="rect">
              <a:avLst/>
            </a:prstGeom>
            <a:blipFill>
              <a:blip r:embed="rId11" cstate="print"/>
              <a:stretch>
                <a:fillRect/>
              </a:stretch>
            </a:blipFill>
          </p:spPr>
          <p:txBody>
            <a:bodyPr wrap="square" lIns="0" tIns="0" rIns="0" bIns="0" rtlCol="0"/>
            <a:lstStyle/>
            <a:p/>
          </p:txBody>
        </p:sp>
      </p:grpSp>
      <p:sp>
        <p:nvSpPr>
          <p:cNvPr id="26" name="object 26"/>
          <p:cNvSpPr txBox="1"/>
          <p:nvPr/>
        </p:nvSpPr>
        <p:spPr>
          <a:xfrm>
            <a:off x="7562468" y="3820744"/>
            <a:ext cx="116205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panose="020B0604020202020204"/>
                <a:cs typeface="Arial" panose="020B0604020202020204"/>
              </a:rPr>
              <a:t>Foundation</a:t>
            </a:r>
            <a:endParaRPr sz="1800">
              <a:latin typeface="Arial" panose="020B0604020202020204"/>
              <a:cs typeface="Arial" panose="020B0604020202020204"/>
            </a:endParaRPr>
          </a:p>
        </p:txBody>
      </p:sp>
      <p:grpSp>
        <p:nvGrpSpPr>
          <p:cNvPr id="27" name="object 27"/>
          <p:cNvGrpSpPr/>
          <p:nvPr/>
        </p:nvGrpSpPr>
        <p:grpSpPr>
          <a:xfrm>
            <a:off x="7790688" y="4034028"/>
            <a:ext cx="567055" cy="774700"/>
            <a:chOff x="7790688" y="4034028"/>
            <a:chExt cx="567055" cy="774700"/>
          </a:xfrm>
        </p:grpSpPr>
        <p:sp>
          <p:nvSpPr>
            <p:cNvPr id="28" name="object 28"/>
            <p:cNvSpPr/>
            <p:nvPr/>
          </p:nvSpPr>
          <p:spPr>
            <a:xfrm>
              <a:off x="7790688" y="4034028"/>
              <a:ext cx="566927" cy="774192"/>
            </a:xfrm>
            <a:prstGeom prst="rect">
              <a:avLst/>
            </a:prstGeom>
            <a:blipFill>
              <a:blip r:embed="rId12" cstate="print"/>
              <a:stretch>
                <a:fillRect/>
              </a:stretch>
            </a:blipFill>
          </p:spPr>
          <p:txBody>
            <a:bodyPr wrap="square" lIns="0" tIns="0" rIns="0" bIns="0" rtlCol="0"/>
            <a:lstStyle/>
            <a:p/>
          </p:txBody>
        </p:sp>
        <p:sp>
          <p:nvSpPr>
            <p:cNvPr id="29" name="object 29"/>
            <p:cNvSpPr/>
            <p:nvPr/>
          </p:nvSpPr>
          <p:spPr>
            <a:xfrm>
              <a:off x="7833360" y="4256405"/>
              <a:ext cx="323215" cy="486409"/>
            </a:xfrm>
            <a:custGeom>
              <a:avLst/>
              <a:gdLst/>
              <a:ahLst/>
              <a:cxnLst/>
              <a:rect l="l" t="t" r="r" b="b"/>
              <a:pathLst>
                <a:path w="323215" h="486410">
                  <a:moveTo>
                    <a:pt x="290575" y="0"/>
                  </a:moveTo>
                  <a:lnTo>
                    <a:pt x="0" y="465709"/>
                  </a:lnTo>
                  <a:lnTo>
                    <a:pt x="32258" y="485902"/>
                  </a:lnTo>
                  <a:lnTo>
                    <a:pt x="322961" y="20193"/>
                  </a:lnTo>
                  <a:lnTo>
                    <a:pt x="290575" y="0"/>
                  </a:lnTo>
                  <a:close/>
                </a:path>
              </a:pathLst>
            </a:custGeom>
            <a:solidFill>
              <a:srgbClr val="000000"/>
            </a:solidFill>
          </p:spPr>
          <p:txBody>
            <a:bodyPr wrap="square" lIns="0" tIns="0" rIns="0" bIns="0" rtlCol="0"/>
            <a:lstStyle/>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50010" y="841375"/>
            <a:ext cx="6573520" cy="1445260"/>
          </a:xfrm>
          <a:prstGeom prst="rect">
            <a:avLst/>
          </a:prstGeom>
          <a:noFill/>
        </p:spPr>
        <p:txBody>
          <a:bodyPr wrap="square" rtlCol="0" anchor="t">
            <a:spAutoFit/>
          </a:bodyPr>
          <a:p>
            <a:r>
              <a:rPr lang="en-US" sz="2000"/>
              <a:t>Software engineering is fully a</a:t>
            </a:r>
            <a:r>
              <a:rPr lang="en-US" sz="2800" b="1"/>
              <a:t> layered technology, </a:t>
            </a:r>
            <a:r>
              <a:rPr lang="en-US" sz="2000"/>
              <a:t>to develop software we need to go from one layer to another. All the layers are connected and each layer demands the fulfillment of the previous layer.</a:t>
            </a:r>
            <a:endParaRPr 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470" y="843483"/>
            <a:ext cx="3578860" cy="574675"/>
          </a:xfrm>
          <a:prstGeom prst="rect">
            <a:avLst/>
          </a:prstGeom>
        </p:spPr>
        <p:txBody>
          <a:bodyPr vert="horz" wrap="square" lIns="0" tIns="12700" rIns="0" bIns="0" rtlCol="0">
            <a:spAutoFit/>
          </a:bodyPr>
          <a:lstStyle/>
          <a:p>
            <a:pPr marL="12700">
              <a:lnSpc>
                <a:spcPct val="100000"/>
              </a:lnSpc>
              <a:spcBef>
                <a:spcPts val="100"/>
              </a:spcBef>
            </a:pPr>
            <a:r>
              <a:rPr spc="-15" dirty="0"/>
              <a:t>Software</a:t>
            </a:r>
            <a:r>
              <a:rPr spc="-165" dirty="0"/>
              <a:t> </a:t>
            </a:r>
            <a:r>
              <a:rPr spc="-10" dirty="0"/>
              <a:t>Process</a:t>
            </a:r>
            <a:endParaRPr spc="-10" dirty="0"/>
          </a:p>
        </p:txBody>
      </p:sp>
      <p:sp>
        <p:nvSpPr>
          <p:cNvPr id="3" name="object 3"/>
          <p:cNvSpPr txBox="1"/>
          <p:nvPr/>
        </p:nvSpPr>
        <p:spPr>
          <a:xfrm>
            <a:off x="535635" y="1476902"/>
            <a:ext cx="7924165" cy="4569460"/>
          </a:xfrm>
          <a:prstGeom prst="rect">
            <a:avLst/>
          </a:prstGeom>
        </p:spPr>
        <p:txBody>
          <a:bodyPr vert="horz" wrap="square" lIns="0" tIns="118110" rIns="0" bIns="0" rtlCol="0">
            <a:spAutoFit/>
          </a:bodyPr>
          <a:lstStyle/>
          <a:p>
            <a:pPr marL="355600" indent="-342900">
              <a:lnSpc>
                <a:spcPct val="100000"/>
              </a:lnSpc>
              <a:spcBef>
                <a:spcPts val="930"/>
              </a:spcBef>
              <a:buFont typeface="Arial" panose="020B0604020202020204"/>
              <a:buChar char="•"/>
              <a:tabLst>
                <a:tab pos="354965" algn="l"/>
                <a:tab pos="355600" algn="l"/>
              </a:tabLst>
            </a:pPr>
            <a:r>
              <a:rPr sz="3200" spc="-5" dirty="0">
                <a:latin typeface="Carlito"/>
                <a:cs typeface="Carlito"/>
              </a:rPr>
              <a:t>The </a:t>
            </a:r>
            <a:r>
              <a:rPr sz="3200" spc="-25" dirty="0">
                <a:latin typeface="Carlito"/>
                <a:cs typeface="Carlito"/>
              </a:rPr>
              <a:t>software </a:t>
            </a:r>
            <a:r>
              <a:rPr sz="3200" spc="-20" dirty="0">
                <a:latin typeface="Carlito"/>
                <a:cs typeface="Carlito"/>
              </a:rPr>
              <a:t>process </a:t>
            </a:r>
            <a:r>
              <a:rPr sz="3200" spc="-40" dirty="0">
                <a:latin typeface="Carlito"/>
                <a:cs typeface="Carlito"/>
              </a:rPr>
              <a:t>forms </a:t>
            </a:r>
            <a:r>
              <a:rPr sz="3200" dirty="0">
                <a:latin typeface="Carlito"/>
                <a:cs typeface="Carlito"/>
              </a:rPr>
              <a:t>the </a:t>
            </a:r>
            <a:r>
              <a:rPr sz="3200" spc="-5" dirty="0">
                <a:latin typeface="Carlito"/>
                <a:cs typeface="Carlito"/>
              </a:rPr>
              <a:t>basis </a:t>
            </a:r>
            <a:r>
              <a:rPr sz="3200" spc="-40" dirty="0">
                <a:latin typeface="Carlito"/>
                <a:cs typeface="Carlito"/>
              </a:rPr>
              <a:t>for:</a:t>
            </a:r>
            <a:endParaRPr sz="3200">
              <a:latin typeface="Carlito"/>
              <a:cs typeface="Carlito"/>
            </a:endParaRPr>
          </a:p>
          <a:p>
            <a:pPr marL="756285" lvl="1" indent="-287020">
              <a:lnSpc>
                <a:spcPct val="100000"/>
              </a:lnSpc>
              <a:spcBef>
                <a:spcPts val="725"/>
              </a:spcBef>
              <a:buFont typeface="Arial" panose="020B0604020202020204"/>
              <a:buChar char="–"/>
              <a:tabLst>
                <a:tab pos="756920" algn="l"/>
              </a:tabLst>
            </a:pPr>
            <a:r>
              <a:rPr sz="2800" spc="-20" dirty="0">
                <a:solidFill>
                  <a:srgbClr val="006EC0"/>
                </a:solidFill>
                <a:latin typeface="Carlito"/>
                <a:cs typeface="Carlito"/>
              </a:rPr>
              <a:t>management </a:t>
            </a:r>
            <a:r>
              <a:rPr sz="2800" spc="-40" dirty="0">
                <a:solidFill>
                  <a:srgbClr val="006EC0"/>
                </a:solidFill>
                <a:latin typeface="Carlito"/>
                <a:cs typeface="Carlito"/>
              </a:rPr>
              <a:t>control </a:t>
            </a:r>
            <a:r>
              <a:rPr sz="2800" spc="-5" dirty="0">
                <a:latin typeface="Carlito"/>
                <a:cs typeface="Carlito"/>
              </a:rPr>
              <a:t>of </a:t>
            </a:r>
            <a:r>
              <a:rPr sz="2800" spc="-25" dirty="0">
                <a:latin typeface="Carlito"/>
                <a:cs typeface="Carlito"/>
              </a:rPr>
              <a:t>software</a:t>
            </a:r>
            <a:r>
              <a:rPr sz="2800" spc="20" dirty="0">
                <a:latin typeface="Carlito"/>
                <a:cs typeface="Carlito"/>
              </a:rPr>
              <a:t> </a:t>
            </a:r>
            <a:r>
              <a:rPr sz="2800" spc="-20" dirty="0">
                <a:latin typeface="Carlito"/>
                <a:cs typeface="Carlito"/>
              </a:rPr>
              <a:t>projects</a:t>
            </a:r>
            <a:endParaRPr sz="2800">
              <a:latin typeface="Carlito"/>
              <a:cs typeface="Carlito"/>
            </a:endParaRPr>
          </a:p>
          <a:p>
            <a:pPr marL="756285" marR="1240790" lvl="1" indent="-287020">
              <a:lnSpc>
                <a:spcPct val="100000"/>
              </a:lnSpc>
              <a:spcBef>
                <a:spcPts val="700"/>
              </a:spcBef>
              <a:buFont typeface="Arial" panose="020B0604020202020204"/>
              <a:buChar char="–"/>
              <a:tabLst>
                <a:tab pos="756920" algn="l"/>
              </a:tabLst>
            </a:pPr>
            <a:r>
              <a:rPr sz="2800" spc="-25" dirty="0">
                <a:latin typeface="Carlito"/>
                <a:cs typeface="Carlito"/>
              </a:rPr>
              <a:t>establishes </a:t>
            </a:r>
            <a:r>
              <a:rPr sz="2800" spc="-5" dirty="0">
                <a:latin typeface="Carlito"/>
                <a:cs typeface="Carlito"/>
              </a:rPr>
              <a:t>the </a:t>
            </a:r>
            <a:r>
              <a:rPr sz="2800" spc="-40" dirty="0">
                <a:solidFill>
                  <a:srgbClr val="006EC0"/>
                </a:solidFill>
                <a:latin typeface="Carlito"/>
                <a:cs typeface="Carlito"/>
              </a:rPr>
              <a:t>context </a:t>
            </a:r>
            <a:r>
              <a:rPr sz="2800" spc="-5" dirty="0">
                <a:latin typeface="Carlito"/>
                <a:cs typeface="Carlito"/>
              </a:rPr>
              <a:t>in which </a:t>
            </a:r>
            <a:r>
              <a:rPr sz="2800" spc="-20" dirty="0">
                <a:latin typeface="Carlito"/>
                <a:cs typeface="Carlito"/>
              </a:rPr>
              <a:t>technical  </a:t>
            </a:r>
            <a:r>
              <a:rPr sz="2800" spc="-5" dirty="0">
                <a:latin typeface="Carlito"/>
                <a:cs typeface="Carlito"/>
              </a:rPr>
              <a:t>methods </a:t>
            </a:r>
            <a:r>
              <a:rPr sz="2800" spc="-35" dirty="0">
                <a:latin typeface="Carlito"/>
                <a:cs typeface="Carlito"/>
              </a:rPr>
              <a:t>are</a:t>
            </a:r>
            <a:r>
              <a:rPr sz="2800" spc="-20" dirty="0">
                <a:latin typeface="Carlito"/>
                <a:cs typeface="Carlito"/>
              </a:rPr>
              <a:t> applied</a:t>
            </a:r>
            <a:endParaRPr sz="2800">
              <a:latin typeface="Carlito"/>
              <a:cs typeface="Carlito"/>
            </a:endParaRPr>
          </a:p>
          <a:p>
            <a:pPr marL="756285" marR="5080" lvl="1" indent="-287020">
              <a:lnSpc>
                <a:spcPct val="100000"/>
              </a:lnSpc>
              <a:spcBef>
                <a:spcPts val="695"/>
              </a:spcBef>
              <a:buFont typeface="Arial" panose="020B0604020202020204"/>
              <a:buChar char="–"/>
              <a:tabLst>
                <a:tab pos="756920" algn="l"/>
              </a:tabLst>
            </a:pPr>
            <a:r>
              <a:rPr sz="2800" spc="-20" dirty="0">
                <a:solidFill>
                  <a:srgbClr val="006EC0"/>
                </a:solidFill>
                <a:latin typeface="Carlito"/>
                <a:cs typeface="Carlito"/>
              </a:rPr>
              <a:t>work </a:t>
            </a:r>
            <a:r>
              <a:rPr sz="2800" spc="-25" dirty="0">
                <a:solidFill>
                  <a:srgbClr val="006EC0"/>
                </a:solidFill>
                <a:latin typeface="Carlito"/>
                <a:cs typeface="Carlito"/>
              </a:rPr>
              <a:t>products </a:t>
            </a:r>
            <a:r>
              <a:rPr sz="2800" spc="-15" dirty="0">
                <a:latin typeface="Carlito"/>
                <a:cs typeface="Carlito"/>
              </a:rPr>
              <a:t>(models, </a:t>
            </a:r>
            <a:r>
              <a:rPr sz="2800" spc="-20" dirty="0">
                <a:latin typeface="Carlito"/>
                <a:cs typeface="Carlito"/>
              </a:rPr>
              <a:t>documents, </a:t>
            </a:r>
            <a:r>
              <a:rPr sz="2800" spc="-35" dirty="0">
                <a:latin typeface="Carlito"/>
                <a:cs typeface="Carlito"/>
              </a:rPr>
              <a:t>data, </a:t>
            </a:r>
            <a:r>
              <a:rPr sz="2800" spc="-20" dirty="0">
                <a:latin typeface="Carlito"/>
                <a:cs typeface="Carlito"/>
              </a:rPr>
              <a:t>reports,  etc.) </a:t>
            </a:r>
            <a:r>
              <a:rPr sz="2800" spc="-35" dirty="0">
                <a:latin typeface="Carlito"/>
                <a:cs typeface="Carlito"/>
              </a:rPr>
              <a:t>are</a:t>
            </a:r>
            <a:r>
              <a:rPr sz="2800" spc="-25" dirty="0">
                <a:latin typeface="Carlito"/>
                <a:cs typeface="Carlito"/>
              </a:rPr>
              <a:t> produced</a:t>
            </a:r>
            <a:endParaRPr sz="2800">
              <a:latin typeface="Carlito"/>
              <a:cs typeface="Carlito"/>
            </a:endParaRPr>
          </a:p>
          <a:p>
            <a:pPr marL="756285" lvl="1" indent="-287020">
              <a:lnSpc>
                <a:spcPct val="100000"/>
              </a:lnSpc>
              <a:spcBef>
                <a:spcPts val="710"/>
              </a:spcBef>
              <a:buFont typeface="Arial" panose="020B0604020202020204"/>
              <a:buChar char="–"/>
              <a:tabLst>
                <a:tab pos="756920" algn="l"/>
              </a:tabLst>
            </a:pPr>
            <a:r>
              <a:rPr sz="2800" spc="-25" dirty="0">
                <a:solidFill>
                  <a:srgbClr val="006EC0"/>
                </a:solidFill>
                <a:latin typeface="Carlito"/>
                <a:cs typeface="Carlito"/>
              </a:rPr>
              <a:t>milestones </a:t>
            </a:r>
            <a:r>
              <a:rPr sz="2800" spc="-25" dirty="0">
                <a:latin typeface="Carlito"/>
                <a:cs typeface="Carlito"/>
              </a:rPr>
              <a:t>are</a:t>
            </a:r>
            <a:r>
              <a:rPr sz="2800" spc="-5" dirty="0">
                <a:latin typeface="Carlito"/>
                <a:cs typeface="Carlito"/>
              </a:rPr>
              <a:t> </a:t>
            </a:r>
            <a:r>
              <a:rPr sz="2800" spc="-25" dirty="0">
                <a:latin typeface="Carlito"/>
                <a:cs typeface="Carlito"/>
              </a:rPr>
              <a:t>established</a:t>
            </a:r>
            <a:endParaRPr sz="2800">
              <a:latin typeface="Carlito"/>
              <a:cs typeface="Carlito"/>
            </a:endParaRPr>
          </a:p>
          <a:p>
            <a:pPr marL="756285" lvl="1" indent="-287020">
              <a:lnSpc>
                <a:spcPct val="100000"/>
              </a:lnSpc>
              <a:spcBef>
                <a:spcPts val="695"/>
              </a:spcBef>
              <a:buFont typeface="Arial" panose="020B0604020202020204"/>
              <a:buChar char="–"/>
              <a:tabLst>
                <a:tab pos="756920" algn="l"/>
              </a:tabLst>
            </a:pPr>
            <a:r>
              <a:rPr sz="2800" spc="-20" dirty="0">
                <a:solidFill>
                  <a:srgbClr val="006EC0"/>
                </a:solidFill>
                <a:latin typeface="Carlito"/>
                <a:cs typeface="Carlito"/>
              </a:rPr>
              <a:t>quality </a:t>
            </a:r>
            <a:r>
              <a:rPr sz="2800" spc="-10" dirty="0">
                <a:latin typeface="Carlito"/>
                <a:cs typeface="Carlito"/>
              </a:rPr>
              <a:t>is</a:t>
            </a:r>
            <a:r>
              <a:rPr sz="2800" spc="55" dirty="0">
                <a:latin typeface="Carlito"/>
                <a:cs typeface="Carlito"/>
              </a:rPr>
              <a:t> </a:t>
            </a:r>
            <a:r>
              <a:rPr sz="2800" spc="-25" dirty="0">
                <a:latin typeface="Carlito"/>
                <a:cs typeface="Carlito"/>
              </a:rPr>
              <a:t>ensured</a:t>
            </a:r>
            <a:endParaRPr sz="2800">
              <a:latin typeface="Carlito"/>
              <a:cs typeface="Carlito"/>
            </a:endParaRPr>
          </a:p>
          <a:p>
            <a:pPr marL="756285" lvl="1" indent="-287020">
              <a:lnSpc>
                <a:spcPct val="100000"/>
              </a:lnSpc>
              <a:spcBef>
                <a:spcPts val="700"/>
              </a:spcBef>
              <a:buFont typeface="Arial" panose="020B0604020202020204"/>
              <a:buChar char="–"/>
              <a:tabLst>
                <a:tab pos="756920" algn="l"/>
              </a:tabLst>
            </a:pPr>
            <a:r>
              <a:rPr sz="2800" spc="-20" dirty="0">
                <a:solidFill>
                  <a:srgbClr val="006EC0"/>
                </a:solidFill>
                <a:latin typeface="Carlito"/>
                <a:cs typeface="Carlito"/>
              </a:rPr>
              <a:t>change </a:t>
            </a:r>
            <a:r>
              <a:rPr sz="2800" spc="-5" dirty="0">
                <a:latin typeface="Carlito"/>
                <a:cs typeface="Carlito"/>
              </a:rPr>
              <a:t>is </a:t>
            </a:r>
            <a:r>
              <a:rPr sz="2800" spc="-25" dirty="0">
                <a:latin typeface="Carlito"/>
                <a:cs typeface="Carlito"/>
              </a:rPr>
              <a:t>properly</a:t>
            </a:r>
            <a:r>
              <a:rPr sz="2800" spc="30" dirty="0">
                <a:latin typeface="Carlito"/>
                <a:cs typeface="Carlito"/>
              </a:rPr>
              <a:t> </a:t>
            </a:r>
            <a:r>
              <a:rPr sz="2800" spc="-5" dirty="0">
                <a:latin typeface="Carlito"/>
                <a:cs typeface="Carlito"/>
              </a:rPr>
              <a:t>managed.</a:t>
            </a:r>
            <a:endParaRPr sz="2800">
              <a:latin typeface="Carlito"/>
              <a:cs typeface="Carl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470" y="843483"/>
            <a:ext cx="3458210" cy="574675"/>
          </a:xfrm>
          <a:prstGeom prst="rect">
            <a:avLst/>
          </a:prstGeom>
        </p:spPr>
        <p:txBody>
          <a:bodyPr vert="horz" wrap="square" lIns="0" tIns="12700" rIns="0" bIns="0" rtlCol="0">
            <a:spAutoFit/>
          </a:bodyPr>
          <a:lstStyle/>
          <a:p>
            <a:pPr marL="12700">
              <a:lnSpc>
                <a:spcPct val="100000"/>
              </a:lnSpc>
              <a:spcBef>
                <a:spcPts val="100"/>
              </a:spcBef>
            </a:pPr>
            <a:r>
              <a:rPr spc="-15" dirty="0"/>
              <a:t>Software</a:t>
            </a:r>
            <a:r>
              <a:rPr spc="-180" dirty="0"/>
              <a:t> </a:t>
            </a:r>
            <a:r>
              <a:rPr dirty="0"/>
              <a:t>Method</a:t>
            </a:r>
            <a:endParaRPr dirty="0"/>
          </a:p>
        </p:txBody>
      </p:sp>
      <p:sp>
        <p:nvSpPr>
          <p:cNvPr id="3" name="object 3"/>
          <p:cNvSpPr txBox="1"/>
          <p:nvPr/>
        </p:nvSpPr>
        <p:spPr>
          <a:xfrm>
            <a:off x="535635" y="1582293"/>
            <a:ext cx="7825105" cy="4660265"/>
          </a:xfrm>
          <a:prstGeom prst="rect">
            <a:avLst/>
          </a:prstGeom>
        </p:spPr>
        <p:txBody>
          <a:bodyPr vert="horz" wrap="square" lIns="0" tIns="13335" rIns="0" bIns="0" rtlCol="0">
            <a:spAutoFit/>
          </a:bodyPr>
          <a:lstStyle/>
          <a:p>
            <a:pPr marL="355600" marR="5080" indent="-342900">
              <a:lnSpc>
                <a:spcPct val="100000"/>
              </a:lnSpc>
              <a:spcBef>
                <a:spcPts val="105"/>
              </a:spcBef>
              <a:buFont typeface="Arial" panose="020B0604020202020204"/>
              <a:buChar char="•"/>
              <a:tabLst>
                <a:tab pos="354965" algn="l"/>
                <a:tab pos="355600" algn="l"/>
              </a:tabLst>
            </a:pPr>
            <a:r>
              <a:rPr sz="3200" spc="-5" dirty="0">
                <a:latin typeface="Carlito"/>
                <a:cs typeface="Carlito"/>
              </a:rPr>
              <a:t>S/W </a:t>
            </a:r>
            <a:r>
              <a:rPr sz="3200" dirty="0">
                <a:latin typeface="Carlito"/>
                <a:cs typeface="Carlito"/>
              </a:rPr>
              <a:t>eng </a:t>
            </a:r>
            <a:r>
              <a:rPr sz="3200" i="1" spc="-5" dirty="0">
                <a:latin typeface="Carlito"/>
                <a:cs typeface="Carlito"/>
              </a:rPr>
              <a:t>methods </a:t>
            </a:r>
            <a:r>
              <a:rPr sz="3200" spc="-20" dirty="0">
                <a:latin typeface="Carlito"/>
                <a:cs typeface="Carlito"/>
              </a:rPr>
              <a:t>provide </a:t>
            </a:r>
            <a:r>
              <a:rPr sz="3200" dirty="0">
                <a:latin typeface="Carlito"/>
                <a:cs typeface="Carlito"/>
              </a:rPr>
              <a:t>the </a:t>
            </a:r>
            <a:r>
              <a:rPr sz="3200" spc="-20" dirty="0">
                <a:latin typeface="Carlito"/>
                <a:cs typeface="Carlito"/>
              </a:rPr>
              <a:t>technical </a:t>
            </a:r>
            <a:r>
              <a:rPr sz="3200" spc="-5" dirty="0">
                <a:latin typeface="Carlito"/>
                <a:cs typeface="Carlito"/>
              </a:rPr>
              <a:t>“</a:t>
            </a:r>
            <a:r>
              <a:rPr sz="3200" spc="-5" dirty="0">
                <a:solidFill>
                  <a:srgbClr val="006EC0"/>
                </a:solidFill>
                <a:latin typeface="Carlito"/>
                <a:cs typeface="Carlito"/>
              </a:rPr>
              <a:t>how  </a:t>
            </a:r>
            <a:r>
              <a:rPr sz="3200" spc="-90" dirty="0">
                <a:solidFill>
                  <a:srgbClr val="006EC0"/>
                </a:solidFill>
                <a:latin typeface="Carlito"/>
                <a:cs typeface="Carlito"/>
              </a:rPr>
              <a:t>to’s</a:t>
            </a:r>
            <a:r>
              <a:rPr sz="3200" spc="-90" dirty="0">
                <a:latin typeface="Carlito"/>
                <a:cs typeface="Carlito"/>
              </a:rPr>
              <a:t>” </a:t>
            </a:r>
            <a:r>
              <a:rPr sz="3200" spc="-50" dirty="0">
                <a:latin typeface="Carlito"/>
                <a:cs typeface="Carlito"/>
              </a:rPr>
              <a:t>for </a:t>
            </a:r>
            <a:r>
              <a:rPr sz="3200" spc="-5" dirty="0">
                <a:latin typeface="Carlito"/>
                <a:cs typeface="Carlito"/>
              </a:rPr>
              <a:t>building</a:t>
            </a:r>
            <a:r>
              <a:rPr sz="3200" spc="100" dirty="0">
                <a:latin typeface="Carlito"/>
                <a:cs typeface="Carlito"/>
              </a:rPr>
              <a:t> </a:t>
            </a:r>
            <a:r>
              <a:rPr sz="3200" spc="-145" dirty="0">
                <a:latin typeface="Carlito"/>
                <a:cs typeface="Carlito"/>
              </a:rPr>
              <a:t>S/W.</a:t>
            </a:r>
            <a:endParaRPr sz="3200">
              <a:latin typeface="Carlito"/>
              <a:cs typeface="Carlito"/>
            </a:endParaRPr>
          </a:p>
          <a:p>
            <a:pPr marL="355600" marR="442595" indent="-342900">
              <a:lnSpc>
                <a:spcPct val="100000"/>
              </a:lnSpc>
              <a:spcBef>
                <a:spcPts val="795"/>
              </a:spcBef>
              <a:buFont typeface="Arial" panose="020B0604020202020204"/>
              <a:buChar char="•"/>
              <a:tabLst>
                <a:tab pos="354965" algn="l"/>
                <a:tab pos="355600" algn="l"/>
              </a:tabLst>
            </a:pPr>
            <a:r>
              <a:rPr sz="3200" spc="-5" dirty="0">
                <a:latin typeface="Carlito"/>
                <a:cs typeface="Carlito"/>
              </a:rPr>
              <a:t>Methods encompass </a:t>
            </a:r>
            <a:r>
              <a:rPr sz="3200" dirty="0">
                <a:latin typeface="Carlito"/>
                <a:cs typeface="Carlito"/>
              </a:rPr>
              <a:t>a </a:t>
            </a:r>
            <a:r>
              <a:rPr sz="3200" spc="-20" dirty="0">
                <a:latin typeface="Carlito"/>
                <a:cs typeface="Carlito"/>
              </a:rPr>
              <a:t>broad </a:t>
            </a:r>
            <a:r>
              <a:rPr sz="3200" spc="-45" dirty="0">
                <a:latin typeface="Carlito"/>
                <a:cs typeface="Carlito"/>
              </a:rPr>
              <a:t>array </a:t>
            </a:r>
            <a:r>
              <a:rPr sz="3200" spc="-5" dirty="0">
                <a:latin typeface="Carlito"/>
                <a:cs typeface="Carlito"/>
              </a:rPr>
              <a:t>of</a:t>
            </a:r>
            <a:r>
              <a:rPr sz="3200" spc="-130" dirty="0">
                <a:latin typeface="Carlito"/>
                <a:cs typeface="Carlito"/>
              </a:rPr>
              <a:t> </a:t>
            </a:r>
            <a:r>
              <a:rPr sz="3200" spc="-25" dirty="0">
                <a:latin typeface="Carlito"/>
                <a:cs typeface="Carlito"/>
              </a:rPr>
              <a:t>tasks  </a:t>
            </a:r>
            <a:r>
              <a:rPr sz="3200" spc="-10" dirty="0">
                <a:latin typeface="Carlito"/>
                <a:cs typeface="Carlito"/>
              </a:rPr>
              <a:t>that</a:t>
            </a:r>
            <a:r>
              <a:rPr sz="3200" spc="-5" dirty="0">
                <a:latin typeface="Carlito"/>
                <a:cs typeface="Carlito"/>
              </a:rPr>
              <a:t> include</a:t>
            </a:r>
            <a:endParaRPr sz="3200">
              <a:latin typeface="Carlito"/>
              <a:cs typeface="Carlito"/>
            </a:endParaRPr>
          </a:p>
          <a:p>
            <a:pPr marL="756285" lvl="1" indent="-287020">
              <a:lnSpc>
                <a:spcPct val="100000"/>
              </a:lnSpc>
              <a:spcBef>
                <a:spcPts val="725"/>
              </a:spcBef>
              <a:buFont typeface="Arial" panose="020B0604020202020204"/>
              <a:buChar char="–"/>
              <a:tabLst>
                <a:tab pos="756920" algn="l"/>
              </a:tabLst>
            </a:pPr>
            <a:r>
              <a:rPr sz="2800" spc="-25" dirty="0">
                <a:solidFill>
                  <a:srgbClr val="006EC0"/>
                </a:solidFill>
                <a:latin typeface="Carlito"/>
                <a:cs typeface="Carlito"/>
              </a:rPr>
              <a:t>communication,</a:t>
            </a:r>
            <a:endParaRPr sz="2800">
              <a:latin typeface="Carlito"/>
              <a:cs typeface="Carlito"/>
            </a:endParaRPr>
          </a:p>
          <a:p>
            <a:pPr marL="756285" lvl="1" indent="-287020">
              <a:lnSpc>
                <a:spcPct val="100000"/>
              </a:lnSpc>
              <a:spcBef>
                <a:spcPts val="705"/>
              </a:spcBef>
              <a:buFont typeface="Arial" panose="020B0604020202020204"/>
              <a:buChar char="–"/>
              <a:tabLst>
                <a:tab pos="756920" algn="l"/>
              </a:tabLst>
            </a:pPr>
            <a:r>
              <a:rPr sz="2800" spc="-25" dirty="0">
                <a:solidFill>
                  <a:srgbClr val="006EC0"/>
                </a:solidFill>
                <a:latin typeface="Carlito"/>
                <a:cs typeface="Carlito"/>
              </a:rPr>
              <a:t>req.</a:t>
            </a:r>
            <a:r>
              <a:rPr sz="2800" dirty="0">
                <a:solidFill>
                  <a:srgbClr val="006EC0"/>
                </a:solidFill>
                <a:latin typeface="Carlito"/>
                <a:cs typeface="Carlito"/>
              </a:rPr>
              <a:t> </a:t>
            </a:r>
            <a:r>
              <a:rPr sz="2800" spc="-20" dirty="0">
                <a:solidFill>
                  <a:srgbClr val="006EC0"/>
                </a:solidFill>
                <a:latin typeface="Carlito"/>
                <a:cs typeface="Carlito"/>
              </a:rPr>
              <a:t>analysis,</a:t>
            </a:r>
            <a:endParaRPr sz="2800">
              <a:latin typeface="Carlito"/>
              <a:cs typeface="Carlito"/>
            </a:endParaRPr>
          </a:p>
          <a:p>
            <a:pPr marL="756285" lvl="1" indent="-287020">
              <a:lnSpc>
                <a:spcPct val="100000"/>
              </a:lnSpc>
              <a:spcBef>
                <a:spcPts val="695"/>
              </a:spcBef>
              <a:buFont typeface="Arial" panose="020B0604020202020204"/>
              <a:buChar char="–"/>
              <a:tabLst>
                <a:tab pos="756920" algn="l"/>
              </a:tabLst>
            </a:pPr>
            <a:r>
              <a:rPr sz="2800" spc="-10" dirty="0">
                <a:solidFill>
                  <a:srgbClr val="006EC0"/>
                </a:solidFill>
                <a:latin typeface="Carlito"/>
                <a:cs typeface="Carlito"/>
              </a:rPr>
              <a:t>design,</a:t>
            </a:r>
            <a:endParaRPr sz="2800">
              <a:latin typeface="Carlito"/>
              <a:cs typeface="Carlito"/>
            </a:endParaRPr>
          </a:p>
          <a:p>
            <a:pPr marL="756285" lvl="1" indent="-287020">
              <a:lnSpc>
                <a:spcPct val="100000"/>
              </a:lnSpc>
              <a:spcBef>
                <a:spcPts val="700"/>
              </a:spcBef>
              <a:buFont typeface="Arial" panose="020B0604020202020204"/>
              <a:buChar char="–"/>
              <a:tabLst>
                <a:tab pos="756920" algn="l"/>
              </a:tabLst>
            </a:pPr>
            <a:r>
              <a:rPr sz="2800" spc="-5" dirty="0">
                <a:solidFill>
                  <a:srgbClr val="006EC0"/>
                </a:solidFill>
                <a:latin typeface="Carlito"/>
                <a:cs typeface="Carlito"/>
              </a:rPr>
              <a:t>coding,</a:t>
            </a:r>
            <a:endParaRPr sz="2800">
              <a:latin typeface="Carlito"/>
              <a:cs typeface="Carlito"/>
            </a:endParaRPr>
          </a:p>
          <a:p>
            <a:pPr marL="756285" lvl="1" indent="-287020">
              <a:lnSpc>
                <a:spcPct val="100000"/>
              </a:lnSpc>
              <a:spcBef>
                <a:spcPts val="710"/>
              </a:spcBef>
              <a:buFont typeface="Arial" panose="020B0604020202020204"/>
              <a:buChar char="–"/>
              <a:tabLst>
                <a:tab pos="756920" algn="l"/>
              </a:tabLst>
            </a:pPr>
            <a:r>
              <a:rPr sz="2800" spc="-25" dirty="0">
                <a:solidFill>
                  <a:srgbClr val="006EC0"/>
                </a:solidFill>
                <a:latin typeface="Carlito"/>
                <a:cs typeface="Carlito"/>
              </a:rPr>
              <a:t>testing </a:t>
            </a:r>
            <a:r>
              <a:rPr sz="2800" spc="-5" dirty="0">
                <a:solidFill>
                  <a:srgbClr val="006EC0"/>
                </a:solidFill>
                <a:latin typeface="Carlito"/>
                <a:cs typeface="Carlito"/>
              </a:rPr>
              <a:t>and</a:t>
            </a:r>
            <a:r>
              <a:rPr sz="2800" spc="25" dirty="0">
                <a:solidFill>
                  <a:srgbClr val="006EC0"/>
                </a:solidFill>
                <a:latin typeface="Carlito"/>
                <a:cs typeface="Carlito"/>
              </a:rPr>
              <a:t> </a:t>
            </a:r>
            <a:r>
              <a:rPr sz="2800" spc="-20" dirty="0">
                <a:solidFill>
                  <a:srgbClr val="006EC0"/>
                </a:solidFill>
                <a:latin typeface="Carlito"/>
                <a:cs typeface="Carlito"/>
              </a:rPr>
              <a:t>support.</a:t>
            </a:r>
            <a:endParaRPr sz="2800">
              <a:latin typeface="Carlito"/>
              <a:cs typeface="Carl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470" y="843483"/>
            <a:ext cx="3007995" cy="574675"/>
          </a:xfrm>
          <a:prstGeom prst="rect">
            <a:avLst/>
          </a:prstGeom>
        </p:spPr>
        <p:txBody>
          <a:bodyPr vert="horz" wrap="square" lIns="0" tIns="12700" rIns="0" bIns="0" rtlCol="0">
            <a:spAutoFit/>
          </a:bodyPr>
          <a:lstStyle/>
          <a:p>
            <a:pPr marL="12700">
              <a:lnSpc>
                <a:spcPct val="100000"/>
              </a:lnSpc>
              <a:spcBef>
                <a:spcPts val="100"/>
              </a:spcBef>
            </a:pPr>
            <a:r>
              <a:rPr spc="-15" dirty="0"/>
              <a:t>Software</a:t>
            </a:r>
            <a:r>
              <a:rPr spc="-175" dirty="0"/>
              <a:t> </a:t>
            </a:r>
            <a:r>
              <a:rPr spc="-70" dirty="0"/>
              <a:t>Tools</a:t>
            </a:r>
            <a:endParaRPr spc="-70" dirty="0"/>
          </a:p>
        </p:txBody>
      </p:sp>
      <p:sp>
        <p:nvSpPr>
          <p:cNvPr id="3" name="object 3"/>
          <p:cNvSpPr txBox="1"/>
          <p:nvPr/>
        </p:nvSpPr>
        <p:spPr>
          <a:xfrm>
            <a:off x="535635" y="1582293"/>
            <a:ext cx="8086725" cy="4131310"/>
          </a:xfrm>
          <a:prstGeom prst="rect">
            <a:avLst/>
          </a:prstGeom>
        </p:spPr>
        <p:txBody>
          <a:bodyPr vert="horz" wrap="square" lIns="0" tIns="13335" rIns="0" bIns="0" rtlCol="0">
            <a:spAutoFit/>
          </a:bodyPr>
          <a:lstStyle/>
          <a:p>
            <a:pPr marL="355600" marR="8890" indent="-342900" algn="just">
              <a:lnSpc>
                <a:spcPct val="100000"/>
              </a:lnSpc>
              <a:spcBef>
                <a:spcPts val="105"/>
              </a:spcBef>
              <a:buFont typeface="Arial" panose="020B0604020202020204"/>
              <a:buChar char="•"/>
              <a:tabLst>
                <a:tab pos="355600" algn="l"/>
              </a:tabLst>
            </a:pPr>
            <a:r>
              <a:rPr sz="3200" spc="-5" dirty="0">
                <a:latin typeface="Carlito"/>
                <a:cs typeface="Carlito"/>
              </a:rPr>
              <a:t>S/W </a:t>
            </a:r>
            <a:r>
              <a:rPr sz="3200" dirty="0">
                <a:latin typeface="Carlito"/>
                <a:cs typeface="Carlito"/>
              </a:rPr>
              <a:t>eng </a:t>
            </a:r>
            <a:r>
              <a:rPr sz="3200" i="1" spc="-20" dirty="0">
                <a:latin typeface="Carlito"/>
                <a:cs typeface="Carlito"/>
              </a:rPr>
              <a:t>tools </a:t>
            </a:r>
            <a:r>
              <a:rPr sz="3200" spc="-20" dirty="0">
                <a:latin typeface="Carlito"/>
                <a:cs typeface="Carlito"/>
              </a:rPr>
              <a:t>provide </a:t>
            </a:r>
            <a:r>
              <a:rPr sz="3200" spc="-25" dirty="0">
                <a:solidFill>
                  <a:srgbClr val="006EC0"/>
                </a:solidFill>
                <a:latin typeface="Carlito"/>
                <a:cs typeface="Carlito"/>
              </a:rPr>
              <a:t>automated </a:t>
            </a:r>
            <a:r>
              <a:rPr sz="3200" dirty="0">
                <a:latin typeface="Carlito"/>
                <a:cs typeface="Carlito"/>
              </a:rPr>
              <a:t>or </a:t>
            </a:r>
            <a:r>
              <a:rPr sz="3200" spc="-10" dirty="0">
                <a:solidFill>
                  <a:srgbClr val="006EC0"/>
                </a:solidFill>
                <a:latin typeface="Carlito"/>
                <a:cs typeface="Carlito"/>
              </a:rPr>
              <a:t>semi-  </a:t>
            </a:r>
            <a:r>
              <a:rPr sz="3200" spc="-20" dirty="0">
                <a:solidFill>
                  <a:srgbClr val="006EC0"/>
                </a:solidFill>
                <a:latin typeface="Carlito"/>
                <a:cs typeface="Carlito"/>
              </a:rPr>
              <a:t>automated </a:t>
            </a:r>
            <a:r>
              <a:rPr sz="3200" dirty="0">
                <a:latin typeface="Carlito"/>
                <a:cs typeface="Carlito"/>
              </a:rPr>
              <a:t>support </a:t>
            </a:r>
            <a:r>
              <a:rPr sz="3200" spc="-50" dirty="0">
                <a:latin typeface="Carlito"/>
                <a:cs typeface="Carlito"/>
              </a:rPr>
              <a:t>for </a:t>
            </a:r>
            <a:r>
              <a:rPr sz="3200" dirty="0">
                <a:latin typeface="Carlito"/>
                <a:cs typeface="Carlito"/>
              </a:rPr>
              <a:t>the </a:t>
            </a:r>
            <a:r>
              <a:rPr sz="3200" spc="-25" dirty="0">
                <a:latin typeface="Carlito"/>
                <a:cs typeface="Carlito"/>
              </a:rPr>
              <a:t>process </a:t>
            </a:r>
            <a:r>
              <a:rPr sz="3200" dirty="0">
                <a:latin typeface="Carlito"/>
                <a:cs typeface="Carlito"/>
              </a:rPr>
              <a:t>and </a:t>
            </a:r>
            <a:r>
              <a:rPr sz="3200" spc="5" dirty="0">
                <a:latin typeface="Carlito"/>
                <a:cs typeface="Carlito"/>
              </a:rPr>
              <a:t>the  </a:t>
            </a:r>
            <a:r>
              <a:rPr sz="3200" spc="-5" dirty="0">
                <a:latin typeface="Carlito"/>
                <a:cs typeface="Carlito"/>
              </a:rPr>
              <a:t>methods.</a:t>
            </a:r>
            <a:endParaRPr sz="3200">
              <a:latin typeface="Carlito"/>
              <a:cs typeface="Carlito"/>
            </a:endParaRPr>
          </a:p>
          <a:p>
            <a:pPr marL="355600" marR="5080" indent="-342900" algn="just">
              <a:lnSpc>
                <a:spcPct val="100000"/>
              </a:lnSpc>
              <a:spcBef>
                <a:spcPts val="790"/>
              </a:spcBef>
              <a:buFont typeface="Arial" panose="020B0604020202020204"/>
              <a:buChar char="•"/>
              <a:tabLst>
                <a:tab pos="355600" algn="l"/>
              </a:tabLst>
            </a:pPr>
            <a:r>
              <a:rPr sz="3200" dirty="0">
                <a:latin typeface="Carlito"/>
                <a:cs typeface="Carlito"/>
              </a:rPr>
              <a:t>When </a:t>
            </a:r>
            <a:r>
              <a:rPr sz="3200" spc="-20" dirty="0">
                <a:latin typeface="Carlito"/>
                <a:cs typeface="Carlito"/>
              </a:rPr>
              <a:t>tools are </a:t>
            </a:r>
            <a:r>
              <a:rPr sz="3200" spc="-35" dirty="0">
                <a:latin typeface="Carlito"/>
                <a:cs typeface="Carlito"/>
              </a:rPr>
              <a:t>integrated </a:t>
            </a:r>
            <a:r>
              <a:rPr sz="3200" spc="-5" dirty="0">
                <a:latin typeface="Carlito"/>
                <a:cs typeface="Carlito"/>
              </a:rPr>
              <a:t>so </a:t>
            </a:r>
            <a:r>
              <a:rPr sz="3200" spc="-15" dirty="0">
                <a:latin typeface="Carlito"/>
                <a:cs typeface="Carlito"/>
              </a:rPr>
              <a:t>that</a:t>
            </a:r>
            <a:r>
              <a:rPr sz="3200" spc="690" dirty="0">
                <a:latin typeface="Carlito"/>
                <a:cs typeface="Carlito"/>
              </a:rPr>
              <a:t> </a:t>
            </a:r>
            <a:r>
              <a:rPr sz="3200" spc="-30" dirty="0">
                <a:latin typeface="Carlito"/>
                <a:cs typeface="Carlito"/>
              </a:rPr>
              <a:t>info.  Created </a:t>
            </a:r>
            <a:r>
              <a:rPr sz="3200" spc="-15" dirty="0">
                <a:latin typeface="Carlito"/>
                <a:cs typeface="Carlito"/>
              </a:rPr>
              <a:t>by </a:t>
            </a:r>
            <a:r>
              <a:rPr sz="3200" spc="-5" dirty="0">
                <a:latin typeface="Carlito"/>
                <a:cs typeface="Carlito"/>
              </a:rPr>
              <a:t>one </a:t>
            </a:r>
            <a:r>
              <a:rPr sz="3200" spc="-20" dirty="0">
                <a:latin typeface="Carlito"/>
                <a:cs typeface="Carlito"/>
              </a:rPr>
              <a:t>tool </a:t>
            </a:r>
            <a:r>
              <a:rPr sz="3200" spc="-15" dirty="0">
                <a:latin typeface="Carlito"/>
                <a:cs typeface="Carlito"/>
              </a:rPr>
              <a:t>can </a:t>
            </a:r>
            <a:r>
              <a:rPr sz="3200" spc="-5" dirty="0">
                <a:latin typeface="Carlito"/>
                <a:cs typeface="Carlito"/>
              </a:rPr>
              <a:t>be used </a:t>
            </a:r>
            <a:r>
              <a:rPr sz="3200" spc="-15" dirty="0">
                <a:latin typeface="Carlito"/>
                <a:cs typeface="Carlito"/>
              </a:rPr>
              <a:t>by</a:t>
            </a:r>
            <a:r>
              <a:rPr sz="3200" spc="-30" dirty="0">
                <a:latin typeface="Carlito"/>
                <a:cs typeface="Carlito"/>
              </a:rPr>
              <a:t> </a:t>
            </a:r>
            <a:r>
              <a:rPr sz="3200" spc="-70" dirty="0">
                <a:latin typeface="Carlito"/>
                <a:cs typeface="Carlito"/>
              </a:rPr>
              <a:t>another,</a:t>
            </a:r>
            <a:endParaRPr sz="3200">
              <a:latin typeface="Carlito"/>
              <a:cs typeface="Carlito"/>
            </a:endParaRPr>
          </a:p>
          <a:p>
            <a:pPr marL="355600" marR="5080" indent="-342900" algn="just">
              <a:lnSpc>
                <a:spcPct val="100000"/>
              </a:lnSpc>
              <a:spcBef>
                <a:spcPts val="810"/>
              </a:spcBef>
              <a:buFont typeface="Arial" panose="020B0604020202020204"/>
              <a:buChar char="•"/>
              <a:tabLst>
                <a:tab pos="355600" algn="l"/>
              </a:tabLst>
            </a:pPr>
            <a:r>
              <a:rPr sz="3200" dirty="0">
                <a:latin typeface="Carlito"/>
                <a:cs typeface="Carlito"/>
              </a:rPr>
              <a:t>a </a:t>
            </a:r>
            <a:r>
              <a:rPr sz="3200" spc="-55" dirty="0">
                <a:latin typeface="Carlito"/>
                <a:cs typeface="Carlito"/>
              </a:rPr>
              <a:t>system </a:t>
            </a:r>
            <a:r>
              <a:rPr sz="3200" spc="-50" dirty="0">
                <a:latin typeface="Carlito"/>
                <a:cs typeface="Carlito"/>
              </a:rPr>
              <a:t>for </a:t>
            </a:r>
            <a:r>
              <a:rPr sz="3200" dirty="0">
                <a:latin typeface="Carlito"/>
                <a:cs typeface="Carlito"/>
              </a:rPr>
              <a:t>the </a:t>
            </a:r>
            <a:r>
              <a:rPr sz="3200" spc="-5" dirty="0">
                <a:latin typeface="Carlito"/>
                <a:cs typeface="Carlito"/>
              </a:rPr>
              <a:t>support of S/W </a:t>
            </a:r>
            <a:r>
              <a:rPr sz="3200" spc="-20" dirty="0">
                <a:latin typeface="Carlito"/>
                <a:cs typeface="Carlito"/>
              </a:rPr>
              <a:t>development  </a:t>
            </a:r>
            <a:r>
              <a:rPr sz="3200" spc="-10" dirty="0">
                <a:latin typeface="Carlito"/>
                <a:cs typeface="Carlito"/>
              </a:rPr>
              <a:t>called </a:t>
            </a:r>
            <a:r>
              <a:rPr sz="3200" i="1" spc="-15" dirty="0">
                <a:solidFill>
                  <a:srgbClr val="006EC0"/>
                </a:solidFill>
                <a:latin typeface="Carlito"/>
                <a:cs typeface="Carlito"/>
              </a:rPr>
              <a:t>computer-aided </a:t>
            </a:r>
            <a:r>
              <a:rPr sz="3200" i="1" spc="-5" dirty="0">
                <a:solidFill>
                  <a:srgbClr val="006EC0"/>
                </a:solidFill>
                <a:latin typeface="Carlito"/>
                <a:cs typeface="Carlito"/>
              </a:rPr>
              <a:t>software engineering </a:t>
            </a:r>
            <a:r>
              <a:rPr sz="3200" spc="5" dirty="0">
                <a:latin typeface="Carlito"/>
                <a:cs typeface="Carlito"/>
              </a:rPr>
              <a:t>is  </a:t>
            </a:r>
            <a:r>
              <a:rPr sz="3200" spc="-20" dirty="0">
                <a:latin typeface="Carlito"/>
                <a:cs typeface="Carlito"/>
              </a:rPr>
              <a:t>established.</a:t>
            </a:r>
            <a:endParaRPr sz="320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3074035" cy="574040"/>
          </a:xfrm>
          <a:prstGeom prst="rect">
            <a:avLst/>
          </a:prstGeom>
        </p:spPr>
        <p:txBody>
          <a:bodyPr vert="horz" wrap="square" lIns="0" tIns="12700" rIns="0" bIns="0" rtlCol="0">
            <a:spAutoFit/>
          </a:bodyPr>
          <a:lstStyle/>
          <a:p>
            <a:pPr marL="12700">
              <a:lnSpc>
                <a:spcPct val="100000"/>
              </a:lnSpc>
              <a:spcBef>
                <a:spcPts val="100"/>
              </a:spcBef>
            </a:pPr>
            <a:r>
              <a:rPr spc="-5" dirty="0"/>
              <a:t>Course</a:t>
            </a:r>
            <a:r>
              <a:rPr spc="-50" dirty="0"/>
              <a:t> </a:t>
            </a:r>
            <a:r>
              <a:rPr spc="-5" dirty="0"/>
              <a:t>Outline</a:t>
            </a:r>
            <a:endParaRPr spc="-5" dirty="0"/>
          </a:p>
        </p:txBody>
      </p:sp>
      <p:sp>
        <p:nvSpPr>
          <p:cNvPr id="3" name="object 3"/>
          <p:cNvSpPr txBox="1"/>
          <p:nvPr/>
        </p:nvSpPr>
        <p:spPr>
          <a:xfrm>
            <a:off x="994054" y="1739620"/>
            <a:ext cx="6016346" cy="3729226"/>
          </a:xfrm>
          <a:prstGeom prst="rect">
            <a:avLst/>
          </a:prstGeom>
        </p:spPr>
        <p:txBody>
          <a:bodyPr vert="horz" wrap="square" lIns="0" tIns="50800" rIns="0" bIns="0" rtlCol="0">
            <a:spAutoFit/>
          </a:bodyPr>
          <a:lstStyle/>
          <a:p>
            <a:pPr marL="469900" indent="-457200">
              <a:lnSpc>
                <a:spcPct val="100000"/>
              </a:lnSpc>
              <a:spcBef>
                <a:spcPts val="400"/>
              </a:spcBef>
              <a:buFont typeface="Arial" panose="020B0604020202020204" pitchFamily="34" charset="0"/>
              <a:buChar char="•"/>
            </a:pPr>
            <a:r>
              <a:rPr sz="3000" spc="-1250" dirty="0" smtClean="0">
                <a:solidFill>
                  <a:srgbClr val="677480"/>
                </a:solidFill>
                <a:latin typeface="kiloji"/>
                <a:cs typeface="kiloji"/>
              </a:rPr>
              <a:t> </a:t>
            </a:r>
            <a:r>
              <a:rPr sz="3200" dirty="0">
                <a:solidFill>
                  <a:srgbClr val="677480"/>
                </a:solidFill>
                <a:latin typeface="Arial" panose="020B0604020202020204"/>
                <a:cs typeface="Arial" panose="020B0604020202020204"/>
              </a:rPr>
              <a:t>Software construction</a:t>
            </a:r>
            <a:endParaRPr sz="3200" dirty="0">
              <a:latin typeface="Arial" panose="020B0604020202020204"/>
              <a:cs typeface="Arial" panose="020B0604020202020204"/>
            </a:endParaRPr>
          </a:p>
          <a:p>
            <a:pPr marL="469900" indent="-457200">
              <a:lnSpc>
                <a:spcPct val="100000"/>
              </a:lnSpc>
              <a:spcBef>
                <a:spcPts val="300"/>
              </a:spcBef>
              <a:buFont typeface="Arial" panose="020B0604020202020204" pitchFamily="34" charset="0"/>
              <a:buChar char="•"/>
            </a:pPr>
            <a:r>
              <a:rPr sz="3000" spc="-1180" dirty="0" smtClean="0">
                <a:solidFill>
                  <a:srgbClr val="677480"/>
                </a:solidFill>
                <a:latin typeface="kiloji"/>
                <a:cs typeface="kiloji"/>
              </a:rPr>
              <a:t> </a:t>
            </a:r>
            <a:r>
              <a:rPr sz="3200" dirty="0">
                <a:solidFill>
                  <a:srgbClr val="677480"/>
                </a:solidFill>
                <a:latin typeface="Arial" panose="020B0604020202020204"/>
                <a:cs typeface="Arial" panose="020B0604020202020204"/>
              </a:rPr>
              <a:t>Software metrics</a:t>
            </a:r>
            <a:endParaRPr sz="3200" dirty="0">
              <a:latin typeface="Arial" panose="020B0604020202020204"/>
              <a:cs typeface="Arial" panose="020B0604020202020204"/>
            </a:endParaRPr>
          </a:p>
          <a:p>
            <a:pPr marL="469900" indent="-457200">
              <a:lnSpc>
                <a:spcPct val="100000"/>
              </a:lnSpc>
              <a:spcBef>
                <a:spcPts val="300"/>
              </a:spcBef>
              <a:buFont typeface="Arial" panose="020B0604020202020204" pitchFamily="34" charset="0"/>
              <a:buChar char="•"/>
            </a:pPr>
            <a:r>
              <a:rPr sz="3000" spc="-1185" dirty="0" smtClean="0">
                <a:solidFill>
                  <a:srgbClr val="677480"/>
                </a:solidFill>
                <a:latin typeface="kiloji"/>
                <a:cs typeface="kiloji"/>
              </a:rPr>
              <a:t> </a:t>
            </a:r>
            <a:r>
              <a:rPr sz="3200" dirty="0">
                <a:solidFill>
                  <a:srgbClr val="677480"/>
                </a:solidFill>
                <a:latin typeface="Arial" panose="020B0604020202020204"/>
                <a:cs typeface="Arial" panose="020B0604020202020204"/>
              </a:rPr>
              <a:t>Process </a:t>
            </a:r>
            <a:r>
              <a:rPr sz="3200" spc="-5" dirty="0">
                <a:solidFill>
                  <a:srgbClr val="677480"/>
                </a:solidFill>
                <a:latin typeface="Arial" panose="020B0604020202020204"/>
                <a:cs typeface="Arial" panose="020B0604020202020204"/>
              </a:rPr>
              <a:t>models</a:t>
            </a:r>
            <a:endParaRPr sz="3200" dirty="0">
              <a:latin typeface="Arial" panose="020B0604020202020204"/>
              <a:cs typeface="Arial" panose="020B0604020202020204"/>
            </a:endParaRPr>
          </a:p>
          <a:p>
            <a:pPr marL="469900" indent="-457200">
              <a:lnSpc>
                <a:spcPct val="100000"/>
              </a:lnSpc>
              <a:spcBef>
                <a:spcPts val="300"/>
              </a:spcBef>
              <a:buFont typeface="Arial" panose="020B0604020202020204" pitchFamily="34" charset="0"/>
              <a:buChar char="•"/>
            </a:pPr>
            <a:r>
              <a:rPr sz="3200" dirty="0" smtClean="0">
                <a:solidFill>
                  <a:srgbClr val="677480"/>
                </a:solidFill>
                <a:latin typeface="Arial" panose="020B0604020202020204"/>
                <a:cs typeface="Arial" panose="020B0604020202020204"/>
              </a:rPr>
              <a:t>Risk </a:t>
            </a:r>
            <a:r>
              <a:rPr sz="3200" spc="-5" dirty="0">
                <a:solidFill>
                  <a:srgbClr val="677480"/>
                </a:solidFill>
                <a:latin typeface="Arial" panose="020B0604020202020204"/>
                <a:cs typeface="Arial" panose="020B0604020202020204"/>
              </a:rPr>
              <a:t>Management</a:t>
            </a:r>
            <a:endParaRPr sz="3200" dirty="0">
              <a:latin typeface="Arial" panose="020B0604020202020204"/>
              <a:cs typeface="Arial" panose="020B0604020202020204"/>
            </a:endParaRPr>
          </a:p>
          <a:p>
            <a:pPr marL="469900" indent="-457200">
              <a:lnSpc>
                <a:spcPct val="100000"/>
              </a:lnSpc>
              <a:spcBef>
                <a:spcPts val="300"/>
              </a:spcBef>
              <a:buFont typeface="Arial" panose="020B0604020202020204" pitchFamily="34" charset="0"/>
              <a:buChar char="•"/>
            </a:pPr>
            <a:r>
              <a:rPr sz="3000" spc="-1185" dirty="0" smtClean="0">
                <a:solidFill>
                  <a:srgbClr val="677480"/>
                </a:solidFill>
                <a:latin typeface="kiloji"/>
                <a:cs typeface="kiloji"/>
              </a:rPr>
              <a:t> </a:t>
            </a:r>
            <a:r>
              <a:rPr sz="3200" dirty="0">
                <a:solidFill>
                  <a:srgbClr val="677480"/>
                </a:solidFill>
                <a:latin typeface="Arial" panose="020B0604020202020204"/>
                <a:cs typeface="Arial" panose="020B0604020202020204"/>
              </a:rPr>
              <a:t>Software </a:t>
            </a:r>
            <a:r>
              <a:rPr sz="3200" spc="-5" dirty="0">
                <a:solidFill>
                  <a:srgbClr val="677480"/>
                </a:solidFill>
                <a:latin typeface="Arial" panose="020B0604020202020204"/>
                <a:cs typeface="Arial" panose="020B0604020202020204"/>
              </a:rPr>
              <a:t>estimation</a:t>
            </a:r>
            <a:endParaRPr sz="3200" dirty="0">
              <a:latin typeface="Arial" panose="020B0604020202020204"/>
              <a:cs typeface="Arial" panose="020B0604020202020204"/>
            </a:endParaRPr>
          </a:p>
          <a:p>
            <a:pPr marL="469900" indent="-457200">
              <a:lnSpc>
                <a:spcPct val="100000"/>
              </a:lnSpc>
              <a:spcBef>
                <a:spcPts val="300"/>
              </a:spcBef>
              <a:buFont typeface="Arial" panose="020B0604020202020204" pitchFamily="34" charset="0"/>
              <a:buChar char="•"/>
            </a:pPr>
            <a:r>
              <a:rPr sz="3200" dirty="0" smtClean="0">
                <a:solidFill>
                  <a:srgbClr val="677480"/>
                </a:solidFill>
                <a:latin typeface="Arial" panose="020B0604020202020204"/>
                <a:cs typeface="Arial" panose="020B0604020202020204"/>
              </a:rPr>
              <a:t>UML </a:t>
            </a:r>
            <a:r>
              <a:rPr sz="3200" spc="-5" dirty="0">
                <a:solidFill>
                  <a:srgbClr val="677480"/>
                </a:solidFill>
                <a:latin typeface="Arial" panose="020B0604020202020204"/>
                <a:cs typeface="Arial" panose="020B0604020202020204"/>
              </a:rPr>
              <a:t>diagrams</a:t>
            </a:r>
            <a:endParaRPr sz="3200" dirty="0">
              <a:latin typeface="Arial" panose="020B0604020202020204"/>
              <a:cs typeface="Arial" panose="020B0604020202020204"/>
            </a:endParaRPr>
          </a:p>
          <a:p>
            <a:pPr marL="469900" indent="-457200">
              <a:lnSpc>
                <a:spcPct val="100000"/>
              </a:lnSpc>
              <a:spcBef>
                <a:spcPts val="305"/>
              </a:spcBef>
              <a:buFont typeface="Arial" panose="020B0604020202020204" pitchFamily="34" charset="0"/>
              <a:buChar char="•"/>
            </a:pPr>
            <a:r>
              <a:rPr sz="3000" spc="-1170" dirty="0" smtClean="0">
                <a:solidFill>
                  <a:srgbClr val="677480"/>
                </a:solidFill>
                <a:latin typeface="kiloji"/>
                <a:cs typeface="kiloji"/>
              </a:rPr>
              <a:t> </a:t>
            </a:r>
            <a:r>
              <a:rPr sz="3200" dirty="0">
                <a:solidFill>
                  <a:srgbClr val="677480"/>
                </a:solidFill>
                <a:latin typeface="Arial" panose="020B0604020202020204"/>
                <a:cs typeface="Arial" panose="020B0604020202020204"/>
              </a:rPr>
              <a:t>Software </a:t>
            </a:r>
            <a:r>
              <a:rPr sz="3200" spc="-5" dirty="0">
                <a:solidFill>
                  <a:srgbClr val="677480"/>
                </a:solidFill>
                <a:latin typeface="Arial" panose="020B0604020202020204"/>
                <a:cs typeface="Arial" panose="020B0604020202020204"/>
              </a:rPr>
              <a:t>testing.</a:t>
            </a:r>
            <a:endParaRPr sz="32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9449" y="647191"/>
            <a:ext cx="2598420" cy="513715"/>
          </a:xfrm>
          <a:prstGeom prst="rect">
            <a:avLst/>
          </a:prstGeom>
        </p:spPr>
        <p:txBody>
          <a:bodyPr vert="horz" wrap="square" lIns="0" tIns="13335" rIns="0" bIns="0" rtlCol="0">
            <a:spAutoFit/>
          </a:bodyPr>
          <a:lstStyle/>
          <a:p>
            <a:pPr marL="12700">
              <a:lnSpc>
                <a:spcPct val="100000"/>
              </a:lnSpc>
              <a:spcBef>
                <a:spcPts val="105"/>
              </a:spcBef>
            </a:pPr>
            <a:r>
              <a:rPr sz="3200" dirty="0"/>
              <a:t>CASE</a:t>
            </a:r>
            <a:r>
              <a:rPr sz="3200" spc="-145" dirty="0"/>
              <a:t> </a:t>
            </a:r>
            <a:r>
              <a:rPr sz="3200" spc="-30" dirty="0"/>
              <a:t>TOOLS</a:t>
            </a:r>
            <a:endParaRPr sz="3200"/>
          </a:p>
        </p:txBody>
      </p:sp>
      <p:graphicFrame>
        <p:nvGraphicFramePr>
          <p:cNvPr id="3" name="object 3"/>
          <p:cNvGraphicFramePr>
            <a:graphicFrameLocks noGrp="1"/>
          </p:cNvGraphicFramePr>
          <p:nvPr/>
        </p:nvGraphicFramePr>
        <p:xfrm>
          <a:off x="304800" y="3962400"/>
          <a:ext cx="8686799" cy="969072"/>
        </p:xfrm>
        <a:graphic>
          <a:graphicData uri="http://schemas.openxmlformats.org/drawingml/2006/table">
            <a:tbl>
              <a:tblPr firstRow="1" bandRow="1">
                <a:tableStyleId>{2D5ABB26-0587-4C30-8999-92F81FD0307C}</a:tableStyleId>
              </a:tblPr>
              <a:tblGrid>
                <a:gridCol w="2928194"/>
                <a:gridCol w="1182523"/>
                <a:gridCol w="1854763"/>
                <a:gridCol w="2721319"/>
              </a:tblGrid>
              <a:tr h="516127">
                <a:tc>
                  <a:txBody>
                    <a:bodyPr/>
                    <a:lstStyle/>
                    <a:p>
                      <a:pPr marL="342265" marR="154305" indent="-342265" algn="r">
                        <a:lnSpc>
                          <a:spcPts val="3540"/>
                        </a:lnSpc>
                        <a:buFont typeface="Arial" panose="020B0604020202020204"/>
                        <a:buChar char="•"/>
                        <a:tabLst>
                          <a:tab pos="342265" algn="l"/>
                          <a:tab pos="342900" algn="l"/>
                          <a:tab pos="1182370" algn="l"/>
                        </a:tabLst>
                      </a:pPr>
                      <a:r>
                        <a:rPr sz="3200" spc="-5" dirty="0" smtClean="0">
                          <a:latin typeface="Carlito"/>
                          <a:cs typeface="Carlito"/>
                        </a:rPr>
                        <a:t>E</a:t>
                      </a:r>
                      <a:r>
                        <a:rPr sz="3200" dirty="0" smtClean="0">
                          <a:latin typeface="Carlito"/>
                          <a:cs typeface="Carlito"/>
                        </a:rPr>
                        <a:t>x</a:t>
                      </a:r>
                      <a:r>
                        <a:rPr sz="3200" dirty="0">
                          <a:latin typeface="Carlito"/>
                          <a:cs typeface="Carlito"/>
                        </a:rPr>
                        <a:t>:	</a:t>
                      </a:r>
                      <a:r>
                        <a:rPr sz="3200" spc="-10" dirty="0">
                          <a:latin typeface="Carlito"/>
                          <a:cs typeface="Carlito"/>
                        </a:rPr>
                        <a:t>A</a:t>
                      </a:r>
                      <a:r>
                        <a:rPr sz="3200" spc="-20" dirty="0">
                          <a:latin typeface="Carlito"/>
                          <a:cs typeface="Carlito"/>
                        </a:rPr>
                        <a:t>n</a:t>
                      </a:r>
                      <a:r>
                        <a:rPr sz="3200" dirty="0">
                          <a:latin typeface="Carlito"/>
                          <a:cs typeface="Carlito"/>
                        </a:rPr>
                        <a:t>a</a:t>
                      </a:r>
                      <a:r>
                        <a:rPr sz="3200" spc="-5" dirty="0">
                          <a:latin typeface="Carlito"/>
                          <a:cs typeface="Carlito"/>
                        </a:rPr>
                        <a:t>l</a:t>
                      </a:r>
                      <a:r>
                        <a:rPr sz="3200" spc="-35" dirty="0">
                          <a:latin typeface="Carlito"/>
                          <a:cs typeface="Carlito"/>
                        </a:rPr>
                        <a:t>y</a:t>
                      </a:r>
                      <a:r>
                        <a:rPr sz="3200" spc="-10" dirty="0">
                          <a:latin typeface="Carlito"/>
                          <a:cs typeface="Carlito"/>
                        </a:rPr>
                        <a:t>s</a:t>
                      </a:r>
                      <a:r>
                        <a:rPr sz="3200" spc="-20" dirty="0">
                          <a:latin typeface="Carlito"/>
                          <a:cs typeface="Carlito"/>
                        </a:rPr>
                        <a:t>i</a:t>
                      </a:r>
                      <a:r>
                        <a:rPr sz="3200" dirty="0">
                          <a:latin typeface="Carlito"/>
                          <a:cs typeface="Carlito"/>
                        </a:rPr>
                        <a:t>s</a:t>
                      </a:r>
                      <a:endParaRPr sz="3200" dirty="0">
                        <a:latin typeface="Carlito"/>
                        <a:cs typeface="Carlito"/>
                      </a:endParaRPr>
                    </a:p>
                  </a:txBody>
                  <a:tcPr marL="0" marR="0" marT="0" marB="0"/>
                </a:tc>
                <a:tc>
                  <a:txBody>
                    <a:bodyPr/>
                    <a:lstStyle/>
                    <a:p>
                      <a:pPr marL="184785">
                        <a:lnSpc>
                          <a:spcPts val="3540"/>
                        </a:lnSpc>
                      </a:pPr>
                      <a:r>
                        <a:rPr sz="3200" spc="-15" dirty="0">
                          <a:latin typeface="Carlito"/>
                          <a:cs typeface="Carlito"/>
                        </a:rPr>
                        <a:t>tools,</a:t>
                      </a:r>
                      <a:endParaRPr sz="3200">
                        <a:latin typeface="Carlito"/>
                        <a:cs typeface="Carlito"/>
                      </a:endParaRPr>
                    </a:p>
                  </a:txBody>
                  <a:tcPr marL="0" marR="0" marT="0" marB="0"/>
                </a:tc>
                <a:tc>
                  <a:txBody>
                    <a:bodyPr/>
                    <a:lstStyle/>
                    <a:p>
                      <a:pPr marL="242570">
                        <a:lnSpc>
                          <a:spcPts val="3540"/>
                        </a:lnSpc>
                      </a:pPr>
                      <a:r>
                        <a:rPr sz="3200" spc="-5" dirty="0">
                          <a:latin typeface="Carlito"/>
                          <a:cs typeface="Carlito"/>
                        </a:rPr>
                        <a:t>Design</a:t>
                      </a:r>
                      <a:endParaRPr sz="3200" dirty="0">
                        <a:latin typeface="Carlito"/>
                        <a:cs typeface="Carlito"/>
                      </a:endParaRPr>
                    </a:p>
                  </a:txBody>
                  <a:tcPr marL="0" marR="0" marT="0" marB="0"/>
                </a:tc>
                <a:tc>
                  <a:txBody>
                    <a:bodyPr/>
                    <a:lstStyle/>
                    <a:p>
                      <a:pPr marR="119380" algn="r">
                        <a:lnSpc>
                          <a:spcPts val="3540"/>
                        </a:lnSpc>
                        <a:tabLst>
                          <a:tab pos="1270635" algn="l"/>
                        </a:tabLst>
                      </a:pPr>
                      <a:r>
                        <a:rPr sz="3200" spc="-55" dirty="0">
                          <a:latin typeface="Carlito"/>
                          <a:cs typeface="Carlito"/>
                        </a:rPr>
                        <a:t>t</a:t>
                      </a:r>
                      <a:r>
                        <a:rPr sz="3200" dirty="0">
                          <a:latin typeface="Carlito"/>
                          <a:cs typeface="Carlito"/>
                        </a:rPr>
                        <a:t>oo</a:t>
                      </a:r>
                      <a:r>
                        <a:rPr sz="3200" spc="-5" dirty="0">
                          <a:latin typeface="Carlito"/>
                          <a:cs typeface="Carlito"/>
                        </a:rPr>
                        <a:t>l</a:t>
                      </a:r>
                      <a:r>
                        <a:rPr sz="3200" spc="-10" dirty="0">
                          <a:latin typeface="Carlito"/>
                          <a:cs typeface="Carlito"/>
                        </a:rPr>
                        <a:t>s</a:t>
                      </a:r>
                      <a:r>
                        <a:rPr sz="3200" dirty="0">
                          <a:latin typeface="Carlito"/>
                          <a:cs typeface="Carlito"/>
                        </a:rPr>
                        <a:t>,	P</a:t>
                      </a:r>
                      <a:r>
                        <a:rPr sz="3200" spc="-50" dirty="0">
                          <a:latin typeface="Carlito"/>
                          <a:cs typeface="Carlito"/>
                        </a:rPr>
                        <a:t>r</a:t>
                      </a:r>
                      <a:r>
                        <a:rPr sz="3200" dirty="0">
                          <a:latin typeface="Carlito"/>
                          <a:cs typeface="Carlito"/>
                        </a:rPr>
                        <a:t>oj</a:t>
                      </a:r>
                      <a:r>
                        <a:rPr sz="3200" spc="-25" dirty="0">
                          <a:latin typeface="Carlito"/>
                          <a:cs typeface="Carlito"/>
                        </a:rPr>
                        <a:t>e</a:t>
                      </a:r>
                      <a:r>
                        <a:rPr sz="3200" spc="-15" dirty="0">
                          <a:latin typeface="Carlito"/>
                          <a:cs typeface="Carlito"/>
                        </a:rPr>
                        <a:t>ct</a:t>
                      </a:r>
                      <a:endParaRPr sz="3200">
                        <a:latin typeface="Carlito"/>
                        <a:cs typeface="Carlito"/>
                      </a:endParaRPr>
                    </a:p>
                  </a:txBody>
                  <a:tcPr marL="0" marR="0" marT="0" marB="0"/>
                </a:tc>
              </a:tr>
              <a:tr h="452945">
                <a:tc>
                  <a:txBody>
                    <a:bodyPr/>
                    <a:lstStyle/>
                    <a:p>
                      <a:pPr marR="127000" algn="r">
                        <a:lnSpc>
                          <a:spcPts val="3405"/>
                        </a:lnSpc>
                      </a:pPr>
                      <a:r>
                        <a:rPr sz="3200" dirty="0">
                          <a:latin typeface="Carlito"/>
                          <a:cs typeface="Carlito"/>
                        </a:rPr>
                        <a:t>man</a:t>
                      </a:r>
                      <a:r>
                        <a:rPr sz="3200" spc="-5" dirty="0">
                          <a:latin typeface="Carlito"/>
                          <a:cs typeface="Carlito"/>
                        </a:rPr>
                        <a:t>a</a:t>
                      </a:r>
                      <a:r>
                        <a:rPr sz="3200" spc="-10" dirty="0">
                          <a:latin typeface="Carlito"/>
                          <a:cs typeface="Carlito"/>
                        </a:rPr>
                        <a:t>g</a:t>
                      </a:r>
                      <a:r>
                        <a:rPr sz="3200" spc="10" dirty="0">
                          <a:latin typeface="Carlito"/>
                          <a:cs typeface="Carlito"/>
                        </a:rPr>
                        <a:t>e</a:t>
                      </a:r>
                      <a:r>
                        <a:rPr sz="3200" spc="-5" dirty="0">
                          <a:latin typeface="Carlito"/>
                          <a:cs typeface="Carlito"/>
                        </a:rPr>
                        <a:t>m</a:t>
                      </a:r>
                      <a:r>
                        <a:rPr sz="3200" dirty="0">
                          <a:latin typeface="Carlito"/>
                          <a:cs typeface="Carlito"/>
                        </a:rPr>
                        <a:t>e</a:t>
                      </a:r>
                      <a:r>
                        <a:rPr sz="3200" spc="-30" dirty="0">
                          <a:latin typeface="Carlito"/>
                          <a:cs typeface="Carlito"/>
                        </a:rPr>
                        <a:t>n</a:t>
                      </a:r>
                      <a:r>
                        <a:rPr sz="3200" dirty="0">
                          <a:latin typeface="Carlito"/>
                          <a:cs typeface="Carlito"/>
                        </a:rPr>
                        <a:t>t</a:t>
                      </a:r>
                      <a:endParaRPr sz="3200">
                        <a:latin typeface="Carlito"/>
                        <a:cs typeface="Carlito"/>
                      </a:endParaRPr>
                    </a:p>
                  </a:txBody>
                  <a:tcPr marL="0" marR="0" marT="0" marB="0"/>
                </a:tc>
                <a:tc>
                  <a:txBody>
                    <a:bodyPr/>
                    <a:lstStyle/>
                    <a:p>
                      <a:pPr marL="134620">
                        <a:lnSpc>
                          <a:spcPts val="3405"/>
                        </a:lnSpc>
                      </a:pPr>
                      <a:r>
                        <a:rPr sz="3200" spc="-15" dirty="0">
                          <a:latin typeface="Carlito"/>
                          <a:cs typeface="Carlito"/>
                        </a:rPr>
                        <a:t>tools,</a:t>
                      </a:r>
                      <a:endParaRPr sz="3200">
                        <a:latin typeface="Carlito"/>
                        <a:cs typeface="Carlito"/>
                      </a:endParaRPr>
                    </a:p>
                  </a:txBody>
                  <a:tcPr marL="0" marR="0" marT="0" marB="0"/>
                </a:tc>
                <a:tc>
                  <a:txBody>
                    <a:bodyPr/>
                    <a:lstStyle/>
                    <a:p>
                      <a:pPr marL="115570">
                        <a:lnSpc>
                          <a:spcPts val="3405"/>
                        </a:lnSpc>
                      </a:pPr>
                      <a:r>
                        <a:rPr sz="3200" spc="-15" dirty="0">
                          <a:latin typeface="Carlito"/>
                          <a:cs typeface="Carlito"/>
                        </a:rPr>
                        <a:t>Database</a:t>
                      </a:r>
                      <a:endParaRPr sz="3200" dirty="0">
                        <a:latin typeface="Carlito"/>
                        <a:cs typeface="Carlito"/>
                      </a:endParaRPr>
                    </a:p>
                  </a:txBody>
                  <a:tcPr marL="0" marR="0" marT="0" marB="0"/>
                </a:tc>
                <a:tc>
                  <a:txBody>
                    <a:bodyPr/>
                    <a:lstStyle/>
                    <a:p>
                      <a:pPr marR="119380" algn="r">
                        <a:lnSpc>
                          <a:spcPts val="3405"/>
                        </a:lnSpc>
                      </a:pPr>
                      <a:r>
                        <a:rPr sz="3200" dirty="0">
                          <a:latin typeface="Carlito"/>
                          <a:cs typeface="Carlito"/>
                        </a:rPr>
                        <a:t>Man</a:t>
                      </a:r>
                      <a:r>
                        <a:rPr sz="3200" spc="-5" dirty="0">
                          <a:latin typeface="Carlito"/>
                          <a:cs typeface="Carlito"/>
                        </a:rPr>
                        <a:t>a</a:t>
                      </a:r>
                      <a:r>
                        <a:rPr sz="3200" spc="-35" dirty="0">
                          <a:latin typeface="Carlito"/>
                          <a:cs typeface="Carlito"/>
                        </a:rPr>
                        <a:t>g</a:t>
                      </a:r>
                      <a:r>
                        <a:rPr sz="3200" dirty="0">
                          <a:latin typeface="Carlito"/>
                          <a:cs typeface="Carlito"/>
                        </a:rPr>
                        <a:t>em</a:t>
                      </a:r>
                      <a:r>
                        <a:rPr sz="3200" spc="-5" dirty="0">
                          <a:latin typeface="Carlito"/>
                          <a:cs typeface="Carlito"/>
                        </a:rPr>
                        <a:t>e</a:t>
                      </a:r>
                      <a:r>
                        <a:rPr sz="3200" spc="-40" dirty="0">
                          <a:latin typeface="Carlito"/>
                          <a:cs typeface="Carlito"/>
                        </a:rPr>
                        <a:t>n</a:t>
                      </a:r>
                      <a:r>
                        <a:rPr sz="3200" dirty="0">
                          <a:latin typeface="Carlito"/>
                          <a:cs typeface="Carlito"/>
                        </a:rPr>
                        <a:t>t</a:t>
                      </a:r>
                      <a:endParaRPr sz="3200" dirty="0">
                        <a:latin typeface="Carlito"/>
                        <a:cs typeface="Carlito"/>
                      </a:endParaRPr>
                    </a:p>
                  </a:txBody>
                  <a:tcPr marL="0" marR="0" marT="0" marB="0"/>
                </a:tc>
              </a:tr>
            </a:tbl>
          </a:graphicData>
        </a:graphic>
      </p:graphicFrame>
      <p:sp>
        <p:nvSpPr>
          <p:cNvPr id="4" name="object 4"/>
          <p:cNvSpPr txBox="1"/>
          <p:nvPr/>
        </p:nvSpPr>
        <p:spPr>
          <a:xfrm>
            <a:off x="533501" y="1368297"/>
            <a:ext cx="5910580" cy="482600"/>
          </a:xfrm>
          <a:prstGeom prst="rect">
            <a:avLst/>
          </a:prstGeom>
        </p:spPr>
        <p:txBody>
          <a:bodyPr vert="horz" wrap="square" lIns="0" tIns="12700" rIns="0" bIns="0" rtlCol="0">
            <a:spAutoFit/>
          </a:bodyPr>
          <a:lstStyle/>
          <a:p>
            <a:pPr marL="355600" indent="-343535">
              <a:lnSpc>
                <a:spcPct val="100000"/>
              </a:lnSpc>
              <a:spcBef>
                <a:spcPts val="100"/>
              </a:spcBef>
              <a:buChar char="•"/>
              <a:tabLst>
                <a:tab pos="355600" algn="l"/>
                <a:tab pos="356235" algn="l"/>
                <a:tab pos="1572895" algn="l"/>
                <a:tab pos="2548890" algn="l"/>
                <a:tab pos="3286760" algn="l"/>
                <a:tab pos="3970020" algn="l"/>
                <a:tab pos="4469130" algn="l"/>
              </a:tabLst>
            </a:pPr>
            <a:r>
              <a:rPr sz="3000" spc="-5" dirty="0">
                <a:solidFill>
                  <a:srgbClr val="677480"/>
                </a:solidFill>
                <a:latin typeface="Arial" panose="020B0604020202020204"/>
                <a:cs typeface="Arial" panose="020B0604020202020204"/>
              </a:rPr>
              <a:t>C</a:t>
            </a:r>
            <a:r>
              <a:rPr sz="3000" spc="-20" dirty="0">
                <a:solidFill>
                  <a:srgbClr val="677480"/>
                </a:solidFill>
                <a:latin typeface="Arial" panose="020B0604020202020204"/>
                <a:cs typeface="Arial" panose="020B0604020202020204"/>
              </a:rPr>
              <a:t>A</a:t>
            </a:r>
            <a:r>
              <a:rPr sz="3000" dirty="0">
                <a:solidFill>
                  <a:srgbClr val="677480"/>
                </a:solidFill>
                <a:latin typeface="Arial" panose="020B0604020202020204"/>
                <a:cs typeface="Arial" panose="020B0604020202020204"/>
              </a:rPr>
              <a:t>SE	</a:t>
            </a:r>
            <a:r>
              <a:rPr sz="3000" spc="-20" dirty="0">
                <a:solidFill>
                  <a:srgbClr val="677480"/>
                </a:solidFill>
                <a:latin typeface="Arial" panose="020B0604020202020204"/>
                <a:cs typeface="Arial" panose="020B0604020202020204"/>
              </a:rPr>
              <a:t>t</a:t>
            </a:r>
            <a:r>
              <a:rPr sz="3000" spc="-30" dirty="0">
                <a:solidFill>
                  <a:srgbClr val="677480"/>
                </a:solidFill>
                <a:latin typeface="Arial" panose="020B0604020202020204"/>
                <a:cs typeface="Arial" panose="020B0604020202020204"/>
              </a:rPr>
              <a:t>o</a:t>
            </a:r>
            <a:r>
              <a:rPr sz="3000" spc="-20" dirty="0">
                <a:solidFill>
                  <a:srgbClr val="677480"/>
                </a:solidFill>
                <a:latin typeface="Arial" panose="020B0604020202020204"/>
                <a:cs typeface="Arial" panose="020B0604020202020204"/>
              </a:rPr>
              <a:t>o</a:t>
            </a:r>
            <a:r>
              <a:rPr sz="3000" spc="-5" dirty="0">
                <a:solidFill>
                  <a:srgbClr val="677480"/>
                </a:solidFill>
                <a:latin typeface="Arial" panose="020B0604020202020204"/>
                <a:cs typeface="Arial" panose="020B0604020202020204"/>
              </a:rPr>
              <a:t>ls</a:t>
            </a:r>
            <a:r>
              <a:rPr sz="3000" dirty="0">
                <a:solidFill>
                  <a:srgbClr val="677480"/>
                </a:solidFill>
                <a:latin typeface="Arial" panose="020B0604020202020204"/>
                <a:cs typeface="Arial" panose="020B0604020202020204"/>
              </a:rPr>
              <a:t>	</a:t>
            </a:r>
            <a:r>
              <a:rPr sz="3000" spc="-20" dirty="0">
                <a:solidFill>
                  <a:srgbClr val="677480"/>
                </a:solidFill>
                <a:latin typeface="Arial" panose="020B0604020202020204"/>
                <a:cs typeface="Arial" panose="020B0604020202020204"/>
              </a:rPr>
              <a:t>a</a:t>
            </a:r>
            <a:r>
              <a:rPr sz="3000" spc="-15" dirty="0">
                <a:solidFill>
                  <a:srgbClr val="677480"/>
                </a:solidFill>
                <a:latin typeface="Arial" panose="020B0604020202020204"/>
                <a:cs typeface="Arial" panose="020B0604020202020204"/>
              </a:rPr>
              <a:t>r</a:t>
            </a:r>
            <a:r>
              <a:rPr sz="3000" spc="-5" dirty="0">
                <a:solidFill>
                  <a:srgbClr val="677480"/>
                </a:solidFill>
                <a:latin typeface="Arial" panose="020B0604020202020204"/>
                <a:cs typeface="Arial" panose="020B0604020202020204"/>
              </a:rPr>
              <a:t>e</a:t>
            </a:r>
            <a:r>
              <a:rPr sz="3000" dirty="0">
                <a:solidFill>
                  <a:srgbClr val="677480"/>
                </a:solidFill>
                <a:latin typeface="Arial" panose="020B0604020202020204"/>
                <a:cs typeface="Arial" panose="020B0604020202020204"/>
              </a:rPr>
              <a:t>	</a:t>
            </a:r>
            <a:r>
              <a:rPr sz="3000" spc="-15" dirty="0">
                <a:solidFill>
                  <a:srgbClr val="677480"/>
                </a:solidFill>
                <a:latin typeface="Arial" panose="020B0604020202020204"/>
                <a:cs typeface="Arial" panose="020B0604020202020204"/>
              </a:rPr>
              <a:t>se</a:t>
            </a:r>
            <a:r>
              <a:rPr sz="3000" dirty="0">
                <a:solidFill>
                  <a:srgbClr val="677480"/>
                </a:solidFill>
                <a:latin typeface="Arial" panose="020B0604020202020204"/>
                <a:cs typeface="Arial" panose="020B0604020202020204"/>
              </a:rPr>
              <a:t>t	of	</a:t>
            </a:r>
            <a:r>
              <a:rPr sz="3000" spc="-5" dirty="0">
                <a:solidFill>
                  <a:srgbClr val="677480"/>
                </a:solidFill>
                <a:latin typeface="Arial" panose="020B0604020202020204"/>
                <a:cs typeface="Arial" panose="020B0604020202020204"/>
              </a:rPr>
              <a:t>s</a:t>
            </a:r>
            <a:r>
              <a:rPr sz="3000" spc="-20" dirty="0">
                <a:solidFill>
                  <a:srgbClr val="677480"/>
                </a:solidFill>
                <a:latin typeface="Arial" panose="020B0604020202020204"/>
                <a:cs typeface="Arial" panose="020B0604020202020204"/>
              </a:rPr>
              <a:t>oft</a:t>
            </a:r>
            <a:r>
              <a:rPr sz="3000" spc="-5" dirty="0">
                <a:solidFill>
                  <a:srgbClr val="677480"/>
                </a:solidFill>
                <a:latin typeface="Arial" panose="020B0604020202020204"/>
                <a:cs typeface="Arial" panose="020B0604020202020204"/>
              </a:rPr>
              <a:t>w</a:t>
            </a:r>
            <a:r>
              <a:rPr sz="3000" spc="-25" dirty="0">
                <a:solidFill>
                  <a:srgbClr val="677480"/>
                </a:solidFill>
                <a:latin typeface="Arial" panose="020B0604020202020204"/>
                <a:cs typeface="Arial" panose="020B0604020202020204"/>
              </a:rPr>
              <a:t>a</a:t>
            </a:r>
            <a:r>
              <a:rPr sz="3000" spc="-30" dirty="0">
                <a:solidFill>
                  <a:srgbClr val="677480"/>
                </a:solidFill>
                <a:latin typeface="Arial" panose="020B0604020202020204"/>
                <a:cs typeface="Arial" panose="020B0604020202020204"/>
              </a:rPr>
              <a:t>r</a:t>
            </a:r>
            <a:r>
              <a:rPr sz="3000" spc="-5" dirty="0">
                <a:solidFill>
                  <a:srgbClr val="677480"/>
                </a:solidFill>
                <a:latin typeface="Arial" panose="020B0604020202020204"/>
                <a:cs typeface="Arial" panose="020B0604020202020204"/>
              </a:rPr>
              <a:t>e</a:t>
            </a:r>
            <a:endParaRPr sz="3000" dirty="0">
              <a:latin typeface="Arial" panose="020B0604020202020204"/>
              <a:cs typeface="Arial" panose="020B0604020202020204"/>
            </a:endParaRPr>
          </a:p>
        </p:txBody>
      </p:sp>
      <p:sp>
        <p:nvSpPr>
          <p:cNvPr id="5" name="object 5"/>
          <p:cNvSpPr txBox="1"/>
          <p:nvPr/>
        </p:nvSpPr>
        <p:spPr>
          <a:xfrm>
            <a:off x="6778243" y="1368297"/>
            <a:ext cx="1839595" cy="939800"/>
          </a:xfrm>
          <a:prstGeom prst="rect">
            <a:avLst/>
          </a:prstGeom>
        </p:spPr>
        <p:txBody>
          <a:bodyPr vert="horz" wrap="square" lIns="0" tIns="12700" rIns="0" bIns="0" rtlCol="0">
            <a:spAutoFit/>
          </a:bodyPr>
          <a:lstStyle/>
          <a:p>
            <a:pPr marL="250190" marR="5080" indent="-238125">
              <a:lnSpc>
                <a:spcPct val="100000"/>
              </a:lnSpc>
              <a:spcBef>
                <a:spcPts val="100"/>
              </a:spcBef>
            </a:pPr>
            <a:r>
              <a:rPr sz="3000" spc="-5" dirty="0">
                <a:solidFill>
                  <a:srgbClr val="677480"/>
                </a:solidFill>
                <a:latin typeface="Arial" panose="020B0604020202020204"/>
                <a:cs typeface="Arial" panose="020B0604020202020204"/>
              </a:rPr>
              <a:t>a</a:t>
            </a:r>
            <a:r>
              <a:rPr sz="3000" spc="-20" dirty="0">
                <a:solidFill>
                  <a:srgbClr val="677480"/>
                </a:solidFill>
                <a:latin typeface="Arial" panose="020B0604020202020204"/>
                <a:cs typeface="Arial" panose="020B0604020202020204"/>
              </a:rPr>
              <a:t>pp</a:t>
            </a:r>
            <a:r>
              <a:rPr sz="3000" spc="-5" dirty="0">
                <a:solidFill>
                  <a:srgbClr val="677480"/>
                </a:solidFill>
                <a:latin typeface="Arial" panose="020B0604020202020204"/>
                <a:cs typeface="Arial" panose="020B0604020202020204"/>
              </a:rPr>
              <a:t>l</a:t>
            </a:r>
            <a:r>
              <a:rPr sz="3000" spc="-20" dirty="0">
                <a:solidFill>
                  <a:srgbClr val="677480"/>
                </a:solidFill>
                <a:latin typeface="Arial" panose="020B0604020202020204"/>
                <a:cs typeface="Arial" panose="020B0604020202020204"/>
              </a:rPr>
              <a:t>i</a:t>
            </a:r>
            <a:r>
              <a:rPr sz="3000" spc="-15" dirty="0">
                <a:solidFill>
                  <a:srgbClr val="677480"/>
                </a:solidFill>
                <a:latin typeface="Arial" panose="020B0604020202020204"/>
                <a:cs typeface="Arial" panose="020B0604020202020204"/>
              </a:rPr>
              <a:t>c</a:t>
            </a:r>
            <a:r>
              <a:rPr sz="3000" dirty="0">
                <a:solidFill>
                  <a:srgbClr val="677480"/>
                </a:solidFill>
                <a:latin typeface="Arial" panose="020B0604020202020204"/>
                <a:cs typeface="Arial" panose="020B0604020202020204"/>
              </a:rPr>
              <a:t>a</a:t>
            </a:r>
            <a:r>
              <a:rPr sz="3000" spc="-20" dirty="0">
                <a:solidFill>
                  <a:srgbClr val="677480"/>
                </a:solidFill>
                <a:latin typeface="Arial" panose="020B0604020202020204"/>
                <a:cs typeface="Arial" panose="020B0604020202020204"/>
              </a:rPr>
              <a:t>t</a:t>
            </a:r>
            <a:r>
              <a:rPr sz="3000" spc="-5" dirty="0">
                <a:solidFill>
                  <a:srgbClr val="677480"/>
                </a:solidFill>
                <a:latin typeface="Arial" panose="020B0604020202020204"/>
                <a:cs typeface="Arial" panose="020B0604020202020204"/>
              </a:rPr>
              <a:t>ion  </a:t>
            </a:r>
            <a:r>
              <a:rPr sz="3000" spc="-20" dirty="0">
                <a:solidFill>
                  <a:srgbClr val="006EC0"/>
                </a:solidFill>
                <a:latin typeface="Arial" panose="020B0604020202020204"/>
                <a:cs typeface="Arial" panose="020B0604020202020204"/>
              </a:rPr>
              <a:t>auto</a:t>
            </a:r>
            <a:r>
              <a:rPr sz="3000" spc="-15" dirty="0">
                <a:solidFill>
                  <a:srgbClr val="006EC0"/>
                </a:solidFill>
                <a:latin typeface="Arial" panose="020B0604020202020204"/>
                <a:cs typeface="Arial" panose="020B0604020202020204"/>
              </a:rPr>
              <a:t>m</a:t>
            </a:r>
            <a:r>
              <a:rPr sz="3000" spc="-20" dirty="0">
                <a:solidFill>
                  <a:srgbClr val="006EC0"/>
                </a:solidFill>
                <a:latin typeface="Arial" panose="020B0604020202020204"/>
                <a:cs typeface="Arial" panose="020B0604020202020204"/>
              </a:rPr>
              <a:t>at</a:t>
            </a:r>
            <a:r>
              <a:rPr sz="3000" spc="-5" dirty="0">
                <a:solidFill>
                  <a:srgbClr val="006EC0"/>
                </a:solidFill>
                <a:latin typeface="Arial" panose="020B0604020202020204"/>
                <a:cs typeface="Arial" panose="020B0604020202020204"/>
              </a:rPr>
              <a:t>e</a:t>
            </a:r>
            <a:endParaRPr sz="3000">
              <a:latin typeface="Arial" panose="020B0604020202020204"/>
              <a:cs typeface="Arial" panose="020B0604020202020204"/>
            </a:endParaRPr>
          </a:p>
        </p:txBody>
      </p:sp>
      <p:sp>
        <p:nvSpPr>
          <p:cNvPr id="6" name="object 6"/>
          <p:cNvSpPr txBox="1"/>
          <p:nvPr/>
        </p:nvSpPr>
        <p:spPr>
          <a:xfrm>
            <a:off x="876706" y="1825497"/>
            <a:ext cx="5807710" cy="482600"/>
          </a:xfrm>
          <a:prstGeom prst="rect">
            <a:avLst/>
          </a:prstGeom>
        </p:spPr>
        <p:txBody>
          <a:bodyPr vert="horz" wrap="square" lIns="0" tIns="12700" rIns="0" bIns="0" rtlCol="0">
            <a:spAutoFit/>
          </a:bodyPr>
          <a:lstStyle/>
          <a:p>
            <a:pPr marL="12700">
              <a:lnSpc>
                <a:spcPct val="100000"/>
              </a:lnSpc>
              <a:spcBef>
                <a:spcPts val="100"/>
              </a:spcBef>
              <a:tabLst>
                <a:tab pos="2066925" algn="l"/>
                <a:tab pos="3397250" algn="l"/>
                <a:tab pos="4301490" algn="l"/>
                <a:tab pos="5483860" algn="l"/>
              </a:tabLst>
            </a:pPr>
            <a:r>
              <a:rPr sz="3000" spc="-20" dirty="0">
                <a:solidFill>
                  <a:srgbClr val="677480"/>
                </a:solidFill>
                <a:latin typeface="Arial" panose="020B0604020202020204"/>
                <a:cs typeface="Arial" panose="020B0604020202020204"/>
              </a:rPr>
              <a:t>p</a:t>
            </a:r>
            <a:r>
              <a:rPr sz="3000" spc="-15" dirty="0">
                <a:solidFill>
                  <a:srgbClr val="677480"/>
                </a:solidFill>
                <a:latin typeface="Arial" panose="020B0604020202020204"/>
                <a:cs typeface="Arial" panose="020B0604020202020204"/>
              </a:rPr>
              <a:t>r</a:t>
            </a:r>
            <a:r>
              <a:rPr sz="3000" spc="-30" dirty="0">
                <a:solidFill>
                  <a:srgbClr val="677480"/>
                </a:solidFill>
                <a:latin typeface="Arial" panose="020B0604020202020204"/>
                <a:cs typeface="Arial" panose="020B0604020202020204"/>
              </a:rPr>
              <a:t>o</a:t>
            </a:r>
            <a:r>
              <a:rPr sz="3000" spc="-20" dirty="0">
                <a:solidFill>
                  <a:srgbClr val="677480"/>
                </a:solidFill>
                <a:latin typeface="Arial" panose="020B0604020202020204"/>
                <a:cs typeface="Arial" panose="020B0604020202020204"/>
              </a:rPr>
              <a:t>g</a:t>
            </a:r>
            <a:r>
              <a:rPr sz="3000" spc="-30" dirty="0">
                <a:solidFill>
                  <a:srgbClr val="677480"/>
                </a:solidFill>
                <a:latin typeface="Arial" panose="020B0604020202020204"/>
                <a:cs typeface="Arial" panose="020B0604020202020204"/>
              </a:rPr>
              <a:t>r</a:t>
            </a:r>
            <a:r>
              <a:rPr sz="3000" spc="-20" dirty="0">
                <a:solidFill>
                  <a:srgbClr val="677480"/>
                </a:solidFill>
                <a:latin typeface="Arial" panose="020B0604020202020204"/>
                <a:cs typeface="Arial" panose="020B0604020202020204"/>
              </a:rPr>
              <a:t>a</a:t>
            </a:r>
            <a:r>
              <a:rPr sz="3000" spc="-30" dirty="0">
                <a:solidFill>
                  <a:srgbClr val="677480"/>
                </a:solidFill>
                <a:latin typeface="Arial" panose="020B0604020202020204"/>
                <a:cs typeface="Arial" panose="020B0604020202020204"/>
              </a:rPr>
              <a:t>m</a:t>
            </a:r>
            <a:r>
              <a:rPr sz="3000" spc="-15" dirty="0">
                <a:solidFill>
                  <a:srgbClr val="677480"/>
                </a:solidFill>
                <a:latin typeface="Arial" panose="020B0604020202020204"/>
                <a:cs typeface="Arial" panose="020B0604020202020204"/>
              </a:rPr>
              <a:t>s</a:t>
            </a:r>
            <a:r>
              <a:rPr sz="3000" dirty="0">
                <a:solidFill>
                  <a:srgbClr val="677480"/>
                </a:solidFill>
                <a:latin typeface="Arial" panose="020B0604020202020204"/>
                <a:cs typeface="Arial" panose="020B0604020202020204"/>
              </a:rPr>
              <a:t>,	</a:t>
            </a:r>
            <a:r>
              <a:rPr sz="3000" spc="-5" dirty="0">
                <a:solidFill>
                  <a:srgbClr val="677480"/>
                </a:solidFill>
                <a:latin typeface="Arial" panose="020B0604020202020204"/>
                <a:cs typeface="Arial" panose="020B0604020202020204"/>
              </a:rPr>
              <a:t>whi</a:t>
            </a:r>
            <a:r>
              <a:rPr sz="3000" spc="-20" dirty="0">
                <a:solidFill>
                  <a:srgbClr val="677480"/>
                </a:solidFill>
                <a:latin typeface="Arial" panose="020B0604020202020204"/>
                <a:cs typeface="Arial" panose="020B0604020202020204"/>
              </a:rPr>
              <a:t>c</a:t>
            </a:r>
            <a:r>
              <a:rPr sz="3000" spc="-5" dirty="0">
                <a:solidFill>
                  <a:srgbClr val="677480"/>
                </a:solidFill>
                <a:latin typeface="Arial" panose="020B0604020202020204"/>
                <a:cs typeface="Arial" panose="020B0604020202020204"/>
              </a:rPr>
              <a:t>h</a:t>
            </a:r>
            <a:r>
              <a:rPr sz="3000" dirty="0">
                <a:solidFill>
                  <a:srgbClr val="677480"/>
                </a:solidFill>
                <a:latin typeface="Arial" panose="020B0604020202020204"/>
                <a:cs typeface="Arial" panose="020B0604020202020204"/>
              </a:rPr>
              <a:t>	</a:t>
            </a:r>
            <a:r>
              <a:rPr sz="3000" spc="-20" dirty="0">
                <a:solidFill>
                  <a:srgbClr val="677480"/>
                </a:solidFill>
                <a:latin typeface="Arial" panose="020B0604020202020204"/>
                <a:cs typeface="Arial" panose="020B0604020202020204"/>
              </a:rPr>
              <a:t>a</a:t>
            </a:r>
            <a:r>
              <a:rPr sz="3000" spc="-15" dirty="0">
                <a:solidFill>
                  <a:srgbClr val="677480"/>
                </a:solidFill>
                <a:latin typeface="Arial" panose="020B0604020202020204"/>
                <a:cs typeface="Arial" panose="020B0604020202020204"/>
              </a:rPr>
              <a:t>r</a:t>
            </a:r>
            <a:r>
              <a:rPr sz="3000" spc="-5" dirty="0">
                <a:solidFill>
                  <a:srgbClr val="677480"/>
                </a:solidFill>
                <a:latin typeface="Arial" panose="020B0604020202020204"/>
                <a:cs typeface="Arial" panose="020B0604020202020204"/>
              </a:rPr>
              <a:t>e</a:t>
            </a:r>
            <a:r>
              <a:rPr sz="3000" dirty="0">
                <a:solidFill>
                  <a:srgbClr val="677480"/>
                </a:solidFill>
                <a:latin typeface="Arial" panose="020B0604020202020204"/>
                <a:cs typeface="Arial" panose="020B0604020202020204"/>
              </a:rPr>
              <a:t>	</a:t>
            </a:r>
            <a:r>
              <a:rPr sz="3000" spc="-5" dirty="0">
                <a:solidFill>
                  <a:srgbClr val="677480"/>
                </a:solidFill>
                <a:latin typeface="Arial" panose="020B0604020202020204"/>
                <a:cs typeface="Arial" panose="020B0604020202020204"/>
              </a:rPr>
              <a:t>u</a:t>
            </a:r>
            <a:r>
              <a:rPr sz="3000" spc="-20" dirty="0">
                <a:solidFill>
                  <a:srgbClr val="677480"/>
                </a:solidFill>
                <a:latin typeface="Arial" panose="020B0604020202020204"/>
                <a:cs typeface="Arial" panose="020B0604020202020204"/>
              </a:rPr>
              <a:t>se</a:t>
            </a:r>
            <a:r>
              <a:rPr sz="3000" spc="-5" dirty="0">
                <a:solidFill>
                  <a:srgbClr val="677480"/>
                </a:solidFill>
                <a:latin typeface="Arial" panose="020B0604020202020204"/>
                <a:cs typeface="Arial" panose="020B0604020202020204"/>
              </a:rPr>
              <a:t>d</a:t>
            </a:r>
            <a:r>
              <a:rPr sz="3000" dirty="0">
                <a:solidFill>
                  <a:srgbClr val="677480"/>
                </a:solidFill>
                <a:latin typeface="Arial" panose="020B0604020202020204"/>
                <a:cs typeface="Arial" panose="020B0604020202020204"/>
              </a:rPr>
              <a:t>	</a:t>
            </a:r>
            <a:r>
              <a:rPr sz="3000" spc="-30" dirty="0">
                <a:solidFill>
                  <a:srgbClr val="677480"/>
                </a:solidFill>
                <a:latin typeface="Arial" panose="020B0604020202020204"/>
                <a:cs typeface="Arial" panose="020B0604020202020204"/>
              </a:rPr>
              <a:t>to</a:t>
            </a:r>
            <a:endParaRPr sz="3000">
              <a:latin typeface="Arial" panose="020B0604020202020204"/>
              <a:cs typeface="Arial" panose="020B0604020202020204"/>
            </a:endParaRPr>
          </a:p>
        </p:txBody>
      </p:sp>
      <p:sp>
        <p:nvSpPr>
          <p:cNvPr id="7" name="object 7"/>
          <p:cNvSpPr txBox="1"/>
          <p:nvPr/>
        </p:nvSpPr>
        <p:spPr>
          <a:xfrm>
            <a:off x="876706" y="2282697"/>
            <a:ext cx="2296160" cy="1410643"/>
          </a:xfrm>
          <a:prstGeom prst="rect">
            <a:avLst/>
          </a:prstGeom>
        </p:spPr>
        <p:txBody>
          <a:bodyPr vert="horz" wrap="square" lIns="0" tIns="12700" rIns="0" bIns="0" rtlCol="0">
            <a:spAutoFit/>
          </a:bodyPr>
          <a:lstStyle/>
          <a:p>
            <a:pPr marL="12700" marR="5080">
              <a:lnSpc>
                <a:spcPct val="100000"/>
              </a:lnSpc>
              <a:spcBef>
                <a:spcPts val="100"/>
              </a:spcBef>
            </a:pPr>
            <a:r>
              <a:rPr sz="3000" spc="-10" dirty="0">
                <a:solidFill>
                  <a:srgbClr val="006EC0"/>
                </a:solidFill>
                <a:latin typeface="Arial" panose="020B0604020202020204"/>
                <a:cs typeface="Arial" panose="020B0604020202020204"/>
              </a:rPr>
              <a:t>S</a:t>
            </a:r>
            <a:r>
              <a:rPr sz="3000" spc="-5" dirty="0">
                <a:solidFill>
                  <a:srgbClr val="006EC0"/>
                </a:solidFill>
                <a:latin typeface="Arial" panose="020B0604020202020204"/>
                <a:cs typeface="Arial" panose="020B0604020202020204"/>
              </a:rPr>
              <a:t>D</a:t>
            </a:r>
            <a:r>
              <a:rPr sz="3000" spc="-35" dirty="0">
                <a:solidFill>
                  <a:srgbClr val="006EC0"/>
                </a:solidFill>
                <a:latin typeface="Arial" panose="020B0604020202020204"/>
                <a:cs typeface="Arial" panose="020B0604020202020204"/>
              </a:rPr>
              <a:t>L</a:t>
            </a:r>
            <a:r>
              <a:rPr sz="3000" spc="-15" dirty="0">
                <a:solidFill>
                  <a:srgbClr val="006EC0"/>
                </a:solidFill>
                <a:latin typeface="Arial" panose="020B0604020202020204"/>
                <a:cs typeface="Arial" panose="020B0604020202020204"/>
              </a:rPr>
              <a:t>C</a:t>
            </a:r>
            <a:r>
              <a:rPr sz="2400" dirty="0">
                <a:solidFill>
                  <a:srgbClr val="006EC0"/>
                </a:solidFill>
                <a:latin typeface="Arial" panose="020B0604020202020204"/>
                <a:cs typeface="Arial" panose="020B0604020202020204"/>
              </a:rPr>
              <a:t>(</a:t>
            </a:r>
            <a:r>
              <a:rPr sz="2400" spc="-25" dirty="0">
                <a:solidFill>
                  <a:srgbClr val="006EC0"/>
                </a:solidFill>
                <a:latin typeface="Arial" panose="020B0604020202020204"/>
                <a:cs typeface="Arial" panose="020B0604020202020204"/>
              </a:rPr>
              <a:t>S</a:t>
            </a:r>
            <a:r>
              <a:rPr sz="2400" spc="-15" dirty="0">
                <a:solidFill>
                  <a:srgbClr val="006EC0"/>
                </a:solidFill>
                <a:latin typeface="Arial" panose="020B0604020202020204"/>
                <a:cs typeface="Arial" panose="020B0604020202020204"/>
              </a:rPr>
              <a:t>ys</a:t>
            </a:r>
            <a:r>
              <a:rPr sz="2400" dirty="0">
                <a:solidFill>
                  <a:srgbClr val="006EC0"/>
                </a:solidFill>
                <a:latin typeface="Arial" panose="020B0604020202020204"/>
                <a:cs typeface="Arial" panose="020B0604020202020204"/>
              </a:rPr>
              <a:t>t</a:t>
            </a:r>
            <a:r>
              <a:rPr sz="2400" spc="-25" dirty="0">
                <a:solidFill>
                  <a:srgbClr val="006EC0"/>
                </a:solidFill>
                <a:latin typeface="Arial" panose="020B0604020202020204"/>
                <a:cs typeface="Arial" panose="020B0604020202020204"/>
              </a:rPr>
              <a:t>e</a:t>
            </a:r>
            <a:r>
              <a:rPr sz="2400" spc="-10" dirty="0">
                <a:solidFill>
                  <a:srgbClr val="006EC0"/>
                </a:solidFill>
                <a:latin typeface="Arial" panose="020B0604020202020204"/>
                <a:cs typeface="Arial" panose="020B0604020202020204"/>
              </a:rPr>
              <a:t>m</a:t>
            </a:r>
            <a:r>
              <a:rPr sz="2400" dirty="0">
                <a:solidFill>
                  <a:srgbClr val="006EC0"/>
                </a:solidFill>
                <a:latin typeface="Arial" panose="020B0604020202020204"/>
                <a:cs typeface="Arial" panose="020B0604020202020204"/>
              </a:rPr>
              <a:t>s  </a:t>
            </a:r>
            <a:r>
              <a:rPr sz="3000" dirty="0">
                <a:solidFill>
                  <a:srgbClr val="677480"/>
                </a:solidFill>
                <a:latin typeface="Arial" panose="020B0604020202020204"/>
                <a:cs typeface="Arial" panose="020B0604020202020204"/>
              </a:rPr>
              <a:t>activities</a:t>
            </a:r>
            <a:r>
              <a:rPr sz="3000" dirty="0" smtClean="0">
                <a:solidFill>
                  <a:srgbClr val="677480"/>
                </a:solidFill>
                <a:latin typeface="Arial" panose="020B0604020202020204"/>
                <a:cs typeface="Arial" panose="020B0604020202020204"/>
              </a:rPr>
              <a:t>.</a:t>
            </a:r>
            <a:endParaRPr lang="en-US" sz="3000" dirty="0" smtClean="0">
              <a:solidFill>
                <a:srgbClr val="677480"/>
              </a:solidFill>
              <a:latin typeface="Arial" panose="020B0604020202020204"/>
              <a:cs typeface="Arial" panose="020B0604020202020204"/>
            </a:endParaRPr>
          </a:p>
          <a:p>
            <a:pPr marL="12700" marR="5080">
              <a:lnSpc>
                <a:spcPct val="100000"/>
              </a:lnSpc>
              <a:spcBef>
                <a:spcPts val="100"/>
              </a:spcBef>
            </a:pPr>
            <a:endParaRPr sz="3000" dirty="0">
              <a:latin typeface="Arial" panose="020B0604020202020204"/>
              <a:cs typeface="Arial" panose="020B0604020202020204"/>
            </a:endParaRPr>
          </a:p>
        </p:txBody>
      </p:sp>
      <p:sp>
        <p:nvSpPr>
          <p:cNvPr id="8" name="object 8"/>
          <p:cNvSpPr txBox="1"/>
          <p:nvPr/>
        </p:nvSpPr>
        <p:spPr>
          <a:xfrm>
            <a:off x="3361182" y="2358897"/>
            <a:ext cx="3241675" cy="391160"/>
          </a:xfrm>
          <a:prstGeom prst="rect">
            <a:avLst/>
          </a:prstGeom>
        </p:spPr>
        <p:txBody>
          <a:bodyPr vert="horz" wrap="square" lIns="0" tIns="12700" rIns="0" bIns="0" rtlCol="0">
            <a:spAutoFit/>
          </a:bodyPr>
          <a:lstStyle/>
          <a:p>
            <a:pPr marL="12700">
              <a:lnSpc>
                <a:spcPct val="100000"/>
              </a:lnSpc>
              <a:spcBef>
                <a:spcPts val="100"/>
              </a:spcBef>
              <a:tabLst>
                <a:tab pos="1351915" algn="l"/>
                <a:tab pos="2286635" algn="l"/>
              </a:tabLst>
            </a:pPr>
            <a:r>
              <a:rPr sz="2400" spc="-20" dirty="0">
                <a:solidFill>
                  <a:srgbClr val="006EC0"/>
                </a:solidFill>
                <a:latin typeface="Arial" panose="020B0604020202020204"/>
                <a:cs typeface="Arial" panose="020B0604020202020204"/>
              </a:rPr>
              <a:t>An</a:t>
            </a:r>
            <a:r>
              <a:rPr sz="2400" spc="-5" dirty="0">
                <a:solidFill>
                  <a:srgbClr val="006EC0"/>
                </a:solidFill>
                <a:latin typeface="Arial" panose="020B0604020202020204"/>
                <a:cs typeface="Arial" panose="020B0604020202020204"/>
              </a:rPr>
              <a:t>a</a:t>
            </a:r>
            <a:r>
              <a:rPr sz="2400" spc="-25" dirty="0">
                <a:solidFill>
                  <a:srgbClr val="006EC0"/>
                </a:solidFill>
                <a:latin typeface="Arial" panose="020B0604020202020204"/>
                <a:cs typeface="Arial" panose="020B0604020202020204"/>
              </a:rPr>
              <a:t>l</a:t>
            </a:r>
            <a:r>
              <a:rPr sz="2400" spc="-15" dirty="0">
                <a:solidFill>
                  <a:srgbClr val="006EC0"/>
                </a:solidFill>
                <a:latin typeface="Arial" panose="020B0604020202020204"/>
                <a:cs typeface="Arial" panose="020B0604020202020204"/>
              </a:rPr>
              <a:t>y</a:t>
            </a:r>
            <a:r>
              <a:rPr sz="2400" spc="-5" dirty="0">
                <a:solidFill>
                  <a:srgbClr val="006EC0"/>
                </a:solidFill>
                <a:latin typeface="Arial" panose="020B0604020202020204"/>
                <a:cs typeface="Arial" panose="020B0604020202020204"/>
              </a:rPr>
              <a:t>s</a:t>
            </a:r>
            <a:r>
              <a:rPr sz="2400" spc="-25" dirty="0">
                <a:solidFill>
                  <a:srgbClr val="006EC0"/>
                </a:solidFill>
                <a:latin typeface="Arial" panose="020B0604020202020204"/>
                <a:cs typeface="Arial" panose="020B0604020202020204"/>
              </a:rPr>
              <a:t>i</a:t>
            </a:r>
            <a:r>
              <a:rPr sz="2400" dirty="0">
                <a:solidFill>
                  <a:srgbClr val="006EC0"/>
                </a:solidFill>
                <a:latin typeface="Arial" panose="020B0604020202020204"/>
                <a:cs typeface="Arial" panose="020B0604020202020204"/>
              </a:rPr>
              <a:t>s	</a:t>
            </a:r>
            <a:r>
              <a:rPr sz="2400" spc="-20" dirty="0">
                <a:solidFill>
                  <a:srgbClr val="006EC0"/>
                </a:solidFill>
                <a:latin typeface="Arial" panose="020B0604020202020204"/>
                <a:cs typeface="Arial" panose="020B0604020202020204"/>
              </a:rPr>
              <a:t>a</a:t>
            </a:r>
            <a:r>
              <a:rPr sz="2400" spc="-5" dirty="0">
                <a:solidFill>
                  <a:srgbClr val="006EC0"/>
                </a:solidFill>
                <a:latin typeface="Arial" panose="020B0604020202020204"/>
                <a:cs typeface="Arial" panose="020B0604020202020204"/>
              </a:rPr>
              <a:t>nd</a:t>
            </a:r>
            <a:r>
              <a:rPr sz="2400" dirty="0">
                <a:solidFill>
                  <a:srgbClr val="006EC0"/>
                </a:solidFill>
                <a:latin typeface="Arial" panose="020B0604020202020204"/>
                <a:cs typeface="Arial" panose="020B0604020202020204"/>
              </a:rPr>
              <a:t>	</a:t>
            </a:r>
            <a:r>
              <a:rPr sz="2400" spc="-25" dirty="0">
                <a:solidFill>
                  <a:srgbClr val="006EC0"/>
                </a:solidFill>
                <a:latin typeface="Arial" panose="020B0604020202020204"/>
                <a:cs typeface="Arial" panose="020B0604020202020204"/>
              </a:rPr>
              <a:t>D</a:t>
            </a:r>
            <a:r>
              <a:rPr sz="2400" spc="-20" dirty="0">
                <a:solidFill>
                  <a:srgbClr val="006EC0"/>
                </a:solidFill>
                <a:latin typeface="Arial" panose="020B0604020202020204"/>
                <a:cs typeface="Arial" panose="020B0604020202020204"/>
              </a:rPr>
              <a:t>e</a:t>
            </a:r>
            <a:r>
              <a:rPr sz="2400" spc="-5" dirty="0">
                <a:solidFill>
                  <a:srgbClr val="006EC0"/>
                </a:solidFill>
                <a:latin typeface="Arial" panose="020B0604020202020204"/>
                <a:cs typeface="Arial" panose="020B0604020202020204"/>
              </a:rPr>
              <a:t>si</a:t>
            </a:r>
            <a:r>
              <a:rPr sz="2400" spc="-25" dirty="0">
                <a:solidFill>
                  <a:srgbClr val="006EC0"/>
                </a:solidFill>
                <a:latin typeface="Arial" panose="020B0604020202020204"/>
                <a:cs typeface="Arial" panose="020B0604020202020204"/>
              </a:rPr>
              <a:t>g</a:t>
            </a:r>
            <a:r>
              <a:rPr sz="2400" spc="-5" dirty="0">
                <a:solidFill>
                  <a:srgbClr val="006EC0"/>
                </a:solidFill>
                <a:latin typeface="Arial" panose="020B0604020202020204"/>
                <a:cs typeface="Arial" panose="020B0604020202020204"/>
              </a:rPr>
              <a:t>n</a:t>
            </a:r>
            <a:endParaRPr sz="2400">
              <a:latin typeface="Arial" panose="020B0604020202020204"/>
              <a:cs typeface="Arial" panose="020B0604020202020204"/>
            </a:endParaRPr>
          </a:p>
        </p:txBody>
      </p:sp>
      <p:sp>
        <p:nvSpPr>
          <p:cNvPr id="9" name="object 9"/>
          <p:cNvSpPr txBox="1"/>
          <p:nvPr/>
        </p:nvSpPr>
        <p:spPr>
          <a:xfrm>
            <a:off x="6790435" y="2282697"/>
            <a:ext cx="1827530" cy="482600"/>
          </a:xfrm>
          <a:prstGeom prst="rect">
            <a:avLst/>
          </a:prstGeom>
        </p:spPr>
        <p:txBody>
          <a:bodyPr vert="horz" wrap="square" lIns="0" tIns="12700" rIns="0" bIns="0" rtlCol="0">
            <a:spAutoFit/>
          </a:bodyPr>
          <a:lstStyle/>
          <a:p>
            <a:pPr marL="12700">
              <a:lnSpc>
                <a:spcPct val="100000"/>
              </a:lnSpc>
              <a:spcBef>
                <a:spcPts val="100"/>
              </a:spcBef>
              <a:tabLst>
                <a:tab pos="713740" algn="l"/>
                <a:tab pos="1687195" algn="l"/>
              </a:tabLst>
            </a:pPr>
            <a:r>
              <a:rPr sz="2400" spc="-5" dirty="0">
                <a:solidFill>
                  <a:srgbClr val="006EC0"/>
                </a:solidFill>
                <a:latin typeface="Arial" panose="020B0604020202020204"/>
                <a:cs typeface="Arial" panose="020B0604020202020204"/>
              </a:rPr>
              <a:t>L</a:t>
            </a:r>
            <a:r>
              <a:rPr sz="2400" spc="-25" dirty="0">
                <a:solidFill>
                  <a:srgbClr val="006EC0"/>
                </a:solidFill>
                <a:latin typeface="Arial" panose="020B0604020202020204"/>
                <a:cs typeface="Arial" panose="020B0604020202020204"/>
              </a:rPr>
              <a:t>i</a:t>
            </a:r>
            <a:r>
              <a:rPr sz="2400" dirty="0">
                <a:solidFill>
                  <a:srgbClr val="006EC0"/>
                </a:solidFill>
                <a:latin typeface="Arial" panose="020B0604020202020204"/>
                <a:cs typeface="Arial" panose="020B0604020202020204"/>
              </a:rPr>
              <a:t>fe	</a:t>
            </a:r>
            <a:r>
              <a:rPr sz="2400" spc="-5" dirty="0">
                <a:solidFill>
                  <a:srgbClr val="006EC0"/>
                </a:solidFill>
                <a:latin typeface="Arial" panose="020B0604020202020204"/>
                <a:cs typeface="Arial" panose="020B0604020202020204"/>
              </a:rPr>
              <a:t>C</a:t>
            </a:r>
            <a:r>
              <a:rPr sz="2400" spc="-25" dirty="0">
                <a:solidFill>
                  <a:srgbClr val="006EC0"/>
                </a:solidFill>
                <a:latin typeface="Arial" panose="020B0604020202020204"/>
                <a:cs typeface="Arial" panose="020B0604020202020204"/>
              </a:rPr>
              <a:t>y</a:t>
            </a:r>
            <a:r>
              <a:rPr sz="2400" spc="-5" dirty="0">
                <a:solidFill>
                  <a:srgbClr val="006EC0"/>
                </a:solidFill>
                <a:latin typeface="Arial" panose="020B0604020202020204"/>
                <a:cs typeface="Arial" panose="020B0604020202020204"/>
              </a:rPr>
              <a:t>c</a:t>
            </a:r>
            <a:r>
              <a:rPr sz="2400" spc="-25" dirty="0">
                <a:solidFill>
                  <a:srgbClr val="006EC0"/>
                </a:solidFill>
                <a:latin typeface="Arial" panose="020B0604020202020204"/>
                <a:cs typeface="Arial" panose="020B0604020202020204"/>
              </a:rPr>
              <a:t>l</a:t>
            </a:r>
            <a:r>
              <a:rPr sz="2400" spc="-5" dirty="0">
                <a:solidFill>
                  <a:srgbClr val="006EC0"/>
                </a:solidFill>
                <a:latin typeface="Arial" panose="020B0604020202020204"/>
                <a:cs typeface="Arial" panose="020B0604020202020204"/>
              </a:rPr>
              <a:t>e</a:t>
            </a:r>
            <a:r>
              <a:rPr sz="2400" dirty="0">
                <a:solidFill>
                  <a:srgbClr val="006EC0"/>
                </a:solidFill>
                <a:latin typeface="Arial" panose="020B0604020202020204"/>
                <a:cs typeface="Arial" panose="020B0604020202020204"/>
              </a:rPr>
              <a:t>	</a:t>
            </a:r>
            <a:r>
              <a:rPr sz="3000" dirty="0">
                <a:solidFill>
                  <a:srgbClr val="006EC0"/>
                </a:solidFill>
                <a:latin typeface="Arial" panose="020B0604020202020204"/>
                <a:cs typeface="Arial" panose="020B0604020202020204"/>
              </a:rPr>
              <a:t>)</a:t>
            </a:r>
            <a:endParaRPr sz="3000">
              <a:latin typeface="Arial" panose="020B0604020202020204"/>
              <a:cs typeface="Arial" panose="020B0604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35" y="624332"/>
            <a:ext cx="5681980" cy="574040"/>
          </a:xfrm>
          <a:prstGeom prst="rect">
            <a:avLst/>
          </a:prstGeom>
        </p:spPr>
        <p:txBody>
          <a:bodyPr vert="horz" wrap="square" lIns="0" tIns="12700" rIns="0" bIns="0" rtlCol="0">
            <a:spAutoFit/>
          </a:bodyPr>
          <a:lstStyle/>
          <a:p>
            <a:pPr marL="12700">
              <a:lnSpc>
                <a:spcPct val="100000"/>
              </a:lnSpc>
              <a:spcBef>
                <a:spcPts val="100"/>
              </a:spcBef>
            </a:pPr>
            <a:r>
              <a:rPr spc="-5" dirty="0"/>
              <a:t>Components </a:t>
            </a:r>
            <a:r>
              <a:rPr dirty="0"/>
              <a:t>of CASE</a:t>
            </a:r>
            <a:r>
              <a:rPr spc="-200" dirty="0"/>
              <a:t> </a:t>
            </a:r>
            <a:r>
              <a:rPr spc="-70" dirty="0"/>
              <a:t>Tools</a:t>
            </a:r>
            <a:endParaRPr spc="-70" dirty="0"/>
          </a:p>
        </p:txBody>
      </p:sp>
      <p:sp>
        <p:nvSpPr>
          <p:cNvPr id="3" name="object 3"/>
          <p:cNvSpPr txBox="1"/>
          <p:nvPr/>
        </p:nvSpPr>
        <p:spPr>
          <a:xfrm>
            <a:off x="535635" y="1587499"/>
            <a:ext cx="5648325" cy="4895215"/>
          </a:xfrm>
          <a:prstGeom prst="rect">
            <a:avLst/>
          </a:prstGeom>
        </p:spPr>
        <p:txBody>
          <a:bodyPr vert="horz" wrap="square" lIns="0" tIns="12065" rIns="0" bIns="0" rtlCol="0">
            <a:spAutoFit/>
          </a:bodyPr>
          <a:lstStyle/>
          <a:p>
            <a:pPr marL="355600" marR="24765" indent="-342900" algn="just">
              <a:lnSpc>
                <a:spcPct val="100000"/>
              </a:lnSpc>
              <a:spcBef>
                <a:spcPts val="95"/>
              </a:spcBef>
              <a:buFont typeface="Arial" panose="020B0604020202020204"/>
              <a:buChar char="•"/>
              <a:tabLst>
                <a:tab pos="355600" algn="l"/>
              </a:tabLst>
            </a:pPr>
            <a:r>
              <a:rPr sz="2800" b="1" spc="-10" dirty="0">
                <a:solidFill>
                  <a:srgbClr val="006EC0"/>
                </a:solidFill>
                <a:latin typeface="Carlito"/>
                <a:cs typeface="Carlito"/>
              </a:rPr>
              <a:t>Upper </a:t>
            </a:r>
            <a:r>
              <a:rPr sz="2800" b="1" spc="-5" dirty="0">
                <a:solidFill>
                  <a:srgbClr val="006EC0"/>
                </a:solidFill>
                <a:latin typeface="Carlito"/>
                <a:cs typeface="Carlito"/>
              </a:rPr>
              <a:t>Case </a:t>
            </a:r>
            <a:r>
              <a:rPr sz="2800" b="1" spc="-105" dirty="0">
                <a:solidFill>
                  <a:srgbClr val="006EC0"/>
                </a:solidFill>
                <a:latin typeface="Carlito"/>
                <a:cs typeface="Carlito"/>
              </a:rPr>
              <a:t>Tools </a:t>
            </a:r>
            <a:r>
              <a:rPr sz="2800" spc="-5" dirty="0">
                <a:latin typeface="Carlito"/>
                <a:cs typeface="Carlito"/>
              </a:rPr>
              <a:t>- </a:t>
            </a:r>
            <a:r>
              <a:rPr sz="2800" spc="-10" dirty="0">
                <a:latin typeface="Carlito"/>
                <a:cs typeface="Carlito"/>
              </a:rPr>
              <a:t>Upper </a:t>
            </a:r>
            <a:r>
              <a:rPr sz="2800" spc="-15" dirty="0">
                <a:latin typeface="Carlito"/>
                <a:cs typeface="Carlito"/>
              </a:rPr>
              <a:t>CASE  </a:t>
            </a:r>
            <a:r>
              <a:rPr sz="2800" spc="-20" dirty="0">
                <a:latin typeface="Carlito"/>
                <a:cs typeface="Carlito"/>
              </a:rPr>
              <a:t>tools </a:t>
            </a:r>
            <a:r>
              <a:rPr sz="2800" spc="-35" dirty="0">
                <a:latin typeface="Carlito"/>
                <a:cs typeface="Carlito"/>
              </a:rPr>
              <a:t>are </a:t>
            </a:r>
            <a:r>
              <a:rPr sz="2800" spc="-15" dirty="0">
                <a:latin typeface="Carlito"/>
                <a:cs typeface="Carlito"/>
              </a:rPr>
              <a:t>used </a:t>
            </a:r>
            <a:r>
              <a:rPr sz="2800" spc="-10" dirty="0">
                <a:latin typeface="Carlito"/>
                <a:cs typeface="Carlito"/>
              </a:rPr>
              <a:t>in planning, </a:t>
            </a:r>
            <a:r>
              <a:rPr sz="2800" spc="-20" dirty="0">
                <a:latin typeface="Carlito"/>
                <a:cs typeface="Carlito"/>
              </a:rPr>
              <a:t>analysis  </a:t>
            </a:r>
            <a:r>
              <a:rPr sz="2800" spc="-5" dirty="0">
                <a:latin typeface="Carlito"/>
                <a:cs typeface="Carlito"/>
              </a:rPr>
              <a:t>and </a:t>
            </a:r>
            <a:r>
              <a:rPr sz="2800" spc="-15" dirty="0">
                <a:latin typeface="Carlito"/>
                <a:cs typeface="Carlito"/>
              </a:rPr>
              <a:t>design </a:t>
            </a:r>
            <a:r>
              <a:rPr sz="2800" spc="-40" dirty="0">
                <a:latin typeface="Carlito"/>
                <a:cs typeface="Carlito"/>
              </a:rPr>
              <a:t>stages </a:t>
            </a:r>
            <a:r>
              <a:rPr sz="2800" spc="-5" dirty="0">
                <a:latin typeface="Carlito"/>
                <a:cs typeface="Carlito"/>
              </a:rPr>
              <a:t>of</a:t>
            </a:r>
            <a:r>
              <a:rPr sz="2800" spc="100" dirty="0">
                <a:latin typeface="Carlito"/>
                <a:cs typeface="Carlito"/>
              </a:rPr>
              <a:t> </a:t>
            </a:r>
            <a:r>
              <a:rPr sz="2800" spc="-20" dirty="0">
                <a:latin typeface="Carlito"/>
                <a:cs typeface="Carlito"/>
              </a:rPr>
              <a:t>SDLC.</a:t>
            </a:r>
            <a:endParaRPr sz="2800">
              <a:latin typeface="Carlito"/>
              <a:cs typeface="Carlito"/>
            </a:endParaRPr>
          </a:p>
          <a:p>
            <a:pPr marL="355600" marR="22860" indent="-342900" algn="just">
              <a:lnSpc>
                <a:spcPct val="100000"/>
              </a:lnSpc>
              <a:spcBef>
                <a:spcPts val="675"/>
              </a:spcBef>
              <a:buFont typeface="Arial" panose="020B0604020202020204"/>
              <a:buChar char="•"/>
              <a:tabLst>
                <a:tab pos="355600" algn="l"/>
              </a:tabLst>
            </a:pPr>
            <a:r>
              <a:rPr sz="2800" b="1" spc="-20" dirty="0">
                <a:solidFill>
                  <a:srgbClr val="006EC0"/>
                </a:solidFill>
                <a:latin typeface="Carlito"/>
                <a:cs typeface="Carlito"/>
              </a:rPr>
              <a:t>Lower </a:t>
            </a:r>
            <a:r>
              <a:rPr sz="2800" b="1" spc="-5" dirty="0">
                <a:solidFill>
                  <a:srgbClr val="006EC0"/>
                </a:solidFill>
                <a:latin typeface="Carlito"/>
                <a:cs typeface="Carlito"/>
              </a:rPr>
              <a:t>Case </a:t>
            </a:r>
            <a:r>
              <a:rPr sz="2800" b="1" spc="-105" dirty="0">
                <a:solidFill>
                  <a:srgbClr val="006EC0"/>
                </a:solidFill>
                <a:latin typeface="Carlito"/>
                <a:cs typeface="Carlito"/>
              </a:rPr>
              <a:t>Tools </a:t>
            </a:r>
            <a:r>
              <a:rPr sz="2800" spc="-5" dirty="0">
                <a:latin typeface="Carlito"/>
                <a:cs typeface="Carlito"/>
              </a:rPr>
              <a:t>- </a:t>
            </a:r>
            <a:r>
              <a:rPr sz="2800" spc="-25" dirty="0">
                <a:latin typeface="Carlito"/>
                <a:cs typeface="Carlito"/>
              </a:rPr>
              <a:t>Lower </a:t>
            </a:r>
            <a:r>
              <a:rPr sz="2800" spc="-15" dirty="0">
                <a:latin typeface="Carlito"/>
                <a:cs typeface="Carlito"/>
              </a:rPr>
              <a:t>CASE  </a:t>
            </a:r>
            <a:r>
              <a:rPr sz="2800" spc="-25" dirty="0">
                <a:latin typeface="Carlito"/>
                <a:cs typeface="Carlito"/>
              </a:rPr>
              <a:t>tools </a:t>
            </a:r>
            <a:r>
              <a:rPr sz="2800" spc="-35" dirty="0">
                <a:latin typeface="Carlito"/>
                <a:cs typeface="Carlito"/>
              </a:rPr>
              <a:t>are </a:t>
            </a:r>
            <a:r>
              <a:rPr sz="2800" spc="-15" dirty="0">
                <a:latin typeface="Carlito"/>
                <a:cs typeface="Carlito"/>
              </a:rPr>
              <a:t>used </a:t>
            </a:r>
            <a:r>
              <a:rPr sz="2800" spc="-10" dirty="0">
                <a:latin typeface="Carlito"/>
                <a:cs typeface="Carlito"/>
              </a:rPr>
              <a:t>in </a:t>
            </a:r>
            <a:r>
              <a:rPr sz="2800" spc="-25" dirty="0">
                <a:latin typeface="Carlito"/>
                <a:cs typeface="Carlito"/>
              </a:rPr>
              <a:t>implementation,  testing </a:t>
            </a:r>
            <a:r>
              <a:rPr sz="2800" spc="-5" dirty="0">
                <a:latin typeface="Carlito"/>
                <a:cs typeface="Carlito"/>
              </a:rPr>
              <a:t>and</a:t>
            </a:r>
            <a:r>
              <a:rPr sz="2800" spc="5" dirty="0">
                <a:latin typeface="Carlito"/>
                <a:cs typeface="Carlito"/>
              </a:rPr>
              <a:t> </a:t>
            </a:r>
            <a:r>
              <a:rPr sz="2800" spc="-20" dirty="0">
                <a:latin typeface="Carlito"/>
                <a:cs typeface="Carlito"/>
              </a:rPr>
              <a:t>maintenance.</a:t>
            </a:r>
            <a:endParaRPr sz="2800">
              <a:latin typeface="Carlito"/>
              <a:cs typeface="Carlito"/>
            </a:endParaRPr>
          </a:p>
          <a:p>
            <a:pPr marL="355600" marR="5080" indent="-342900" algn="just">
              <a:lnSpc>
                <a:spcPct val="100000"/>
              </a:lnSpc>
              <a:spcBef>
                <a:spcPts val="710"/>
              </a:spcBef>
              <a:buFont typeface="Arial" panose="020B0604020202020204"/>
              <a:buChar char="•"/>
              <a:tabLst>
                <a:tab pos="355600" algn="l"/>
              </a:tabLst>
            </a:pPr>
            <a:r>
              <a:rPr sz="2800" b="1" spc="-40" dirty="0">
                <a:solidFill>
                  <a:srgbClr val="006EC0"/>
                </a:solidFill>
                <a:latin typeface="Carlito"/>
                <a:cs typeface="Carlito"/>
              </a:rPr>
              <a:t>Integrated</a:t>
            </a:r>
            <a:r>
              <a:rPr sz="2800" b="1" spc="550" dirty="0">
                <a:solidFill>
                  <a:srgbClr val="006EC0"/>
                </a:solidFill>
                <a:latin typeface="Carlito"/>
                <a:cs typeface="Carlito"/>
              </a:rPr>
              <a:t> </a:t>
            </a:r>
            <a:r>
              <a:rPr sz="2800" b="1" spc="-10" dirty="0">
                <a:solidFill>
                  <a:srgbClr val="006EC0"/>
                </a:solidFill>
                <a:latin typeface="Carlito"/>
                <a:cs typeface="Carlito"/>
              </a:rPr>
              <a:t>Case </a:t>
            </a:r>
            <a:r>
              <a:rPr sz="2800" b="1" spc="-100" dirty="0">
                <a:solidFill>
                  <a:srgbClr val="006EC0"/>
                </a:solidFill>
                <a:latin typeface="Carlito"/>
                <a:cs typeface="Carlito"/>
              </a:rPr>
              <a:t>Tools </a:t>
            </a:r>
            <a:r>
              <a:rPr sz="2800" spc="-5" dirty="0">
                <a:latin typeface="Carlito"/>
                <a:cs typeface="Carlito"/>
              </a:rPr>
              <a:t>- </a:t>
            </a:r>
            <a:r>
              <a:rPr sz="2800" spc="-40" dirty="0">
                <a:latin typeface="Carlito"/>
                <a:cs typeface="Carlito"/>
              </a:rPr>
              <a:t>Integrated  </a:t>
            </a:r>
            <a:r>
              <a:rPr sz="2800" spc="-5" dirty="0">
                <a:latin typeface="Carlito"/>
                <a:cs typeface="Carlito"/>
              </a:rPr>
              <a:t>CASE </a:t>
            </a:r>
            <a:r>
              <a:rPr sz="2800" spc="-20" dirty="0">
                <a:latin typeface="Carlito"/>
                <a:cs typeface="Carlito"/>
              </a:rPr>
              <a:t>tools </a:t>
            </a:r>
            <a:r>
              <a:rPr sz="2800" spc="-25" dirty="0">
                <a:latin typeface="Carlito"/>
                <a:cs typeface="Carlito"/>
              </a:rPr>
              <a:t>are </a:t>
            </a:r>
            <a:r>
              <a:rPr sz="2800" spc="-20" dirty="0">
                <a:latin typeface="Carlito"/>
                <a:cs typeface="Carlito"/>
              </a:rPr>
              <a:t>helpful </a:t>
            </a:r>
            <a:r>
              <a:rPr sz="2800" spc="-10" dirty="0">
                <a:latin typeface="Carlito"/>
                <a:cs typeface="Carlito"/>
              </a:rPr>
              <a:t>in </a:t>
            </a:r>
            <a:r>
              <a:rPr sz="2800" spc="-5" dirty="0">
                <a:latin typeface="Carlito"/>
                <a:cs typeface="Carlito"/>
              </a:rPr>
              <a:t>all the  </a:t>
            </a:r>
            <a:r>
              <a:rPr sz="2800" spc="-35" dirty="0">
                <a:latin typeface="Carlito"/>
                <a:cs typeface="Carlito"/>
              </a:rPr>
              <a:t>stages </a:t>
            </a:r>
            <a:r>
              <a:rPr sz="2800" spc="-5" dirty="0">
                <a:latin typeface="Carlito"/>
                <a:cs typeface="Carlito"/>
              </a:rPr>
              <a:t>of </a:t>
            </a:r>
            <a:r>
              <a:rPr sz="2800" spc="-25" dirty="0">
                <a:latin typeface="Carlito"/>
                <a:cs typeface="Carlito"/>
              </a:rPr>
              <a:t>SDLC, </a:t>
            </a:r>
            <a:r>
              <a:rPr sz="2800" spc="-30" dirty="0">
                <a:latin typeface="Carlito"/>
                <a:cs typeface="Carlito"/>
              </a:rPr>
              <a:t>from Requirement  gathering </a:t>
            </a:r>
            <a:r>
              <a:rPr sz="2800" spc="-25" dirty="0">
                <a:latin typeface="Carlito"/>
                <a:cs typeface="Carlito"/>
              </a:rPr>
              <a:t>to </a:t>
            </a:r>
            <a:r>
              <a:rPr sz="2800" spc="-85" dirty="0">
                <a:latin typeface="Carlito"/>
                <a:cs typeface="Carlito"/>
              </a:rPr>
              <a:t>Testing </a:t>
            </a:r>
            <a:r>
              <a:rPr sz="2800" spc="-5" dirty="0">
                <a:latin typeface="Carlito"/>
                <a:cs typeface="Carlito"/>
              </a:rPr>
              <a:t>and  </a:t>
            </a:r>
            <a:r>
              <a:rPr sz="2800" spc="-25" dirty="0">
                <a:latin typeface="Carlito"/>
                <a:cs typeface="Carlito"/>
              </a:rPr>
              <a:t>documentation.</a:t>
            </a:r>
            <a:endParaRPr sz="2800">
              <a:latin typeface="Carlito"/>
              <a:cs typeface="Carlito"/>
            </a:endParaRPr>
          </a:p>
        </p:txBody>
      </p:sp>
      <p:sp>
        <p:nvSpPr>
          <p:cNvPr id="4" name="object 4"/>
          <p:cNvSpPr/>
          <p:nvPr/>
        </p:nvSpPr>
        <p:spPr>
          <a:xfrm>
            <a:off x="6477000" y="1684019"/>
            <a:ext cx="2458211" cy="4530852"/>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10079" y="1635632"/>
            <a:ext cx="3966845" cy="2841625"/>
            <a:chOff x="1410079" y="1635632"/>
            <a:chExt cx="3966845" cy="2841625"/>
          </a:xfrm>
        </p:grpSpPr>
        <p:sp>
          <p:nvSpPr>
            <p:cNvPr id="3" name="object 3"/>
            <p:cNvSpPr/>
            <p:nvPr/>
          </p:nvSpPr>
          <p:spPr>
            <a:xfrm>
              <a:off x="1410079" y="2496563"/>
              <a:ext cx="3966403" cy="1980445"/>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447799" y="2514599"/>
              <a:ext cx="3886200" cy="19050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447799" y="2514599"/>
              <a:ext cx="3886200" cy="1905000"/>
            </a:xfrm>
            <a:custGeom>
              <a:avLst/>
              <a:gdLst/>
              <a:ahLst/>
              <a:cxnLst/>
              <a:rect l="l" t="t" r="r" b="b"/>
              <a:pathLst>
                <a:path w="3886200" h="1905000">
                  <a:moveTo>
                    <a:pt x="0" y="1905000"/>
                  </a:moveTo>
                  <a:lnTo>
                    <a:pt x="3886200" y="1905000"/>
                  </a:lnTo>
                  <a:lnTo>
                    <a:pt x="3886200" y="0"/>
                  </a:lnTo>
                  <a:lnTo>
                    <a:pt x="0" y="0"/>
                  </a:lnTo>
                  <a:lnTo>
                    <a:pt x="0" y="1905000"/>
                  </a:lnTo>
                  <a:close/>
                </a:path>
              </a:pathLst>
            </a:custGeom>
            <a:ln w="9144">
              <a:solidFill>
                <a:srgbClr val="96B852"/>
              </a:solidFill>
            </a:ln>
          </p:spPr>
          <p:txBody>
            <a:bodyPr wrap="square" lIns="0" tIns="0" rIns="0" bIns="0" rtlCol="0"/>
            <a:lstStyle/>
            <a:p/>
          </p:txBody>
        </p:sp>
        <p:sp>
          <p:nvSpPr>
            <p:cNvPr id="6" name="object 6"/>
            <p:cNvSpPr/>
            <p:nvPr/>
          </p:nvSpPr>
          <p:spPr>
            <a:xfrm>
              <a:off x="2243327" y="2138171"/>
              <a:ext cx="2563368" cy="513588"/>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941673" y="1635632"/>
              <a:ext cx="2122744" cy="197181"/>
            </a:xfrm>
            <a:prstGeom prst="rect">
              <a:avLst/>
            </a:prstGeom>
            <a:blipFill>
              <a:blip r:embed="rId4" cstate="print"/>
              <a:stretch>
                <a:fillRect/>
              </a:stretch>
            </a:blipFill>
          </p:spPr>
          <p:txBody>
            <a:bodyPr wrap="square" lIns="0" tIns="0" rIns="0" bIns="0" rtlCol="0"/>
            <a:lstStyle/>
            <a:p/>
          </p:txBody>
        </p:sp>
      </p:grpSp>
      <p:sp>
        <p:nvSpPr>
          <p:cNvPr id="8" name="object 8"/>
          <p:cNvSpPr txBox="1">
            <a:spLocks noGrp="1"/>
          </p:cNvSpPr>
          <p:nvPr>
            <p:ph type="title"/>
          </p:nvPr>
        </p:nvSpPr>
        <p:spPr>
          <a:xfrm>
            <a:off x="830072" y="506425"/>
            <a:ext cx="4482465" cy="574675"/>
          </a:xfrm>
          <a:prstGeom prst="rect">
            <a:avLst/>
          </a:prstGeom>
        </p:spPr>
        <p:txBody>
          <a:bodyPr vert="horz" wrap="square" lIns="0" tIns="12700" rIns="0" bIns="0" rtlCol="0">
            <a:spAutoFit/>
          </a:bodyPr>
          <a:lstStyle/>
          <a:p>
            <a:pPr marL="12700">
              <a:lnSpc>
                <a:spcPct val="100000"/>
              </a:lnSpc>
              <a:spcBef>
                <a:spcPts val="100"/>
              </a:spcBef>
            </a:pPr>
            <a:r>
              <a:rPr dirty="0"/>
              <a:t>A </a:t>
            </a:r>
            <a:r>
              <a:rPr spc="-15" dirty="0"/>
              <a:t>Process</a:t>
            </a:r>
            <a:r>
              <a:rPr spc="-130" dirty="0"/>
              <a:t> </a:t>
            </a:r>
            <a:r>
              <a:rPr spc="-25" dirty="0"/>
              <a:t>Framework</a:t>
            </a:r>
            <a:endParaRPr spc="-25" dirty="0"/>
          </a:p>
        </p:txBody>
      </p:sp>
      <p:sp>
        <p:nvSpPr>
          <p:cNvPr id="9" name="object 9"/>
          <p:cNvSpPr txBox="1"/>
          <p:nvPr/>
        </p:nvSpPr>
        <p:spPr>
          <a:xfrm>
            <a:off x="1927566" y="1566971"/>
            <a:ext cx="3528060" cy="252412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panose="020B0604020202020204"/>
                <a:cs typeface="Arial" panose="020B0604020202020204"/>
              </a:rPr>
              <a:t>Process</a:t>
            </a:r>
            <a:r>
              <a:rPr sz="1800" b="1" spc="-40" dirty="0">
                <a:latin typeface="Arial" panose="020B0604020202020204"/>
                <a:cs typeface="Arial" panose="020B0604020202020204"/>
              </a:rPr>
              <a:t> </a:t>
            </a:r>
            <a:r>
              <a:rPr sz="1800" b="1" dirty="0">
                <a:latin typeface="Arial" panose="020B0604020202020204"/>
                <a:cs typeface="Arial" panose="020B0604020202020204"/>
              </a:rPr>
              <a:t>framework</a:t>
            </a:r>
            <a:endParaRPr sz="1800" dirty="0">
              <a:latin typeface="Arial" panose="020B0604020202020204"/>
              <a:cs typeface="Arial" panose="020B0604020202020204"/>
            </a:endParaRPr>
          </a:p>
          <a:p>
            <a:pPr>
              <a:lnSpc>
                <a:spcPct val="100000"/>
              </a:lnSpc>
              <a:spcBef>
                <a:spcPts val="5"/>
              </a:spcBef>
            </a:pPr>
            <a:endParaRPr sz="2500" dirty="0">
              <a:latin typeface="Arial" panose="020B0604020202020204"/>
              <a:cs typeface="Arial" panose="020B0604020202020204"/>
            </a:endParaRPr>
          </a:p>
          <a:p>
            <a:pPr marL="469900">
              <a:lnSpc>
                <a:spcPct val="100000"/>
              </a:lnSpc>
            </a:pPr>
            <a:r>
              <a:rPr sz="1800" b="1" dirty="0">
                <a:latin typeface="Arial" panose="020B0604020202020204"/>
                <a:cs typeface="Arial" panose="020B0604020202020204"/>
              </a:rPr>
              <a:t>Framework</a:t>
            </a:r>
            <a:r>
              <a:rPr sz="1800" b="1" spc="-85" dirty="0">
                <a:latin typeface="Arial" panose="020B0604020202020204"/>
                <a:cs typeface="Arial" panose="020B0604020202020204"/>
              </a:rPr>
              <a:t> </a:t>
            </a:r>
            <a:r>
              <a:rPr sz="1800" b="1" spc="-20" dirty="0">
                <a:latin typeface="Arial" panose="020B0604020202020204"/>
                <a:cs typeface="Arial" panose="020B0604020202020204"/>
              </a:rPr>
              <a:t>activities</a:t>
            </a:r>
            <a:endParaRPr sz="1800" dirty="0">
              <a:latin typeface="Arial" panose="020B0604020202020204"/>
              <a:cs typeface="Arial" panose="020B0604020202020204"/>
            </a:endParaRPr>
          </a:p>
          <a:p>
            <a:pPr>
              <a:lnSpc>
                <a:spcPct val="100000"/>
              </a:lnSpc>
              <a:spcBef>
                <a:spcPts val="5"/>
              </a:spcBef>
            </a:pPr>
            <a:endParaRPr sz="2050" dirty="0">
              <a:latin typeface="Arial" panose="020B0604020202020204"/>
              <a:cs typeface="Arial" panose="020B0604020202020204"/>
            </a:endParaRPr>
          </a:p>
          <a:p>
            <a:pPr marL="927100" marR="1183005">
              <a:lnSpc>
                <a:spcPct val="115000"/>
              </a:lnSpc>
              <a:spcBef>
                <a:spcPts val="5"/>
              </a:spcBef>
            </a:pPr>
            <a:r>
              <a:rPr sz="1800" spc="-25" dirty="0">
                <a:solidFill>
                  <a:srgbClr val="FFFFFF"/>
                </a:solidFill>
                <a:latin typeface="Arial" panose="020B0604020202020204"/>
                <a:cs typeface="Arial" panose="020B0604020202020204"/>
              </a:rPr>
              <a:t>work </a:t>
            </a:r>
            <a:r>
              <a:rPr sz="1800" dirty="0">
                <a:solidFill>
                  <a:srgbClr val="FFFFFF"/>
                </a:solidFill>
                <a:latin typeface="Arial" panose="020B0604020202020204"/>
                <a:cs typeface="Arial" panose="020B0604020202020204"/>
              </a:rPr>
              <a:t>tasks  </a:t>
            </a:r>
            <a:r>
              <a:rPr sz="1800" spc="-25" dirty="0">
                <a:solidFill>
                  <a:srgbClr val="FFFFFF"/>
                </a:solidFill>
                <a:latin typeface="Arial" panose="020B0604020202020204"/>
                <a:cs typeface="Arial" panose="020B0604020202020204"/>
              </a:rPr>
              <a:t>work</a:t>
            </a:r>
            <a:r>
              <a:rPr sz="1800" spc="-80" dirty="0">
                <a:solidFill>
                  <a:srgbClr val="FFFFFF"/>
                </a:solidFill>
                <a:latin typeface="Arial" panose="020B0604020202020204"/>
                <a:cs typeface="Arial" panose="020B0604020202020204"/>
              </a:rPr>
              <a:t> </a:t>
            </a:r>
            <a:r>
              <a:rPr sz="1800" spc="-5" dirty="0">
                <a:solidFill>
                  <a:srgbClr val="FFFFFF"/>
                </a:solidFill>
                <a:latin typeface="Arial" panose="020B0604020202020204"/>
                <a:cs typeface="Arial" panose="020B0604020202020204"/>
              </a:rPr>
              <a:t>products</a:t>
            </a:r>
            <a:endParaRPr sz="1800" dirty="0">
              <a:latin typeface="Arial" panose="020B0604020202020204"/>
              <a:cs typeface="Arial" panose="020B0604020202020204"/>
            </a:endParaRPr>
          </a:p>
          <a:p>
            <a:pPr marL="927100" marR="5080">
              <a:lnSpc>
                <a:spcPct val="114000"/>
              </a:lnSpc>
              <a:spcBef>
                <a:spcPts val="215"/>
              </a:spcBef>
            </a:pPr>
            <a:r>
              <a:rPr sz="1800" spc="-5" dirty="0">
                <a:solidFill>
                  <a:srgbClr val="FFFFFF"/>
                </a:solidFill>
                <a:latin typeface="Arial" panose="020B0604020202020204"/>
                <a:cs typeface="Arial" panose="020B0604020202020204"/>
              </a:rPr>
              <a:t>milestones </a:t>
            </a:r>
            <a:r>
              <a:rPr sz="1800" dirty="0">
                <a:solidFill>
                  <a:srgbClr val="FFFFFF"/>
                </a:solidFill>
                <a:latin typeface="Arial" panose="020B0604020202020204"/>
                <a:cs typeface="Arial" panose="020B0604020202020204"/>
              </a:rPr>
              <a:t>&amp;</a:t>
            </a:r>
            <a:r>
              <a:rPr sz="1800" spc="-160" dirty="0">
                <a:solidFill>
                  <a:srgbClr val="FFFFFF"/>
                </a:solidFill>
                <a:latin typeface="Arial" panose="020B0604020202020204"/>
                <a:cs typeface="Arial" panose="020B0604020202020204"/>
              </a:rPr>
              <a:t> </a:t>
            </a:r>
            <a:r>
              <a:rPr sz="1800" spc="5" dirty="0">
                <a:solidFill>
                  <a:srgbClr val="FFFFFF"/>
                </a:solidFill>
                <a:latin typeface="Arial" panose="020B0604020202020204"/>
                <a:cs typeface="Arial" panose="020B0604020202020204"/>
              </a:rPr>
              <a:t>deliverable</a:t>
            </a:r>
            <a:r>
              <a:rPr sz="2700" spc="7" baseline="5000" dirty="0">
                <a:solidFill>
                  <a:srgbClr val="FFFFFF"/>
                </a:solidFill>
                <a:latin typeface="Arial" panose="020B0604020202020204"/>
                <a:cs typeface="Arial" panose="020B0604020202020204"/>
              </a:rPr>
              <a:t>s  </a:t>
            </a:r>
            <a:r>
              <a:rPr sz="1800" dirty="0">
                <a:solidFill>
                  <a:srgbClr val="FFFFFF"/>
                </a:solidFill>
                <a:latin typeface="Arial" panose="020B0604020202020204"/>
                <a:cs typeface="Arial" panose="020B0604020202020204"/>
              </a:rPr>
              <a:t>QA</a:t>
            </a:r>
            <a:r>
              <a:rPr sz="1800" spc="-220" dirty="0">
                <a:solidFill>
                  <a:srgbClr val="FFFFFF"/>
                </a:solidFill>
                <a:latin typeface="Arial" panose="020B0604020202020204"/>
                <a:cs typeface="Arial" panose="020B0604020202020204"/>
              </a:rPr>
              <a:t> </a:t>
            </a:r>
            <a:r>
              <a:rPr sz="1800" spc="-5" dirty="0">
                <a:solidFill>
                  <a:srgbClr val="FFFFFF"/>
                </a:solidFill>
                <a:latin typeface="Arial" panose="020B0604020202020204"/>
                <a:cs typeface="Arial" panose="020B0604020202020204"/>
              </a:rPr>
              <a:t>checkpoints</a:t>
            </a:r>
            <a:endParaRPr sz="1800" dirty="0">
              <a:latin typeface="Arial" panose="020B0604020202020204"/>
              <a:cs typeface="Arial" panose="020B0604020202020204"/>
            </a:endParaRPr>
          </a:p>
        </p:txBody>
      </p:sp>
      <p:sp>
        <p:nvSpPr>
          <p:cNvPr id="10" name="object 10"/>
          <p:cNvSpPr/>
          <p:nvPr/>
        </p:nvSpPr>
        <p:spPr>
          <a:xfrm>
            <a:off x="2398675" y="4790313"/>
            <a:ext cx="2042358" cy="197181"/>
          </a:xfrm>
          <a:prstGeom prst="rect">
            <a:avLst/>
          </a:prstGeom>
          <a:blipFill>
            <a:blip r:embed="rId5" cstate="print"/>
            <a:stretch>
              <a:fillRect/>
            </a:stretch>
          </a:blipFill>
        </p:spPr>
        <p:txBody>
          <a:bodyPr wrap="square" lIns="0" tIns="0" rIns="0" bIns="0" rtlCol="0"/>
          <a:lstStyle/>
          <a:p/>
        </p:txBody>
      </p:sp>
      <p:sp>
        <p:nvSpPr>
          <p:cNvPr id="11" name="object 11"/>
          <p:cNvSpPr txBox="1"/>
          <p:nvPr/>
        </p:nvSpPr>
        <p:spPr>
          <a:xfrm>
            <a:off x="2375407" y="4713554"/>
            <a:ext cx="2038350"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panose="020B0604020202020204"/>
                <a:cs typeface="Arial" panose="020B0604020202020204"/>
              </a:rPr>
              <a:t>Umbrella</a:t>
            </a:r>
            <a:r>
              <a:rPr sz="1800" b="1" spc="-235" dirty="0">
                <a:latin typeface="Arial" panose="020B0604020202020204"/>
                <a:cs typeface="Arial" panose="020B0604020202020204"/>
              </a:rPr>
              <a:t> </a:t>
            </a:r>
            <a:r>
              <a:rPr sz="1800" b="1" spc="-20" dirty="0">
                <a:latin typeface="Arial" panose="020B0604020202020204"/>
                <a:cs typeface="Arial" panose="020B0604020202020204"/>
              </a:rPr>
              <a:t>Activities</a:t>
            </a:r>
            <a:endParaRPr sz="1800">
              <a:latin typeface="Arial" panose="020B0604020202020204"/>
              <a:cs typeface="Arial" panose="020B0604020202020204"/>
            </a:endParaRPr>
          </a:p>
        </p:txBody>
      </p:sp>
      <p:sp>
        <p:nvSpPr>
          <p:cNvPr id="12" name="object 12"/>
          <p:cNvSpPr/>
          <p:nvPr/>
        </p:nvSpPr>
        <p:spPr>
          <a:xfrm>
            <a:off x="688086" y="1296161"/>
            <a:ext cx="7848600" cy="3175"/>
          </a:xfrm>
          <a:custGeom>
            <a:avLst/>
            <a:gdLst/>
            <a:ahLst/>
            <a:cxnLst/>
            <a:rect l="l" t="t" r="r" b="b"/>
            <a:pathLst>
              <a:path w="7848600" h="3175">
                <a:moveTo>
                  <a:pt x="0" y="0"/>
                </a:moveTo>
                <a:lnTo>
                  <a:pt x="7848600" y="2666"/>
                </a:lnTo>
              </a:path>
            </a:pathLst>
          </a:custGeom>
          <a:ln w="50292">
            <a:solidFill>
              <a:srgbClr val="487CB9"/>
            </a:solidFill>
          </a:ln>
        </p:spPr>
        <p:txBody>
          <a:bodyPr wrap="square" lIns="0" tIns="0" rIns="0" bIns="0" rtlCol="0"/>
          <a:lstStyle/>
          <a:p/>
        </p:txBody>
      </p:sp>
      <p:grpSp>
        <p:nvGrpSpPr>
          <p:cNvPr id="13" name="object 13"/>
          <p:cNvGrpSpPr/>
          <p:nvPr/>
        </p:nvGrpSpPr>
        <p:grpSpPr>
          <a:xfrm>
            <a:off x="228600" y="1409700"/>
            <a:ext cx="1676400" cy="2552700"/>
            <a:chOff x="228600" y="1409700"/>
            <a:chExt cx="1676400" cy="2552700"/>
          </a:xfrm>
        </p:grpSpPr>
        <p:sp>
          <p:nvSpPr>
            <p:cNvPr id="14" name="object 14"/>
            <p:cNvSpPr/>
            <p:nvPr/>
          </p:nvSpPr>
          <p:spPr>
            <a:xfrm>
              <a:off x="228600" y="1409700"/>
              <a:ext cx="1676400" cy="1257300"/>
            </a:xfrm>
            <a:prstGeom prst="rect">
              <a:avLst/>
            </a:prstGeom>
            <a:blipFill>
              <a:blip r:embed="rId6" cstate="print"/>
              <a:stretch>
                <a:fillRect/>
              </a:stretch>
            </a:blipFill>
          </p:spPr>
          <p:txBody>
            <a:bodyPr wrap="square" lIns="0" tIns="0" rIns="0" bIns="0" rtlCol="0"/>
            <a:lstStyle/>
            <a:p/>
          </p:txBody>
        </p:sp>
        <p:sp>
          <p:nvSpPr>
            <p:cNvPr id="15" name="object 15"/>
            <p:cNvSpPr/>
            <p:nvPr/>
          </p:nvSpPr>
          <p:spPr>
            <a:xfrm>
              <a:off x="304800" y="2971800"/>
              <a:ext cx="1051560" cy="990600"/>
            </a:xfrm>
            <a:prstGeom prst="rect">
              <a:avLst/>
            </a:prstGeom>
            <a:blipFill>
              <a:blip r:embed="rId7" cstate="print"/>
              <a:stretch>
                <a:fillRect/>
              </a:stretch>
            </a:blipFill>
          </p:spPr>
          <p:txBody>
            <a:bodyPr wrap="square" lIns="0" tIns="0" rIns="0" bIns="0" rtlCol="0"/>
            <a:lstStyle/>
            <a:p/>
          </p:txBody>
        </p:sp>
      </p:grpSp>
      <p:sp>
        <p:nvSpPr>
          <p:cNvPr id="16" name="object 16"/>
          <p:cNvSpPr/>
          <p:nvPr/>
        </p:nvSpPr>
        <p:spPr>
          <a:xfrm>
            <a:off x="228600" y="5445252"/>
            <a:ext cx="1626108" cy="1031747"/>
          </a:xfrm>
          <a:prstGeom prst="rect">
            <a:avLst/>
          </a:prstGeom>
          <a:blipFill>
            <a:blip r:embed="rId8" cstate="print"/>
            <a:stretch>
              <a:fillRect/>
            </a:stretch>
          </a:blipFill>
        </p:spPr>
        <p:txBody>
          <a:bodyPr wrap="square" lIns="0" tIns="0" rIns="0" bIns="0" rtlCol="0"/>
          <a:lstStyle/>
          <a:p/>
        </p:txBody>
      </p:sp>
      <p:sp>
        <p:nvSpPr>
          <p:cNvPr id="17" name="object 17"/>
          <p:cNvSpPr/>
          <p:nvPr/>
        </p:nvSpPr>
        <p:spPr>
          <a:xfrm>
            <a:off x="5478193" y="1539189"/>
            <a:ext cx="3630167" cy="3474720"/>
          </a:xfrm>
          <a:prstGeom prst="rect">
            <a:avLst/>
          </a:prstGeom>
          <a:blipFill>
            <a:blip r:embed="rId9" cstate="print"/>
            <a:stretch>
              <a:fillRect/>
            </a:stretch>
          </a:blipFill>
        </p:spPr>
        <p:txBody>
          <a:bodyPr wrap="square" lIns="0" tIns="0" rIns="0" bIns="0" rtlCol="0"/>
          <a:lstStyl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6907" y="573785"/>
            <a:ext cx="3769995" cy="574040"/>
          </a:xfrm>
          <a:prstGeom prst="rect">
            <a:avLst/>
          </a:prstGeom>
        </p:spPr>
        <p:txBody>
          <a:bodyPr vert="horz" wrap="square" lIns="0" tIns="12700" rIns="0" bIns="0" rtlCol="0">
            <a:spAutoFit/>
          </a:bodyPr>
          <a:lstStyle/>
          <a:p>
            <a:pPr marL="12700">
              <a:lnSpc>
                <a:spcPct val="100000"/>
              </a:lnSpc>
              <a:spcBef>
                <a:spcPts val="100"/>
              </a:spcBef>
            </a:pPr>
            <a:r>
              <a:rPr spc="-10" dirty="0"/>
              <a:t>Umbrella</a:t>
            </a:r>
            <a:r>
              <a:rPr spc="-145" dirty="0"/>
              <a:t> </a:t>
            </a:r>
            <a:r>
              <a:rPr dirty="0"/>
              <a:t>Activities</a:t>
            </a:r>
            <a:endParaRPr dirty="0"/>
          </a:p>
        </p:txBody>
      </p:sp>
      <p:sp>
        <p:nvSpPr>
          <p:cNvPr id="3" name="object 3"/>
          <p:cNvSpPr txBox="1"/>
          <p:nvPr/>
        </p:nvSpPr>
        <p:spPr>
          <a:xfrm>
            <a:off x="610920" y="1252575"/>
            <a:ext cx="7186295" cy="4739005"/>
          </a:xfrm>
          <a:prstGeom prst="rect">
            <a:avLst/>
          </a:prstGeom>
        </p:spPr>
        <p:txBody>
          <a:bodyPr vert="horz" wrap="square" lIns="0" tIns="113030" rIns="0" bIns="0" rtlCol="0">
            <a:spAutoFit/>
          </a:bodyPr>
          <a:lstStyle/>
          <a:p>
            <a:pPr marL="299085" indent="-287020">
              <a:lnSpc>
                <a:spcPct val="100000"/>
              </a:lnSpc>
              <a:spcBef>
                <a:spcPts val="890"/>
              </a:spcBef>
              <a:buFont typeface="Arial" panose="020B0604020202020204"/>
              <a:buChar char="•"/>
              <a:tabLst>
                <a:tab pos="299720" algn="l"/>
              </a:tabLst>
            </a:pPr>
            <a:r>
              <a:rPr sz="3200" spc="-25" dirty="0">
                <a:latin typeface="Carlito"/>
                <a:cs typeface="Carlito"/>
              </a:rPr>
              <a:t>Software </a:t>
            </a:r>
            <a:r>
              <a:rPr sz="3200" spc="-20" dirty="0">
                <a:latin typeface="Carlito"/>
                <a:cs typeface="Carlito"/>
              </a:rPr>
              <a:t>project</a:t>
            </a:r>
            <a:r>
              <a:rPr sz="3200" spc="-85" dirty="0">
                <a:latin typeface="Carlito"/>
                <a:cs typeface="Carlito"/>
              </a:rPr>
              <a:t> </a:t>
            </a:r>
            <a:r>
              <a:rPr sz="3200" spc="-5" dirty="0">
                <a:latin typeface="Carlito"/>
                <a:cs typeface="Carlito"/>
              </a:rPr>
              <a:t>management</a:t>
            </a:r>
            <a:endParaRPr sz="3200">
              <a:latin typeface="Carlito"/>
              <a:cs typeface="Carlito"/>
            </a:endParaRPr>
          </a:p>
          <a:p>
            <a:pPr marL="299085" indent="-287020">
              <a:lnSpc>
                <a:spcPct val="100000"/>
              </a:lnSpc>
              <a:spcBef>
                <a:spcPts val="795"/>
              </a:spcBef>
              <a:buFont typeface="Arial" panose="020B0604020202020204"/>
              <a:buChar char="•"/>
              <a:tabLst>
                <a:tab pos="299720" algn="l"/>
              </a:tabLst>
            </a:pPr>
            <a:r>
              <a:rPr sz="3200" spc="-20" dirty="0">
                <a:latin typeface="Carlito"/>
                <a:cs typeface="Carlito"/>
              </a:rPr>
              <a:t>Formal technical</a:t>
            </a:r>
            <a:r>
              <a:rPr sz="3200" spc="15" dirty="0">
                <a:latin typeface="Carlito"/>
                <a:cs typeface="Carlito"/>
              </a:rPr>
              <a:t> </a:t>
            </a:r>
            <a:r>
              <a:rPr sz="3200" spc="-25" dirty="0">
                <a:latin typeface="Carlito"/>
                <a:cs typeface="Carlito"/>
              </a:rPr>
              <a:t>reviews</a:t>
            </a:r>
            <a:endParaRPr sz="3200">
              <a:latin typeface="Carlito"/>
              <a:cs typeface="Carlito"/>
            </a:endParaRPr>
          </a:p>
          <a:p>
            <a:pPr marL="299085" indent="-287020">
              <a:lnSpc>
                <a:spcPct val="100000"/>
              </a:lnSpc>
              <a:spcBef>
                <a:spcPts val="805"/>
              </a:spcBef>
              <a:buFont typeface="Arial" panose="020B0604020202020204"/>
              <a:buChar char="•"/>
              <a:tabLst>
                <a:tab pos="299720" algn="l"/>
              </a:tabLst>
            </a:pPr>
            <a:r>
              <a:rPr sz="3200" spc="-25" dirty="0">
                <a:latin typeface="Carlito"/>
                <a:cs typeface="Carlito"/>
              </a:rPr>
              <a:t>Software </a:t>
            </a:r>
            <a:r>
              <a:rPr sz="3200" spc="-5" dirty="0">
                <a:latin typeface="Carlito"/>
                <a:cs typeface="Carlito"/>
              </a:rPr>
              <a:t>quality</a:t>
            </a:r>
            <a:r>
              <a:rPr sz="3200" spc="-30" dirty="0">
                <a:latin typeface="Carlito"/>
                <a:cs typeface="Carlito"/>
              </a:rPr>
              <a:t> </a:t>
            </a:r>
            <a:r>
              <a:rPr sz="3200" spc="-20" dirty="0">
                <a:latin typeface="Carlito"/>
                <a:cs typeface="Carlito"/>
              </a:rPr>
              <a:t>assurance</a:t>
            </a:r>
            <a:endParaRPr sz="3200">
              <a:latin typeface="Carlito"/>
              <a:cs typeface="Carlito"/>
            </a:endParaRPr>
          </a:p>
          <a:p>
            <a:pPr marL="299085" indent="-287020">
              <a:lnSpc>
                <a:spcPct val="100000"/>
              </a:lnSpc>
              <a:spcBef>
                <a:spcPts val="805"/>
              </a:spcBef>
              <a:buFont typeface="Arial" panose="020B0604020202020204"/>
              <a:buChar char="•"/>
              <a:tabLst>
                <a:tab pos="299720" algn="l"/>
              </a:tabLst>
            </a:pPr>
            <a:r>
              <a:rPr sz="3200" spc="-25" dirty="0">
                <a:latin typeface="Carlito"/>
                <a:cs typeface="Carlito"/>
              </a:rPr>
              <a:t>Software configuration</a:t>
            </a:r>
            <a:r>
              <a:rPr sz="3200" spc="-80" dirty="0">
                <a:latin typeface="Carlito"/>
                <a:cs typeface="Carlito"/>
              </a:rPr>
              <a:t> </a:t>
            </a:r>
            <a:r>
              <a:rPr sz="3200" spc="-5" dirty="0">
                <a:latin typeface="Carlito"/>
                <a:cs typeface="Carlito"/>
              </a:rPr>
              <a:t>management</a:t>
            </a:r>
            <a:endParaRPr sz="3200">
              <a:latin typeface="Carlito"/>
              <a:cs typeface="Carlito"/>
            </a:endParaRPr>
          </a:p>
          <a:p>
            <a:pPr marL="299085" indent="-287020">
              <a:lnSpc>
                <a:spcPct val="100000"/>
              </a:lnSpc>
              <a:spcBef>
                <a:spcPts val="795"/>
              </a:spcBef>
              <a:buFont typeface="Arial" panose="020B0604020202020204"/>
              <a:buChar char="•"/>
              <a:tabLst>
                <a:tab pos="299720" algn="l"/>
              </a:tabLst>
            </a:pPr>
            <a:r>
              <a:rPr sz="3200" spc="-60" dirty="0">
                <a:latin typeface="Carlito"/>
                <a:cs typeface="Carlito"/>
              </a:rPr>
              <a:t>Work </a:t>
            </a:r>
            <a:r>
              <a:rPr sz="3200" spc="-20" dirty="0">
                <a:latin typeface="Carlito"/>
                <a:cs typeface="Carlito"/>
              </a:rPr>
              <a:t>product </a:t>
            </a:r>
            <a:r>
              <a:rPr sz="3200" spc="-25" dirty="0">
                <a:latin typeface="Carlito"/>
                <a:cs typeface="Carlito"/>
              </a:rPr>
              <a:t>preparation </a:t>
            </a:r>
            <a:r>
              <a:rPr sz="3200" dirty="0">
                <a:latin typeface="Carlito"/>
                <a:cs typeface="Carlito"/>
              </a:rPr>
              <a:t>and</a:t>
            </a:r>
            <a:r>
              <a:rPr sz="3200" spc="-55" dirty="0">
                <a:latin typeface="Carlito"/>
                <a:cs typeface="Carlito"/>
              </a:rPr>
              <a:t> </a:t>
            </a:r>
            <a:r>
              <a:rPr sz="3200" spc="-20" dirty="0">
                <a:latin typeface="Carlito"/>
                <a:cs typeface="Carlito"/>
              </a:rPr>
              <a:t>production</a:t>
            </a:r>
            <a:endParaRPr sz="3200">
              <a:latin typeface="Carlito"/>
              <a:cs typeface="Carlito"/>
            </a:endParaRPr>
          </a:p>
          <a:p>
            <a:pPr marL="299085" indent="-287020">
              <a:lnSpc>
                <a:spcPct val="100000"/>
              </a:lnSpc>
              <a:spcBef>
                <a:spcPts val="805"/>
              </a:spcBef>
              <a:buFont typeface="Arial" panose="020B0604020202020204"/>
              <a:buChar char="•"/>
              <a:tabLst>
                <a:tab pos="299720" algn="l"/>
              </a:tabLst>
            </a:pPr>
            <a:r>
              <a:rPr sz="3200" spc="-20" dirty="0">
                <a:latin typeface="Carlito"/>
                <a:cs typeface="Carlito"/>
              </a:rPr>
              <a:t>Reusability</a:t>
            </a:r>
            <a:r>
              <a:rPr sz="3200" spc="45" dirty="0">
                <a:latin typeface="Carlito"/>
                <a:cs typeface="Carlito"/>
              </a:rPr>
              <a:t> </a:t>
            </a:r>
            <a:r>
              <a:rPr sz="3200" spc="-5" dirty="0">
                <a:latin typeface="Carlito"/>
                <a:cs typeface="Carlito"/>
              </a:rPr>
              <a:t>management</a:t>
            </a:r>
            <a:endParaRPr sz="3200">
              <a:latin typeface="Carlito"/>
              <a:cs typeface="Carlito"/>
            </a:endParaRPr>
          </a:p>
          <a:p>
            <a:pPr marL="299085" indent="-287020">
              <a:lnSpc>
                <a:spcPct val="100000"/>
              </a:lnSpc>
              <a:spcBef>
                <a:spcPts val="805"/>
              </a:spcBef>
              <a:buFont typeface="Arial" panose="020B0604020202020204"/>
              <a:buChar char="•"/>
              <a:tabLst>
                <a:tab pos="299720" algn="l"/>
              </a:tabLst>
            </a:pPr>
            <a:r>
              <a:rPr sz="3200" spc="-20" dirty="0">
                <a:latin typeface="Carlito"/>
                <a:cs typeface="Carlito"/>
              </a:rPr>
              <a:t>Measurement</a:t>
            </a:r>
            <a:endParaRPr sz="3200">
              <a:latin typeface="Carlito"/>
              <a:cs typeface="Carlito"/>
            </a:endParaRPr>
          </a:p>
          <a:p>
            <a:pPr marL="299085" indent="-287020">
              <a:lnSpc>
                <a:spcPct val="100000"/>
              </a:lnSpc>
              <a:spcBef>
                <a:spcPts val="790"/>
              </a:spcBef>
              <a:buFont typeface="Arial" panose="020B0604020202020204"/>
              <a:buChar char="•"/>
              <a:tabLst>
                <a:tab pos="299720" algn="l"/>
              </a:tabLst>
            </a:pPr>
            <a:r>
              <a:rPr sz="3200" dirty="0">
                <a:latin typeface="Carlito"/>
                <a:cs typeface="Carlito"/>
              </a:rPr>
              <a:t>Risk</a:t>
            </a:r>
            <a:r>
              <a:rPr sz="3200" spc="-35" dirty="0">
                <a:latin typeface="Carlito"/>
                <a:cs typeface="Carlito"/>
              </a:rPr>
              <a:t> </a:t>
            </a:r>
            <a:r>
              <a:rPr sz="3200" spc="-10" dirty="0">
                <a:latin typeface="Carlito"/>
                <a:cs typeface="Carlito"/>
              </a:rPr>
              <a:t>management</a:t>
            </a:r>
            <a:endParaRPr sz="3200">
              <a:latin typeface="Carlito"/>
              <a:cs typeface="Carli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371600" y="1524000"/>
            <a:ext cx="6400800" cy="4124325"/>
          </a:xfrm>
        </p:spPr>
        <p:txBody>
          <a:bodyPr/>
          <a:p>
            <a:r>
              <a:rPr sz="2800" b="1" spc="-25" dirty="0">
                <a:latin typeface="Carlito"/>
                <a:cs typeface="Carlito"/>
                <a:sym typeface="+mn-ea"/>
              </a:rPr>
              <a:t>Software </a:t>
            </a:r>
            <a:r>
              <a:rPr sz="2800" b="1" spc="-5" dirty="0">
                <a:latin typeface="Carlito"/>
                <a:cs typeface="Carlito"/>
                <a:sym typeface="+mn-ea"/>
              </a:rPr>
              <a:t>quality</a:t>
            </a:r>
            <a:r>
              <a:rPr sz="2800" b="1" spc="-30" dirty="0">
                <a:latin typeface="Carlito"/>
                <a:cs typeface="Carlito"/>
                <a:sym typeface="+mn-ea"/>
              </a:rPr>
              <a:t> </a:t>
            </a:r>
            <a:r>
              <a:rPr sz="2800" b="1" spc="-20" dirty="0">
                <a:latin typeface="Carlito"/>
                <a:cs typeface="Carlito"/>
                <a:sym typeface="+mn-ea"/>
              </a:rPr>
              <a:t>assurance</a:t>
            </a:r>
            <a:r>
              <a:rPr lang="en-US" sz="2800" b="1" spc="-20" dirty="0">
                <a:latin typeface="Carlito"/>
                <a:cs typeface="Carlito"/>
                <a:sym typeface="+mn-ea"/>
              </a:rPr>
              <a:t>:</a:t>
            </a:r>
            <a:endParaRPr sz="2800" b="1" spc="-20" dirty="0">
              <a:latin typeface="Carlito"/>
              <a:cs typeface="Carlito"/>
              <a:sym typeface="+mn-ea"/>
            </a:endParaRPr>
          </a:p>
          <a:p>
            <a:r>
              <a:rPr>
                <a:latin typeface="Carlito"/>
                <a:cs typeface="Carlito"/>
              </a:rPr>
              <a:t>Software quality assurance (SQA) is a crucial process that must be implemented during the software development life cycle. The primary purpose of QA is to ensure that the software meets planned functionality, bug-free, and it will be working flawlessly under different circumstances.</a:t>
            </a:r>
            <a:endParaRPr>
              <a:latin typeface="Carlito"/>
              <a:cs typeface="Carlito"/>
            </a:endParaRPr>
          </a:p>
          <a:p>
            <a:r>
              <a:rPr lang="en-US"/>
              <a:t>This cycle for quality assurance consists of four steps: </a:t>
            </a:r>
            <a:r>
              <a:rPr lang="en-US" b="1"/>
              <a:t>Plan, Do, Check, and Act.</a:t>
            </a:r>
            <a:endParaRPr lang="en-US"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371600" y="411480"/>
            <a:ext cx="6400800" cy="1661795"/>
          </a:xfrm>
        </p:spPr>
        <p:txBody>
          <a:bodyPr/>
          <a:p>
            <a:r>
              <a:rPr sz="2800" b="1" spc="-20" dirty="0">
                <a:latin typeface="Carlito"/>
                <a:cs typeface="Carlito"/>
                <a:sym typeface="+mn-ea"/>
              </a:rPr>
              <a:t>Formal technical</a:t>
            </a:r>
            <a:r>
              <a:rPr sz="2800" b="1" spc="15" dirty="0">
                <a:latin typeface="Carlito"/>
                <a:cs typeface="Carlito"/>
                <a:sym typeface="+mn-ea"/>
              </a:rPr>
              <a:t> </a:t>
            </a:r>
            <a:r>
              <a:rPr sz="2800" b="1" spc="-25" dirty="0">
                <a:latin typeface="Carlito"/>
                <a:cs typeface="Carlito"/>
                <a:sym typeface="+mn-ea"/>
              </a:rPr>
              <a:t>reviews</a:t>
            </a:r>
            <a:r>
              <a:rPr lang="en-US" sz="2800" b="1" spc="-25" dirty="0">
                <a:latin typeface="Carlito"/>
                <a:cs typeface="Carlito"/>
                <a:sym typeface="+mn-ea"/>
              </a:rPr>
              <a:t>:</a:t>
            </a:r>
            <a:endParaRPr lang="en-US" sz="2800" b="1" spc="-25" dirty="0">
              <a:latin typeface="Carlito"/>
              <a:cs typeface="Carlito"/>
              <a:sym typeface="+mn-ea"/>
            </a:endParaRPr>
          </a:p>
          <a:p>
            <a:pPr marL="342900" indent="-342900">
              <a:buFont typeface="Arial" panose="020B0604020202020204" pitchFamily="34" charset="0"/>
              <a:buChar char="•"/>
            </a:pPr>
            <a:r>
              <a:rPr lang="en-US" sz="2000" spc="-25" dirty="0">
                <a:latin typeface="Carlito"/>
                <a:cs typeface="Carlito"/>
                <a:sym typeface="+mn-ea"/>
              </a:rPr>
              <a:t>The purpose of FTR is to verify that the software meets specified requirements.</a:t>
            </a:r>
            <a:endParaRPr lang="en-US" sz="2000" spc="-25" dirty="0">
              <a:latin typeface="Carlito"/>
              <a:cs typeface="Carlito"/>
              <a:sym typeface="+mn-ea"/>
            </a:endParaRPr>
          </a:p>
          <a:p>
            <a:pPr marL="342900" indent="-342900">
              <a:buFont typeface="Arial" panose="020B0604020202020204" pitchFamily="34" charset="0"/>
              <a:buChar char="•"/>
            </a:pPr>
            <a:endParaRPr lang="en-US" sz="2000" spc="-25" dirty="0">
              <a:latin typeface="Carlito"/>
              <a:cs typeface="Carlito"/>
              <a:sym typeface="+mn-ea"/>
            </a:endParaRPr>
          </a:p>
          <a:p>
            <a:pPr marL="342900" indent="-342900">
              <a:buFont typeface="Arial" panose="020B0604020202020204" pitchFamily="34" charset="0"/>
              <a:buChar char="•"/>
            </a:pPr>
            <a:r>
              <a:rPr lang="en-US" sz="2000" spc="-25" dirty="0">
                <a:latin typeface="Carlito"/>
                <a:cs typeface="Carlito"/>
                <a:sym typeface="+mn-ea"/>
              </a:rPr>
              <a:t>To makes the project more manageable.</a:t>
            </a:r>
            <a:endParaRPr lang="en-US" sz="2000" spc="-25" dirty="0">
              <a:latin typeface="Carlito"/>
              <a:cs typeface="Carlito"/>
              <a:sym typeface="+mn-ea"/>
            </a:endParaRPr>
          </a:p>
        </p:txBody>
      </p:sp>
      <p:sp>
        <p:nvSpPr>
          <p:cNvPr id="4" name="Text Box 3"/>
          <p:cNvSpPr txBox="1"/>
          <p:nvPr/>
        </p:nvSpPr>
        <p:spPr>
          <a:xfrm>
            <a:off x="997585" y="2407285"/>
            <a:ext cx="7051040" cy="1322070"/>
          </a:xfrm>
          <a:prstGeom prst="rect">
            <a:avLst/>
          </a:prstGeom>
          <a:noFill/>
        </p:spPr>
        <p:txBody>
          <a:bodyPr wrap="square" rtlCol="0">
            <a:spAutoFit/>
          </a:bodyPr>
          <a:p>
            <a:pPr algn="l"/>
            <a:r>
              <a:rPr lang="en-US" sz="2400" b="1"/>
              <a:t>Configuration management</a:t>
            </a:r>
            <a:r>
              <a:rPr lang="en-US"/>
              <a:t> can be used to maintain OS</a:t>
            </a:r>
            <a:endParaRPr lang="en-US"/>
          </a:p>
          <a:p>
            <a:pPr algn="l"/>
            <a:r>
              <a:rPr lang="en-US"/>
              <a:t> configuration files.</a:t>
            </a:r>
            <a:r>
              <a:rPr lang="en-US" sz="2000" b="1"/>
              <a:t> Example </a:t>
            </a:r>
            <a:r>
              <a:rPr lang="en-US"/>
              <a:t>systems include  </a:t>
            </a:r>
            <a:endParaRPr lang="en-US"/>
          </a:p>
          <a:p>
            <a:pPr algn="l"/>
            <a:r>
              <a:rPr lang="en-US"/>
              <a:t> Chef, Nix, Otter, Puppet, Quattor</a:t>
            </a:r>
            <a:endParaRPr lang="en-US"/>
          </a:p>
          <a:p>
            <a:pPr algn="l"/>
            <a:r>
              <a:rPr lang="en-US"/>
              <a:t> Terraform, Pulumi and Vagrant.</a:t>
            </a:r>
            <a:endParaRPr lang="en-US"/>
          </a:p>
        </p:txBody>
      </p:sp>
      <p:sp>
        <p:nvSpPr>
          <p:cNvPr id="6" name="Text Box 5"/>
          <p:cNvSpPr txBox="1"/>
          <p:nvPr/>
        </p:nvSpPr>
        <p:spPr>
          <a:xfrm>
            <a:off x="1447800" y="4114800"/>
            <a:ext cx="5871845" cy="1229995"/>
          </a:xfrm>
          <a:prstGeom prst="rect">
            <a:avLst/>
          </a:prstGeom>
          <a:noFill/>
        </p:spPr>
        <p:txBody>
          <a:bodyPr wrap="square" rtlCol="0">
            <a:spAutoFit/>
          </a:bodyPr>
          <a:p>
            <a:pPr algn="l"/>
            <a:r>
              <a:rPr lang="en-US" sz="2000" b="1"/>
              <a:t>Software project management</a:t>
            </a:r>
            <a:r>
              <a:rPr lang="en-US"/>
              <a:t> is an art and science of planning and leading software projects. It is a sub-discipline of project management in which software projects are planned, implemented, monitored and controlled.</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371600" y="335280"/>
            <a:ext cx="6400800" cy="1292225"/>
          </a:xfrm>
        </p:spPr>
        <p:txBody>
          <a:bodyPr/>
          <a:p>
            <a:pPr marL="342900" indent="-342900">
              <a:buFont typeface="Arial" panose="020B0604020202020204" pitchFamily="34" charset="0"/>
              <a:buChar char="•"/>
            </a:pPr>
            <a:r>
              <a:rPr lang="en-US" b="1"/>
              <a:t>Reusability management:</a:t>
            </a:r>
            <a:endParaRPr lang="en-US" b="1"/>
          </a:p>
          <a:p>
            <a:pPr marL="342900" indent="-342900"/>
            <a:r>
              <a:rPr lang="en-US" sz="2000"/>
              <a:t> Define the standards for the reuse of work products (including software components), and develop mechanisms to implement reusable components</a:t>
            </a:r>
            <a:endParaRPr lang="en-US" sz="2000"/>
          </a:p>
        </p:txBody>
      </p:sp>
      <p:sp>
        <p:nvSpPr>
          <p:cNvPr id="4" name="Text Box 3"/>
          <p:cNvSpPr txBox="1"/>
          <p:nvPr/>
        </p:nvSpPr>
        <p:spPr>
          <a:xfrm>
            <a:off x="1077595" y="1928495"/>
            <a:ext cx="7282180" cy="1198880"/>
          </a:xfrm>
          <a:prstGeom prst="rect">
            <a:avLst/>
          </a:prstGeom>
          <a:noFill/>
        </p:spPr>
        <p:txBody>
          <a:bodyPr wrap="none" rtlCol="0">
            <a:spAutoFit/>
          </a:bodyPr>
          <a:p>
            <a:pPr marL="342900" indent="-342900" algn="l">
              <a:buFont typeface="Arial" panose="020B0604020202020204" pitchFamily="34" charset="0"/>
              <a:buChar char="•"/>
            </a:pPr>
            <a:r>
              <a:rPr lang="en-US" sz="2400" b="1"/>
              <a:t>Risk management:</a:t>
            </a:r>
            <a:endParaRPr lang="en-US"/>
          </a:p>
          <a:p>
            <a:pPr marL="285750" indent="-285750" algn="l"/>
            <a:r>
              <a:rPr lang="en-US"/>
              <a:t> </a:t>
            </a:r>
            <a:r>
              <a:rPr lang="en-US" sz="2400"/>
              <a:t>Risk management is a series of steps to help software</a:t>
            </a:r>
            <a:endParaRPr lang="en-US" sz="2400"/>
          </a:p>
          <a:p>
            <a:pPr algn="l"/>
            <a:r>
              <a:rPr lang="en-US" sz="2400"/>
              <a:t> development teams understand and manage uncertainty</a:t>
            </a:r>
            <a:endParaRPr lang="en-US" sz="2400"/>
          </a:p>
        </p:txBody>
      </p:sp>
      <p:sp>
        <p:nvSpPr>
          <p:cNvPr id="5" name="Text Box 4"/>
          <p:cNvSpPr txBox="1"/>
          <p:nvPr/>
        </p:nvSpPr>
        <p:spPr>
          <a:xfrm>
            <a:off x="1087755" y="2935605"/>
            <a:ext cx="5114925" cy="1291590"/>
          </a:xfrm>
          <a:prstGeom prst="rect">
            <a:avLst/>
          </a:prstGeom>
          <a:noFill/>
        </p:spPr>
        <p:txBody>
          <a:bodyPr wrap="none" rtlCol="0">
            <a:spAutoFit/>
          </a:bodyPr>
          <a:p>
            <a:pPr algn="l"/>
            <a:endParaRPr lang="en-US"/>
          </a:p>
          <a:p>
            <a:pPr marL="342900" indent="-342900" algn="l">
              <a:buFont typeface="Arial" panose="020B0604020202020204" pitchFamily="34" charset="0"/>
              <a:buChar char="•"/>
            </a:pPr>
            <a:r>
              <a:rPr lang="en-US" sz="2000" b="1"/>
              <a:t>Work product preparation and production:</a:t>
            </a:r>
            <a:endParaRPr lang="en-US" sz="2000" b="1"/>
          </a:p>
          <a:p>
            <a:pPr marL="342900" indent="-342900" algn="l"/>
            <a:r>
              <a:rPr lang="en-US" sz="2000" b="1"/>
              <a:t> </a:t>
            </a:r>
            <a:r>
              <a:rPr lang="en-US" sz="2000"/>
              <a:t>encompasses the activities required to create</a:t>
            </a:r>
            <a:endParaRPr lang="en-US" sz="2000"/>
          </a:p>
          <a:p>
            <a:pPr algn="l"/>
            <a:r>
              <a:rPr lang="en-US" sz="2000"/>
              <a:t> work products such as models, documents, etc.</a:t>
            </a:r>
            <a:endParaRPr lang="en-US" sz="2000"/>
          </a:p>
        </p:txBody>
      </p:sp>
      <p:sp>
        <p:nvSpPr>
          <p:cNvPr id="6" name="Text Box 5"/>
          <p:cNvSpPr txBox="1"/>
          <p:nvPr/>
        </p:nvSpPr>
        <p:spPr>
          <a:xfrm>
            <a:off x="1102995" y="4486275"/>
            <a:ext cx="6443345" cy="1014730"/>
          </a:xfrm>
          <a:prstGeom prst="rect">
            <a:avLst/>
          </a:prstGeom>
          <a:noFill/>
        </p:spPr>
        <p:txBody>
          <a:bodyPr wrap="none" rtlCol="0">
            <a:spAutoFit/>
          </a:bodyPr>
          <a:p>
            <a:pPr algn="l"/>
            <a:endParaRPr lang="en-US"/>
          </a:p>
          <a:p>
            <a:pPr marL="342900" indent="-342900" algn="l">
              <a:buFont typeface="Arial" panose="020B0604020202020204" pitchFamily="34" charset="0"/>
              <a:buChar char="•"/>
            </a:pPr>
            <a:r>
              <a:rPr lang="en-US" sz="2400" b="1"/>
              <a:t>Measurement</a:t>
            </a:r>
            <a:r>
              <a:rPr lang="en-US"/>
              <a:t> consists of the effort required to</a:t>
            </a:r>
            <a:endParaRPr lang="en-US"/>
          </a:p>
          <a:p>
            <a:pPr algn="l"/>
            <a:r>
              <a:rPr lang="en-US"/>
              <a:t> measure the software. · The software cannot be measured directly.</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096" y="701751"/>
            <a:ext cx="1985645" cy="574675"/>
          </a:xfrm>
          <a:prstGeom prst="rect">
            <a:avLst/>
          </a:prstGeom>
        </p:spPr>
        <p:txBody>
          <a:bodyPr vert="horz" wrap="square" lIns="0" tIns="12700" rIns="0" bIns="0" rtlCol="0">
            <a:spAutoFit/>
          </a:bodyPr>
          <a:lstStyle/>
          <a:p>
            <a:pPr marL="12700">
              <a:lnSpc>
                <a:spcPct val="100000"/>
              </a:lnSpc>
              <a:spcBef>
                <a:spcPts val="100"/>
              </a:spcBef>
            </a:pPr>
            <a:r>
              <a:rPr dirty="0"/>
              <a:t>Summ</a:t>
            </a:r>
            <a:r>
              <a:rPr spc="-5" dirty="0"/>
              <a:t>a</a:t>
            </a:r>
            <a:r>
              <a:rPr spc="20" dirty="0"/>
              <a:t>r</a:t>
            </a:r>
            <a:r>
              <a:rPr dirty="0"/>
              <a:t>y</a:t>
            </a:r>
            <a:endParaRPr dirty="0"/>
          </a:p>
        </p:txBody>
      </p:sp>
      <p:sp>
        <p:nvSpPr>
          <p:cNvPr id="3" name="object 3"/>
          <p:cNvSpPr txBox="1"/>
          <p:nvPr/>
        </p:nvSpPr>
        <p:spPr>
          <a:xfrm>
            <a:off x="535635" y="1563446"/>
            <a:ext cx="7873365" cy="2203167"/>
          </a:xfrm>
          <a:prstGeom prst="rect">
            <a:avLst/>
          </a:prstGeom>
        </p:spPr>
        <p:txBody>
          <a:bodyPr vert="horz" wrap="square" lIns="0" tIns="12700" rIns="0" bIns="0" rtlCol="0">
            <a:spAutoFit/>
          </a:bodyPr>
          <a:lstStyle/>
          <a:p>
            <a:pPr marL="355600" indent="-342900">
              <a:lnSpc>
                <a:spcPts val="2745"/>
              </a:lnSpc>
              <a:spcBef>
                <a:spcPts val="100"/>
              </a:spcBef>
              <a:buFont typeface="Arial" panose="020B0604020202020204"/>
              <a:buChar char="•"/>
              <a:tabLst>
                <a:tab pos="354965" algn="l"/>
                <a:tab pos="355600" algn="l"/>
                <a:tab pos="3206750" algn="l"/>
              </a:tabLst>
            </a:pPr>
            <a:r>
              <a:rPr sz="2400" b="1" spc="-20" dirty="0">
                <a:latin typeface="Carlito"/>
                <a:cs typeface="Carlito"/>
              </a:rPr>
              <a:t>Software</a:t>
            </a:r>
            <a:r>
              <a:rPr sz="2400" b="1" dirty="0">
                <a:latin typeface="Carlito"/>
                <a:cs typeface="Carlito"/>
              </a:rPr>
              <a:t> </a:t>
            </a:r>
            <a:r>
              <a:rPr sz="2400" b="1" spc="-5" dirty="0">
                <a:latin typeface="Carlito"/>
                <a:cs typeface="Carlito"/>
              </a:rPr>
              <a:t>engineering	</a:t>
            </a:r>
            <a:r>
              <a:rPr sz="2400" b="1" dirty="0">
                <a:latin typeface="Carlito"/>
                <a:cs typeface="Carlito"/>
              </a:rPr>
              <a:t>is </a:t>
            </a:r>
            <a:r>
              <a:rPr sz="2400" b="1" spc="-5" dirty="0">
                <a:latin typeface="Carlito"/>
                <a:cs typeface="Carlito"/>
              </a:rPr>
              <a:t>the </a:t>
            </a:r>
            <a:r>
              <a:rPr sz="2400" b="1" spc="-10" dirty="0">
                <a:latin typeface="Carlito"/>
                <a:cs typeface="Carlito"/>
              </a:rPr>
              <a:t>combination </a:t>
            </a:r>
            <a:r>
              <a:rPr sz="2400" b="1" dirty="0">
                <a:latin typeface="Carlito"/>
                <a:cs typeface="Carlito"/>
              </a:rPr>
              <a:t>of </a:t>
            </a:r>
            <a:r>
              <a:rPr sz="2400" b="1" spc="-5" dirty="0">
                <a:latin typeface="Carlito"/>
                <a:cs typeface="Carlito"/>
              </a:rPr>
              <a:t>paperwork</a:t>
            </a:r>
            <a:r>
              <a:rPr sz="2400" b="1" spc="-235" dirty="0">
                <a:latin typeface="Carlito"/>
                <a:cs typeface="Carlito"/>
              </a:rPr>
              <a:t> </a:t>
            </a:r>
            <a:r>
              <a:rPr sz="2400" b="1" dirty="0" smtClean="0">
                <a:latin typeface="Carlito"/>
                <a:cs typeface="Carlito"/>
              </a:rPr>
              <a:t>and</a:t>
            </a:r>
            <a:r>
              <a:rPr lang="en-US" sz="2400" dirty="0">
                <a:latin typeface="Carlito"/>
                <a:cs typeface="Carlito"/>
              </a:rPr>
              <a:t> </a:t>
            </a:r>
            <a:r>
              <a:rPr lang="en-US" sz="2400" b="1" spc="-25" dirty="0" smtClean="0">
                <a:latin typeface="Carlito"/>
                <a:cs typeface="Carlito"/>
              </a:rPr>
              <a:t>S</a:t>
            </a:r>
            <a:r>
              <a:rPr sz="2400" b="1" spc="-25" dirty="0" smtClean="0">
                <a:latin typeface="Carlito"/>
                <a:cs typeface="Carlito"/>
              </a:rPr>
              <a:t>ystematic</a:t>
            </a:r>
            <a:r>
              <a:rPr lang="en-US" sz="2400" b="1" spc="-25" dirty="0" smtClean="0">
                <a:latin typeface="Carlito"/>
                <a:cs typeface="Carlito"/>
              </a:rPr>
              <a:t>  </a:t>
            </a:r>
            <a:r>
              <a:rPr sz="2400" b="1" spc="-5" dirty="0" smtClean="0">
                <a:latin typeface="Carlito"/>
                <a:cs typeface="Carlito"/>
              </a:rPr>
              <a:t>solution </a:t>
            </a:r>
            <a:r>
              <a:rPr sz="2400" b="1" dirty="0">
                <a:latin typeface="Carlito"/>
                <a:cs typeface="Carlito"/>
              </a:rPr>
              <a:t>of </a:t>
            </a:r>
            <a:r>
              <a:rPr sz="2400" b="1" spc="-5" dirty="0">
                <a:latin typeface="Carlito"/>
                <a:cs typeface="Carlito"/>
              </a:rPr>
              <a:t>the </a:t>
            </a:r>
            <a:r>
              <a:rPr sz="2400" b="1" spc="-10" dirty="0">
                <a:latin typeface="Carlito"/>
                <a:cs typeface="Carlito"/>
              </a:rPr>
              <a:t>addressed</a:t>
            </a:r>
            <a:r>
              <a:rPr sz="2400" b="1" spc="-85" dirty="0">
                <a:latin typeface="Carlito"/>
                <a:cs typeface="Carlito"/>
              </a:rPr>
              <a:t> </a:t>
            </a:r>
            <a:r>
              <a:rPr sz="2400" b="1" spc="-5" dirty="0">
                <a:latin typeface="Carlito"/>
                <a:cs typeface="Carlito"/>
              </a:rPr>
              <a:t>problem</a:t>
            </a:r>
            <a:endParaRPr sz="2400" dirty="0">
              <a:latin typeface="Carlito"/>
              <a:cs typeface="Carlito"/>
            </a:endParaRPr>
          </a:p>
          <a:p>
            <a:pPr marL="355600" indent="-342900">
              <a:lnSpc>
                <a:spcPct val="100000"/>
              </a:lnSpc>
              <a:spcBef>
                <a:spcPts val="300"/>
              </a:spcBef>
              <a:buFont typeface="Arial" panose="020B0604020202020204"/>
              <a:buChar char="•"/>
              <a:tabLst>
                <a:tab pos="354965" algn="l"/>
                <a:tab pos="355600" algn="l"/>
                <a:tab pos="1637030" algn="l"/>
              </a:tabLst>
            </a:pPr>
            <a:r>
              <a:rPr sz="2400" b="1" spc="-20" dirty="0">
                <a:latin typeface="Carlito"/>
                <a:cs typeface="Carlito"/>
              </a:rPr>
              <a:t>Software	</a:t>
            </a:r>
            <a:r>
              <a:rPr sz="2400" b="1" dirty="0">
                <a:latin typeface="Carlito"/>
                <a:cs typeface="Carlito"/>
              </a:rPr>
              <a:t>is </a:t>
            </a:r>
            <a:r>
              <a:rPr sz="2400" b="1" spc="-25" dirty="0">
                <a:latin typeface="Carlito"/>
                <a:cs typeface="Carlito"/>
              </a:rPr>
              <a:t>first </a:t>
            </a:r>
            <a:r>
              <a:rPr sz="2400" b="1" dirty="0">
                <a:latin typeface="Carlito"/>
                <a:cs typeface="Carlito"/>
              </a:rPr>
              <a:t>designed </a:t>
            </a:r>
            <a:r>
              <a:rPr sz="2400" b="1" spc="-5" dirty="0">
                <a:latin typeface="Carlito"/>
                <a:cs typeface="Carlito"/>
              </a:rPr>
              <a:t>then </a:t>
            </a:r>
            <a:r>
              <a:rPr sz="2400" b="1" spc="-10" dirty="0">
                <a:latin typeface="Carlito"/>
                <a:cs typeface="Carlito"/>
              </a:rPr>
              <a:t>engineered</a:t>
            </a:r>
            <a:r>
              <a:rPr sz="2400" b="1" spc="-60" dirty="0">
                <a:latin typeface="Carlito"/>
                <a:cs typeface="Carlito"/>
              </a:rPr>
              <a:t> </a:t>
            </a:r>
            <a:r>
              <a:rPr sz="2400" b="1" dirty="0">
                <a:latin typeface="Carlito"/>
                <a:cs typeface="Carlito"/>
              </a:rPr>
              <a:t>.</a:t>
            </a:r>
            <a:endParaRPr sz="2400" dirty="0">
              <a:latin typeface="Carlito"/>
              <a:cs typeface="Carlito"/>
            </a:endParaRPr>
          </a:p>
          <a:p>
            <a:pPr marL="355600" marR="95885" indent="-342900">
              <a:lnSpc>
                <a:spcPts val="2600"/>
              </a:lnSpc>
              <a:spcBef>
                <a:spcPts val="635"/>
              </a:spcBef>
              <a:buFont typeface="Arial" panose="020B0604020202020204"/>
              <a:buChar char="•"/>
              <a:tabLst>
                <a:tab pos="354965" algn="l"/>
                <a:tab pos="355600" algn="l"/>
              </a:tabLst>
            </a:pPr>
            <a:r>
              <a:rPr sz="2400" b="1" spc="-25" dirty="0">
                <a:latin typeface="Carlito"/>
                <a:cs typeface="Carlito"/>
              </a:rPr>
              <a:t>Evolution </a:t>
            </a:r>
            <a:r>
              <a:rPr sz="2400" b="1" dirty="0">
                <a:latin typeface="Carlito"/>
                <a:cs typeface="Carlito"/>
              </a:rPr>
              <a:t>and </a:t>
            </a:r>
            <a:r>
              <a:rPr sz="2400" b="1" spc="-5" dirty="0">
                <a:latin typeface="Carlito"/>
                <a:cs typeface="Carlito"/>
              </a:rPr>
              <a:t>the </a:t>
            </a:r>
            <a:r>
              <a:rPr sz="2400" b="1" spc="-20" dirty="0">
                <a:latin typeface="Carlito"/>
                <a:cs typeface="Carlito"/>
              </a:rPr>
              <a:t>maintenance </a:t>
            </a:r>
            <a:r>
              <a:rPr sz="2400" b="1" dirty="0">
                <a:latin typeface="Carlito"/>
                <a:cs typeface="Carlito"/>
              </a:rPr>
              <a:t>is </a:t>
            </a:r>
            <a:r>
              <a:rPr sz="2400" b="1" spc="-5" dirty="0">
                <a:latin typeface="Carlito"/>
                <a:cs typeface="Carlito"/>
              </a:rPr>
              <a:t>the essential </a:t>
            </a:r>
            <a:r>
              <a:rPr sz="2400" b="1" dirty="0">
                <a:latin typeface="Carlito"/>
                <a:cs typeface="Carlito"/>
              </a:rPr>
              <a:t>and </a:t>
            </a:r>
            <a:r>
              <a:rPr sz="2400" b="1" spc="-5" dirty="0">
                <a:latin typeface="Carlito"/>
                <a:cs typeface="Carlito"/>
              </a:rPr>
              <a:t>the </a:t>
            </a:r>
            <a:r>
              <a:rPr sz="2400" b="1" spc="-10" dirty="0">
                <a:latin typeface="Carlito"/>
                <a:cs typeface="Carlito"/>
              </a:rPr>
              <a:t>last  </a:t>
            </a:r>
            <a:r>
              <a:rPr sz="2400" b="1" spc="-25" dirty="0">
                <a:latin typeface="Carlito"/>
                <a:cs typeface="Carlito"/>
              </a:rPr>
              <a:t>step </a:t>
            </a:r>
            <a:r>
              <a:rPr sz="2400" b="1" dirty="0">
                <a:latin typeface="Carlito"/>
                <a:cs typeface="Carlito"/>
              </a:rPr>
              <a:t>of</a:t>
            </a:r>
            <a:r>
              <a:rPr sz="2400" b="1" spc="-30" dirty="0">
                <a:latin typeface="Carlito"/>
                <a:cs typeface="Carlito"/>
              </a:rPr>
              <a:t> </a:t>
            </a:r>
            <a:r>
              <a:rPr sz="2400" b="1" dirty="0">
                <a:latin typeface="Carlito"/>
                <a:cs typeface="Carlito"/>
              </a:rPr>
              <a:t>SE</a:t>
            </a:r>
            <a:endParaRPr sz="2400" dirty="0">
              <a:latin typeface="Carlito"/>
              <a:cs typeface="Carli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4575" y="2345816"/>
            <a:ext cx="2126615" cy="1488440"/>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C00000"/>
                </a:solidFill>
                <a:latin typeface="Arial" panose="020B0604020202020204"/>
                <a:cs typeface="Arial" panose="020B0604020202020204"/>
              </a:rPr>
              <a:t>Q/A</a:t>
            </a:r>
            <a:endParaRPr sz="9600">
              <a:latin typeface="Arial" panose="020B0604020202020204"/>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521200" cy="574040"/>
          </a:xfrm>
          <a:prstGeom prst="rect">
            <a:avLst/>
          </a:prstGeom>
        </p:spPr>
        <p:txBody>
          <a:bodyPr vert="horz" wrap="square" lIns="0" tIns="12700" rIns="0" bIns="0" rtlCol="0">
            <a:spAutoFit/>
          </a:bodyPr>
          <a:lstStyle/>
          <a:p>
            <a:pPr marL="12700">
              <a:lnSpc>
                <a:spcPct val="100000"/>
              </a:lnSpc>
              <a:spcBef>
                <a:spcPts val="100"/>
              </a:spcBef>
            </a:pPr>
            <a:r>
              <a:rPr dirty="0"/>
              <a:t>Recommended</a:t>
            </a:r>
            <a:r>
              <a:rPr spc="-95" dirty="0"/>
              <a:t> </a:t>
            </a:r>
            <a:r>
              <a:rPr spc="-5" dirty="0"/>
              <a:t>Books</a:t>
            </a:r>
            <a:endParaRPr spc="-5" dirty="0"/>
          </a:p>
        </p:txBody>
      </p:sp>
      <p:sp>
        <p:nvSpPr>
          <p:cNvPr id="3" name="object 3"/>
          <p:cNvSpPr txBox="1"/>
          <p:nvPr/>
        </p:nvSpPr>
        <p:spPr>
          <a:xfrm>
            <a:off x="994054" y="1814576"/>
            <a:ext cx="7255509" cy="2692917"/>
          </a:xfrm>
          <a:prstGeom prst="rect">
            <a:avLst/>
          </a:prstGeom>
        </p:spPr>
        <p:txBody>
          <a:bodyPr vert="horz" wrap="square" lIns="0" tIns="47625" rIns="0" bIns="0" rtlCol="0">
            <a:spAutoFit/>
          </a:bodyPr>
          <a:lstStyle/>
          <a:p>
            <a:pPr marL="248285" marR="5080" indent="-236220">
              <a:lnSpc>
                <a:spcPct val="92000"/>
              </a:lnSpc>
              <a:spcBef>
                <a:spcPts val="375"/>
              </a:spcBef>
            </a:pPr>
            <a:r>
              <a:rPr sz="2000" b="1" dirty="0" smtClean="0">
                <a:solidFill>
                  <a:srgbClr val="677480"/>
                </a:solidFill>
                <a:latin typeface="Arial" panose="020B0604020202020204"/>
                <a:cs typeface="Arial" panose="020B0604020202020204"/>
              </a:rPr>
              <a:t>Text</a:t>
            </a:r>
            <a:r>
              <a:rPr sz="2000" b="1" spc="135" dirty="0" smtClean="0">
                <a:solidFill>
                  <a:srgbClr val="677480"/>
                </a:solidFill>
                <a:latin typeface="Arial" panose="020B0604020202020204"/>
                <a:cs typeface="Arial" panose="020B0604020202020204"/>
              </a:rPr>
              <a:t> </a:t>
            </a:r>
            <a:r>
              <a:rPr sz="2000" b="1" dirty="0">
                <a:solidFill>
                  <a:srgbClr val="677480"/>
                </a:solidFill>
                <a:latin typeface="Arial" panose="020B0604020202020204"/>
                <a:cs typeface="Arial" panose="020B0604020202020204"/>
              </a:rPr>
              <a:t>Book:</a:t>
            </a:r>
            <a:r>
              <a:rPr sz="2000" b="1" spc="120" dirty="0">
                <a:solidFill>
                  <a:srgbClr val="677480"/>
                </a:solidFill>
                <a:latin typeface="Arial" panose="020B0604020202020204"/>
                <a:cs typeface="Arial" panose="020B0604020202020204"/>
              </a:rPr>
              <a:t> </a:t>
            </a:r>
            <a:endParaRPr lang="en-US" sz="2000" b="1" spc="120" dirty="0" smtClean="0">
              <a:solidFill>
                <a:srgbClr val="677480"/>
              </a:solidFill>
              <a:latin typeface="Arial" panose="020B0604020202020204"/>
              <a:cs typeface="Arial" panose="020B0604020202020204"/>
            </a:endParaRPr>
          </a:p>
          <a:p>
            <a:pPr marL="248285" marR="5080" indent="-236220">
              <a:lnSpc>
                <a:spcPct val="92000"/>
              </a:lnSpc>
              <a:spcBef>
                <a:spcPts val="375"/>
              </a:spcBef>
            </a:pPr>
            <a:r>
              <a:rPr sz="2000" dirty="0" smtClean="0">
                <a:solidFill>
                  <a:srgbClr val="677480"/>
                </a:solidFill>
                <a:latin typeface="Arial" panose="020B0604020202020204"/>
                <a:cs typeface="Arial" panose="020B0604020202020204"/>
              </a:rPr>
              <a:t>Software</a:t>
            </a:r>
            <a:r>
              <a:rPr sz="2000" spc="125" dirty="0" smtClean="0">
                <a:solidFill>
                  <a:srgbClr val="677480"/>
                </a:solidFill>
                <a:latin typeface="Arial" panose="020B0604020202020204"/>
                <a:cs typeface="Arial" panose="020B0604020202020204"/>
              </a:rPr>
              <a:t> </a:t>
            </a:r>
            <a:r>
              <a:rPr sz="2000" dirty="0">
                <a:solidFill>
                  <a:srgbClr val="677480"/>
                </a:solidFill>
                <a:latin typeface="Arial" panose="020B0604020202020204"/>
                <a:cs typeface="Arial" panose="020B0604020202020204"/>
              </a:rPr>
              <a:t>Engineering:</a:t>
            </a:r>
            <a:r>
              <a:rPr sz="2000" spc="120" dirty="0">
                <a:solidFill>
                  <a:srgbClr val="677480"/>
                </a:solidFill>
                <a:latin typeface="Arial" panose="020B0604020202020204"/>
                <a:cs typeface="Arial" panose="020B0604020202020204"/>
              </a:rPr>
              <a:t> </a:t>
            </a:r>
            <a:r>
              <a:rPr sz="2000" dirty="0">
                <a:solidFill>
                  <a:srgbClr val="677480"/>
                </a:solidFill>
                <a:latin typeface="Arial" panose="020B0604020202020204"/>
                <a:cs typeface="Arial" panose="020B0604020202020204"/>
              </a:rPr>
              <a:t>A</a:t>
            </a:r>
            <a:r>
              <a:rPr sz="2000" spc="120" dirty="0">
                <a:solidFill>
                  <a:srgbClr val="677480"/>
                </a:solidFill>
                <a:latin typeface="Arial" panose="020B0604020202020204"/>
                <a:cs typeface="Arial" panose="020B0604020202020204"/>
              </a:rPr>
              <a:t> </a:t>
            </a:r>
            <a:r>
              <a:rPr sz="2000" spc="-5" dirty="0">
                <a:solidFill>
                  <a:srgbClr val="677480"/>
                </a:solidFill>
                <a:latin typeface="Arial" panose="020B0604020202020204"/>
                <a:cs typeface="Arial" panose="020B0604020202020204"/>
              </a:rPr>
              <a:t>Practitioner’s</a:t>
            </a:r>
            <a:r>
              <a:rPr sz="2000" spc="135" dirty="0">
                <a:solidFill>
                  <a:srgbClr val="677480"/>
                </a:solidFill>
                <a:latin typeface="Arial" panose="020B0604020202020204"/>
                <a:cs typeface="Arial" panose="020B0604020202020204"/>
              </a:rPr>
              <a:t> </a:t>
            </a:r>
            <a:r>
              <a:rPr sz="2000" dirty="0">
                <a:solidFill>
                  <a:srgbClr val="677480"/>
                </a:solidFill>
                <a:latin typeface="Arial" panose="020B0604020202020204"/>
                <a:cs typeface="Arial" panose="020B0604020202020204"/>
              </a:rPr>
              <a:t>Approach,  </a:t>
            </a:r>
            <a:r>
              <a:rPr sz="2000" spc="-5" dirty="0">
                <a:solidFill>
                  <a:srgbClr val="677480"/>
                </a:solidFill>
                <a:latin typeface="Arial" panose="020B0604020202020204"/>
                <a:cs typeface="Arial" panose="020B0604020202020204"/>
              </a:rPr>
              <a:t>8/e </a:t>
            </a:r>
            <a:r>
              <a:rPr sz="2000" dirty="0">
                <a:solidFill>
                  <a:srgbClr val="677480"/>
                </a:solidFill>
                <a:latin typeface="Arial" panose="020B0604020202020204"/>
                <a:cs typeface="Arial" panose="020B0604020202020204"/>
              </a:rPr>
              <a:t>by Roger </a:t>
            </a:r>
            <a:r>
              <a:rPr sz="2000" spc="-5" dirty="0">
                <a:solidFill>
                  <a:srgbClr val="677480"/>
                </a:solidFill>
                <a:latin typeface="Arial" panose="020B0604020202020204"/>
                <a:cs typeface="Arial" panose="020B0604020202020204"/>
              </a:rPr>
              <a:t>S.</a:t>
            </a:r>
            <a:r>
              <a:rPr sz="2000" spc="-55" dirty="0">
                <a:solidFill>
                  <a:srgbClr val="677480"/>
                </a:solidFill>
                <a:latin typeface="Arial" panose="020B0604020202020204"/>
                <a:cs typeface="Arial" panose="020B0604020202020204"/>
              </a:rPr>
              <a:t> </a:t>
            </a:r>
            <a:r>
              <a:rPr sz="2000" dirty="0" smtClean="0">
                <a:solidFill>
                  <a:srgbClr val="677480"/>
                </a:solidFill>
                <a:latin typeface="Arial" panose="020B0604020202020204"/>
                <a:cs typeface="Arial" panose="020B0604020202020204"/>
              </a:rPr>
              <a:t>Pressman</a:t>
            </a:r>
            <a:endParaRPr lang="en-US" sz="2000" dirty="0" smtClean="0">
              <a:solidFill>
                <a:srgbClr val="FFC000"/>
              </a:solidFill>
              <a:latin typeface="Arial" panose="020B0604020202020204"/>
              <a:cs typeface="Arial" panose="020B0604020202020204"/>
            </a:endParaRPr>
          </a:p>
          <a:p>
            <a:pPr marL="12700">
              <a:lnSpc>
                <a:spcPts val="2450"/>
              </a:lnSpc>
            </a:pPr>
            <a:endParaRPr lang="en-US" sz="2000" b="1" dirty="0" smtClean="0">
              <a:solidFill>
                <a:srgbClr val="677480"/>
              </a:solidFill>
              <a:latin typeface="Arial" panose="020B0604020202020204"/>
              <a:cs typeface="Arial" panose="020B0604020202020204"/>
            </a:endParaRPr>
          </a:p>
          <a:p>
            <a:pPr marL="12700">
              <a:lnSpc>
                <a:spcPts val="2450"/>
              </a:lnSpc>
            </a:pPr>
            <a:r>
              <a:rPr sz="2000" b="1" dirty="0" smtClean="0">
                <a:solidFill>
                  <a:srgbClr val="677480"/>
                </a:solidFill>
                <a:latin typeface="Arial" panose="020B0604020202020204"/>
                <a:cs typeface="Arial" panose="020B0604020202020204"/>
              </a:rPr>
              <a:t>Reference:</a:t>
            </a:r>
            <a:endParaRPr lang="en-US" sz="3000" spc="-1255" dirty="0" smtClean="0">
              <a:solidFill>
                <a:srgbClr val="677480"/>
              </a:solidFill>
              <a:latin typeface="kiloji"/>
              <a:cs typeface="kiloji"/>
            </a:endParaRPr>
          </a:p>
          <a:p>
            <a:pPr marL="355600" indent="-342900">
              <a:lnSpc>
                <a:spcPts val="2700"/>
              </a:lnSpc>
              <a:buFont typeface="Arial" panose="020B0604020202020204" pitchFamily="34" charset="0"/>
              <a:buChar char="•"/>
            </a:pPr>
            <a:r>
              <a:rPr sz="2000" dirty="0" smtClean="0">
                <a:solidFill>
                  <a:srgbClr val="677480"/>
                </a:solidFill>
                <a:latin typeface="Arial" panose="020B0604020202020204"/>
                <a:cs typeface="Arial" panose="020B0604020202020204"/>
              </a:rPr>
              <a:t>Software </a:t>
            </a:r>
            <a:r>
              <a:rPr sz="2000" dirty="0">
                <a:solidFill>
                  <a:srgbClr val="677480"/>
                </a:solidFill>
                <a:latin typeface="Arial" panose="020B0604020202020204"/>
                <a:cs typeface="Arial" panose="020B0604020202020204"/>
              </a:rPr>
              <a:t>Engineering, 9/e, Ian Somerville (2010)</a:t>
            </a:r>
            <a:endParaRPr sz="2000" dirty="0">
              <a:latin typeface="Arial" panose="020B0604020202020204"/>
              <a:cs typeface="Arial" panose="020B0604020202020204"/>
            </a:endParaRPr>
          </a:p>
          <a:p>
            <a:pPr marL="355600" indent="-342900">
              <a:lnSpc>
                <a:spcPts val="2700"/>
              </a:lnSpc>
              <a:buFont typeface="Arial" panose="020B0604020202020204" pitchFamily="34" charset="0"/>
              <a:buChar char="•"/>
            </a:pPr>
            <a:r>
              <a:rPr sz="2000" spc="180" dirty="0" smtClean="0">
                <a:solidFill>
                  <a:srgbClr val="677480"/>
                </a:solidFill>
                <a:latin typeface="Arial" panose="020B0604020202020204"/>
                <a:cs typeface="Arial" panose="020B0604020202020204"/>
              </a:rPr>
              <a:t>A </a:t>
            </a:r>
            <a:r>
              <a:rPr sz="2000" dirty="0">
                <a:solidFill>
                  <a:srgbClr val="677480"/>
                </a:solidFill>
                <a:latin typeface="Arial" panose="020B0604020202020204"/>
                <a:cs typeface="Arial" panose="020B0604020202020204"/>
              </a:rPr>
              <a:t>Discipline for Software Engineering, Watt </a:t>
            </a:r>
            <a:r>
              <a:rPr sz="2000" spc="-5" dirty="0">
                <a:solidFill>
                  <a:srgbClr val="677480"/>
                </a:solidFill>
                <a:latin typeface="Arial" panose="020B0604020202020204"/>
                <a:cs typeface="Arial" panose="020B0604020202020204"/>
              </a:rPr>
              <a:t>S.</a:t>
            </a:r>
            <a:r>
              <a:rPr sz="2000" spc="-305" dirty="0">
                <a:solidFill>
                  <a:srgbClr val="677480"/>
                </a:solidFill>
                <a:latin typeface="Arial" panose="020B0604020202020204"/>
                <a:cs typeface="Arial" panose="020B0604020202020204"/>
              </a:rPr>
              <a:t> </a:t>
            </a:r>
            <a:r>
              <a:rPr sz="2000" dirty="0">
                <a:solidFill>
                  <a:srgbClr val="677480"/>
                </a:solidFill>
                <a:latin typeface="Arial" panose="020B0604020202020204"/>
                <a:cs typeface="Arial" panose="020B0604020202020204"/>
              </a:rPr>
              <a:t>Humphrey</a:t>
            </a:r>
            <a:endParaRPr sz="2000" dirty="0">
              <a:latin typeface="Arial" panose="020B0604020202020204"/>
              <a:cs typeface="Arial" panose="020B0604020202020204"/>
            </a:endParaRPr>
          </a:p>
          <a:p>
            <a:pPr marL="355600" indent="-342900">
              <a:lnSpc>
                <a:spcPts val="3150"/>
              </a:lnSpc>
              <a:buFont typeface="Arial" panose="020B0604020202020204" pitchFamily="34" charset="0"/>
              <a:buChar char="•"/>
            </a:pPr>
            <a:r>
              <a:rPr sz="2000" dirty="0" smtClean="0">
                <a:solidFill>
                  <a:srgbClr val="677480"/>
                </a:solidFill>
                <a:latin typeface="Arial" panose="020B0604020202020204"/>
                <a:cs typeface="Arial" panose="020B0604020202020204"/>
              </a:rPr>
              <a:t>Essentials </a:t>
            </a:r>
            <a:r>
              <a:rPr sz="2000" dirty="0">
                <a:solidFill>
                  <a:srgbClr val="677480"/>
                </a:solidFill>
                <a:latin typeface="Arial" panose="020B0604020202020204"/>
                <a:cs typeface="Arial" panose="020B0604020202020204"/>
              </a:rPr>
              <a:t>of Software Engineering , Frank Tsui</a:t>
            </a:r>
            <a:r>
              <a:rPr sz="2000" spc="-320" dirty="0">
                <a:solidFill>
                  <a:srgbClr val="677480"/>
                </a:solidFill>
                <a:latin typeface="Arial" panose="020B0604020202020204"/>
                <a:cs typeface="Arial" panose="020B0604020202020204"/>
              </a:rPr>
              <a:t> </a:t>
            </a:r>
            <a:r>
              <a:rPr sz="2000" dirty="0">
                <a:solidFill>
                  <a:srgbClr val="677480"/>
                </a:solidFill>
                <a:latin typeface="Arial" panose="020B0604020202020204"/>
                <a:cs typeface="Arial" panose="020B0604020202020204"/>
              </a:rPr>
              <a:t>(2014)</a:t>
            </a:r>
            <a:endParaRPr sz="20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3072765" cy="574040"/>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006FC0"/>
                </a:solidFill>
                <a:latin typeface="Arial" panose="020B0604020202020204"/>
                <a:cs typeface="Arial" panose="020B0604020202020204"/>
              </a:rPr>
              <a:t>Course</a:t>
            </a:r>
            <a:r>
              <a:rPr b="1" spc="-55" dirty="0">
                <a:solidFill>
                  <a:srgbClr val="006FC0"/>
                </a:solidFill>
                <a:latin typeface="Arial" panose="020B0604020202020204"/>
                <a:cs typeface="Arial" panose="020B0604020202020204"/>
              </a:rPr>
              <a:t> </a:t>
            </a:r>
            <a:r>
              <a:rPr b="1" spc="-5" dirty="0">
                <a:solidFill>
                  <a:srgbClr val="006FC0"/>
                </a:solidFill>
                <a:latin typeface="Arial" panose="020B0604020202020204"/>
                <a:cs typeface="Arial" panose="020B0604020202020204"/>
              </a:rPr>
              <a:t>Policy</a:t>
            </a:r>
            <a:endParaRPr b="1" spc="-5" dirty="0">
              <a:solidFill>
                <a:srgbClr val="006FC0"/>
              </a:solidFill>
              <a:latin typeface="Arial" panose="020B0604020202020204"/>
              <a:cs typeface="Arial" panose="020B0604020202020204"/>
            </a:endParaRPr>
          </a:p>
        </p:txBody>
      </p:sp>
      <p:sp>
        <p:nvSpPr>
          <p:cNvPr id="3" name="object 3"/>
          <p:cNvSpPr txBox="1"/>
          <p:nvPr/>
        </p:nvSpPr>
        <p:spPr>
          <a:xfrm>
            <a:off x="994054" y="1938020"/>
            <a:ext cx="7465059" cy="3213700"/>
          </a:xfrm>
          <a:prstGeom prst="rect">
            <a:avLst/>
          </a:prstGeom>
        </p:spPr>
        <p:txBody>
          <a:bodyPr vert="horz" wrap="square" lIns="0" tIns="12700" rIns="0" bIns="0" rtlCol="0">
            <a:spAutoFit/>
          </a:bodyPr>
          <a:lstStyle/>
          <a:p>
            <a:pPr marL="12700">
              <a:lnSpc>
                <a:spcPct val="100000"/>
              </a:lnSpc>
              <a:spcBef>
                <a:spcPts val="100"/>
              </a:spcBef>
            </a:pPr>
            <a:r>
              <a:rPr sz="3000" spc="-1145" dirty="0" smtClean="0">
                <a:solidFill>
                  <a:srgbClr val="677480"/>
                </a:solidFill>
                <a:latin typeface="kiloji"/>
                <a:cs typeface="kiloji"/>
              </a:rPr>
              <a:t> </a:t>
            </a:r>
            <a:r>
              <a:rPr sz="3000" spc="-5" dirty="0">
                <a:solidFill>
                  <a:srgbClr val="677480"/>
                </a:solidFill>
                <a:latin typeface="Arial" panose="020B0604020202020204"/>
                <a:cs typeface="Arial" panose="020B0604020202020204"/>
              </a:rPr>
              <a:t>Attendance</a:t>
            </a:r>
            <a:endParaRPr sz="3000" dirty="0">
              <a:latin typeface="Arial" panose="020B0604020202020204"/>
              <a:cs typeface="Arial" panose="020B0604020202020204"/>
            </a:endParaRPr>
          </a:p>
          <a:p>
            <a:pPr>
              <a:lnSpc>
                <a:spcPct val="100000"/>
              </a:lnSpc>
              <a:spcBef>
                <a:spcPts val="15"/>
              </a:spcBef>
            </a:pPr>
            <a:endParaRPr sz="3400" dirty="0">
              <a:latin typeface="Arial" panose="020B0604020202020204"/>
              <a:cs typeface="Arial" panose="020B0604020202020204"/>
            </a:endParaRPr>
          </a:p>
          <a:p>
            <a:pPr marL="506095" indent="-215265">
              <a:lnSpc>
                <a:spcPct val="100000"/>
              </a:lnSpc>
              <a:buChar char="○"/>
              <a:tabLst>
                <a:tab pos="506730" algn="l"/>
              </a:tabLst>
            </a:pPr>
            <a:r>
              <a:rPr sz="2400" spc="-5" dirty="0">
                <a:solidFill>
                  <a:srgbClr val="677480"/>
                </a:solidFill>
                <a:latin typeface="Arial" panose="020B0604020202020204"/>
                <a:cs typeface="Arial" panose="020B0604020202020204"/>
              </a:rPr>
              <a:t>Students are expected </a:t>
            </a:r>
            <a:r>
              <a:rPr sz="2400" dirty="0">
                <a:solidFill>
                  <a:srgbClr val="677480"/>
                </a:solidFill>
                <a:latin typeface="Arial" panose="020B0604020202020204"/>
                <a:cs typeface="Arial" panose="020B0604020202020204"/>
              </a:rPr>
              <a:t>to </a:t>
            </a:r>
            <a:r>
              <a:rPr sz="2400" spc="-5" dirty="0">
                <a:solidFill>
                  <a:srgbClr val="677480"/>
                </a:solidFill>
                <a:latin typeface="Arial" panose="020B0604020202020204"/>
                <a:cs typeface="Arial" panose="020B0604020202020204"/>
              </a:rPr>
              <a:t>attend all</a:t>
            </a:r>
            <a:r>
              <a:rPr sz="2400" spc="40" dirty="0">
                <a:solidFill>
                  <a:srgbClr val="677480"/>
                </a:solidFill>
                <a:latin typeface="Arial" panose="020B0604020202020204"/>
                <a:cs typeface="Arial" panose="020B0604020202020204"/>
              </a:rPr>
              <a:t> </a:t>
            </a:r>
            <a:r>
              <a:rPr sz="2400" spc="-5" dirty="0">
                <a:solidFill>
                  <a:srgbClr val="677480"/>
                </a:solidFill>
                <a:latin typeface="Arial" panose="020B0604020202020204"/>
                <a:cs typeface="Arial" panose="020B0604020202020204"/>
              </a:rPr>
              <a:t>classes</a:t>
            </a:r>
            <a:endParaRPr sz="2400" dirty="0">
              <a:latin typeface="Arial" panose="020B0604020202020204"/>
              <a:cs typeface="Arial" panose="020B0604020202020204"/>
            </a:endParaRPr>
          </a:p>
          <a:p>
            <a:pPr marL="506095" marR="1101725" indent="-215265">
              <a:lnSpc>
                <a:spcPct val="100000"/>
              </a:lnSpc>
              <a:buChar char="○"/>
              <a:tabLst>
                <a:tab pos="506730" algn="l"/>
              </a:tabLst>
            </a:pPr>
            <a:r>
              <a:rPr sz="2400" spc="-5" dirty="0">
                <a:solidFill>
                  <a:srgbClr val="677480"/>
                </a:solidFill>
                <a:latin typeface="Arial" panose="020B0604020202020204"/>
                <a:cs typeface="Arial" panose="020B0604020202020204"/>
              </a:rPr>
              <a:t>Attendance is compulsory and will be taken  regularly.</a:t>
            </a:r>
            <a:endParaRPr sz="2400" dirty="0">
              <a:latin typeface="Arial" panose="020B0604020202020204"/>
              <a:cs typeface="Arial" panose="020B0604020202020204"/>
            </a:endParaRPr>
          </a:p>
          <a:p>
            <a:pPr marL="506095" marR="5080" indent="-215265">
              <a:lnSpc>
                <a:spcPct val="100000"/>
              </a:lnSpc>
              <a:buChar char="○"/>
              <a:tabLst>
                <a:tab pos="506730" algn="l"/>
              </a:tabLst>
            </a:pPr>
            <a:r>
              <a:rPr sz="2400" spc="-5" dirty="0">
                <a:solidFill>
                  <a:srgbClr val="677480"/>
                </a:solidFill>
                <a:latin typeface="Arial" panose="020B0604020202020204"/>
                <a:cs typeface="Arial" panose="020B0604020202020204"/>
              </a:rPr>
              <a:t>Attendance </a:t>
            </a:r>
            <a:r>
              <a:rPr sz="2400" dirty="0">
                <a:solidFill>
                  <a:srgbClr val="677480"/>
                </a:solidFill>
                <a:latin typeface="Arial" panose="020B0604020202020204"/>
                <a:cs typeface="Arial" panose="020B0604020202020204"/>
              </a:rPr>
              <a:t>for </a:t>
            </a:r>
            <a:r>
              <a:rPr sz="2400" spc="-5" dirty="0">
                <a:solidFill>
                  <a:srgbClr val="677480"/>
                </a:solidFill>
                <a:latin typeface="Arial" panose="020B0604020202020204"/>
                <a:cs typeface="Arial" panose="020B0604020202020204"/>
              </a:rPr>
              <a:t>less </a:t>
            </a:r>
            <a:r>
              <a:rPr sz="2400" dirty="0">
                <a:solidFill>
                  <a:srgbClr val="677480"/>
                </a:solidFill>
                <a:latin typeface="Arial" panose="020B0604020202020204"/>
                <a:cs typeface="Arial" panose="020B0604020202020204"/>
              </a:rPr>
              <a:t>than </a:t>
            </a:r>
            <a:r>
              <a:rPr sz="2400" spc="-5" dirty="0">
                <a:solidFill>
                  <a:srgbClr val="677480"/>
                </a:solidFill>
                <a:latin typeface="Arial" panose="020B0604020202020204"/>
                <a:cs typeface="Arial" panose="020B0604020202020204"/>
              </a:rPr>
              <a:t>80% </a:t>
            </a:r>
            <a:r>
              <a:rPr sz="2400" dirty="0">
                <a:solidFill>
                  <a:srgbClr val="677480"/>
                </a:solidFill>
                <a:latin typeface="Arial" panose="020B0604020202020204"/>
                <a:cs typeface="Arial" panose="020B0604020202020204"/>
              </a:rPr>
              <a:t>of the </a:t>
            </a:r>
            <a:r>
              <a:rPr sz="2400" spc="-5" dirty="0">
                <a:solidFill>
                  <a:srgbClr val="677480"/>
                </a:solidFill>
                <a:latin typeface="Arial" panose="020B0604020202020204"/>
                <a:cs typeface="Arial" panose="020B0604020202020204"/>
              </a:rPr>
              <a:t>lectures will  result in students being barred </a:t>
            </a:r>
            <a:r>
              <a:rPr sz="2400" dirty="0">
                <a:solidFill>
                  <a:srgbClr val="677480"/>
                </a:solidFill>
                <a:latin typeface="Arial" panose="020B0604020202020204"/>
                <a:cs typeface="Arial" panose="020B0604020202020204"/>
              </a:rPr>
              <a:t>from </a:t>
            </a:r>
            <a:r>
              <a:rPr sz="2400" spc="-5" dirty="0">
                <a:solidFill>
                  <a:srgbClr val="677480"/>
                </a:solidFill>
                <a:latin typeface="Arial" panose="020B0604020202020204"/>
                <a:cs typeface="Arial" panose="020B0604020202020204"/>
              </a:rPr>
              <a:t>taking </a:t>
            </a:r>
            <a:r>
              <a:rPr sz="2400" dirty="0">
                <a:solidFill>
                  <a:srgbClr val="677480"/>
                </a:solidFill>
                <a:latin typeface="Arial" panose="020B0604020202020204"/>
                <a:cs typeface="Arial" panose="020B0604020202020204"/>
              </a:rPr>
              <a:t>the </a:t>
            </a:r>
            <a:r>
              <a:rPr sz="2400" spc="-5" dirty="0">
                <a:solidFill>
                  <a:srgbClr val="677480"/>
                </a:solidFill>
                <a:latin typeface="Arial" panose="020B0604020202020204"/>
                <a:cs typeface="Arial" panose="020B0604020202020204"/>
              </a:rPr>
              <a:t>Final  Exam.</a:t>
            </a:r>
            <a:endParaRPr sz="24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2615565"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panose="020B0604020202020204"/>
                <a:cs typeface="Arial" panose="020B0604020202020204"/>
              </a:rPr>
              <a:t>Class</a:t>
            </a:r>
            <a:r>
              <a:rPr b="1" spc="-65" dirty="0">
                <a:latin typeface="Arial" panose="020B0604020202020204"/>
                <a:cs typeface="Arial" panose="020B0604020202020204"/>
              </a:rPr>
              <a:t> </a:t>
            </a:r>
            <a:r>
              <a:rPr b="1" spc="-5" dirty="0">
                <a:latin typeface="Arial" panose="020B0604020202020204"/>
                <a:cs typeface="Arial" panose="020B0604020202020204"/>
              </a:rPr>
              <a:t>Rules</a:t>
            </a:r>
            <a:endParaRPr b="1" spc="-5" dirty="0">
              <a:latin typeface="Arial" panose="020B0604020202020204"/>
              <a:cs typeface="Arial" panose="020B0604020202020204"/>
            </a:endParaRPr>
          </a:p>
        </p:txBody>
      </p:sp>
      <p:sp>
        <p:nvSpPr>
          <p:cNvPr id="3" name="object 3"/>
          <p:cNvSpPr txBox="1"/>
          <p:nvPr/>
        </p:nvSpPr>
        <p:spPr>
          <a:xfrm>
            <a:off x="1092504" y="1923414"/>
            <a:ext cx="6770370" cy="2597506"/>
          </a:xfrm>
          <a:prstGeom prst="rect">
            <a:avLst/>
          </a:prstGeom>
        </p:spPr>
        <p:txBody>
          <a:bodyPr vert="horz" wrap="square" lIns="0" tIns="12065" rIns="0" bIns="0" rtlCol="0">
            <a:spAutoFit/>
          </a:bodyPr>
          <a:lstStyle/>
          <a:p>
            <a:pPr marL="227330" indent="-215265">
              <a:lnSpc>
                <a:spcPct val="100000"/>
              </a:lnSpc>
              <a:spcBef>
                <a:spcPts val="95"/>
              </a:spcBef>
              <a:buSzPct val="86000"/>
              <a:buChar char="○"/>
              <a:tabLst>
                <a:tab pos="227965" algn="l"/>
              </a:tabLst>
            </a:pPr>
            <a:r>
              <a:rPr sz="2800" spc="-5" dirty="0">
                <a:solidFill>
                  <a:srgbClr val="677480"/>
                </a:solidFill>
                <a:latin typeface="Arial" panose="020B0604020202020204"/>
                <a:cs typeface="Arial" panose="020B0604020202020204"/>
              </a:rPr>
              <a:t>Cell phones </a:t>
            </a:r>
            <a:r>
              <a:rPr sz="2800" dirty="0">
                <a:solidFill>
                  <a:srgbClr val="677480"/>
                </a:solidFill>
                <a:latin typeface="Arial" panose="020B0604020202020204"/>
                <a:cs typeface="Arial" panose="020B0604020202020204"/>
              </a:rPr>
              <a:t>are restricted during</a:t>
            </a:r>
            <a:r>
              <a:rPr sz="2800" spc="20" dirty="0">
                <a:solidFill>
                  <a:srgbClr val="677480"/>
                </a:solidFill>
                <a:latin typeface="Arial" panose="020B0604020202020204"/>
                <a:cs typeface="Arial" panose="020B0604020202020204"/>
              </a:rPr>
              <a:t> </a:t>
            </a:r>
            <a:r>
              <a:rPr sz="2800" spc="-5" dirty="0">
                <a:solidFill>
                  <a:srgbClr val="677480"/>
                </a:solidFill>
                <a:latin typeface="Arial" panose="020B0604020202020204"/>
                <a:cs typeface="Arial" panose="020B0604020202020204"/>
              </a:rPr>
              <a:t>class.</a:t>
            </a:r>
            <a:endParaRPr sz="2800" dirty="0">
              <a:latin typeface="Arial" panose="020B0604020202020204"/>
              <a:cs typeface="Arial" panose="020B0604020202020204"/>
            </a:endParaRPr>
          </a:p>
          <a:p>
            <a:pPr marL="227330" marR="5080" indent="-215265">
              <a:lnSpc>
                <a:spcPct val="100000"/>
              </a:lnSpc>
              <a:buSzPct val="86000"/>
              <a:buChar char="○"/>
              <a:tabLst>
                <a:tab pos="227965" algn="l"/>
              </a:tabLst>
            </a:pPr>
            <a:r>
              <a:rPr sz="2800" spc="-5" dirty="0">
                <a:solidFill>
                  <a:srgbClr val="677480"/>
                </a:solidFill>
                <a:latin typeface="Arial" panose="020B0604020202020204"/>
                <a:cs typeface="Arial" panose="020B0604020202020204"/>
              </a:rPr>
              <a:t>Cell phones </a:t>
            </a:r>
            <a:r>
              <a:rPr sz="2800" dirty="0">
                <a:solidFill>
                  <a:srgbClr val="677480"/>
                </a:solidFill>
                <a:latin typeface="Arial" panose="020B0604020202020204"/>
                <a:cs typeface="Arial" panose="020B0604020202020204"/>
              </a:rPr>
              <a:t>must </a:t>
            </a:r>
            <a:r>
              <a:rPr sz="2800" spc="-5" dirty="0">
                <a:solidFill>
                  <a:srgbClr val="677480"/>
                </a:solidFill>
                <a:latin typeface="Arial" panose="020B0604020202020204"/>
                <a:cs typeface="Arial" panose="020B0604020202020204"/>
              </a:rPr>
              <a:t>be </a:t>
            </a:r>
            <a:r>
              <a:rPr sz="2800" dirty="0">
                <a:solidFill>
                  <a:srgbClr val="677480"/>
                </a:solidFill>
                <a:latin typeface="Arial" panose="020B0604020202020204"/>
                <a:cs typeface="Arial" panose="020B0604020202020204"/>
              </a:rPr>
              <a:t>turned off </a:t>
            </a:r>
            <a:r>
              <a:rPr sz="2800" spc="-5" dirty="0">
                <a:solidFill>
                  <a:srgbClr val="677480"/>
                </a:solidFill>
                <a:latin typeface="Arial" panose="020B0604020202020204"/>
                <a:cs typeface="Arial" panose="020B0604020202020204"/>
              </a:rPr>
              <a:t>during the  </a:t>
            </a:r>
            <a:r>
              <a:rPr sz="2800" dirty="0">
                <a:solidFill>
                  <a:srgbClr val="677480"/>
                </a:solidFill>
                <a:latin typeface="Arial" panose="020B0604020202020204"/>
                <a:cs typeface="Arial" panose="020B0604020202020204"/>
              </a:rPr>
              <a:t>lecture</a:t>
            </a:r>
            <a:r>
              <a:rPr sz="2800" dirty="0" smtClean="0">
                <a:solidFill>
                  <a:srgbClr val="677480"/>
                </a:solidFill>
                <a:latin typeface="Arial" panose="020B0604020202020204"/>
                <a:cs typeface="Arial" panose="020B0604020202020204"/>
              </a:rPr>
              <a:t>.</a:t>
            </a:r>
            <a:endParaRPr sz="2800" dirty="0">
              <a:latin typeface="Arial" panose="020B0604020202020204"/>
              <a:cs typeface="Arial" panose="020B0604020202020204"/>
            </a:endParaRPr>
          </a:p>
          <a:p>
            <a:pPr marL="227330" marR="719455" indent="-215265">
              <a:lnSpc>
                <a:spcPct val="100000"/>
              </a:lnSpc>
              <a:buSzPct val="86000"/>
              <a:buChar char="○"/>
              <a:tabLst>
                <a:tab pos="227965" algn="l"/>
              </a:tabLst>
            </a:pPr>
            <a:r>
              <a:rPr sz="2800" spc="-5" dirty="0">
                <a:solidFill>
                  <a:srgbClr val="677480"/>
                </a:solidFill>
                <a:latin typeface="Arial" panose="020B0604020202020204"/>
                <a:cs typeface="Arial" panose="020B0604020202020204"/>
              </a:rPr>
              <a:t>No discussion with </a:t>
            </a:r>
            <a:r>
              <a:rPr sz="2800" dirty="0">
                <a:solidFill>
                  <a:srgbClr val="677480"/>
                </a:solidFill>
                <a:latin typeface="Arial" panose="020B0604020202020204"/>
                <a:cs typeface="Arial" panose="020B0604020202020204"/>
              </a:rPr>
              <a:t>each other during  lecture</a:t>
            </a:r>
            <a:endParaRPr sz="2800" dirty="0">
              <a:latin typeface="Arial" panose="020B0604020202020204"/>
              <a:cs typeface="Arial" panose="020B0604020202020204"/>
            </a:endParaRPr>
          </a:p>
          <a:p>
            <a:pPr marL="227330" indent="-215265">
              <a:lnSpc>
                <a:spcPct val="100000"/>
              </a:lnSpc>
              <a:spcBef>
                <a:spcPts val="5"/>
              </a:spcBef>
              <a:buSzPct val="86000"/>
              <a:buChar char="○"/>
              <a:tabLst>
                <a:tab pos="227965" algn="l"/>
              </a:tabLst>
            </a:pPr>
            <a:r>
              <a:rPr sz="2800" spc="-5" dirty="0">
                <a:solidFill>
                  <a:srgbClr val="677480"/>
                </a:solidFill>
                <a:latin typeface="Arial" panose="020B0604020202020204"/>
                <a:cs typeface="Arial" panose="020B0604020202020204"/>
              </a:rPr>
              <a:t>Maintain</a:t>
            </a:r>
            <a:r>
              <a:rPr sz="2800" spc="10" dirty="0">
                <a:solidFill>
                  <a:srgbClr val="677480"/>
                </a:solidFill>
                <a:latin typeface="Arial" panose="020B0604020202020204"/>
                <a:cs typeface="Arial" panose="020B0604020202020204"/>
              </a:rPr>
              <a:t> </a:t>
            </a:r>
            <a:r>
              <a:rPr sz="2800" dirty="0">
                <a:solidFill>
                  <a:srgbClr val="677480"/>
                </a:solidFill>
                <a:latin typeface="Arial" panose="020B0604020202020204"/>
                <a:cs typeface="Arial" panose="020B0604020202020204"/>
              </a:rPr>
              <a:t>discipline.</a:t>
            </a:r>
            <a:endParaRPr sz="28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2718" y="752983"/>
            <a:ext cx="3456304"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3981B9"/>
                </a:solidFill>
                <a:latin typeface="Arial" panose="020B0604020202020204"/>
                <a:cs typeface="Arial" panose="020B0604020202020204"/>
              </a:rPr>
              <a:t>Course</a:t>
            </a:r>
            <a:r>
              <a:rPr sz="3600" b="1" spc="-65" dirty="0">
                <a:solidFill>
                  <a:srgbClr val="3981B9"/>
                </a:solidFill>
                <a:latin typeface="Arial" panose="020B0604020202020204"/>
                <a:cs typeface="Arial" panose="020B0604020202020204"/>
              </a:rPr>
              <a:t> </a:t>
            </a:r>
            <a:r>
              <a:rPr sz="3600" b="1" dirty="0">
                <a:solidFill>
                  <a:srgbClr val="3981B9"/>
                </a:solidFill>
                <a:latin typeface="Arial" panose="020B0604020202020204"/>
                <a:cs typeface="Arial" panose="020B0604020202020204"/>
              </a:rPr>
              <a:t>Material</a:t>
            </a:r>
            <a:endParaRPr sz="3600">
              <a:latin typeface="Arial" panose="020B0604020202020204"/>
              <a:cs typeface="Arial" panose="020B0604020202020204"/>
            </a:endParaRPr>
          </a:p>
        </p:txBody>
      </p:sp>
      <p:sp>
        <p:nvSpPr>
          <p:cNvPr id="3" name="object 3"/>
          <p:cNvSpPr txBox="1"/>
          <p:nvPr/>
        </p:nvSpPr>
        <p:spPr>
          <a:xfrm>
            <a:off x="994054" y="1864867"/>
            <a:ext cx="6872605" cy="833755"/>
          </a:xfrm>
          <a:prstGeom prst="rect">
            <a:avLst/>
          </a:prstGeom>
        </p:spPr>
        <p:txBody>
          <a:bodyPr vert="horz" wrap="square" lIns="0" tIns="100965" rIns="0" bIns="0" rtlCol="0">
            <a:spAutoFit/>
          </a:bodyPr>
          <a:lstStyle/>
          <a:p>
            <a:pPr marL="248285" marR="5080" indent="-236220">
              <a:lnSpc>
                <a:spcPts val="2880"/>
              </a:lnSpc>
              <a:spcBef>
                <a:spcPts val="795"/>
              </a:spcBef>
            </a:pPr>
            <a:r>
              <a:rPr sz="3000" dirty="0">
                <a:solidFill>
                  <a:srgbClr val="677480"/>
                </a:solidFill>
                <a:latin typeface="kiloji"/>
                <a:cs typeface="kiloji"/>
              </a:rPr>
              <a:t>▷ </a:t>
            </a:r>
            <a:r>
              <a:rPr sz="2400" spc="-5" dirty="0">
                <a:solidFill>
                  <a:srgbClr val="677480"/>
                </a:solidFill>
                <a:latin typeface="Arial" panose="020B0604020202020204"/>
                <a:cs typeface="Arial" panose="020B0604020202020204"/>
              </a:rPr>
              <a:t>All course material, assignments </a:t>
            </a:r>
            <a:r>
              <a:rPr sz="2400" dirty="0">
                <a:solidFill>
                  <a:srgbClr val="677480"/>
                </a:solidFill>
                <a:latin typeface="Arial" panose="020B0604020202020204"/>
                <a:cs typeface="Arial" panose="020B0604020202020204"/>
              </a:rPr>
              <a:t>, </a:t>
            </a:r>
            <a:r>
              <a:rPr sz="2400" spc="-5" dirty="0">
                <a:solidFill>
                  <a:srgbClr val="677480"/>
                </a:solidFill>
                <a:latin typeface="Arial" panose="020B0604020202020204"/>
                <a:cs typeface="Arial" panose="020B0604020202020204"/>
              </a:rPr>
              <a:t>quizzes and  announcements will </a:t>
            </a:r>
            <a:r>
              <a:rPr sz="2400" dirty="0">
                <a:solidFill>
                  <a:srgbClr val="677480"/>
                </a:solidFill>
                <a:latin typeface="Arial" panose="020B0604020202020204"/>
                <a:cs typeface="Arial" panose="020B0604020202020204"/>
              </a:rPr>
              <a:t>be </a:t>
            </a:r>
            <a:r>
              <a:rPr sz="2400" spc="-5" dirty="0">
                <a:solidFill>
                  <a:srgbClr val="677480"/>
                </a:solidFill>
                <a:latin typeface="Arial" panose="020B0604020202020204"/>
                <a:cs typeface="Arial" panose="020B0604020202020204"/>
              </a:rPr>
              <a:t>there</a:t>
            </a:r>
            <a:r>
              <a:rPr sz="2400" spc="90" dirty="0">
                <a:solidFill>
                  <a:srgbClr val="677480"/>
                </a:solidFill>
                <a:latin typeface="Arial" panose="020B0604020202020204"/>
                <a:cs typeface="Arial" panose="020B0604020202020204"/>
              </a:rPr>
              <a:t> </a:t>
            </a:r>
            <a:r>
              <a:rPr sz="2400" spc="-5" dirty="0" smtClean="0">
                <a:solidFill>
                  <a:srgbClr val="677480"/>
                </a:solidFill>
                <a:latin typeface="Arial" panose="020B0604020202020204"/>
                <a:cs typeface="Arial" panose="020B0604020202020204"/>
              </a:rPr>
              <a:t>_</a:t>
            </a:r>
            <a:r>
              <a:rPr lang="en-US" sz="2400" spc="-5" dirty="0" smtClean="0">
                <a:solidFill>
                  <a:srgbClr val="FF0000"/>
                </a:solidFill>
                <a:latin typeface="Arial" panose="020B0604020202020204"/>
                <a:cs typeface="Arial" panose="020B0604020202020204"/>
              </a:rPr>
              <a:t>LMS</a:t>
            </a:r>
            <a:r>
              <a:rPr sz="2400" spc="-5" dirty="0" smtClean="0">
                <a:solidFill>
                  <a:srgbClr val="677480"/>
                </a:solidFill>
                <a:latin typeface="Arial" panose="020B0604020202020204"/>
                <a:cs typeface="Arial" panose="020B0604020202020204"/>
              </a:rPr>
              <a:t>_</a:t>
            </a:r>
            <a:endParaRPr sz="24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718" y="752983"/>
            <a:ext cx="4422775"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panose="020B0604020202020204"/>
                <a:cs typeface="Arial" panose="020B0604020202020204"/>
              </a:rPr>
              <a:t>Course</a:t>
            </a:r>
            <a:r>
              <a:rPr b="1" spc="-65" dirty="0">
                <a:latin typeface="Arial" panose="020B0604020202020204"/>
                <a:cs typeface="Arial" panose="020B0604020202020204"/>
              </a:rPr>
              <a:t> </a:t>
            </a:r>
            <a:r>
              <a:rPr b="1" dirty="0">
                <a:latin typeface="Arial" panose="020B0604020202020204"/>
                <a:cs typeface="Arial" panose="020B0604020202020204"/>
              </a:rPr>
              <a:t>Assessment</a:t>
            </a:r>
            <a:endParaRPr b="1" dirty="0">
              <a:latin typeface="Arial" panose="020B0604020202020204"/>
              <a:cs typeface="Arial" panose="020B0604020202020204"/>
            </a:endParaRPr>
          </a:p>
        </p:txBody>
      </p:sp>
      <p:sp>
        <p:nvSpPr>
          <p:cNvPr id="3" name="object 3"/>
          <p:cNvSpPr txBox="1"/>
          <p:nvPr/>
        </p:nvSpPr>
        <p:spPr>
          <a:xfrm>
            <a:off x="972718" y="2019680"/>
            <a:ext cx="4031615" cy="194945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677480"/>
                </a:solidFill>
                <a:latin typeface="Arial" panose="020B0604020202020204"/>
                <a:cs typeface="Arial" panose="020B0604020202020204"/>
              </a:rPr>
              <a:t>Assessment</a:t>
            </a:r>
            <a:r>
              <a:rPr sz="3000" spc="-15" dirty="0">
                <a:solidFill>
                  <a:srgbClr val="677480"/>
                </a:solidFill>
                <a:latin typeface="Arial" panose="020B0604020202020204"/>
                <a:cs typeface="Arial" panose="020B0604020202020204"/>
              </a:rPr>
              <a:t> </a:t>
            </a:r>
            <a:r>
              <a:rPr sz="3000" spc="-5" dirty="0">
                <a:solidFill>
                  <a:srgbClr val="677480"/>
                </a:solidFill>
                <a:latin typeface="Arial" panose="020B0604020202020204"/>
                <a:cs typeface="Arial" panose="020B0604020202020204"/>
              </a:rPr>
              <a:t>Criteria</a:t>
            </a:r>
            <a:endParaRPr sz="3000" dirty="0">
              <a:latin typeface="Arial" panose="020B0604020202020204"/>
              <a:cs typeface="Arial" panose="020B0604020202020204"/>
            </a:endParaRPr>
          </a:p>
          <a:p>
            <a:pPr marL="527685" indent="-215900">
              <a:lnSpc>
                <a:spcPct val="100000"/>
              </a:lnSpc>
              <a:spcBef>
                <a:spcPts val="20"/>
              </a:spcBef>
              <a:buChar char="○"/>
              <a:tabLst>
                <a:tab pos="528320" algn="l"/>
              </a:tabLst>
            </a:pPr>
            <a:r>
              <a:rPr sz="2400" spc="-5" dirty="0">
                <a:solidFill>
                  <a:srgbClr val="677480"/>
                </a:solidFill>
                <a:latin typeface="Arial" panose="020B0604020202020204"/>
                <a:cs typeface="Arial" panose="020B0604020202020204"/>
              </a:rPr>
              <a:t>Mid </a:t>
            </a:r>
            <a:r>
              <a:rPr sz="2400" dirty="0">
                <a:solidFill>
                  <a:srgbClr val="677480"/>
                </a:solidFill>
                <a:latin typeface="Arial" panose="020B0604020202020204"/>
                <a:cs typeface="Arial" panose="020B0604020202020204"/>
              </a:rPr>
              <a:t>–</a:t>
            </a:r>
            <a:r>
              <a:rPr sz="2400" spc="-85" dirty="0">
                <a:solidFill>
                  <a:srgbClr val="677480"/>
                </a:solidFill>
                <a:latin typeface="Arial" panose="020B0604020202020204"/>
                <a:cs typeface="Arial" panose="020B0604020202020204"/>
              </a:rPr>
              <a:t> </a:t>
            </a:r>
            <a:r>
              <a:rPr sz="2400" dirty="0">
                <a:solidFill>
                  <a:srgbClr val="677480"/>
                </a:solidFill>
                <a:latin typeface="Arial" panose="020B0604020202020204"/>
                <a:cs typeface="Arial" panose="020B0604020202020204"/>
              </a:rPr>
              <a:t>Term</a:t>
            </a:r>
            <a:endParaRPr sz="2400" dirty="0">
              <a:latin typeface="Arial" panose="020B0604020202020204"/>
              <a:cs typeface="Arial" panose="020B0604020202020204"/>
            </a:endParaRPr>
          </a:p>
          <a:p>
            <a:pPr marL="527685" indent="-215900">
              <a:lnSpc>
                <a:spcPct val="100000"/>
              </a:lnSpc>
              <a:spcBef>
                <a:spcPts val="5"/>
              </a:spcBef>
              <a:buChar char="○"/>
              <a:tabLst>
                <a:tab pos="528320" algn="l"/>
              </a:tabLst>
            </a:pPr>
            <a:r>
              <a:rPr sz="2400" spc="-5" dirty="0">
                <a:solidFill>
                  <a:srgbClr val="677480"/>
                </a:solidFill>
                <a:latin typeface="Arial" panose="020B0604020202020204"/>
                <a:cs typeface="Arial" panose="020B0604020202020204"/>
              </a:rPr>
              <a:t>Final</a:t>
            </a:r>
            <a:r>
              <a:rPr sz="2400" spc="-55" dirty="0">
                <a:solidFill>
                  <a:srgbClr val="677480"/>
                </a:solidFill>
                <a:latin typeface="Arial" panose="020B0604020202020204"/>
                <a:cs typeface="Arial" panose="020B0604020202020204"/>
              </a:rPr>
              <a:t> </a:t>
            </a:r>
            <a:r>
              <a:rPr sz="2400" spc="-10" dirty="0">
                <a:solidFill>
                  <a:srgbClr val="677480"/>
                </a:solidFill>
                <a:latin typeface="Arial" panose="020B0604020202020204"/>
                <a:cs typeface="Arial" panose="020B0604020202020204"/>
              </a:rPr>
              <a:t>Exam</a:t>
            </a:r>
            <a:endParaRPr sz="2400" dirty="0">
              <a:latin typeface="Arial" panose="020B0604020202020204"/>
              <a:cs typeface="Arial" panose="020B0604020202020204"/>
            </a:endParaRPr>
          </a:p>
          <a:p>
            <a:pPr marL="527685" indent="-215900">
              <a:lnSpc>
                <a:spcPct val="100000"/>
              </a:lnSpc>
              <a:buChar char="○"/>
              <a:tabLst>
                <a:tab pos="528320" algn="l"/>
                <a:tab pos="1840230" algn="l"/>
              </a:tabLst>
            </a:pPr>
            <a:r>
              <a:rPr sz="2400" spc="-5" dirty="0">
                <a:solidFill>
                  <a:srgbClr val="677480"/>
                </a:solidFill>
                <a:latin typeface="Arial" panose="020B0604020202020204"/>
                <a:cs typeface="Arial" panose="020B0604020202020204"/>
              </a:rPr>
              <a:t>Quizzes	</a:t>
            </a:r>
            <a:r>
              <a:rPr sz="2400" dirty="0" smtClean="0">
                <a:solidFill>
                  <a:srgbClr val="677480"/>
                </a:solidFill>
                <a:latin typeface="Arial" panose="020B0604020202020204"/>
                <a:cs typeface="Arial" panose="020B0604020202020204"/>
              </a:rPr>
              <a:t>(</a:t>
            </a:r>
            <a:r>
              <a:rPr lang="en-US" sz="2400" dirty="0" smtClean="0">
                <a:solidFill>
                  <a:srgbClr val="677480"/>
                </a:solidFill>
                <a:latin typeface="Arial" panose="020B0604020202020204"/>
                <a:cs typeface="Arial" panose="020B0604020202020204"/>
              </a:rPr>
              <a:t>2-3</a:t>
            </a:r>
            <a:r>
              <a:rPr sz="2400" dirty="0" smtClean="0">
                <a:solidFill>
                  <a:srgbClr val="677480"/>
                </a:solidFill>
                <a:latin typeface="Arial" panose="020B0604020202020204"/>
                <a:cs typeface="Arial" panose="020B0604020202020204"/>
              </a:rPr>
              <a:t>)</a:t>
            </a:r>
            <a:endParaRPr sz="2400" dirty="0">
              <a:latin typeface="Arial" panose="020B0604020202020204"/>
              <a:cs typeface="Arial" panose="020B0604020202020204"/>
            </a:endParaRPr>
          </a:p>
          <a:p>
            <a:pPr marL="527685" indent="-215900">
              <a:lnSpc>
                <a:spcPct val="100000"/>
              </a:lnSpc>
              <a:buChar char="○"/>
              <a:tabLst>
                <a:tab pos="528320" algn="l"/>
              </a:tabLst>
            </a:pPr>
            <a:r>
              <a:rPr sz="2400" spc="-5" dirty="0">
                <a:solidFill>
                  <a:srgbClr val="677480"/>
                </a:solidFill>
                <a:latin typeface="Arial" panose="020B0604020202020204"/>
                <a:cs typeface="Arial" panose="020B0604020202020204"/>
              </a:rPr>
              <a:t>Class Assignments </a:t>
            </a:r>
            <a:r>
              <a:rPr sz="2400" spc="-5" dirty="0" smtClean="0">
                <a:solidFill>
                  <a:srgbClr val="677480"/>
                </a:solidFill>
                <a:latin typeface="Arial" panose="020B0604020202020204"/>
                <a:cs typeface="Arial" panose="020B0604020202020204"/>
              </a:rPr>
              <a:t>(</a:t>
            </a:r>
            <a:r>
              <a:rPr lang="en-US" sz="2400" spc="-5" dirty="0" smtClean="0">
                <a:solidFill>
                  <a:srgbClr val="677480"/>
                </a:solidFill>
                <a:latin typeface="Arial" panose="020B0604020202020204"/>
                <a:cs typeface="Arial" panose="020B0604020202020204"/>
              </a:rPr>
              <a:t>2</a:t>
            </a:r>
            <a:r>
              <a:rPr sz="2400" spc="-5" dirty="0" smtClean="0">
                <a:solidFill>
                  <a:srgbClr val="677480"/>
                </a:solidFill>
                <a:latin typeface="Arial" panose="020B0604020202020204"/>
                <a:cs typeface="Arial" panose="020B0604020202020204"/>
              </a:rPr>
              <a:t> </a:t>
            </a:r>
            <a:r>
              <a:rPr sz="2400" dirty="0">
                <a:solidFill>
                  <a:srgbClr val="677480"/>
                </a:solidFill>
                <a:latin typeface="Arial" panose="020B0604020202020204"/>
                <a:cs typeface="Arial" panose="020B0604020202020204"/>
              </a:rPr>
              <a:t>-</a:t>
            </a:r>
            <a:r>
              <a:rPr sz="2400" spc="15" dirty="0">
                <a:solidFill>
                  <a:srgbClr val="677480"/>
                </a:solidFill>
                <a:latin typeface="Arial" panose="020B0604020202020204"/>
                <a:cs typeface="Arial" panose="020B0604020202020204"/>
              </a:rPr>
              <a:t> </a:t>
            </a:r>
            <a:r>
              <a:rPr sz="2400" spc="-10" dirty="0">
                <a:solidFill>
                  <a:srgbClr val="677480"/>
                </a:solidFill>
                <a:latin typeface="Arial" panose="020B0604020202020204"/>
                <a:cs typeface="Arial" panose="020B0604020202020204"/>
              </a:rPr>
              <a:t>4)</a:t>
            </a:r>
            <a:endParaRPr sz="2400" dirty="0">
              <a:latin typeface="Arial" panose="020B0604020202020204"/>
              <a:cs typeface="Arial" panose="020B0604020202020204"/>
            </a:endParaRPr>
          </a:p>
        </p:txBody>
      </p:sp>
      <p:sp>
        <p:nvSpPr>
          <p:cNvPr id="4" name="object 4"/>
          <p:cNvSpPr txBox="1"/>
          <p:nvPr/>
        </p:nvSpPr>
        <p:spPr>
          <a:xfrm>
            <a:off x="6388100" y="2479928"/>
            <a:ext cx="706120" cy="1489075"/>
          </a:xfrm>
          <a:prstGeom prst="rect">
            <a:avLst/>
          </a:prstGeom>
        </p:spPr>
        <p:txBody>
          <a:bodyPr vert="horz" wrap="square" lIns="0" tIns="12700" rIns="0" bIns="0" rtlCol="0">
            <a:spAutoFit/>
          </a:bodyPr>
          <a:lstStyle/>
          <a:p>
            <a:pPr marL="83820">
              <a:lnSpc>
                <a:spcPct val="100000"/>
              </a:lnSpc>
              <a:spcBef>
                <a:spcPts val="100"/>
              </a:spcBef>
            </a:pPr>
            <a:r>
              <a:rPr sz="2400" spc="-10" dirty="0">
                <a:solidFill>
                  <a:srgbClr val="677480"/>
                </a:solidFill>
                <a:latin typeface="Arial" panose="020B0604020202020204"/>
                <a:cs typeface="Arial" panose="020B0604020202020204"/>
              </a:rPr>
              <a:t>20%</a:t>
            </a:r>
            <a:endParaRPr sz="2400">
              <a:latin typeface="Arial" panose="020B0604020202020204"/>
              <a:cs typeface="Arial" panose="020B0604020202020204"/>
            </a:endParaRPr>
          </a:p>
          <a:p>
            <a:pPr marL="83820">
              <a:lnSpc>
                <a:spcPct val="100000"/>
              </a:lnSpc>
            </a:pPr>
            <a:r>
              <a:rPr sz="2400" spc="-10" dirty="0">
                <a:solidFill>
                  <a:srgbClr val="677480"/>
                </a:solidFill>
                <a:latin typeface="Arial" panose="020B0604020202020204"/>
                <a:cs typeface="Arial" panose="020B0604020202020204"/>
              </a:rPr>
              <a:t>50%</a:t>
            </a:r>
            <a:endParaRPr sz="2400">
              <a:latin typeface="Arial" panose="020B0604020202020204"/>
              <a:cs typeface="Arial" panose="020B0604020202020204"/>
            </a:endParaRPr>
          </a:p>
          <a:p>
            <a:pPr marL="12700">
              <a:lnSpc>
                <a:spcPct val="100000"/>
              </a:lnSpc>
            </a:pPr>
            <a:r>
              <a:rPr sz="2400" spc="-5" dirty="0">
                <a:solidFill>
                  <a:srgbClr val="677480"/>
                </a:solidFill>
                <a:latin typeface="Arial" panose="020B0604020202020204"/>
                <a:cs typeface="Arial" panose="020B0604020202020204"/>
              </a:rPr>
              <a:t>10%</a:t>
            </a:r>
            <a:endParaRPr sz="2400">
              <a:latin typeface="Arial" panose="020B0604020202020204"/>
              <a:cs typeface="Arial" panose="020B0604020202020204"/>
            </a:endParaRPr>
          </a:p>
          <a:p>
            <a:pPr marL="83820">
              <a:lnSpc>
                <a:spcPct val="100000"/>
              </a:lnSpc>
            </a:pPr>
            <a:r>
              <a:rPr sz="2400" spc="-10" dirty="0">
                <a:solidFill>
                  <a:srgbClr val="677480"/>
                </a:solidFill>
                <a:latin typeface="Arial" panose="020B0604020202020204"/>
                <a:cs typeface="Arial" panose="020B0604020202020204"/>
              </a:rPr>
              <a:t>20%</a:t>
            </a:r>
            <a:endParaRPr sz="24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774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11241</Words>
  <Application>WPS Presentation</Application>
  <PresentationFormat>On-screen Show (4:3)</PresentationFormat>
  <Paragraphs>432</Paragraphs>
  <Slides>48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48</vt:i4>
      </vt:variant>
    </vt:vector>
  </HeadingPairs>
  <TitlesOfParts>
    <vt:vector size="62" baseType="lpstr">
      <vt:lpstr>Arial</vt:lpstr>
      <vt:lpstr>SimSun</vt:lpstr>
      <vt:lpstr>Wingdings</vt:lpstr>
      <vt:lpstr>Arial</vt:lpstr>
      <vt:lpstr>kiloji</vt:lpstr>
      <vt:lpstr>Segoe Print</vt:lpstr>
      <vt:lpstr>Carlito</vt:lpstr>
      <vt:lpstr>Microsoft YaHei</vt:lpstr>
      <vt:lpstr>Arial Unicode MS</vt:lpstr>
      <vt:lpstr>Calibri</vt:lpstr>
      <vt:lpstr>Wingdings</vt:lpstr>
      <vt:lpstr>Wingdings 3</vt:lpstr>
      <vt:lpstr>Gill Sans MT</vt:lpstr>
      <vt:lpstr>Office Theme</vt:lpstr>
      <vt:lpstr>Lecture 1  Introduction to Software Engineering</vt:lpstr>
      <vt:lpstr>Who am I?</vt:lpstr>
      <vt:lpstr>Course Objective</vt:lpstr>
      <vt:lpstr>Course Outline</vt:lpstr>
      <vt:lpstr>Recommended Books</vt:lpstr>
      <vt:lpstr>Course Policy</vt:lpstr>
      <vt:lpstr>Class Rules</vt:lpstr>
      <vt:lpstr>PowerPoint 演示文稿</vt:lpstr>
      <vt:lpstr>Course Assessment</vt:lpstr>
      <vt:lpstr>Objective</vt:lpstr>
      <vt:lpstr>What is Software Engineering?</vt:lpstr>
      <vt:lpstr>Software Engineering</vt:lpstr>
      <vt:lpstr>Software Engineering</vt:lpstr>
      <vt:lpstr>An Introduction to SE</vt:lpstr>
      <vt:lpstr>Software Engineering</vt:lpstr>
      <vt:lpstr>What is Good Software</vt:lpstr>
      <vt:lpstr>Essential attributes of good	software</vt:lpstr>
      <vt:lpstr>Participants &amp; Roles</vt:lpstr>
      <vt:lpstr>Participants &amp; Roles</vt:lpstr>
      <vt:lpstr>Manual Types</vt:lpstr>
      <vt:lpstr>PowerPoint 演示文稿</vt:lpstr>
      <vt:lpstr>PowerPoint 演示文稿</vt:lpstr>
      <vt:lpstr>SDLC (Software Development Life Cycle)</vt:lpstr>
      <vt:lpstr>SDLC Phases</vt:lpstr>
      <vt:lpstr>1) Requirement gathering (Planning)</vt:lpstr>
      <vt:lpstr>2) Analysis</vt:lpstr>
      <vt:lpstr>3) Design</vt:lpstr>
      <vt:lpstr>4) Implementation</vt:lpstr>
      <vt:lpstr>5) Testing</vt:lpstr>
      <vt:lpstr>6) Maintenance</vt:lpstr>
      <vt:lpstr>The Three-way Trade-off</vt:lpstr>
      <vt:lpstr>Software Myth</vt:lpstr>
      <vt:lpstr>Software Myth</vt:lpstr>
      <vt:lpstr>Software—New Categories</vt:lpstr>
      <vt:lpstr>A Layered Technology</vt:lpstr>
      <vt:lpstr>PowerPoint 演示文稿</vt:lpstr>
      <vt:lpstr>Software Process</vt:lpstr>
      <vt:lpstr>Software Method</vt:lpstr>
      <vt:lpstr>Software Tools</vt:lpstr>
      <vt:lpstr>CASE TOOLS</vt:lpstr>
      <vt:lpstr>Components of CASE Tools</vt:lpstr>
      <vt:lpstr>A Process Framework</vt:lpstr>
      <vt:lpstr>Umbrella Activities</vt:lpstr>
      <vt:lpstr>PowerPoint 演示文稿</vt:lpstr>
      <vt:lpstr>PowerPoint 演示文稿</vt:lpstr>
      <vt:lpstr>PowerPoint 演示文稿</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Bahria</dc:creator>
  <cp:lastModifiedBy>AHSAN</cp:lastModifiedBy>
  <cp:revision>40</cp:revision>
  <dcterms:created xsi:type="dcterms:W3CDTF">2021-02-26T07:54:00Z</dcterms:created>
  <dcterms:modified xsi:type="dcterms:W3CDTF">2022-05-08T06:56:02Z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2020-09-27T20:00:00Z</vt:filetime>
  </property>
  <property fmtid="{D5CDD505-2E9C-101B-9397-08002B2CF9AE}" pid="3" name="Creator">
    <vt:lpwstr>Microsoft® PowerPoint® 2013</vt:lpwstr>
  </property>
  <property fmtid="{D5CDD505-2E9C-101B-9397-08002B2CF9AE}" pid="4" name="LastSaved">
    <vt:filetime>2021-02-26T20:00:00Z</vt:filetime>
  </property>
  <property fmtid="{D5CDD505-2E9C-101B-9397-08002B2CF9AE}" pid="5" name="ICV">
    <vt:lpwstr>FD2C352C32FE413E8EC8C3E15BE7BB9D</vt:lpwstr>
  </property>
  <property fmtid="{D5CDD505-2E9C-101B-9397-08002B2CF9AE}" pid="6" name="KSOProductBuildVer">
    <vt:lpwstr>1033-11.2.0.11074</vt:lpwstr>
  </property>
</Properties>
</file>