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332" r:id="rId5"/>
    <p:sldId id="259" r:id="rId6"/>
    <p:sldId id="260" r:id="rId7"/>
    <p:sldId id="372" r:id="rId8"/>
    <p:sldId id="261" r:id="rId9"/>
    <p:sldId id="262" r:id="rId10"/>
    <p:sldId id="263" r:id="rId11"/>
    <p:sldId id="297" r:id="rId12"/>
    <p:sldId id="299" r:id="rId13"/>
    <p:sldId id="298" r:id="rId14"/>
    <p:sldId id="300" r:id="rId15"/>
    <p:sldId id="264" r:id="rId16"/>
    <p:sldId id="265" r:id="rId17"/>
    <p:sldId id="375" r:id="rId18"/>
    <p:sldId id="266" r:id="rId19"/>
    <p:sldId id="267" r:id="rId20"/>
    <p:sldId id="268" r:id="rId21"/>
    <p:sldId id="269" r:id="rId22"/>
    <p:sldId id="270" r:id="rId23"/>
    <p:sldId id="374" r:id="rId24"/>
    <p:sldId id="271" r:id="rId25"/>
    <p:sldId id="272" r:id="rId26"/>
    <p:sldId id="273" r:id="rId27"/>
    <p:sldId id="274" r:id="rId28"/>
    <p:sldId id="275" r:id="rId29"/>
    <p:sldId id="373"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5" r:id="rId47"/>
    <p:sldId id="296"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Arial" panose="020B0604020202020204"/>
                <a:cs typeface="Arial" panose="020B0604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76879" y="164668"/>
            <a:ext cx="2190241" cy="697230"/>
          </a:xfrm>
          <a:prstGeom prst="rect">
            <a:avLst/>
          </a:prstGeom>
        </p:spPr>
        <p:txBody>
          <a:bodyPr wrap="square" lIns="0" tIns="0" rIns="0" bIns="0">
            <a:spAutoFit/>
          </a:bodyPr>
          <a:lstStyle>
            <a:lvl1pPr>
              <a:defRPr sz="4400" b="0" i="0">
                <a:solidFill>
                  <a:schemeClr val="tx1"/>
                </a:solidFill>
                <a:latin typeface="Carlito"/>
                <a:cs typeface="Carlito"/>
              </a:defRPr>
            </a:lvl1pPr>
          </a:lstStyle>
          <a:p/>
        </p:txBody>
      </p:sp>
      <p:sp>
        <p:nvSpPr>
          <p:cNvPr id="3" name="Holder 3"/>
          <p:cNvSpPr>
            <a:spLocks noGrp="1"/>
          </p:cNvSpPr>
          <p:nvPr>
            <p:ph type="body" idx="1"/>
          </p:nvPr>
        </p:nvSpPr>
        <p:spPr>
          <a:xfrm>
            <a:off x="919378" y="2253183"/>
            <a:ext cx="6452870" cy="1854835"/>
          </a:xfrm>
          <a:prstGeom prst="rect">
            <a:avLst/>
          </a:prstGeom>
        </p:spPr>
        <p:txBody>
          <a:bodyPr wrap="square" lIns="0" tIns="0" rIns="0" bIns="0">
            <a:spAutoFit/>
          </a:bodyPr>
          <a:lstStyle>
            <a:lvl1pPr>
              <a:defRPr sz="2400" b="0" i="0">
                <a:solidFill>
                  <a:schemeClr val="tx1"/>
                </a:solidFill>
                <a:latin typeface="Arial" panose="020B0604020202020204"/>
                <a:cs typeface="Arial" panose="020B060402020202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toolsqa.com/software-testing/25906/" TargetMode="External"/><Relationship Id="rId1" Type="http://schemas.openxmlformats.org/officeDocument/2006/relationships/hyperlink" Target="https://toolsqa.com/software-testing/software-development-life-cycle/"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hatis.techtarget.com/definition/customer-satisfaction-CSAT"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earchsoftwarequality.techtarget.com/definition/waterfall-model" TargetMode="External"/><Relationship Id="rId1" Type="http://schemas.openxmlformats.org/officeDocument/2006/relationships/hyperlink" Target="https://searchsoftwarequality.techtarget.com/definition/spiral-model"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tryqa.com/what-is-incremental-model-advantages-disadvantages-and-when-to-use-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37503" y="3377184"/>
            <a:ext cx="1445260" cy="104139"/>
            <a:chOff x="5937503" y="3377184"/>
            <a:chExt cx="1445260" cy="104139"/>
          </a:xfrm>
        </p:grpSpPr>
        <p:sp>
          <p:nvSpPr>
            <p:cNvPr id="3" name="object 3"/>
            <p:cNvSpPr/>
            <p:nvPr/>
          </p:nvSpPr>
          <p:spPr>
            <a:xfrm>
              <a:off x="5937503"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F9615"/>
            </a:solidFill>
          </p:spPr>
          <p:txBody>
            <a:bodyPr wrap="square" lIns="0" tIns="0" rIns="0" bIns="0" rtlCol="0"/>
            <a:lstStyle/>
            <a:p/>
          </p:txBody>
        </p:sp>
        <p:sp>
          <p:nvSpPr>
            <p:cNvPr id="4" name="object 4"/>
            <p:cNvSpPr/>
            <p:nvPr/>
          </p:nvSpPr>
          <p:spPr>
            <a:xfrm>
              <a:off x="6659879"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10152"/>
            </a:solidFill>
          </p:spPr>
          <p:txBody>
            <a:bodyPr wrap="square" lIns="0" tIns="0" rIns="0" bIns="0" rtlCol="0"/>
            <a:lstStyle/>
            <a:p/>
          </p:txBody>
        </p:sp>
      </p:grpSp>
      <p:grpSp>
        <p:nvGrpSpPr>
          <p:cNvPr id="5" name="object 5"/>
          <p:cNvGrpSpPr/>
          <p:nvPr/>
        </p:nvGrpSpPr>
        <p:grpSpPr>
          <a:xfrm>
            <a:off x="0" y="3377184"/>
            <a:ext cx="5937885" cy="104139"/>
            <a:chOff x="0" y="3377184"/>
            <a:chExt cx="5937885" cy="104139"/>
          </a:xfrm>
        </p:grpSpPr>
        <p:sp>
          <p:nvSpPr>
            <p:cNvPr id="6" name="object 6"/>
            <p:cNvSpPr/>
            <p:nvPr/>
          </p:nvSpPr>
          <p:spPr>
            <a:xfrm>
              <a:off x="0" y="3377184"/>
              <a:ext cx="722630" cy="104139"/>
            </a:xfrm>
            <a:custGeom>
              <a:avLst/>
              <a:gdLst/>
              <a:ahLst/>
              <a:cxnLst/>
              <a:rect l="l" t="t" r="r" b="b"/>
              <a:pathLst>
                <a:path w="722630" h="104139">
                  <a:moveTo>
                    <a:pt x="722376" y="0"/>
                  </a:moveTo>
                  <a:lnTo>
                    <a:pt x="0" y="0"/>
                  </a:lnTo>
                  <a:lnTo>
                    <a:pt x="0" y="103632"/>
                  </a:lnTo>
                  <a:lnTo>
                    <a:pt x="722376" y="103632"/>
                  </a:lnTo>
                  <a:lnTo>
                    <a:pt x="722376" y="0"/>
                  </a:lnTo>
                  <a:close/>
                </a:path>
              </a:pathLst>
            </a:custGeom>
            <a:solidFill>
              <a:srgbClr val="7DCEFC"/>
            </a:solidFill>
          </p:spPr>
          <p:txBody>
            <a:bodyPr wrap="square" lIns="0" tIns="0" rIns="0" bIns="0" rtlCol="0"/>
            <a:lstStyle/>
            <a:p/>
          </p:txBody>
        </p:sp>
        <p:sp>
          <p:nvSpPr>
            <p:cNvPr id="7" name="object 7"/>
            <p:cNvSpPr/>
            <p:nvPr/>
          </p:nvSpPr>
          <p:spPr>
            <a:xfrm>
              <a:off x="720851" y="3377184"/>
              <a:ext cx="5217160" cy="104139"/>
            </a:xfrm>
            <a:custGeom>
              <a:avLst/>
              <a:gdLst/>
              <a:ahLst/>
              <a:cxnLst/>
              <a:rect l="l" t="t" r="r" b="b"/>
              <a:pathLst>
                <a:path w="5217160" h="104139">
                  <a:moveTo>
                    <a:pt x="5216652" y="0"/>
                  </a:moveTo>
                  <a:lnTo>
                    <a:pt x="0" y="0"/>
                  </a:lnTo>
                  <a:lnTo>
                    <a:pt x="0" y="103632"/>
                  </a:lnTo>
                  <a:lnTo>
                    <a:pt x="5216652" y="103632"/>
                  </a:lnTo>
                  <a:lnTo>
                    <a:pt x="5216652" y="0"/>
                  </a:lnTo>
                  <a:close/>
                </a:path>
              </a:pathLst>
            </a:custGeom>
            <a:solidFill>
              <a:srgbClr val="2085C5"/>
            </a:solidFill>
          </p:spPr>
          <p:txBody>
            <a:bodyPr wrap="square" lIns="0" tIns="0" rIns="0" bIns="0" rtlCol="0"/>
            <a:lstStyle/>
            <a:p/>
          </p:txBody>
        </p:sp>
      </p:grpSp>
      <p:sp>
        <p:nvSpPr>
          <p:cNvPr id="8" name="object 8"/>
          <p:cNvSpPr txBox="1">
            <a:spLocks noGrp="1"/>
          </p:cNvSpPr>
          <p:nvPr>
            <p:ph type="title"/>
          </p:nvPr>
        </p:nvSpPr>
        <p:spPr>
          <a:xfrm>
            <a:off x="598423" y="2601849"/>
            <a:ext cx="5668645"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solidFill>
                  <a:srgbClr val="2085C5"/>
                </a:solidFill>
                <a:latin typeface="Arial" panose="020B0604020202020204"/>
                <a:cs typeface="Arial" panose="020B0604020202020204"/>
              </a:rPr>
              <a:t>Lecture 3</a:t>
            </a:r>
            <a:endParaRPr sz="3200" dirty="0">
              <a:latin typeface="Arial" panose="020B0604020202020204"/>
              <a:cs typeface="Arial" panose="020B0604020202020204"/>
            </a:endParaRPr>
          </a:p>
        </p:txBody>
      </p:sp>
      <p:sp>
        <p:nvSpPr>
          <p:cNvPr id="9" name="object 9"/>
          <p:cNvSpPr txBox="1"/>
          <p:nvPr/>
        </p:nvSpPr>
        <p:spPr>
          <a:xfrm>
            <a:off x="598423" y="3534283"/>
            <a:ext cx="271145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10152"/>
                </a:solidFill>
                <a:latin typeface="Arial" panose="020B0604020202020204"/>
                <a:cs typeface="Arial" panose="020B0604020202020204"/>
              </a:rPr>
              <a:t>Process</a:t>
            </a:r>
            <a:r>
              <a:rPr sz="3200" spc="-90" dirty="0">
                <a:solidFill>
                  <a:srgbClr val="F10152"/>
                </a:solidFill>
                <a:latin typeface="Arial" panose="020B0604020202020204"/>
                <a:cs typeface="Arial" panose="020B0604020202020204"/>
              </a:rPr>
              <a:t> </a:t>
            </a:r>
            <a:r>
              <a:rPr sz="3200" spc="-5" dirty="0">
                <a:solidFill>
                  <a:srgbClr val="F10152"/>
                </a:solidFill>
                <a:latin typeface="Arial" panose="020B0604020202020204"/>
                <a:cs typeface="Arial" panose="020B0604020202020204"/>
              </a:rPr>
              <a:t>Model</a:t>
            </a:r>
            <a:endParaRPr sz="3200">
              <a:latin typeface="Arial" panose="020B0604020202020204"/>
              <a:cs typeface="Arial" panose="020B0604020202020204"/>
            </a:endParaRPr>
          </a:p>
        </p:txBody>
      </p:sp>
      <p:sp>
        <p:nvSpPr>
          <p:cNvPr id="10" name="object 10"/>
          <p:cNvSpPr txBox="1"/>
          <p:nvPr/>
        </p:nvSpPr>
        <p:spPr>
          <a:xfrm>
            <a:off x="4648200" y="5662980"/>
            <a:ext cx="4047363" cy="948978"/>
          </a:xfrm>
          <a:prstGeom prst="rect">
            <a:avLst/>
          </a:prstGeom>
        </p:spPr>
        <p:txBody>
          <a:bodyPr vert="horz" wrap="square" lIns="0" tIns="12700" rIns="0" bIns="0" rtlCol="0">
            <a:spAutoFit/>
          </a:bodyPr>
          <a:lstStyle/>
          <a:p>
            <a:pPr marL="12700" marR="1926590">
              <a:lnSpc>
                <a:spcPct val="100000"/>
              </a:lnSpc>
              <a:spcBef>
                <a:spcPts val="100"/>
              </a:spcBef>
            </a:pPr>
            <a:r>
              <a:rPr lang="en-US" sz="2000" dirty="0" smtClean="0">
                <a:solidFill>
                  <a:srgbClr val="F10152"/>
                </a:solidFill>
                <a:latin typeface="Arial" panose="020B0604020202020204"/>
                <a:cs typeface="Arial" panose="020B0604020202020204"/>
              </a:rPr>
              <a:t>Mobeen Nazar</a:t>
            </a:r>
            <a:endParaRPr lang="en-US" sz="2000" dirty="0">
              <a:solidFill>
                <a:srgbClr val="F10152"/>
              </a:solidFill>
              <a:latin typeface="Arial" panose="020B0604020202020204"/>
              <a:cs typeface="Arial" panose="020B0604020202020204"/>
            </a:endParaRPr>
          </a:p>
          <a:p>
            <a:pPr marL="12700" marR="1926590">
              <a:lnSpc>
                <a:spcPct val="100000"/>
              </a:lnSpc>
              <a:spcBef>
                <a:spcPts val="100"/>
              </a:spcBef>
            </a:pPr>
            <a:r>
              <a:rPr sz="2000" dirty="0" smtClean="0">
                <a:solidFill>
                  <a:srgbClr val="F10152"/>
                </a:solidFill>
                <a:latin typeface="Arial" panose="020B0604020202020204"/>
                <a:cs typeface="Arial" panose="020B0604020202020204"/>
              </a:rPr>
              <a:t>Lecturer</a:t>
            </a:r>
            <a:endParaRPr sz="2000" dirty="0">
              <a:latin typeface="Arial" panose="020B0604020202020204"/>
              <a:cs typeface="Arial" panose="020B0604020202020204"/>
            </a:endParaRPr>
          </a:p>
          <a:p>
            <a:pPr marL="12700">
              <a:lnSpc>
                <a:spcPct val="100000"/>
              </a:lnSpc>
            </a:pPr>
            <a:r>
              <a:rPr lang="en-US" sz="2000" dirty="0" smtClean="0">
                <a:solidFill>
                  <a:srgbClr val="F10152"/>
                </a:solidFill>
                <a:latin typeface="Arial" panose="020B0604020202020204"/>
                <a:cs typeface="Arial" panose="020B0604020202020204"/>
              </a:rPr>
              <a:t>Software Engineering</a:t>
            </a:r>
            <a:r>
              <a:rPr sz="2000" spc="-105" dirty="0" smtClean="0">
                <a:solidFill>
                  <a:srgbClr val="F10152"/>
                </a:solidFill>
                <a:latin typeface="Arial" panose="020B0604020202020204"/>
                <a:cs typeface="Arial" panose="020B0604020202020204"/>
              </a:rPr>
              <a:t> </a:t>
            </a:r>
            <a:r>
              <a:rPr sz="2000" dirty="0">
                <a:solidFill>
                  <a:srgbClr val="F10152"/>
                </a:solidFill>
                <a:latin typeface="Arial" panose="020B0604020202020204"/>
                <a:cs typeface="Arial" panose="020B0604020202020204"/>
              </a:rPr>
              <a:t>Department</a:t>
            </a:r>
            <a:endParaRPr sz="20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334" y="304800"/>
            <a:ext cx="3228721" cy="677108"/>
          </a:xfrm>
        </p:spPr>
        <p:txBody>
          <a:bodyPr/>
          <a:lstStyle/>
          <a:p>
            <a:r>
              <a:rPr lang="en-US" b="1" dirty="0" smtClean="0"/>
              <a:t>V- MODEL</a:t>
            </a:r>
            <a:endParaRPr lang="en-US" b="1" dirty="0"/>
          </a:p>
        </p:txBody>
      </p:sp>
      <p:sp>
        <p:nvSpPr>
          <p:cNvPr id="3" name="Text Placeholder 2"/>
          <p:cNvSpPr>
            <a:spLocks noGrp="1"/>
          </p:cNvSpPr>
          <p:nvPr>
            <p:ph type="body" idx="1"/>
          </p:nvPr>
        </p:nvSpPr>
        <p:spPr>
          <a:xfrm>
            <a:off x="919378" y="2253183"/>
            <a:ext cx="7691222" cy="3323987"/>
          </a:xfrm>
        </p:spPr>
        <p:txBody>
          <a:bodyPr/>
          <a:lstStyle/>
          <a:p>
            <a:r>
              <a:rPr lang="en-US" dirty="0"/>
              <a:t>The V-model is an SDLC model where execution of processes happens in a sequential manner in a V-shape. It is also known as </a:t>
            </a:r>
            <a:r>
              <a:rPr lang="en-US" b="1" dirty="0"/>
              <a:t>Verification and Validation model</a:t>
            </a:r>
            <a:r>
              <a:rPr lang="en-US" dirty="0"/>
              <a:t>.</a:t>
            </a:r>
            <a:endParaRPr lang="en-US" dirty="0"/>
          </a:p>
          <a:p>
            <a:r>
              <a:rPr lang="en-US" dirty="0"/>
              <a:t>The V-Model is an extension of the waterfall model and is based on the association of a testing phase for each corresponding development stage.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334" y="304800"/>
            <a:ext cx="3228721" cy="677108"/>
          </a:xfrm>
        </p:spPr>
        <p:txBody>
          <a:bodyPr/>
          <a:lstStyle/>
          <a:p>
            <a:r>
              <a:rPr lang="en-US" b="1" dirty="0" smtClean="0"/>
              <a:t>V- MODEL</a:t>
            </a:r>
            <a:endParaRPr lang="en-US" b="1" dirty="0"/>
          </a:p>
        </p:txBody>
      </p:sp>
      <p:pic>
        <p:nvPicPr>
          <p:cNvPr id="1026" name="Picture 2" descr="SDLC V-Mod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968260"/>
            <a:ext cx="8153400" cy="58760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78" y="609600"/>
            <a:ext cx="7919822" cy="1354217"/>
          </a:xfrm>
        </p:spPr>
        <p:txBody>
          <a:bodyPr/>
          <a:lstStyle/>
          <a:p>
            <a:r>
              <a:rPr lang="en-US" smtClean="0">
                <a:latin typeface="Arial" panose="020B0604020202020204"/>
                <a:cs typeface="Arial" panose="020B0604020202020204"/>
              </a:rPr>
              <a:t>Advantages</a:t>
            </a:r>
            <a:r>
              <a:rPr lang="en-US" spc="-70" smtClean="0">
                <a:latin typeface="Arial" panose="020B0604020202020204"/>
                <a:cs typeface="Arial" panose="020B0604020202020204"/>
              </a:rPr>
              <a:t> </a:t>
            </a:r>
            <a:r>
              <a:rPr lang="en-US" dirty="0">
                <a:latin typeface="Arial" panose="020B0604020202020204"/>
                <a:cs typeface="Arial" panose="020B0604020202020204"/>
              </a:rPr>
              <a:t>of</a:t>
            </a:r>
            <a:r>
              <a:rPr lang="en-US" spc="-25" dirty="0">
                <a:latin typeface="Arial" panose="020B0604020202020204"/>
                <a:cs typeface="Arial" panose="020B0604020202020204"/>
              </a:rPr>
              <a:t> </a:t>
            </a:r>
            <a:r>
              <a:rPr lang="en-US" dirty="0" smtClean="0">
                <a:latin typeface="Arial" panose="020B0604020202020204"/>
                <a:cs typeface="Arial" panose="020B0604020202020204"/>
              </a:rPr>
              <a:t>the</a:t>
            </a:r>
            <a:r>
              <a:rPr lang="en-US" spc="-15" dirty="0" smtClean="0">
                <a:latin typeface="Arial" panose="020B0604020202020204"/>
                <a:cs typeface="Arial" panose="020B0604020202020204"/>
              </a:rPr>
              <a:t> V-MODEL</a:t>
            </a:r>
            <a:br>
              <a:rPr lang="en-US" spc="-5" dirty="0" smtClean="0">
                <a:latin typeface="Arial" panose="020B0604020202020204"/>
                <a:cs typeface="Arial" panose="020B0604020202020204"/>
              </a:rPr>
            </a:br>
            <a:endParaRPr lang="en-US" dirty="0"/>
          </a:p>
        </p:txBody>
      </p:sp>
      <p:sp>
        <p:nvSpPr>
          <p:cNvPr id="3" name="Text Placeholder 2"/>
          <p:cNvSpPr>
            <a:spLocks noGrp="1"/>
          </p:cNvSpPr>
          <p:nvPr>
            <p:ph type="body" idx="1"/>
          </p:nvPr>
        </p:nvSpPr>
        <p:spPr>
          <a:xfrm>
            <a:off x="919378" y="2253183"/>
            <a:ext cx="7386422" cy="3693319"/>
          </a:xfrm>
        </p:spPr>
        <p:txBody>
          <a:bodyPr/>
          <a:lstStyle/>
          <a:p>
            <a:r>
              <a:rPr lang="en-US" dirty="0"/>
              <a:t>The advantages of the V-Model method are as follows −</a:t>
            </a:r>
            <a:endParaRPr lang="en-US" dirty="0"/>
          </a:p>
          <a:p>
            <a:pPr marL="342900" indent="-342900">
              <a:buFont typeface="Arial" panose="020B0604020202020204" pitchFamily="34" charset="0"/>
              <a:buChar char="•"/>
            </a:pPr>
            <a:r>
              <a:rPr lang="en-US" dirty="0"/>
              <a:t>This is a highly-disciplined model and Phases are completed one at a time.</a:t>
            </a:r>
            <a:endParaRPr lang="en-US" dirty="0"/>
          </a:p>
          <a:p>
            <a:pPr marL="342900" indent="-342900">
              <a:buFont typeface="Arial" panose="020B0604020202020204" pitchFamily="34" charset="0"/>
              <a:buChar char="•"/>
            </a:pPr>
            <a:r>
              <a:rPr lang="en-US" dirty="0"/>
              <a:t>Works well for smaller projects where requirements are very well understood.</a:t>
            </a:r>
            <a:endParaRPr lang="en-US" dirty="0"/>
          </a:p>
          <a:p>
            <a:pPr marL="342900" indent="-342900">
              <a:buFont typeface="Arial" panose="020B0604020202020204" pitchFamily="34" charset="0"/>
              <a:buChar char="•"/>
            </a:pPr>
            <a:r>
              <a:rPr lang="en-US" dirty="0"/>
              <a:t>Simple and easy to understand and use.</a:t>
            </a:r>
            <a:endParaRPr lang="en-US" dirty="0"/>
          </a:p>
          <a:p>
            <a:pPr marL="342900" indent="-342900">
              <a:buFont typeface="Arial" panose="020B0604020202020204" pitchFamily="34" charset="0"/>
              <a:buChar char="•"/>
            </a:pPr>
            <a:r>
              <a:rPr lang="en-US" dirty="0"/>
              <a:t>Easy to manage due to the rigidity of the model. Each phase has specific deliverables and a review process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9378" y="2253183"/>
            <a:ext cx="7919822" cy="4062651"/>
          </a:xfrm>
        </p:spPr>
        <p:txBody>
          <a:bodyPr/>
          <a:lstStyle/>
          <a:p>
            <a:r>
              <a:rPr lang="en-US" dirty="0"/>
              <a:t>The disadvantages of the V-Model method are as </a:t>
            </a:r>
            <a:r>
              <a:rPr lang="en-US" dirty="0" smtClean="0"/>
              <a:t>follows:</a:t>
            </a:r>
            <a:endParaRPr lang="en-US" dirty="0"/>
          </a:p>
          <a:p>
            <a:pPr marL="342900" indent="-342900">
              <a:buFont typeface="Arial" panose="020B0604020202020204" pitchFamily="34" charset="0"/>
              <a:buChar char="•"/>
            </a:pPr>
            <a:r>
              <a:rPr lang="en-US" dirty="0"/>
              <a:t>High risk and uncertainty.</a:t>
            </a:r>
            <a:endParaRPr lang="en-US" dirty="0"/>
          </a:p>
          <a:p>
            <a:pPr marL="342900" indent="-342900">
              <a:buFont typeface="Arial" panose="020B0604020202020204" pitchFamily="34" charset="0"/>
              <a:buChar char="•"/>
            </a:pPr>
            <a:r>
              <a:rPr lang="en-US" dirty="0"/>
              <a:t>Not a good model for complex and object-oriented projects.</a:t>
            </a:r>
            <a:endParaRPr lang="en-US" dirty="0"/>
          </a:p>
          <a:p>
            <a:pPr marL="342900" indent="-342900">
              <a:buFont typeface="Arial" panose="020B0604020202020204" pitchFamily="34" charset="0"/>
              <a:buChar char="•"/>
            </a:pPr>
            <a:r>
              <a:rPr lang="en-US" dirty="0"/>
              <a:t>Poor model for long and ongoing projects.</a:t>
            </a:r>
            <a:endParaRPr lang="en-US" dirty="0"/>
          </a:p>
          <a:p>
            <a:pPr marL="342900" indent="-342900">
              <a:buFont typeface="Arial" panose="020B0604020202020204" pitchFamily="34" charset="0"/>
              <a:buChar char="•"/>
            </a:pPr>
            <a:r>
              <a:rPr lang="en-US" dirty="0"/>
              <a:t>Not suitable for the projects where requirements are at a moderate to high risk of changing.</a:t>
            </a:r>
            <a:endParaRPr lang="en-US" dirty="0"/>
          </a:p>
          <a:p>
            <a:pPr marL="342900" indent="-342900">
              <a:buFont typeface="Arial" panose="020B0604020202020204" pitchFamily="34" charset="0"/>
              <a:buChar char="•"/>
            </a:pPr>
            <a:r>
              <a:rPr lang="en-US" dirty="0"/>
              <a:t>Once an application is in the testing stage, it is difficult to go back and change a functionality.</a:t>
            </a:r>
            <a:endParaRPr lang="en-US" dirty="0"/>
          </a:p>
          <a:p>
            <a:pPr marL="342900" indent="-342900">
              <a:buFont typeface="Arial" panose="020B0604020202020204" pitchFamily="34" charset="0"/>
              <a:buChar char="•"/>
            </a:pPr>
            <a:r>
              <a:rPr lang="en-US" dirty="0"/>
              <a:t>No working software is produced until late during the life cycle.</a:t>
            </a:r>
            <a:endParaRPr lang="en-US" dirty="0"/>
          </a:p>
        </p:txBody>
      </p:sp>
      <p:sp>
        <p:nvSpPr>
          <p:cNvPr id="4" name="Title 1"/>
          <p:cNvSpPr txBox="1"/>
          <p:nvPr/>
        </p:nvSpPr>
        <p:spPr>
          <a:xfrm>
            <a:off x="919378" y="861898"/>
            <a:ext cx="7919822" cy="1354217"/>
          </a:xfrm>
          <a:prstGeom prst="rect">
            <a:avLst/>
          </a:prstGeom>
        </p:spPr>
        <p:txBody>
          <a:bodyPr wrap="square" lIns="0" tIns="0" rIns="0" bIns="0">
            <a:spAutoFit/>
          </a:bodyPr>
          <a:lstStyle>
            <a:lvl1pPr>
              <a:defRPr sz="4400" b="0" i="0">
                <a:solidFill>
                  <a:schemeClr val="tx1"/>
                </a:solidFill>
                <a:latin typeface="Carlito"/>
                <a:ea typeface="+mj-ea"/>
                <a:cs typeface="Carlito"/>
              </a:defRPr>
            </a:lvl1pPr>
          </a:lstStyle>
          <a:p>
            <a:r>
              <a:rPr lang="en-US" kern="0" dirty="0" smtClean="0">
                <a:latin typeface="Arial" panose="020B0604020202020204"/>
                <a:cs typeface="Arial" panose="020B0604020202020204"/>
              </a:rPr>
              <a:t>D</a:t>
            </a:r>
            <a:r>
              <a:rPr lang="en-US" kern="0" spc="-20" dirty="0" smtClean="0">
                <a:latin typeface="Arial" panose="020B0604020202020204"/>
                <a:cs typeface="Arial" panose="020B0604020202020204"/>
              </a:rPr>
              <a:t>ra</a:t>
            </a:r>
            <a:r>
              <a:rPr lang="en-US" kern="0" dirty="0" smtClean="0">
                <a:latin typeface="Arial" panose="020B0604020202020204"/>
                <a:cs typeface="Arial" panose="020B0604020202020204"/>
              </a:rPr>
              <a:t>w</a:t>
            </a:r>
            <a:r>
              <a:rPr lang="en-US" kern="0" spc="-30" dirty="0" smtClean="0">
                <a:latin typeface="Arial" panose="020B0604020202020204"/>
                <a:cs typeface="Arial" panose="020B0604020202020204"/>
              </a:rPr>
              <a:t>b</a:t>
            </a:r>
            <a:r>
              <a:rPr lang="en-US" kern="0" spc="-20" dirty="0" smtClean="0">
                <a:latin typeface="Arial" panose="020B0604020202020204"/>
                <a:cs typeface="Arial" panose="020B0604020202020204"/>
              </a:rPr>
              <a:t>ack</a:t>
            </a:r>
            <a:r>
              <a:rPr lang="en-US" kern="0" dirty="0" smtClean="0">
                <a:latin typeface="Arial" panose="020B0604020202020204"/>
                <a:cs typeface="Arial" panose="020B0604020202020204"/>
              </a:rPr>
              <a:t>s</a:t>
            </a:r>
            <a:r>
              <a:rPr lang="en-US" kern="0" spc="-70" dirty="0" smtClean="0">
                <a:latin typeface="Arial" panose="020B0604020202020204"/>
                <a:cs typeface="Arial" panose="020B0604020202020204"/>
              </a:rPr>
              <a:t> </a:t>
            </a:r>
            <a:r>
              <a:rPr lang="en-US" kern="0" dirty="0" smtClean="0">
                <a:latin typeface="Arial" panose="020B0604020202020204"/>
                <a:cs typeface="Arial" panose="020B0604020202020204"/>
              </a:rPr>
              <a:t>of</a:t>
            </a:r>
            <a:r>
              <a:rPr lang="en-US" kern="0" spc="-25" dirty="0" smtClean="0">
                <a:latin typeface="Arial" panose="020B0604020202020204"/>
                <a:cs typeface="Arial" panose="020B0604020202020204"/>
              </a:rPr>
              <a:t> </a:t>
            </a:r>
            <a:r>
              <a:rPr lang="en-US" kern="0" dirty="0" smtClean="0">
                <a:latin typeface="Arial" panose="020B0604020202020204"/>
                <a:cs typeface="Arial" panose="020B0604020202020204"/>
              </a:rPr>
              <a:t>the</a:t>
            </a:r>
            <a:r>
              <a:rPr lang="en-US" kern="0" spc="-15" dirty="0" smtClean="0">
                <a:latin typeface="Arial" panose="020B0604020202020204"/>
                <a:cs typeface="Arial" panose="020B0604020202020204"/>
              </a:rPr>
              <a:t> V-MODEL</a:t>
            </a:r>
            <a:br>
              <a:rPr lang="en-US" kern="0" spc="-5" dirty="0" smtClean="0">
                <a:latin typeface="Arial" panose="020B0604020202020204"/>
                <a:cs typeface="Arial" panose="020B0604020202020204"/>
              </a:rPr>
            </a:br>
            <a:endParaRPr lang="en-US"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39927"/>
            <a:ext cx="5829680" cy="696595"/>
          </a:xfrm>
          <a:prstGeom prst="rect">
            <a:avLst/>
          </a:prstGeom>
        </p:spPr>
        <p:txBody>
          <a:bodyPr vert="horz" wrap="square" lIns="0" tIns="13335" rIns="0" bIns="0" rtlCol="0">
            <a:spAutoFit/>
          </a:bodyPr>
          <a:lstStyle/>
          <a:p>
            <a:pPr marL="12700">
              <a:lnSpc>
                <a:spcPct val="100000"/>
              </a:lnSpc>
              <a:spcBef>
                <a:spcPts val="105"/>
              </a:spcBef>
            </a:pPr>
            <a:r>
              <a:rPr spc="-10" dirty="0"/>
              <a:t>Incremental</a:t>
            </a:r>
            <a:r>
              <a:rPr spc="-165" dirty="0"/>
              <a:t> </a:t>
            </a:r>
            <a:r>
              <a:rPr dirty="0"/>
              <a:t>Model</a:t>
            </a:r>
            <a:endParaRPr dirty="0"/>
          </a:p>
        </p:txBody>
      </p:sp>
      <p:sp>
        <p:nvSpPr>
          <p:cNvPr id="3" name="object 3"/>
          <p:cNvSpPr txBox="1"/>
          <p:nvPr/>
        </p:nvSpPr>
        <p:spPr>
          <a:xfrm>
            <a:off x="400913" y="1873453"/>
            <a:ext cx="8421370" cy="4331335"/>
          </a:xfrm>
          <a:prstGeom prst="rect">
            <a:avLst/>
          </a:prstGeom>
        </p:spPr>
        <p:txBody>
          <a:bodyPr vert="horz" wrap="square" lIns="0" tIns="12065" rIns="0" bIns="0" rtlCol="0">
            <a:spAutoFit/>
          </a:bodyPr>
          <a:lstStyle/>
          <a:p>
            <a:pPr marL="169545" marR="6350" indent="-157480" algn="just">
              <a:lnSpc>
                <a:spcPct val="100000"/>
              </a:lnSpc>
              <a:spcBef>
                <a:spcPts val="95"/>
              </a:spcBef>
              <a:buSzPct val="96000"/>
              <a:buChar char="•"/>
              <a:tabLst>
                <a:tab pos="170180" algn="l"/>
              </a:tabLst>
            </a:pPr>
            <a:r>
              <a:rPr sz="2800" spc="-5" dirty="0">
                <a:latin typeface="Arial" panose="020B0604020202020204"/>
                <a:cs typeface="Arial" panose="020B0604020202020204"/>
              </a:rPr>
              <a:t>The </a:t>
            </a:r>
            <a:r>
              <a:rPr sz="2800" b="1" i="1" dirty="0">
                <a:latin typeface="Arial" panose="020B0604020202020204"/>
                <a:cs typeface="Arial" panose="020B0604020202020204"/>
              </a:rPr>
              <a:t>Incremental </a:t>
            </a:r>
            <a:r>
              <a:rPr sz="2800" b="1" i="1" spc="-5" dirty="0">
                <a:latin typeface="Arial" panose="020B0604020202020204"/>
                <a:cs typeface="Arial" panose="020B0604020202020204"/>
              </a:rPr>
              <a:t>Model </a:t>
            </a:r>
            <a:r>
              <a:rPr sz="2800" spc="-5" dirty="0">
                <a:latin typeface="Arial" panose="020B0604020202020204"/>
                <a:cs typeface="Arial" panose="020B0604020202020204"/>
              </a:rPr>
              <a:t>is a method of </a:t>
            </a:r>
            <a:r>
              <a:rPr sz="2800" b="1" i="1" spc="-5" dirty="0">
                <a:latin typeface="Arial" panose="020B0604020202020204"/>
                <a:cs typeface="Arial" panose="020B0604020202020204"/>
              </a:rPr>
              <a:t>software  development </a:t>
            </a:r>
            <a:r>
              <a:rPr sz="2800" spc="-5" dirty="0">
                <a:latin typeface="Arial" panose="020B0604020202020204"/>
                <a:cs typeface="Arial" panose="020B0604020202020204"/>
              </a:rPr>
              <a:t>where the </a:t>
            </a:r>
            <a:r>
              <a:rPr sz="2800" dirty="0">
                <a:latin typeface="Arial" panose="020B0604020202020204"/>
                <a:cs typeface="Arial" panose="020B0604020202020204"/>
              </a:rPr>
              <a:t>product </a:t>
            </a:r>
            <a:r>
              <a:rPr sz="2800" spc="-5" dirty="0">
                <a:latin typeface="Arial" panose="020B0604020202020204"/>
                <a:cs typeface="Arial" panose="020B0604020202020204"/>
              </a:rPr>
              <a:t>is </a:t>
            </a:r>
            <a:r>
              <a:rPr sz="2800" i="1" spc="-5" dirty="0">
                <a:latin typeface="Arial" panose="020B0604020202020204"/>
                <a:cs typeface="Arial" panose="020B0604020202020204"/>
              </a:rPr>
              <a:t>designed,  implemented </a:t>
            </a:r>
            <a:r>
              <a:rPr sz="2800" i="1" dirty="0">
                <a:latin typeface="Arial" panose="020B0604020202020204"/>
                <a:cs typeface="Arial" panose="020B0604020202020204"/>
              </a:rPr>
              <a:t>and </a:t>
            </a:r>
            <a:r>
              <a:rPr sz="2800" i="1" spc="-5" dirty="0">
                <a:latin typeface="Arial" panose="020B0604020202020204"/>
                <a:cs typeface="Arial" panose="020B0604020202020204"/>
              </a:rPr>
              <a:t>tested</a:t>
            </a:r>
            <a:r>
              <a:rPr sz="2800" i="1" spc="55" dirty="0">
                <a:latin typeface="Arial" panose="020B0604020202020204"/>
                <a:cs typeface="Arial" panose="020B0604020202020204"/>
              </a:rPr>
              <a:t> </a:t>
            </a:r>
            <a:r>
              <a:rPr sz="2800" spc="-15" dirty="0">
                <a:latin typeface="Arial" panose="020B0604020202020204"/>
                <a:cs typeface="Arial" panose="020B0604020202020204"/>
              </a:rPr>
              <a:t>incrementally.</a:t>
            </a:r>
            <a:endParaRPr sz="2800">
              <a:latin typeface="Arial" panose="020B0604020202020204"/>
              <a:cs typeface="Arial" panose="020B0604020202020204"/>
            </a:endParaRPr>
          </a:p>
          <a:p>
            <a:pPr marL="169545" marR="5080" indent="-157480" algn="just">
              <a:lnSpc>
                <a:spcPct val="100000"/>
              </a:lnSpc>
              <a:spcBef>
                <a:spcPts val="100"/>
              </a:spcBef>
              <a:buSzPct val="96000"/>
              <a:buChar char="•"/>
              <a:tabLst>
                <a:tab pos="170180" algn="l"/>
              </a:tabLst>
            </a:pPr>
            <a:r>
              <a:rPr sz="2800" spc="-5" dirty="0">
                <a:latin typeface="Arial" panose="020B0604020202020204"/>
                <a:cs typeface="Arial" panose="020B0604020202020204"/>
              </a:rPr>
              <a:t>The </a:t>
            </a:r>
            <a:r>
              <a:rPr sz="2800" dirty="0">
                <a:latin typeface="Arial" panose="020B0604020202020204"/>
                <a:cs typeface="Arial" panose="020B0604020202020204"/>
              </a:rPr>
              <a:t>product </a:t>
            </a:r>
            <a:r>
              <a:rPr sz="2800" spc="-5" dirty="0">
                <a:latin typeface="Arial" panose="020B0604020202020204"/>
                <a:cs typeface="Arial" panose="020B0604020202020204"/>
              </a:rPr>
              <a:t>is </a:t>
            </a:r>
            <a:r>
              <a:rPr sz="2800" dirty="0">
                <a:latin typeface="Arial" panose="020B0604020202020204"/>
                <a:cs typeface="Arial" panose="020B0604020202020204"/>
              </a:rPr>
              <a:t>decomposed </a:t>
            </a:r>
            <a:r>
              <a:rPr sz="2800" spc="-5" dirty="0">
                <a:latin typeface="Arial" panose="020B0604020202020204"/>
                <a:cs typeface="Arial" panose="020B0604020202020204"/>
              </a:rPr>
              <a:t>into a </a:t>
            </a:r>
            <a:r>
              <a:rPr sz="2800" dirty="0">
                <a:latin typeface="Arial" panose="020B0604020202020204"/>
                <a:cs typeface="Arial" panose="020B0604020202020204"/>
              </a:rPr>
              <a:t>number of  components, each of </a:t>
            </a:r>
            <a:r>
              <a:rPr sz="2800" spc="-5" dirty="0">
                <a:latin typeface="Arial" panose="020B0604020202020204"/>
                <a:cs typeface="Arial" panose="020B0604020202020204"/>
              </a:rPr>
              <a:t>which is designed </a:t>
            </a:r>
            <a:r>
              <a:rPr sz="2800" dirty="0">
                <a:latin typeface="Arial" panose="020B0604020202020204"/>
                <a:cs typeface="Arial" panose="020B0604020202020204"/>
              </a:rPr>
              <a:t>and </a:t>
            </a:r>
            <a:r>
              <a:rPr sz="2800" spc="-5" dirty="0">
                <a:latin typeface="Arial" panose="020B0604020202020204"/>
                <a:cs typeface="Arial" panose="020B0604020202020204"/>
              </a:rPr>
              <a:t>built  </a:t>
            </a:r>
            <a:r>
              <a:rPr sz="2800" spc="-20" dirty="0">
                <a:latin typeface="Arial" panose="020B0604020202020204"/>
                <a:cs typeface="Arial" panose="020B0604020202020204"/>
              </a:rPr>
              <a:t>separately.</a:t>
            </a:r>
            <a:endParaRPr sz="2800">
              <a:latin typeface="Arial" panose="020B0604020202020204"/>
              <a:cs typeface="Arial" panose="020B0604020202020204"/>
            </a:endParaRPr>
          </a:p>
          <a:p>
            <a:pPr marL="169545" marR="5080" indent="-157480" algn="just">
              <a:lnSpc>
                <a:spcPct val="100000"/>
              </a:lnSpc>
              <a:spcBef>
                <a:spcPts val="110"/>
              </a:spcBef>
              <a:buSzPct val="96000"/>
              <a:buChar char="•"/>
              <a:tabLst>
                <a:tab pos="170180" algn="l"/>
              </a:tabLst>
            </a:pPr>
            <a:r>
              <a:rPr sz="2800" spc="-5" dirty="0">
                <a:latin typeface="Arial" panose="020B0604020202020204"/>
                <a:cs typeface="Arial" panose="020B0604020202020204"/>
              </a:rPr>
              <a:t>Multiple</a:t>
            </a:r>
            <a:r>
              <a:rPr sz="2800" spc="-5" dirty="0">
                <a:solidFill>
                  <a:srgbClr val="1154CC"/>
                </a:solidFill>
                <a:latin typeface="Arial" panose="020B0604020202020204"/>
                <a:cs typeface="Arial" panose="020B0604020202020204"/>
              </a:rPr>
              <a:t> </a:t>
            </a:r>
            <a:r>
              <a:rPr sz="2800" b="1" i="1" u="heavy" spc="-5" dirty="0">
                <a:solidFill>
                  <a:srgbClr val="1154CC"/>
                </a:solidFill>
                <a:uFill>
                  <a:solidFill>
                    <a:srgbClr val="1154CC"/>
                  </a:solidFill>
                </a:uFill>
                <a:latin typeface="Arial" panose="020B0604020202020204"/>
                <a:cs typeface="Arial" panose="020B0604020202020204"/>
                <a:hlinkClick r:id="rId1"/>
              </a:rPr>
              <a:t>development </a:t>
            </a:r>
            <a:r>
              <a:rPr sz="2800" b="1" i="1" u="heavy" dirty="0">
                <a:solidFill>
                  <a:srgbClr val="1154CC"/>
                </a:solidFill>
                <a:uFill>
                  <a:solidFill>
                    <a:srgbClr val="1154CC"/>
                  </a:solidFill>
                </a:uFill>
                <a:latin typeface="Arial" panose="020B0604020202020204"/>
                <a:cs typeface="Arial" panose="020B0604020202020204"/>
                <a:hlinkClick r:id="rId1"/>
              </a:rPr>
              <a:t>cycles</a:t>
            </a:r>
            <a:r>
              <a:rPr sz="2800" b="1" i="1" dirty="0">
                <a:solidFill>
                  <a:srgbClr val="1154CC"/>
                </a:solidFill>
                <a:latin typeface="Arial" panose="020B0604020202020204"/>
                <a:cs typeface="Arial" panose="020B0604020202020204"/>
              </a:rPr>
              <a:t> </a:t>
            </a:r>
            <a:r>
              <a:rPr sz="2800" spc="-5" dirty="0">
                <a:latin typeface="Arial" panose="020B0604020202020204"/>
                <a:cs typeface="Arial" panose="020B0604020202020204"/>
              </a:rPr>
              <a:t>take place </a:t>
            </a:r>
            <a:r>
              <a:rPr sz="2800" dirty="0">
                <a:latin typeface="Arial" panose="020B0604020202020204"/>
                <a:cs typeface="Arial" panose="020B0604020202020204"/>
              </a:rPr>
              <a:t>here,  </a:t>
            </a:r>
            <a:r>
              <a:rPr sz="2800" spc="-5" dirty="0">
                <a:latin typeface="Arial" panose="020B0604020202020204"/>
                <a:cs typeface="Arial" panose="020B0604020202020204"/>
              </a:rPr>
              <a:t>making the life </a:t>
            </a:r>
            <a:r>
              <a:rPr sz="2800" dirty="0">
                <a:latin typeface="Arial" panose="020B0604020202020204"/>
                <a:cs typeface="Arial" panose="020B0604020202020204"/>
              </a:rPr>
              <a:t>cycle </a:t>
            </a:r>
            <a:r>
              <a:rPr sz="2800" spc="-5" dirty="0">
                <a:latin typeface="Arial" panose="020B0604020202020204"/>
                <a:cs typeface="Arial" panose="020B0604020202020204"/>
              </a:rPr>
              <a:t>a “</a:t>
            </a:r>
            <a:r>
              <a:rPr sz="2800" b="1" i="1" u="heavy" spc="-5" dirty="0">
                <a:solidFill>
                  <a:srgbClr val="1154CC"/>
                </a:solidFill>
                <a:uFill>
                  <a:solidFill>
                    <a:srgbClr val="1154CC"/>
                  </a:solidFill>
                </a:uFill>
                <a:latin typeface="Arial" panose="020B0604020202020204"/>
                <a:cs typeface="Arial" panose="020B0604020202020204"/>
                <a:hlinkClick r:id="rId2"/>
              </a:rPr>
              <a:t>multi-waterfall</a:t>
            </a:r>
            <a:r>
              <a:rPr sz="2800" spc="-5" dirty="0">
                <a:latin typeface="Arial" panose="020B0604020202020204"/>
                <a:cs typeface="Arial" panose="020B0604020202020204"/>
              </a:rPr>
              <a:t>”</a:t>
            </a:r>
            <a:r>
              <a:rPr sz="2800" spc="85" dirty="0">
                <a:latin typeface="Arial" panose="020B0604020202020204"/>
                <a:cs typeface="Arial" panose="020B0604020202020204"/>
              </a:rPr>
              <a:t> </a:t>
            </a:r>
            <a:r>
              <a:rPr sz="2800" dirty="0">
                <a:latin typeface="Arial" panose="020B0604020202020204"/>
                <a:cs typeface="Arial" panose="020B0604020202020204"/>
              </a:rPr>
              <a:t>cycle.</a:t>
            </a:r>
            <a:endParaRPr sz="2800">
              <a:latin typeface="Arial" panose="020B0604020202020204"/>
              <a:cs typeface="Arial" panose="020B0604020202020204"/>
            </a:endParaRPr>
          </a:p>
          <a:p>
            <a:pPr marL="169545" marR="6985" indent="-157480" algn="just">
              <a:lnSpc>
                <a:spcPct val="100000"/>
              </a:lnSpc>
              <a:spcBef>
                <a:spcPts val="100"/>
              </a:spcBef>
              <a:buSzPct val="96000"/>
              <a:buChar char="•"/>
              <a:tabLst>
                <a:tab pos="170180" algn="l"/>
              </a:tabLst>
            </a:pPr>
            <a:r>
              <a:rPr sz="2800" spc="-5" dirty="0">
                <a:latin typeface="Arial" panose="020B0604020202020204"/>
                <a:cs typeface="Arial" panose="020B0604020202020204"/>
              </a:rPr>
              <a:t>Cycles </a:t>
            </a:r>
            <a:r>
              <a:rPr sz="2800" dirty="0">
                <a:latin typeface="Arial" panose="020B0604020202020204"/>
                <a:cs typeface="Arial" panose="020B0604020202020204"/>
              </a:rPr>
              <a:t>are divided </a:t>
            </a:r>
            <a:r>
              <a:rPr sz="2800" spc="-5" dirty="0">
                <a:latin typeface="Arial" panose="020B0604020202020204"/>
                <a:cs typeface="Arial" panose="020B0604020202020204"/>
              </a:rPr>
              <a:t>up into </a:t>
            </a:r>
            <a:r>
              <a:rPr sz="2800" spc="-20" dirty="0">
                <a:latin typeface="Arial" panose="020B0604020202020204"/>
                <a:cs typeface="Arial" panose="020B0604020202020204"/>
              </a:rPr>
              <a:t>smaller, </a:t>
            </a:r>
            <a:r>
              <a:rPr sz="2800" spc="-5" dirty="0">
                <a:latin typeface="Arial" panose="020B0604020202020204"/>
                <a:cs typeface="Arial" panose="020B0604020202020204"/>
              </a:rPr>
              <a:t>more easily  managed</a:t>
            </a:r>
            <a:r>
              <a:rPr sz="2800" spc="40" dirty="0">
                <a:latin typeface="Arial" panose="020B0604020202020204"/>
                <a:cs typeface="Arial" panose="020B0604020202020204"/>
              </a:rPr>
              <a:t> </a:t>
            </a:r>
            <a:r>
              <a:rPr sz="2800" dirty="0">
                <a:latin typeface="Arial" panose="020B0604020202020204"/>
                <a:cs typeface="Arial" panose="020B0604020202020204"/>
              </a:rPr>
              <a:t>modules.</a:t>
            </a:r>
            <a:endParaRPr sz="2800">
              <a:latin typeface="Arial" panose="020B0604020202020204"/>
              <a:cs typeface="Arial" panose="020B0604020202020204"/>
            </a:endParaRPr>
          </a:p>
        </p:txBody>
      </p:sp>
      <p:sp>
        <p:nvSpPr>
          <p:cNvPr id="4" name="object 4"/>
          <p:cNvSpPr/>
          <p:nvPr/>
        </p:nvSpPr>
        <p:spPr>
          <a:xfrm>
            <a:off x="688086" y="1372361"/>
            <a:ext cx="7848600" cy="1270"/>
          </a:xfrm>
          <a:custGeom>
            <a:avLst/>
            <a:gdLst/>
            <a:ahLst/>
            <a:cxnLst/>
            <a:rect l="l" t="t" r="r" b="b"/>
            <a:pathLst>
              <a:path w="7848600" h="1269">
                <a:moveTo>
                  <a:pt x="0" y="0"/>
                </a:moveTo>
                <a:lnTo>
                  <a:pt x="7848600" y="1270"/>
                </a:lnTo>
              </a:path>
            </a:pathLst>
          </a:custGeom>
          <a:ln w="50292">
            <a:solidFill>
              <a:srgbClr val="487CB9"/>
            </a:solidFill>
          </a:ln>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1829"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31</a:t>
            </a:r>
            <a:endParaRPr sz="1200">
              <a:latin typeface="Carlito"/>
              <a:cs typeface="Carlito"/>
            </a:endParaRPr>
          </a:p>
        </p:txBody>
      </p:sp>
      <p:sp>
        <p:nvSpPr>
          <p:cNvPr id="3" name="object 3"/>
          <p:cNvSpPr txBox="1">
            <a:spLocks noGrp="1"/>
          </p:cNvSpPr>
          <p:nvPr>
            <p:ph type="title"/>
          </p:nvPr>
        </p:nvSpPr>
        <p:spPr>
          <a:xfrm>
            <a:off x="649986" y="106807"/>
            <a:ext cx="5884316" cy="696595"/>
          </a:xfrm>
          <a:prstGeom prst="rect">
            <a:avLst/>
          </a:prstGeom>
        </p:spPr>
        <p:txBody>
          <a:bodyPr vert="horz" wrap="square" lIns="0" tIns="12700" rIns="0" bIns="0" rtlCol="0">
            <a:spAutoFit/>
          </a:bodyPr>
          <a:lstStyle/>
          <a:p>
            <a:pPr marL="12700">
              <a:lnSpc>
                <a:spcPct val="100000"/>
              </a:lnSpc>
              <a:spcBef>
                <a:spcPts val="100"/>
              </a:spcBef>
            </a:pPr>
            <a:r>
              <a:rPr dirty="0"/>
              <a:t>The </a:t>
            </a:r>
            <a:r>
              <a:rPr spc="-10" dirty="0"/>
              <a:t>Incremental</a:t>
            </a:r>
            <a:r>
              <a:rPr spc="-204" dirty="0"/>
              <a:t> </a:t>
            </a:r>
            <a:r>
              <a:rPr dirty="0"/>
              <a:t>Model</a:t>
            </a:r>
            <a:endParaRPr dirty="0"/>
          </a:p>
        </p:txBody>
      </p:sp>
      <p:sp>
        <p:nvSpPr>
          <p:cNvPr id="4" name="object 4"/>
          <p:cNvSpPr/>
          <p:nvPr/>
        </p:nvSpPr>
        <p:spPr>
          <a:xfrm>
            <a:off x="649986" y="994410"/>
            <a:ext cx="7848600" cy="1270"/>
          </a:xfrm>
          <a:custGeom>
            <a:avLst/>
            <a:gdLst/>
            <a:ahLst/>
            <a:cxnLst/>
            <a:rect l="l" t="t" r="r" b="b"/>
            <a:pathLst>
              <a:path w="7848600" h="1269">
                <a:moveTo>
                  <a:pt x="0" y="0"/>
                </a:moveTo>
                <a:lnTo>
                  <a:pt x="7848600" y="1269"/>
                </a:lnTo>
              </a:path>
            </a:pathLst>
          </a:custGeom>
          <a:ln w="50292">
            <a:solidFill>
              <a:srgbClr val="487CB9"/>
            </a:solidFill>
          </a:ln>
        </p:spPr>
        <p:txBody>
          <a:bodyPr wrap="square" lIns="0" tIns="0" rIns="0" bIns="0" rtlCol="0"/>
          <a:lstStyle/>
          <a:p/>
        </p:txBody>
      </p:sp>
      <p:sp>
        <p:nvSpPr>
          <p:cNvPr id="5" name="object 5"/>
          <p:cNvSpPr/>
          <p:nvPr/>
        </p:nvSpPr>
        <p:spPr>
          <a:xfrm>
            <a:off x="438912" y="1679448"/>
            <a:ext cx="8058911" cy="4628388"/>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02000" y="2275205"/>
            <a:ext cx="2540000" cy="2306955"/>
          </a:xfrm>
          <a:prstGeom prst="rect">
            <a:avLst/>
          </a:prstGeom>
          <a:noFill/>
        </p:spPr>
        <p:txBody>
          <a:bodyPr wrap="square" rtlCol="0" anchor="t">
            <a:spAutoFit/>
          </a:bodyPr>
          <a:p>
            <a:r>
              <a:rPr lang="en-US"/>
              <a:t>An example of an incremental life cycle is developing a fully functional website. There's a new functionality being added to the website for each iteration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473" y="449388"/>
            <a:ext cx="8353248" cy="696595"/>
          </a:xfrm>
          <a:prstGeom prst="rect">
            <a:avLst/>
          </a:prstGeom>
        </p:spPr>
        <p:txBody>
          <a:bodyPr vert="horz" wrap="square" lIns="0" tIns="13335" rIns="0" bIns="0" rtlCol="0">
            <a:spAutoFit/>
          </a:bodyPr>
          <a:lstStyle/>
          <a:p>
            <a:pPr marL="12700">
              <a:lnSpc>
                <a:spcPct val="100000"/>
              </a:lnSpc>
              <a:spcBef>
                <a:spcPts val="105"/>
              </a:spcBef>
            </a:pPr>
            <a:r>
              <a:rPr spc="-15" dirty="0"/>
              <a:t>Incremental </a:t>
            </a:r>
            <a:r>
              <a:rPr spc="-10" dirty="0"/>
              <a:t>development</a:t>
            </a:r>
            <a:r>
              <a:rPr spc="-135" dirty="0"/>
              <a:t> </a:t>
            </a:r>
            <a:r>
              <a:rPr spc="-5" dirty="0"/>
              <a:t>benefits</a:t>
            </a:r>
            <a:endParaRPr spc="-5" dirty="0"/>
          </a:p>
        </p:txBody>
      </p:sp>
      <p:sp>
        <p:nvSpPr>
          <p:cNvPr id="3" name="object 3"/>
          <p:cNvSpPr txBox="1"/>
          <p:nvPr/>
        </p:nvSpPr>
        <p:spPr>
          <a:xfrm>
            <a:off x="8427846"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32</a:t>
            </a:r>
            <a:endParaRPr sz="1200">
              <a:latin typeface="Carlito"/>
              <a:cs typeface="Carlito"/>
            </a:endParaRPr>
          </a:p>
        </p:txBody>
      </p:sp>
      <p:sp>
        <p:nvSpPr>
          <p:cNvPr id="4" name="object 4"/>
          <p:cNvSpPr txBox="1"/>
          <p:nvPr/>
        </p:nvSpPr>
        <p:spPr>
          <a:xfrm>
            <a:off x="535635" y="1599691"/>
            <a:ext cx="7182484" cy="3734435"/>
          </a:xfrm>
          <a:prstGeom prst="rect">
            <a:avLst/>
          </a:prstGeom>
        </p:spPr>
        <p:txBody>
          <a:bodyPr vert="horz" wrap="square" lIns="0" tIns="12700" rIns="0" bIns="0" rtlCol="0">
            <a:spAutoFit/>
          </a:bodyPr>
          <a:lstStyle/>
          <a:p>
            <a:pPr marL="355600" marR="5715" indent="-342900">
              <a:lnSpc>
                <a:spcPct val="100000"/>
              </a:lnSpc>
              <a:spcBef>
                <a:spcPts val="100"/>
              </a:spcBef>
              <a:buChar char="•"/>
              <a:tabLst>
                <a:tab pos="354965" algn="l"/>
                <a:tab pos="355600" algn="l"/>
                <a:tab pos="4007485" algn="l"/>
                <a:tab pos="4967605" algn="l"/>
                <a:tab pos="6365240" algn="l"/>
              </a:tabLst>
            </a:pPr>
            <a:r>
              <a:rPr sz="2400" spc="-5" dirty="0">
                <a:latin typeface="Arial" panose="020B0604020202020204"/>
                <a:cs typeface="Arial" panose="020B0604020202020204"/>
              </a:rPr>
              <a:t>Incremental</a:t>
            </a:r>
            <a:r>
              <a:rPr sz="2400" spc="350" dirty="0">
                <a:latin typeface="Arial" panose="020B0604020202020204"/>
                <a:cs typeface="Arial" panose="020B0604020202020204"/>
              </a:rPr>
              <a:t> </a:t>
            </a:r>
            <a:r>
              <a:rPr sz="2400" dirty="0">
                <a:latin typeface="Arial" panose="020B0604020202020204"/>
                <a:cs typeface="Arial" panose="020B0604020202020204"/>
              </a:rPr>
              <a:t>Model</a:t>
            </a:r>
            <a:r>
              <a:rPr sz="2400" spc="350" dirty="0">
                <a:latin typeface="Arial" panose="020B0604020202020204"/>
                <a:cs typeface="Arial" panose="020B0604020202020204"/>
              </a:rPr>
              <a:t> </a:t>
            </a:r>
            <a:r>
              <a:rPr sz="2400" spc="-5" dirty="0">
                <a:latin typeface="Arial" panose="020B0604020202020204"/>
                <a:cs typeface="Arial" panose="020B0604020202020204"/>
              </a:rPr>
              <a:t>allows	</a:t>
            </a:r>
            <a:r>
              <a:rPr sz="2400" dirty="0">
                <a:latin typeface="Arial" panose="020B0604020202020204"/>
                <a:cs typeface="Arial" panose="020B0604020202020204"/>
              </a:rPr>
              <a:t>partial	</a:t>
            </a:r>
            <a:r>
              <a:rPr sz="2400" spc="-5" dirty="0">
                <a:latin typeface="Arial" panose="020B0604020202020204"/>
                <a:cs typeface="Arial" panose="020B0604020202020204"/>
              </a:rPr>
              <a:t>utilization	of </a:t>
            </a:r>
            <a:r>
              <a:rPr sz="2400" dirty="0">
                <a:latin typeface="Arial" panose="020B0604020202020204"/>
                <a:cs typeface="Arial" panose="020B0604020202020204"/>
              </a:rPr>
              <a:t>the  </a:t>
            </a:r>
            <a:r>
              <a:rPr sz="2400" spc="-5" dirty="0">
                <a:latin typeface="Arial" panose="020B0604020202020204"/>
                <a:cs typeface="Arial" panose="020B0604020202020204"/>
              </a:rPr>
              <a:t>product and avoids a long development</a:t>
            </a:r>
            <a:r>
              <a:rPr sz="2400" spc="95" dirty="0">
                <a:latin typeface="Arial" panose="020B0604020202020204"/>
                <a:cs typeface="Arial" panose="020B0604020202020204"/>
              </a:rPr>
              <a:t> </a:t>
            </a:r>
            <a:r>
              <a:rPr sz="2400" dirty="0">
                <a:latin typeface="Arial" panose="020B0604020202020204"/>
                <a:cs typeface="Arial" panose="020B0604020202020204"/>
              </a:rPr>
              <a:t>time.</a:t>
            </a:r>
            <a:endParaRPr sz="2400">
              <a:latin typeface="Arial" panose="020B0604020202020204"/>
              <a:cs typeface="Arial" panose="020B0604020202020204"/>
            </a:endParaRPr>
          </a:p>
          <a:p>
            <a:pPr marL="355600" indent="-342900">
              <a:lnSpc>
                <a:spcPct val="100000"/>
              </a:lnSpc>
              <a:spcBef>
                <a:spcPts val="95"/>
              </a:spcBef>
              <a:buChar char="•"/>
              <a:tabLst>
                <a:tab pos="354965" algn="l"/>
                <a:tab pos="355600" algn="l"/>
                <a:tab pos="1995170" algn="l"/>
                <a:tab pos="3263265" algn="l"/>
                <a:tab pos="4632325" algn="l"/>
                <a:tab pos="5779770" algn="l"/>
                <a:tab pos="6506845" algn="l"/>
              </a:tabLst>
            </a:pPr>
            <a:r>
              <a:rPr sz="2400" dirty="0">
                <a:latin typeface="Arial" panose="020B0604020202020204"/>
                <a:cs typeface="Arial" panose="020B0604020202020204"/>
              </a:rPr>
              <a:t>Generates	working	software	</a:t>
            </a:r>
            <a:r>
              <a:rPr sz="2400" spc="-5" dirty="0">
                <a:latin typeface="Arial" panose="020B0604020202020204"/>
                <a:cs typeface="Arial" panose="020B0604020202020204"/>
              </a:rPr>
              <a:t>quickly	</a:t>
            </a:r>
            <a:r>
              <a:rPr sz="2400" dirty="0">
                <a:latin typeface="Arial" panose="020B0604020202020204"/>
                <a:cs typeface="Arial" panose="020B0604020202020204"/>
              </a:rPr>
              <a:t>and	</a:t>
            </a:r>
            <a:r>
              <a:rPr sz="2400" spc="-5" dirty="0">
                <a:latin typeface="Arial" panose="020B0604020202020204"/>
                <a:cs typeface="Arial" panose="020B0604020202020204"/>
              </a:rPr>
              <a:t>early</a:t>
            </a:r>
            <a:endParaRPr sz="2400">
              <a:latin typeface="Arial" panose="020B0604020202020204"/>
              <a:cs typeface="Arial" panose="020B0604020202020204"/>
            </a:endParaRPr>
          </a:p>
          <a:p>
            <a:pPr marL="355600">
              <a:lnSpc>
                <a:spcPct val="100000"/>
              </a:lnSpc>
            </a:pPr>
            <a:r>
              <a:rPr sz="2400" spc="-5" dirty="0">
                <a:latin typeface="Arial" panose="020B0604020202020204"/>
                <a:cs typeface="Arial" panose="020B0604020202020204"/>
              </a:rPr>
              <a:t>during </a:t>
            </a:r>
            <a:r>
              <a:rPr sz="2400" dirty="0">
                <a:latin typeface="Arial" panose="020B0604020202020204"/>
                <a:cs typeface="Arial" panose="020B0604020202020204"/>
              </a:rPr>
              <a:t>the software </a:t>
            </a:r>
            <a:r>
              <a:rPr sz="2400" spc="-5" dirty="0">
                <a:latin typeface="Arial" panose="020B0604020202020204"/>
                <a:cs typeface="Arial" panose="020B0604020202020204"/>
              </a:rPr>
              <a:t>life</a:t>
            </a:r>
            <a:r>
              <a:rPr sz="2400" spc="15" dirty="0">
                <a:latin typeface="Arial" panose="020B0604020202020204"/>
                <a:cs typeface="Arial" panose="020B0604020202020204"/>
              </a:rPr>
              <a:t> </a:t>
            </a:r>
            <a:r>
              <a:rPr sz="2400" spc="-5" dirty="0">
                <a:latin typeface="Arial" panose="020B0604020202020204"/>
                <a:cs typeface="Arial" panose="020B0604020202020204"/>
              </a:rPr>
              <a:t>cycle.</a:t>
            </a:r>
            <a:endParaRPr sz="2400">
              <a:latin typeface="Arial" panose="020B0604020202020204"/>
              <a:cs typeface="Arial" panose="020B0604020202020204"/>
            </a:endParaRPr>
          </a:p>
          <a:p>
            <a:pPr marL="355600" marR="5080" indent="-342900">
              <a:lnSpc>
                <a:spcPct val="100000"/>
              </a:lnSpc>
              <a:spcBef>
                <a:spcPts val="110"/>
              </a:spcBef>
              <a:buChar char="•"/>
              <a:tabLst>
                <a:tab pos="354965" algn="l"/>
                <a:tab pos="355600" algn="l"/>
                <a:tab pos="1112520" algn="l"/>
                <a:tab pos="2126615" algn="l"/>
                <a:tab pos="2528570" algn="l"/>
                <a:tab pos="3404870" algn="l"/>
                <a:tab pos="4537710" algn="l"/>
                <a:tab pos="5229225" algn="l"/>
                <a:tab pos="5953760" algn="l"/>
                <a:tab pos="6913880" algn="l"/>
              </a:tabLst>
            </a:pPr>
            <a:r>
              <a:rPr sz="2400" spc="-5" dirty="0">
                <a:latin typeface="Arial" panose="020B0604020202020204"/>
                <a:cs typeface="Arial" panose="020B0604020202020204"/>
              </a:rPr>
              <a:t>Th</a:t>
            </a:r>
            <a:r>
              <a:rPr sz="2400" spc="-15" dirty="0">
                <a:latin typeface="Arial" panose="020B0604020202020204"/>
                <a:cs typeface="Arial" panose="020B0604020202020204"/>
              </a:rPr>
              <a:t>i</a:t>
            </a:r>
            <a:r>
              <a:rPr sz="2400" dirty="0">
                <a:latin typeface="Arial" panose="020B0604020202020204"/>
                <a:cs typeface="Arial" panose="020B0604020202020204"/>
              </a:rPr>
              <a:t>s	</a:t>
            </a:r>
            <a:r>
              <a:rPr sz="2400" spc="-5" dirty="0">
                <a:latin typeface="Arial" panose="020B0604020202020204"/>
                <a:cs typeface="Arial" panose="020B0604020202020204"/>
              </a:rPr>
              <a:t>mod</a:t>
            </a:r>
            <a:r>
              <a:rPr sz="2400" dirty="0">
                <a:latin typeface="Arial" panose="020B0604020202020204"/>
                <a:cs typeface="Arial" panose="020B0604020202020204"/>
              </a:rPr>
              <a:t>e</a:t>
            </a:r>
            <a:r>
              <a:rPr sz="2400" spc="-5" dirty="0">
                <a:latin typeface="Arial" panose="020B0604020202020204"/>
                <a:cs typeface="Arial" panose="020B0604020202020204"/>
              </a:rPr>
              <a:t>l</a:t>
            </a:r>
            <a:r>
              <a:rPr sz="2400" dirty="0">
                <a:latin typeface="Arial" panose="020B0604020202020204"/>
                <a:cs typeface="Arial" panose="020B0604020202020204"/>
              </a:rPr>
              <a:t>	</a:t>
            </a:r>
            <a:r>
              <a:rPr sz="2400" spc="-10" dirty="0">
                <a:latin typeface="Arial" panose="020B0604020202020204"/>
                <a:cs typeface="Arial" panose="020B0604020202020204"/>
              </a:rPr>
              <a:t>i</a:t>
            </a:r>
            <a:r>
              <a:rPr sz="2400" spc="-5" dirty="0">
                <a:latin typeface="Arial" panose="020B0604020202020204"/>
                <a:cs typeface="Arial" panose="020B0604020202020204"/>
              </a:rPr>
              <a:t>s</a:t>
            </a:r>
            <a:r>
              <a:rPr sz="2400" dirty="0">
                <a:latin typeface="Arial" panose="020B0604020202020204"/>
                <a:cs typeface="Arial" panose="020B0604020202020204"/>
              </a:rPr>
              <a:t>	mor</a:t>
            </a:r>
            <a:r>
              <a:rPr sz="2400" spc="-5" dirty="0">
                <a:latin typeface="Arial" panose="020B0604020202020204"/>
                <a:cs typeface="Arial" panose="020B0604020202020204"/>
              </a:rPr>
              <a:t>e</a:t>
            </a:r>
            <a:r>
              <a:rPr sz="2400" dirty="0">
                <a:latin typeface="Arial" panose="020B0604020202020204"/>
                <a:cs typeface="Arial" panose="020B0604020202020204"/>
              </a:rPr>
              <a:t>	</a:t>
            </a:r>
            <a:r>
              <a:rPr sz="2400" spc="-5" dirty="0">
                <a:latin typeface="Arial" panose="020B0604020202020204"/>
                <a:cs typeface="Arial" panose="020B0604020202020204"/>
              </a:rPr>
              <a:t>flexib</a:t>
            </a:r>
            <a:r>
              <a:rPr sz="2400" dirty="0">
                <a:latin typeface="Arial" panose="020B0604020202020204"/>
                <a:cs typeface="Arial" panose="020B0604020202020204"/>
              </a:rPr>
              <a:t>l</a:t>
            </a:r>
            <a:r>
              <a:rPr sz="2400" spc="-5" dirty="0">
                <a:latin typeface="Arial" panose="020B0604020202020204"/>
                <a:cs typeface="Arial" panose="020B0604020202020204"/>
              </a:rPr>
              <a:t>e</a:t>
            </a:r>
            <a:r>
              <a:rPr sz="2400" dirty="0">
                <a:latin typeface="Arial" panose="020B0604020202020204"/>
                <a:cs typeface="Arial" panose="020B0604020202020204"/>
              </a:rPr>
              <a:t>	</a:t>
            </a:r>
            <a:r>
              <a:rPr sz="2400" spc="-5" dirty="0">
                <a:latin typeface="Arial" panose="020B0604020202020204"/>
                <a:cs typeface="Arial" panose="020B0604020202020204"/>
              </a:rPr>
              <a:t>and</a:t>
            </a:r>
            <a:r>
              <a:rPr sz="2400" dirty="0">
                <a:latin typeface="Arial" panose="020B0604020202020204"/>
                <a:cs typeface="Arial" panose="020B0604020202020204"/>
              </a:rPr>
              <a:t>	</a:t>
            </a:r>
            <a:r>
              <a:rPr sz="2400" spc="-5" dirty="0">
                <a:latin typeface="Arial" panose="020B0604020202020204"/>
                <a:cs typeface="Arial" panose="020B0604020202020204"/>
              </a:rPr>
              <a:t>l</a:t>
            </a:r>
            <a:r>
              <a:rPr sz="2400" spc="-15" dirty="0">
                <a:latin typeface="Arial" panose="020B0604020202020204"/>
                <a:cs typeface="Arial" panose="020B0604020202020204"/>
              </a:rPr>
              <a:t>e</a:t>
            </a:r>
            <a:r>
              <a:rPr sz="2400" dirty="0">
                <a:latin typeface="Arial" panose="020B0604020202020204"/>
                <a:cs typeface="Arial" panose="020B0604020202020204"/>
              </a:rPr>
              <a:t>ss	costly	to  </a:t>
            </a:r>
            <a:r>
              <a:rPr sz="2400" spc="-5" dirty="0">
                <a:latin typeface="Arial" panose="020B0604020202020204"/>
                <a:cs typeface="Arial" panose="020B0604020202020204"/>
              </a:rPr>
              <a:t>change scope and</a:t>
            </a:r>
            <a:r>
              <a:rPr sz="2400" spc="40" dirty="0">
                <a:latin typeface="Arial" panose="020B0604020202020204"/>
                <a:cs typeface="Arial" panose="020B0604020202020204"/>
              </a:rPr>
              <a:t> </a:t>
            </a:r>
            <a:r>
              <a:rPr sz="2400" spc="-5" dirty="0">
                <a:latin typeface="Arial" panose="020B0604020202020204"/>
                <a:cs typeface="Arial" panose="020B0604020202020204"/>
              </a:rPr>
              <a:t>requirements.</a:t>
            </a:r>
            <a:endParaRPr sz="2400">
              <a:latin typeface="Arial" panose="020B0604020202020204"/>
              <a:cs typeface="Arial" panose="020B0604020202020204"/>
            </a:endParaRPr>
          </a:p>
          <a:p>
            <a:pPr marL="355600" indent="-342900">
              <a:lnSpc>
                <a:spcPct val="100000"/>
              </a:lnSpc>
              <a:spcBef>
                <a:spcPts val="95"/>
              </a:spcBef>
              <a:buChar char="•"/>
              <a:tabLst>
                <a:tab pos="354965" algn="l"/>
                <a:tab pos="355600" algn="l"/>
              </a:tabLst>
            </a:pPr>
            <a:r>
              <a:rPr sz="2400" spc="-5" dirty="0">
                <a:latin typeface="Arial" panose="020B0604020202020204"/>
                <a:cs typeface="Arial" panose="020B0604020202020204"/>
              </a:rPr>
              <a:t>It</a:t>
            </a:r>
            <a:r>
              <a:rPr sz="2400" spc="235" dirty="0">
                <a:latin typeface="Arial" panose="020B0604020202020204"/>
                <a:cs typeface="Arial" panose="020B0604020202020204"/>
              </a:rPr>
              <a:t> </a:t>
            </a:r>
            <a:r>
              <a:rPr sz="2400" spc="-5" dirty="0">
                <a:latin typeface="Arial" panose="020B0604020202020204"/>
                <a:cs typeface="Arial" panose="020B0604020202020204"/>
              </a:rPr>
              <a:t>is</a:t>
            </a:r>
            <a:r>
              <a:rPr sz="2400" spc="240" dirty="0">
                <a:latin typeface="Arial" panose="020B0604020202020204"/>
                <a:cs typeface="Arial" panose="020B0604020202020204"/>
              </a:rPr>
              <a:t> </a:t>
            </a:r>
            <a:r>
              <a:rPr sz="2400" spc="-5" dirty="0">
                <a:latin typeface="Arial" panose="020B0604020202020204"/>
                <a:cs typeface="Arial" panose="020B0604020202020204"/>
              </a:rPr>
              <a:t>easier</a:t>
            </a:r>
            <a:r>
              <a:rPr sz="2400" spc="250" dirty="0">
                <a:latin typeface="Arial" panose="020B0604020202020204"/>
                <a:cs typeface="Arial" panose="020B0604020202020204"/>
              </a:rPr>
              <a:t> </a:t>
            </a:r>
            <a:r>
              <a:rPr sz="2400" dirty="0">
                <a:latin typeface="Arial" panose="020B0604020202020204"/>
                <a:cs typeface="Arial" panose="020B0604020202020204"/>
              </a:rPr>
              <a:t>to</a:t>
            </a:r>
            <a:r>
              <a:rPr sz="2400" spc="225" dirty="0">
                <a:latin typeface="Arial" panose="020B0604020202020204"/>
                <a:cs typeface="Arial" panose="020B0604020202020204"/>
              </a:rPr>
              <a:t> </a:t>
            </a:r>
            <a:r>
              <a:rPr sz="2400" spc="-5" dirty="0">
                <a:latin typeface="Arial" panose="020B0604020202020204"/>
                <a:cs typeface="Arial" panose="020B0604020202020204"/>
              </a:rPr>
              <a:t>test</a:t>
            </a:r>
            <a:r>
              <a:rPr sz="2400" spc="235" dirty="0">
                <a:latin typeface="Arial" panose="020B0604020202020204"/>
                <a:cs typeface="Arial" panose="020B0604020202020204"/>
              </a:rPr>
              <a:t> </a:t>
            </a:r>
            <a:r>
              <a:rPr sz="2400" spc="-5" dirty="0">
                <a:latin typeface="Arial" panose="020B0604020202020204"/>
                <a:cs typeface="Arial" panose="020B0604020202020204"/>
              </a:rPr>
              <a:t>and</a:t>
            </a:r>
            <a:r>
              <a:rPr sz="2400" spc="245" dirty="0">
                <a:latin typeface="Arial" panose="020B0604020202020204"/>
                <a:cs typeface="Arial" panose="020B0604020202020204"/>
              </a:rPr>
              <a:t> </a:t>
            </a:r>
            <a:r>
              <a:rPr sz="2400" spc="-5" dirty="0">
                <a:latin typeface="Arial" panose="020B0604020202020204"/>
                <a:cs typeface="Arial" panose="020B0604020202020204"/>
              </a:rPr>
              <a:t>debug</a:t>
            </a:r>
            <a:r>
              <a:rPr sz="2400" spc="245" dirty="0">
                <a:latin typeface="Arial" panose="020B0604020202020204"/>
                <a:cs typeface="Arial" panose="020B0604020202020204"/>
              </a:rPr>
              <a:t> </a:t>
            </a:r>
            <a:r>
              <a:rPr sz="2400" spc="-5" dirty="0">
                <a:latin typeface="Arial" panose="020B0604020202020204"/>
                <a:cs typeface="Arial" panose="020B0604020202020204"/>
              </a:rPr>
              <a:t>as</a:t>
            </a:r>
            <a:r>
              <a:rPr sz="2400" spc="240" dirty="0">
                <a:latin typeface="Arial" panose="020B0604020202020204"/>
                <a:cs typeface="Arial" panose="020B0604020202020204"/>
              </a:rPr>
              <a:t> </a:t>
            </a:r>
            <a:r>
              <a:rPr sz="2400" spc="-5" dirty="0">
                <a:latin typeface="Arial" panose="020B0604020202020204"/>
                <a:cs typeface="Arial" panose="020B0604020202020204"/>
              </a:rPr>
              <a:t>smaller</a:t>
            </a:r>
            <a:r>
              <a:rPr sz="2400" spc="250" dirty="0">
                <a:latin typeface="Arial" panose="020B0604020202020204"/>
                <a:cs typeface="Arial" panose="020B0604020202020204"/>
              </a:rPr>
              <a:t> </a:t>
            </a:r>
            <a:r>
              <a:rPr sz="2400" spc="-5" dirty="0">
                <a:latin typeface="Arial" panose="020B0604020202020204"/>
                <a:cs typeface="Arial" panose="020B0604020202020204"/>
              </a:rPr>
              <a:t>changes</a:t>
            </a:r>
            <a:endParaRPr sz="2400">
              <a:latin typeface="Arial" panose="020B0604020202020204"/>
              <a:cs typeface="Arial" panose="020B0604020202020204"/>
            </a:endParaRPr>
          </a:p>
          <a:p>
            <a:pPr marL="355600">
              <a:lnSpc>
                <a:spcPct val="100000"/>
              </a:lnSpc>
              <a:spcBef>
                <a:spcPts val="5"/>
              </a:spcBef>
            </a:pPr>
            <a:r>
              <a:rPr sz="2400" spc="-5" dirty="0">
                <a:latin typeface="Arial" panose="020B0604020202020204"/>
                <a:cs typeface="Arial" panose="020B0604020202020204"/>
              </a:rPr>
              <a:t>are made during each</a:t>
            </a:r>
            <a:r>
              <a:rPr sz="2400" spc="35" dirty="0">
                <a:latin typeface="Arial" panose="020B0604020202020204"/>
                <a:cs typeface="Arial" panose="020B0604020202020204"/>
              </a:rPr>
              <a:t> </a:t>
            </a:r>
            <a:r>
              <a:rPr sz="2400" spc="-5" dirty="0">
                <a:latin typeface="Arial" panose="020B0604020202020204"/>
                <a:cs typeface="Arial" panose="020B0604020202020204"/>
              </a:rPr>
              <a:t>iteration.</a:t>
            </a:r>
            <a:endParaRPr sz="2400">
              <a:latin typeface="Arial" panose="020B0604020202020204"/>
              <a:cs typeface="Arial" panose="020B0604020202020204"/>
            </a:endParaRPr>
          </a:p>
          <a:p>
            <a:pPr marL="355600" marR="5080" indent="-342900">
              <a:lnSpc>
                <a:spcPct val="100000"/>
              </a:lnSpc>
              <a:spcBef>
                <a:spcPts val="95"/>
              </a:spcBef>
              <a:buChar char="•"/>
              <a:tabLst>
                <a:tab pos="354965" algn="l"/>
                <a:tab pos="355600" algn="l"/>
              </a:tabLst>
            </a:pPr>
            <a:r>
              <a:rPr sz="2400" dirty="0">
                <a:latin typeface="Arial" panose="020B0604020202020204"/>
                <a:cs typeface="Arial" panose="020B0604020202020204"/>
              </a:rPr>
              <a:t>In this model, the customer </a:t>
            </a:r>
            <a:r>
              <a:rPr sz="2400" spc="-5" dirty="0">
                <a:latin typeface="Arial" panose="020B0604020202020204"/>
                <a:cs typeface="Arial" panose="020B0604020202020204"/>
              </a:rPr>
              <a:t>can respond </a:t>
            </a:r>
            <a:r>
              <a:rPr sz="2400" dirty="0">
                <a:latin typeface="Arial" panose="020B0604020202020204"/>
                <a:cs typeface="Arial" panose="020B0604020202020204"/>
              </a:rPr>
              <a:t>to </a:t>
            </a:r>
            <a:r>
              <a:rPr sz="2400" spc="-5" dirty="0">
                <a:latin typeface="Arial" panose="020B0604020202020204"/>
                <a:cs typeface="Arial" panose="020B0604020202020204"/>
              </a:rPr>
              <a:t>each  built.</a:t>
            </a:r>
            <a:endParaRPr sz="2400">
              <a:latin typeface="Arial" panose="020B0604020202020204"/>
              <a:cs typeface="Arial" panose="020B0604020202020204"/>
            </a:endParaRPr>
          </a:p>
        </p:txBody>
      </p:sp>
      <p:sp>
        <p:nvSpPr>
          <p:cNvPr id="5" name="object 5"/>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86" y="104647"/>
            <a:ext cx="7888427" cy="1367155"/>
          </a:xfrm>
          <a:prstGeom prst="rect">
            <a:avLst/>
          </a:prstGeom>
        </p:spPr>
        <p:txBody>
          <a:bodyPr vert="horz" wrap="square" lIns="0" tIns="12700" rIns="0" bIns="0" rtlCol="0">
            <a:spAutoFit/>
          </a:bodyPr>
          <a:lstStyle/>
          <a:p>
            <a:pPr marL="1875155" marR="5080" indent="-1863090">
              <a:lnSpc>
                <a:spcPct val="100000"/>
              </a:lnSpc>
              <a:spcBef>
                <a:spcPts val="100"/>
              </a:spcBef>
            </a:pPr>
            <a:r>
              <a:rPr spc="-15" dirty="0"/>
              <a:t>Incremental</a:t>
            </a:r>
            <a:r>
              <a:rPr spc="-90" dirty="0"/>
              <a:t> </a:t>
            </a:r>
            <a:r>
              <a:rPr spc="-10" dirty="0" smtClean="0"/>
              <a:t>development</a:t>
            </a:r>
            <a:r>
              <a:rPr lang="en-US" spc="-10" dirty="0"/>
              <a:t> </a:t>
            </a:r>
            <a:r>
              <a:rPr spc="-15" dirty="0" smtClean="0"/>
              <a:t>problems</a:t>
            </a:r>
            <a:endParaRPr spc="-15" dirty="0"/>
          </a:p>
        </p:txBody>
      </p:sp>
      <p:sp>
        <p:nvSpPr>
          <p:cNvPr id="3" name="object 3"/>
          <p:cNvSpPr txBox="1"/>
          <p:nvPr/>
        </p:nvSpPr>
        <p:spPr>
          <a:xfrm>
            <a:off x="553923" y="1929511"/>
            <a:ext cx="8022590" cy="4170679"/>
          </a:xfrm>
          <a:prstGeom prst="rect">
            <a:avLst/>
          </a:prstGeom>
        </p:spPr>
        <p:txBody>
          <a:bodyPr vert="horz" wrap="square" lIns="0" tIns="12065" rIns="0" bIns="0" rtlCol="0">
            <a:spAutoFit/>
          </a:bodyPr>
          <a:lstStyle/>
          <a:p>
            <a:pPr marL="355600" marR="278130" indent="-342900">
              <a:lnSpc>
                <a:spcPct val="100000"/>
              </a:lnSpc>
              <a:spcBef>
                <a:spcPts val="95"/>
              </a:spcBef>
              <a:buChar char="•"/>
              <a:tabLst>
                <a:tab pos="354965" algn="l"/>
                <a:tab pos="355600" algn="l"/>
              </a:tabLst>
            </a:pPr>
            <a:r>
              <a:rPr sz="2800" spc="-5" dirty="0">
                <a:latin typeface="Arial" panose="020B0604020202020204"/>
                <a:cs typeface="Arial" panose="020B0604020202020204"/>
              </a:rPr>
              <a:t>As additional </a:t>
            </a:r>
            <a:r>
              <a:rPr sz="2800" dirty="0">
                <a:latin typeface="Arial" panose="020B0604020202020204"/>
                <a:cs typeface="Arial" panose="020B0604020202020204"/>
              </a:rPr>
              <a:t>functional is </a:t>
            </a:r>
            <a:r>
              <a:rPr sz="2800" spc="-5" dirty="0">
                <a:latin typeface="Arial" panose="020B0604020202020204"/>
                <a:cs typeface="Arial" panose="020B0604020202020204"/>
              </a:rPr>
              <a:t>added to the </a:t>
            </a:r>
            <a:r>
              <a:rPr sz="2800" dirty="0">
                <a:latin typeface="Arial" panose="020B0604020202020204"/>
                <a:cs typeface="Arial" panose="020B0604020202020204"/>
              </a:rPr>
              <a:t>product  </a:t>
            </a:r>
            <a:r>
              <a:rPr sz="2800" spc="-5" dirty="0">
                <a:latin typeface="Arial" panose="020B0604020202020204"/>
                <a:cs typeface="Arial" panose="020B0604020202020204"/>
              </a:rPr>
              <a:t>at every stage, problems may </a:t>
            </a:r>
            <a:r>
              <a:rPr sz="2800" dirty="0">
                <a:latin typeface="Arial" panose="020B0604020202020204"/>
                <a:cs typeface="Arial" panose="020B0604020202020204"/>
              </a:rPr>
              <a:t>arise related to  </a:t>
            </a:r>
            <a:r>
              <a:rPr sz="2800" spc="-5" dirty="0">
                <a:latin typeface="Arial" panose="020B0604020202020204"/>
                <a:cs typeface="Arial" panose="020B0604020202020204"/>
              </a:rPr>
              <a:t>system </a:t>
            </a:r>
            <a:r>
              <a:rPr sz="2800" dirty="0">
                <a:latin typeface="Arial" panose="020B0604020202020204"/>
                <a:cs typeface="Arial" panose="020B0604020202020204"/>
              </a:rPr>
              <a:t>architecture </a:t>
            </a:r>
            <a:r>
              <a:rPr sz="2800" spc="-5" dirty="0">
                <a:latin typeface="Arial" panose="020B0604020202020204"/>
                <a:cs typeface="Arial" panose="020B0604020202020204"/>
              </a:rPr>
              <a:t>which was not </a:t>
            </a:r>
            <a:r>
              <a:rPr sz="2800" dirty="0">
                <a:latin typeface="Arial" panose="020B0604020202020204"/>
                <a:cs typeface="Arial" panose="020B0604020202020204"/>
              </a:rPr>
              <a:t>evident </a:t>
            </a:r>
            <a:r>
              <a:rPr sz="2800" spc="-5" dirty="0">
                <a:latin typeface="Arial" panose="020B0604020202020204"/>
                <a:cs typeface="Arial" panose="020B0604020202020204"/>
              </a:rPr>
              <a:t>in  </a:t>
            </a:r>
            <a:r>
              <a:rPr sz="2800" dirty="0">
                <a:latin typeface="Arial" panose="020B0604020202020204"/>
                <a:cs typeface="Arial" panose="020B0604020202020204"/>
              </a:rPr>
              <a:t>earlier</a:t>
            </a:r>
            <a:r>
              <a:rPr sz="2800" spc="5" dirty="0">
                <a:latin typeface="Arial" panose="020B0604020202020204"/>
                <a:cs typeface="Arial" panose="020B0604020202020204"/>
              </a:rPr>
              <a:t> </a:t>
            </a:r>
            <a:r>
              <a:rPr sz="2800" dirty="0">
                <a:latin typeface="Arial" panose="020B0604020202020204"/>
                <a:cs typeface="Arial" panose="020B0604020202020204"/>
              </a:rPr>
              <a:t>stages.</a:t>
            </a:r>
            <a:endParaRPr sz="2800">
              <a:latin typeface="Arial" panose="020B0604020202020204"/>
              <a:cs typeface="Arial" panose="020B0604020202020204"/>
            </a:endParaRPr>
          </a:p>
          <a:p>
            <a:pPr marL="355600" indent="-342900">
              <a:lnSpc>
                <a:spcPct val="100000"/>
              </a:lnSpc>
              <a:spcBef>
                <a:spcPts val="805"/>
              </a:spcBef>
              <a:buChar char="•"/>
              <a:tabLst>
                <a:tab pos="354965" algn="l"/>
                <a:tab pos="355600" algn="l"/>
              </a:tabLst>
            </a:pPr>
            <a:r>
              <a:rPr sz="2800" spc="-5" dirty="0">
                <a:latin typeface="Arial" panose="020B0604020202020204"/>
                <a:cs typeface="Arial" panose="020B0604020202020204"/>
              </a:rPr>
              <a:t>It needs good planning and design at every</a:t>
            </a:r>
            <a:r>
              <a:rPr sz="2800" spc="-80" dirty="0">
                <a:latin typeface="Arial" panose="020B0604020202020204"/>
                <a:cs typeface="Arial" panose="020B0604020202020204"/>
              </a:rPr>
              <a:t> </a:t>
            </a:r>
            <a:r>
              <a:rPr sz="2800" dirty="0">
                <a:latin typeface="Arial" panose="020B0604020202020204"/>
                <a:cs typeface="Arial" panose="020B0604020202020204"/>
              </a:rPr>
              <a:t>step.</a:t>
            </a:r>
            <a:endParaRPr sz="2800">
              <a:latin typeface="Arial" panose="020B0604020202020204"/>
              <a:cs typeface="Arial" panose="020B0604020202020204"/>
            </a:endParaRPr>
          </a:p>
          <a:p>
            <a:pPr marL="355600" marR="144780" indent="-342900">
              <a:lnSpc>
                <a:spcPct val="100000"/>
              </a:lnSpc>
              <a:spcBef>
                <a:spcPts val="790"/>
              </a:spcBef>
              <a:buChar char="•"/>
              <a:tabLst>
                <a:tab pos="354965" algn="l"/>
                <a:tab pos="355600" algn="l"/>
              </a:tabLst>
            </a:pPr>
            <a:r>
              <a:rPr sz="2800" spc="-5" dirty="0">
                <a:latin typeface="Arial" panose="020B0604020202020204"/>
                <a:cs typeface="Arial" panose="020B0604020202020204"/>
              </a:rPr>
              <a:t>Needs a clear and complete definition of the  whole system </a:t>
            </a:r>
            <a:r>
              <a:rPr sz="2800" dirty="0">
                <a:latin typeface="Arial" panose="020B0604020202020204"/>
                <a:cs typeface="Arial" panose="020B0604020202020204"/>
              </a:rPr>
              <a:t>before </a:t>
            </a:r>
            <a:r>
              <a:rPr sz="2800" spc="-5" dirty="0">
                <a:latin typeface="Arial" panose="020B0604020202020204"/>
                <a:cs typeface="Arial" panose="020B0604020202020204"/>
              </a:rPr>
              <a:t>it can be broken down</a:t>
            </a:r>
            <a:r>
              <a:rPr sz="2800" spc="-105" dirty="0">
                <a:latin typeface="Arial" panose="020B0604020202020204"/>
                <a:cs typeface="Arial" panose="020B0604020202020204"/>
              </a:rPr>
              <a:t> </a:t>
            </a:r>
            <a:r>
              <a:rPr sz="2800" spc="-5" dirty="0">
                <a:latin typeface="Arial" panose="020B0604020202020204"/>
                <a:cs typeface="Arial" panose="020B0604020202020204"/>
              </a:rPr>
              <a:t>and  built</a:t>
            </a:r>
            <a:r>
              <a:rPr sz="2800" spc="-35" dirty="0">
                <a:latin typeface="Arial" panose="020B0604020202020204"/>
                <a:cs typeface="Arial" panose="020B0604020202020204"/>
              </a:rPr>
              <a:t> </a:t>
            </a:r>
            <a:r>
              <a:rPr sz="2800" spc="-15" dirty="0">
                <a:latin typeface="Arial" panose="020B0604020202020204"/>
                <a:cs typeface="Arial" panose="020B0604020202020204"/>
              </a:rPr>
              <a:t>incrementally.</a:t>
            </a:r>
            <a:endParaRPr sz="2800">
              <a:latin typeface="Arial" panose="020B0604020202020204"/>
              <a:cs typeface="Arial" panose="020B0604020202020204"/>
            </a:endParaRPr>
          </a:p>
          <a:p>
            <a:pPr marL="355600" indent="-342900">
              <a:lnSpc>
                <a:spcPct val="100000"/>
              </a:lnSpc>
              <a:spcBef>
                <a:spcPts val="810"/>
              </a:spcBef>
              <a:buChar char="•"/>
              <a:tabLst>
                <a:tab pos="354965" algn="l"/>
                <a:tab pos="355600" algn="l"/>
              </a:tabLst>
            </a:pPr>
            <a:r>
              <a:rPr sz="2800" spc="-65" dirty="0">
                <a:latin typeface="Arial" panose="020B0604020202020204"/>
                <a:cs typeface="Arial" panose="020B0604020202020204"/>
              </a:rPr>
              <a:t>Total </a:t>
            </a:r>
            <a:r>
              <a:rPr sz="2800" spc="-5" dirty="0">
                <a:latin typeface="Arial" panose="020B0604020202020204"/>
                <a:cs typeface="Arial" panose="020B0604020202020204"/>
              </a:rPr>
              <a:t>cost is higher </a:t>
            </a:r>
            <a:r>
              <a:rPr sz="2800" dirty="0">
                <a:latin typeface="Arial" panose="020B0604020202020204"/>
                <a:cs typeface="Arial" panose="020B0604020202020204"/>
              </a:rPr>
              <a:t>than</a:t>
            </a:r>
            <a:r>
              <a:rPr sz="2800" spc="-40" dirty="0">
                <a:latin typeface="Arial" panose="020B0604020202020204"/>
                <a:cs typeface="Arial" panose="020B0604020202020204"/>
              </a:rPr>
              <a:t> </a:t>
            </a:r>
            <a:r>
              <a:rPr sz="2800" spc="-5" dirty="0">
                <a:latin typeface="Arial" panose="020B0604020202020204"/>
                <a:cs typeface="Arial" panose="020B0604020202020204"/>
              </a:rPr>
              <a:t>waterfall.</a:t>
            </a:r>
            <a:endParaRPr sz="2800">
              <a:latin typeface="Arial" panose="020B0604020202020204"/>
              <a:cs typeface="Arial" panose="020B0604020202020204"/>
            </a:endParaRPr>
          </a:p>
        </p:txBody>
      </p:sp>
      <p:sp>
        <p:nvSpPr>
          <p:cNvPr id="4" name="object 4"/>
          <p:cNvSpPr/>
          <p:nvPr/>
        </p:nvSpPr>
        <p:spPr>
          <a:xfrm>
            <a:off x="688086" y="1524761"/>
            <a:ext cx="7848600" cy="1270"/>
          </a:xfrm>
          <a:custGeom>
            <a:avLst/>
            <a:gdLst/>
            <a:ahLst/>
            <a:cxnLst/>
            <a:rect l="l" t="t" r="r" b="b"/>
            <a:pathLst>
              <a:path w="7848600" h="1269">
                <a:moveTo>
                  <a:pt x="0" y="0"/>
                </a:moveTo>
                <a:lnTo>
                  <a:pt x="7848600" y="1270"/>
                </a:lnTo>
              </a:path>
            </a:pathLst>
          </a:custGeom>
          <a:ln w="50292">
            <a:solidFill>
              <a:srgbClr val="487CB9"/>
            </a:solidFill>
          </a:ln>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7313118" cy="696595"/>
          </a:xfrm>
          <a:prstGeom prst="rect">
            <a:avLst/>
          </a:prstGeom>
        </p:spPr>
        <p:txBody>
          <a:bodyPr vert="horz" wrap="square" lIns="0" tIns="13335" rIns="0" bIns="0" rtlCol="0">
            <a:spAutoFit/>
          </a:bodyPr>
          <a:lstStyle/>
          <a:p>
            <a:pPr marL="12700">
              <a:lnSpc>
                <a:spcPct val="100000"/>
              </a:lnSpc>
              <a:spcBef>
                <a:spcPts val="105"/>
              </a:spcBef>
            </a:pPr>
            <a:r>
              <a:rPr spc="-10" dirty="0"/>
              <a:t>Problems </a:t>
            </a:r>
            <a:r>
              <a:rPr dirty="0"/>
              <a:t>with</a:t>
            </a:r>
            <a:r>
              <a:rPr spc="-105" dirty="0"/>
              <a:t> </a:t>
            </a:r>
            <a:r>
              <a:rPr spc="-15" dirty="0"/>
              <a:t>Requirements</a:t>
            </a:r>
            <a:endParaRPr spc="-15" dirty="0"/>
          </a:p>
        </p:txBody>
      </p:sp>
      <p:sp>
        <p:nvSpPr>
          <p:cNvPr id="3" name="object 3"/>
          <p:cNvSpPr txBox="1"/>
          <p:nvPr/>
        </p:nvSpPr>
        <p:spPr>
          <a:xfrm>
            <a:off x="573735" y="1399489"/>
            <a:ext cx="8010525" cy="4131945"/>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panose="020B0604020202020204"/>
              <a:buChar char="•"/>
              <a:tabLst>
                <a:tab pos="355600" algn="l"/>
              </a:tabLst>
            </a:pPr>
            <a:r>
              <a:rPr sz="3200" spc="-5" dirty="0">
                <a:latin typeface="Carlito"/>
                <a:cs typeface="Carlito"/>
              </a:rPr>
              <a:t>The </a:t>
            </a:r>
            <a:r>
              <a:rPr sz="3200" spc="-40" dirty="0">
                <a:latin typeface="Carlito"/>
                <a:cs typeface="Carlito"/>
              </a:rPr>
              <a:t>first </a:t>
            </a:r>
            <a:r>
              <a:rPr sz="3200" spc="-35" dirty="0">
                <a:latin typeface="Carlito"/>
                <a:cs typeface="Carlito"/>
              </a:rPr>
              <a:t>step </a:t>
            </a:r>
            <a:r>
              <a:rPr sz="3200" dirty="0">
                <a:latin typeface="Carlito"/>
                <a:cs typeface="Carlito"/>
              </a:rPr>
              <a:t>in the </a:t>
            </a:r>
            <a:r>
              <a:rPr sz="3200" spc="-40" dirty="0">
                <a:latin typeface="Carlito"/>
                <a:cs typeface="Carlito"/>
              </a:rPr>
              <a:t>waterfall </a:t>
            </a:r>
            <a:r>
              <a:rPr sz="3200" spc="-5" dirty="0">
                <a:latin typeface="Carlito"/>
                <a:cs typeface="Carlito"/>
              </a:rPr>
              <a:t>is </a:t>
            </a:r>
            <a:r>
              <a:rPr sz="3200" spc="-20" dirty="0">
                <a:solidFill>
                  <a:srgbClr val="00AEEE"/>
                </a:solidFill>
                <a:latin typeface="Carlito"/>
                <a:cs typeface="Carlito"/>
              </a:rPr>
              <a:t>requirements  </a:t>
            </a:r>
            <a:r>
              <a:rPr sz="3200" spc="-25" dirty="0">
                <a:solidFill>
                  <a:srgbClr val="00AEEE"/>
                </a:solidFill>
                <a:latin typeface="Carlito"/>
                <a:cs typeface="Carlito"/>
              </a:rPr>
              <a:t>gathering </a:t>
            </a:r>
            <a:r>
              <a:rPr sz="3200" dirty="0">
                <a:latin typeface="Carlito"/>
                <a:cs typeface="Carlito"/>
              </a:rPr>
              <a:t>and</a:t>
            </a:r>
            <a:r>
              <a:rPr sz="3200" spc="55" dirty="0">
                <a:latin typeface="Carlito"/>
                <a:cs typeface="Carlito"/>
              </a:rPr>
              <a:t> </a:t>
            </a:r>
            <a:r>
              <a:rPr sz="3200" spc="-5" dirty="0">
                <a:solidFill>
                  <a:srgbClr val="00AEEE"/>
                </a:solidFill>
                <a:latin typeface="Carlito"/>
                <a:cs typeface="Carlito"/>
              </a:rPr>
              <a:t>analysis</a:t>
            </a:r>
            <a:endParaRPr sz="3200">
              <a:latin typeface="Carlito"/>
              <a:cs typeface="Carlito"/>
            </a:endParaRPr>
          </a:p>
          <a:p>
            <a:pPr marL="355600" marR="6985" indent="-342900" algn="just">
              <a:lnSpc>
                <a:spcPct val="100000"/>
              </a:lnSpc>
              <a:spcBef>
                <a:spcPts val="795"/>
              </a:spcBef>
              <a:buFont typeface="Arial" panose="020B0604020202020204"/>
              <a:buChar char="•"/>
              <a:tabLst>
                <a:tab pos="355600" algn="l"/>
              </a:tabLst>
            </a:pPr>
            <a:r>
              <a:rPr sz="3200" spc="-5" dirty="0">
                <a:latin typeface="Carlito"/>
                <a:cs typeface="Carlito"/>
              </a:rPr>
              <a:t>In </a:t>
            </a:r>
            <a:r>
              <a:rPr sz="3200" spc="-20" dirty="0">
                <a:latin typeface="Carlito"/>
                <a:cs typeface="Carlito"/>
              </a:rPr>
              <a:t>practice, </a:t>
            </a:r>
            <a:r>
              <a:rPr sz="3200" dirty="0">
                <a:latin typeface="Carlito"/>
                <a:cs typeface="Carlito"/>
              </a:rPr>
              <a:t>this is the </a:t>
            </a:r>
            <a:r>
              <a:rPr sz="3200" spc="-20" dirty="0">
                <a:latin typeface="Carlito"/>
                <a:cs typeface="Carlito"/>
              </a:rPr>
              <a:t>most </a:t>
            </a:r>
            <a:r>
              <a:rPr sz="3200" spc="-15" dirty="0">
                <a:solidFill>
                  <a:srgbClr val="00AEEE"/>
                </a:solidFill>
                <a:latin typeface="Carlito"/>
                <a:cs typeface="Carlito"/>
              </a:rPr>
              <a:t>difficult </a:t>
            </a:r>
            <a:r>
              <a:rPr sz="3200" spc="-5" dirty="0">
                <a:latin typeface="Carlito"/>
                <a:cs typeface="Carlito"/>
              </a:rPr>
              <a:t>part </a:t>
            </a:r>
            <a:r>
              <a:rPr sz="3200" dirty="0">
                <a:latin typeface="Carlito"/>
                <a:cs typeface="Carlito"/>
              </a:rPr>
              <a:t>and  </a:t>
            </a:r>
            <a:r>
              <a:rPr sz="3200" spc="-20" dirty="0">
                <a:latin typeface="Carlito"/>
                <a:cs typeface="Carlito"/>
              </a:rPr>
              <a:t>experience </a:t>
            </a:r>
            <a:r>
              <a:rPr sz="3200" spc="-5" dirty="0">
                <a:latin typeface="Carlito"/>
                <a:cs typeface="Carlito"/>
              </a:rPr>
              <a:t>with </a:t>
            </a:r>
            <a:r>
              <a:rPr sz="3200" dirty="0">
                <a:latin typeface="Carlito"/>
                <a:cs typeface="Carlito"/>
              </a:rPr>
              <a:t>the </a:t>
            </a:r>
            <a:r>
              <a:rPr sz="3200" spc="-40" dirty="0">
                <a:latin typeface="Carlito"/>
                <a:cs typeface="Carlito"/>
              </a:rPr>
              <a:t>waterfall </a:t>
            </a:r>
            <a:r>
              <a:rPr sz="3200" dirty="0">
                <a:latin typeface="Carlito"/>
                <a:cs typeface="Carlito"/>
              </a:rPr>
              <a:t>– </a:t>
            </a:r>
            <a:r>
              <a:rPr sz="3200" spc="-20" dirty="0">
                <a:latin typeface="Carlito"/>
                <a:cs typeface="Carlito"/>
              </a:rPr>
              <a:t>indicates </a:t>
            </a:r>
            <a:r>
              <a:rPr sz="3200" spc="-5" dirty="0">
                <a:latin typeface="Carlito"/>
                <a:cs typeface="Carlito"/>
              </a:rPr>
              <a:t>that  </a:t>
            </a:r>
            <a:r>
              <a:rPr sz="3200" spc="-20" dirty="0">
                <a:latin typeface="Carlito"/>
                <a:cs typeface="Carlito"/>
              </a:rPr>
              <a:t>most </a:t>
            </a:r>
            <a:r>
              <a:rPr sz="3200" spc="-25" dirty="0">
                <a:solidFill>
                  <a:srgbClr val="00AEEE"/>
                </a:solidFill>
                <a:latin typeface="Carlito"/>
                <a:cs typeface="Carlito"/>
              </a:rPr>
              <a:t>failures </a:t>
            </a:r>
            <a:r>
              <a:rPr sz="3200" spc="-25" dirty="0">
                <a:latin typeface="Carlito"/>
                <a:cs typeface="Carlito"/>
              </a:rPr>
              <a:t>are </a:t>
            </a:r>
            <a:r>
              <a:rPr sz="3200" spc="-10" dirty="0">
                <a:latin typeface="Carlito"/>
                <a:cs typeface="Carlito"/>
              </a:rPr>
              <a:t>due </a:t>
            </a:r>
            <a:r>
              <a:rPr sz="3200" spc="-35" dirty="0">
                <a:latin typeface="Carlito"/>
                <a:cs typeface="Carlito"/>
              </a:rPr>
              <a:t>to </a:t>
            </a:r>
            <a:r>
              <a:rPr sz="3200" spc="-15" dirty="0">
                <a:solidFill>
                  <a:srgbClr val="00AEEE"/>
                </a:solidFill>
                <a:latin typeface="Carlito"/>
                <a:cs typeface="Carlito"/>
              </a:rPr>
              <a:t>inadequate </a:t>
            </a:r>
            <a:r>
              <a:rPr sz="3200" spc="-15" dirty="0">
                <a:latin typeface="Carlito"/>
                <a:cs typeface="Carlito"/>
              </a:rPr>
              <a:t> </a:t>
            </a:r>
            <a:r>
              <a:rPr sz="3200" spc="-25" dirty="0">
                <a:latin typeface="Carlito"/>
                <a:cs typeface="Carlito"/>
              </a:rPr>
              <a:t>requirements</a:t>
            </a:r>
            <a:r>
              <a:rPr sz="3200" spc="-50" dirty="0">
                <a:latin typeface="Carlito"/>
                <a:cs typeface="Carlito"/>
              </a:rPr>
              <a:t> </a:t>
            </a:r>
            <a:r>
              <a:rPr sz="3200" spc="-25" dirty="0">
                <a:latin typeface="Carlito"/>
                <a:cs typeface="Carlito"/>
              </a:rPr>
              <a:t>understanding</a:t>
            </a:r>
            <a:endParaRPr sz="3200">
              <a:latin typeface="Carlito"/>
              <a:cs typeface="Carlito"/>
            </a:endParaRPr>
          </a:p>
          <a:p>
            <a:pPr marL="355600" marR="9525" indent="-342900" algn="just">
              <a:lnSpc>
                <a:spcPct val="100000"/>
              </a:lnSpc>
              <a:spcBef>
                <a:spcPts val="805"/>
              </a:spcBef>
              <a:buFont typeface="Arial" panose="020B0604020202020204"/>
              <a:buChar char="•"/>
              <a:tabLst>
                <a:tab pos="355600" algn="l"/>
              </a:tabLst>
            </a:pPr>
            <a:r>
              <a:rPr sz="3200" spc="-30" dirty="0">
                <a:latin typeface="Carlito"/>
                <a:cs typeface="Carlito"/>
              </a:rPr>
              <a:t>Users </a:t>
            </a:r>
            <a:r>
              <a:rPr sz="3200" spc="-20" dirty="0">
                <a:latin typeface="Carlito"/>
                <a:cs typeface="Carlito"/>
              </a:rPr>
              <a:t>often </a:t>
            </a:r>
            <a:r>
              <a:rPr sz="3200" spc="-5" dirty="0">
                <a:solidFill>
                  <a:srgbClr val="00AEEE"/>
                </a:solidFill>
                <a:latin typeface="Carlito"/>
                <a:cs typeface="Carlito"/>
              </a:rPr>
              <a:t>change </a:t>
            </a:r>
            <a:r>
              <a:rPr sz="3200" spc="-25" dirty="0">
                <a:latin typeface="Carlito"/>
                <a:cs typeface="Carlito"/>
              </a:rPr>
              <a:t>requirements </a:t>
            </a:r>
            <a:r>
              <a:rPr sz="3200" dirty="0">
                <a:latin typeface="Carlito"/>
                <a:cs typeface="Carlito"/>
              </a:rPr>
              <a:t>as </a:t>
            </a:r>
            <a:r>
              <a:rPr sz="3200" spc="-15" dirty="0">
                <a:latin typeface="Carlito"/>
                <a:cs typeface="Carlito"/>
              </a:rPr>
              <a:t>they </a:t>
            </a:r>
            <a:r>
              <a:rPr sz="3200" spc="-10" dirty="0">
                <a:latin typeface="Carlito"/>
                <a:cs typeface="Carlito"/>
              </a:rPr>
              <a:t>see  </a:t>
            </a:r>
            <a:r>
              <a:rPr sz="3200" spc="-5" dirty="0">
                <a:latin typeface="Carlito"/>
                <a:cs typeface="Carlito"/>
              </a:rPr>
              <a:t>what</a:t>
            </a:r>
            <a:r>
              <a:rPr sz="3200" spc="-5" dirty="0">
                <a:solidFill>
                  <a:srgbClr val="0000FF"/>
                </a:solidFill>
                <a:latin typeface="Carlito"/>
                <a:cs typeface="Carlito"/>
              </a:rPr>
              <a:t> </a:t>
            </a:r>
            <a:r>
              <a:rPr sz="3200" b="1" u="heavy" spc="-5" dirty="0">
                <a:solidFill>
                  <a:srgbClr val="0000FF"/>
                </a:solidFill>
                <a:uFill>
                  <a:solidFill>
                    <a:srgbClr val="0000FF"/>
                  </a:solidFill>
                </a:uFill>
                <a:latin typeface="Carlito"/>
                <a:cs typeface="Carlito"/>
              </a:rPr>
              <a:t>CAN</a:t>
            </a:r>
            <a:r>
              <a:rPr sz="3200" b="1" spc="-5" dirty="0">
                <a:solidFill>
                  <a:srgbClr val="0000FF"/>
                </a:solidFill>
                <a:latin typeface="Carlito"/>
                <a:cs typeface="Carlito"/>
              </a:rPr>
              <a:t> </a:t>
            </a:r>
            <a:r>
              <a:rPr sz="3200" spc="-5" dirty="0">
                <a:latin typeface="Carlito"/>
                <a:cs typeface="Carlito"/>
              </a:rPr>
              <a:t>be</a:t>
            </a:r>
            <a:r>
              <a:rPr sz="3200" spc="-40" dirty="0">
                <a:latin typeface="Carlito"/>
                <a:cs typeface="Carlito"/>
              </a:rPr>
              <a:t> </a:t>
            </a:r>
            <a:r>
              <a:rPr sz="3200" spc="-5" dirty="0">
                <a:latin typeface="Carlito"/>
                <a:cs typeface="Carlito"/>
              </a:rPr>
              <a:t>done</a:t>
            </a:r>
            <a:endParaRPr sz="32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356347" y="6754367"/>
            <a:ext cx="1788160" cy="104139"/>
            <a:chOff x="7356347" y="6754367"/>
            <a:chExt cx="1788160" cy="104139"/>
          </a:xfrm>
        </p:grpSpPr>
        <p:sp>
          <p:nvSpPr>
            <p:cNvPr id="3" name="object 3"/>
            <p:cNvSpPr/>
            <p:nvPr/>
          </p:nvSpPr>
          <p:spPr>
            <a:xfrm>
              <a:off x="7356347" y="6754367"/>
              <a:ext cx="893444" cy="104139"/>
            </a:xfrm>
            <a:custGeom>
              <a:avLst/>
              <a:gdLst/>
              <a:ahLst/>
              <a:cxnLst/>
              <a:rect l="l" t="t" r="r" b="b"/>
              <a:pathLst>
                <a:path w="893445" h="104140">
                  <a:moveTo>
                    <a:pt x="893063" y="0"/>
                  </a:moveTo>
                  <a:lnTo>
                    <a:pt x="0" y="0"/>
                  </a:lnTo>
                  <a:lnTo>
                    <a:pt x="0" y="103632"/>
                  </a:lnTo>
                  <a:lnTo>
                    <a:pt x="893063" y="103632"/>
                  </a:lnTo>
                  <a:lnTo>
                    <a:pt x="893063" y="0"/>
                  </a:lnTo>
                  <a:close/>
                </a:path>
              </a:pathLst>
            </a:custGeom>
            <a:solidFill>
              <a:srgbClr val="FF9615"/>
            </a:solidFill>
          </p:spPr>
          <p:txBody>
            <a:bodyPr wrap="square" lIns="0" tIns="0" rIns="0" bIns="0" rtlCol="0"/>
            <a:lstStyle/>
            <a:p/>
          </p:txBody>
        </p:sp>
        <p:sp>
          <p:nvSpPr>
            <p:cNvPr id="4" name="object 4"/>
            <p:cNvSpPr/>
            <p:nvPr/>
          </p:nvSpPr>
          <p:spPr>
            <a:xfrm>
              <a:off x="8250935" y="6754367"/>
              <a:ext cx="893444" cy="104139"/>
            </a:xfrm>
            <a:custGeom>
              <a:avLst/>
              <a:gdLst/>
              <a:ahLst/>
              <a:cxnLst/>
              <a:rect l="l" t="t" r="r" b="b"/>
              <a:pathLst>
                <a:path w="893445" h="104140">
                  <a:moveTo>
                    <a:pt x="893064" y="0"/>
                  </a:moveTo>
                  <a:lnTo>
                    <a:pt x="0" y="0"/>
                  </a:lnTo>
                  <a:lnTo>
                    <a:pt x="0" y="103632"/>
                  </a:lnTo>
                  <a:lnTo>
                    <a:pt x="893064" y="103632"/>
                  </a:lnTo>
                  <a:lnTo>
                    <a:pt x="893064" y="0"/>
                  </a:lnTo>
                  <a:close/>
                </a:path>
              </a:pathLst>
            </a:custGeom>
            <a:solidFill>
              <a:srgbClr val="F10152"/>
            </a:solidFill>
          </p:spPr>
          <p:txBody>
            <a:bodyPr wrap="square" lIns="0" tIns="0" rIns="0" bIns="0" rtlCol="0"/>
            <a:lstStyle/>
            <a:p/>
          </p:txBody>
        </p:sp>
      </p:grpSp>
      <p:grpSp>
        <p:nvGrpSpPr>
          <p:cNvPr id="5" name="object 5"/>
          <p:cNvGrpSpPr/>
          <p:nvPr/>
        </p:nvGrpSpPr>
        <p:grpSpPr>
          <a:xfrm>
            <a:off x="0" y="6754367"/>
            <a:ext cx="7356475" cy="104139"/>
            <a:chOff x="0" y="6754367"/>
            <a:chExt cx="7356475" cy="104139"/>
          </a:xfrm>
        </p:grpSpPr>
        <p:sp>
          <p:nvSpPr>
            <p:cNvPr id="6" name="object 6"/>
            <p:cNvSpPr/>
            <p:nvPr/>
          </p:nvSpPr>
          <p:spPr>
            <a:xfrm>
              <a:off x="0" y="6754367"/>
              <a:ext cx="893444" cy="104139"/>
            </a:xfrm>
            <a:custGeom>
              <a:avLst/>
              <a:gdLst/>
              <a:ahLst/>
              <a:cxnLst/>
              <a:rect l="l" t="t" r="r" b="b"/>
              <a:pathLst>
                <a:path w="893444" h="104140">
                  <a:moveTo>
                    <a:pt x="893063" y="0"/>
                  </a:moveTo>
                  <a:lnTo>
                    <a:pt x="0" y="0"/>
                  </a:lnTo>
                  <a:lnTo>
                    <a:pt x="0" y="103632"/>
                  </a:lnTo>
                  <a:lnTo>
                    <a:pt x="893063" y="103632"/>
                  </a:lnTo>
                  <a:lnTo>
                    <a:pt x="893063" y="0"/>
                  </a:lnTo>
                  <a:close/>
                </a:path>
              </a:pathLst>
            </a:custGeom>
            <a:solidFill>
              <a:srgbClr val="7DCEFC"/>
            </a:solidFill>
          </p:spPr>
          <p:txBody>
            <a:bodyPr wrap="square" lIns="0" tIns="0" rIns="0" bIns="0" rtlCol="0"/>
            <a:lstStyle/>
            <a:p/>
          </p:txBody>
        </p:sp>
        <p:sp>
          <p:nvSpPr>
            <p:cNvPr id="7" name="object 7"/>
            <p:cNvSpPr/>
            <p:nvPr/>
          </p:nvSpPr>
          <p:spPr>
            <a:xfrm>
              <a:off x="893063" y="6754367"/>
              <a:ext cx="6463665" cy="104139"/>
            </a:xfrm>
            <a:custGeom>
              <a:avLst/>
              <a:gdLst/>
              <a:ahLst/>
              <a:cxnLst/>
              <a:rect l="l" t="t" r="r" b="b"/>
              <a:pathLst>
                <a:path w="6463665" h="104140">
                  <a:moveTo>
                    <a:pt x="6463284" y="0"/>
                  </a:moveTo>
                  <a:lnTo>
                    <a:pt x="0" y="0"/>
                  </a:lnTo>
                  <a:lnTo>
                    <a:pt x="0" y="103632"/>
                  </a:lnTo>
                  <a:lnTo>
                    <a:pt x="6463284" y="103632"/>
                  </a:lnTo>
                  <a:lnTo>
                    <a:pt x="6463284" y="0"/>
                  </a:lnTo>
                  <a:close/>
                </a:path>
              </a:pathLst>
            </a:custGeom>
            <a:solidFill>
              <a:srgbClr val="2085C5"/>
            </a:solidFill>
          </p:spPr>
          <p:txBody>
            <a:bodyPr wrap="square" lIns="0" tIns="0" rIns="0" bIns="0" rtlCol="0"/>
            <a:lstStyle/>
            <a:p/>
          </p:txBody>
        </p:sp>
      </p:grpSp>
      <p:sp>
        <p:nvSpPr>
          <p:cNvPr id="8" name="object 8"/>
          <p:cNvSpPr txBox="1">
            <a:spLocks noGrp="1"/>
          </p:cNvSpPr>
          <p:nvPr>
            <p:ph type="title"/>
          </p:nvPr>
        </p:nvSpPr>
        <p:spPr>
          <a:xfrm>
            <a:off x="972718" y="752983"/>
            <a:ext cx="1931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FC0"/>
                </a:solidFill>
                <a:latin typeface="Arial" panose="020B0604020202020204"/>
                <a:cs typeface="Arial" panose="020B0604020202020204"/>
              </a:rPr>
              <a:t>Objective</a:t>
            </a:r>
            <a:endParaRPr sz="3600">
              <a:latin typeface="Arial" panose="020B0604020202020204"/>
              <a:cs typeface="Arial" panose="020B0604020202020204"/>
            </a:endParaRPr>
          </a:p>
        </p:txBody>
      </p:sp>
      <p:sp>
        <p:nvSpPr>
          <p:cNvPr id="9" name="object 9"/>
          <p:cNvSpPr txBox="1"/>
          <p:nvPr/>
        </p:nvSpPr>
        <p:spPr>
          <a:xfrm>
            <a:off x="1442085" y="1754860"/>
            <a:ext cx="4674870" cy="4267835"/>
          </a:xfrm>
          <a:prstGeom prst="rect">
            <a:avLst/>
          </a:prstGeom>
        </p:spPr>
        <p:txBody>
          <a:bodyPr vert="horz" wrap="square" lIns="0" tIns="127000" rIns="0" bIns="0" rtlCol="0">
            <a:spAutoFit/>
          </a:bodyPr>
          <a:lstStyle/>
          <a:p>
            <a:pPr marL="390525" indent="-378460">
              <a:lnSpc>
                <a:spcPct val="100000"/>
              </a:lnSpc>
              <a:spcBef>
                <a:spcPts val="1000"/>
              </a:spcBef>
              <a:buSzPct val="75000"/>
              <a:buFont typeface="Arial" panose="020B0604020202020204"/>
              <a:buChar char="–"/>
              <a:tabLst>
                <a:tab pos="390525" algn="l"/>
                <a:tab pos="391160" algn="l"/>
              </a:tabLst>
            </a:pPr>
            <a:r>
              <a:rPr sz="3200" dirty="0">
                <a:solidFill>
                  <a:srgbClr val="677480"/>
                </a:solidFill>
                <a:latin typeface="Carlito"/>
                <a:cs typeface="Carlito"/>
              </a:rPr>
              <a:t>Waterfall</a:t>
            </a:r>
            <a:r>
              <a:rPr sz="3200" spc="-5" dirty="0">
                <a:solidFill>
                  <a:srgbClr val="677480"/>
                </a:solidFill>
                <a:latin typeface="Carlito"/>
                <a:cs typeface="Carlito"/>
              </a:rPr>
              <a:t> </a:t>
            </a:r>
            <a:r>
              <a:rPr sz="3200" dirty="0" smtClean="0">
                <a:solidFill>
                  <a:srgbClr val="677480"/>
                </a:solidFill>
                <a:latin typeface="Carlito"/>
                <a:cs typeface="Carlito"/>
              </a:rPr>
              <a:t>Model</a:t>
            </a:r>
            <a:endParaRPr lang="en-US" sz="3200" dirty="0" smtClean="0">
              <a:solidFill>
                <a:srgbClr val="677480"/>
              </a:solidFill>
              <a:latin typeface="Carlito"/>
              <a:cs typeface="Carlito"/>
            </a:endParaRPr>
          </a:p>
          <a:p>
            <a:pPr marL="390525" indent="-378460">
              <a:lnSpc>
                <a:spcPct val="100000"/>
              </a:lnSpc>
              <a:spcBef>
                <a:spcPts val="1000"/>
              </a:spcBef>
              <a:buSzPct val="75000"/>
              <a:buFont typeface="Arial" panose="020B0604020202020204"/>
              <a:buChar char="–"/>
              <a:tabLst>
                <a:tab pos="390525" algn="l"/>
                <a:tab pos="391160" algn="l"/>
              </a:tabLst>
            </a:pPr>
            <a:r>
              <a:rPr lang="en-US" sz="3200" dirty="0" smtClean="0">
                <a:solidFill>
                  <a:srgbClr val="677480"/>
                </a:solidFill>
                <a:latin typeface="Carlito"/>
                <a:cs typeface="Carlito"/>
              </a:rPr>
              <a:t>V-Model</a:t>
            </a:r>
            <a:endParaRPr sz="3200" dirty="0">
              <a:latin typeface="Carlito"/>
              <a:cs typeface="Carlito"/>
            </a:endParaRPr>
          </a:p>
          <a:p>
            <a:pPr marL="299085" indent="-287020">
              <a:lnSpc>
                <a:spcPct val="100000"/>
              </a:lnSpc>
              <a:spcBef>
                <a:spcPts val="900"/>
              </a:spcBef>
              <a:buSzPct val="75000"/>
              <a:buFont typeface="Arial" panose="020B0604020202020204"/>
              <a:buChar char="–"/>
              <a:tabLst>
                <a:tab pos="299720" algn="l"/>
              </a:tabLst>
            </a:pPr>
            <a:r>
              <a:rPr sz="3200" dirty="0">
                <a:solidFill>
                  <a:srgbClr val="677480"/>
                </a:solidFill>
                <a:latin typeface="Carlito"/>
                <a:cs typeface="Carlito"/>
              </a:rPr>
              <a:t>Incremental</a:t>
            </a:r>
            <a:r>
              <a:rPr sz="3200" spc="-5" dirty="0">
                <a:solidFill>
                  <a:srgbClr val="677480"/>
                </a:solidFill>
                <a:latin typeface="Carlito"/>
                <a:cs typeface="Carlito"/>
              </a:rPr>
              <a:t> </a:t>
            </a:r>
            <a:r>
              <a:rPr sz="3200" dirty="0">
                <a:solidFill>
                  <a:srgbClr val="677480"/>
                </a:solidFill>
                <a:latin typeface="Carlito"/>
                <a:cs typeface="Carlito"/>
              </a:rPr>
              <a:t>Model</a:t>
            </a:r>
            <a:endParaRPr sz="3200" dirty="0">
              <a:latin typeface="Carlito"/>
              <a:cs typeface="Carlito"/>
            </a:endParaRPr>
          </a:p>
          <a:p>
            <a:pPr marL="299085" indent="-287020">
              <a:lnSpc>
                <a:spcPct val="100000"/>
              </a:lnSpc>
              <a:spcBef>
                <a:spcPts val="900"/>
              </a:spcBef>
              <a:buSzPct val="75000"/>
              <a:buFont typeface="Arial" panose="020B0604020202020204"/>
              <a:buChar char="–"/>
              <a:tabLst>
                <a:tab pos="299720" algn="l"/>
              </a:tabLst>
            </a:pPr>
            <a:r>
              <a:rPr sz="3200" dirty="0">
                <a:solidFill>
                  <a:srgbClr val="677480"/>
                </a:solidFill>
                <a:latin typeface="Carlito"/>
                <a:cs typeface="Carlito"/>
              </a:rPr>
              <a:t>Prototyping</a:t>
            </a:r>
            <a:r>
              <a:rPr sz="3200" spc="10" dirty="0">
                <a:solidFill>
                  <a:srgbClr val="677480"/>
                </a:solidFill>
                <a:latin typeface="Carlito"/>
                <a:cs typeface="Carlito"/>
              </a:rPr>
              <a:t> </a:t>
            </a:r>
            <a:r>
              <a:rPr sz="3200" dirty="0">
                <a:solidFill>
                  <a:srgbClr val="677480"/>
                </a:solidFill>
                <a:latin typeface="Carlito"/>
                <a:cs typeface="Carlito"/>
              </a:rPr>
              <a:t>Model</a:t>
            </a:r>
            <a:endParaRPr sz="3200" dirty="0">
              <a:latin typeface="Carlito"/>
              <a:cs typeface="Carlito"/>
            </a:endParaRPr>
          </a:p>
          <a:p>
            <a:pPr marL="299085" indent="-287020">
              <a:lnSpc>
                <a:spcPct val="100000"/>
              </a:lnSpc>
              <a:spcBef>
                <a:spcPts val="900"/>
              </a:spcBef>
              <a:buSzPct val="75000"/>
              <a:buFont typeface="Arial" panose="020B0604020202020204"/>
              <a:buChar char="–"/>
              <a:tabLst>
                <a:tab pos="299720" algn="l"/>
              </a:tabLst>
            </a:pPr>
            <a:r>
              <a:rPr sz="3200" spc="-5" dirty="0">
                <a:solidFill>
                  <a:srgbClr val="677480"/>
                </a:solidFill>
                <a:latin typeface="Carlito"/>
                <a:cs typeface="Carlito"/>
              </a:rPr>
              <a:t>Spiral</a:t>
            </a:r>
            <a:r>
              <a:rPr sz="3200" dirty="0">
                <a:solidFill>
                  <a:srgbClr val="677480"/>
                </a:solidFill>
                <a:latin typeface="Carlito"/>
                <a:cs typeface="Carlito"/>
              </a:rPr>
              <a:t> </a:t>
            </a:r>
            <a:r>
              <a:rPr sz="3200" dirty="0" smtClean="0">
                <a:solidFill>
                  <a:srgbClr val="677480"/>
                </a:solidFill>
                <a:latin typeface="Carlito"/>
                <a:cs typeface="Carlito"/>
              </a:rPr>
              <a:t>Model</a:t>
            </a:r>
            <a:endParaRPr lang="en-US" sz="3200" dirty="0" smtClean="0">
              <a:solidFill>
                <a:srgbClr val="677480"/>
              </a:solidFill>
              <a:latin typeface="Carlito"/>
              <a:cs typeface="Carlito"/>
            </a:endParaRPr>
          </a:p>
          <a:p>
            <a:pPr marL="299085" indent="-287020">
              <a:lnSpc>
                <a:spcPct val="100000"/>
              </a:lnSpc>
              <a:spcBef>
                <a:spcPts val="900"/>
              </a:spcBef>
              <a:buSzPct val="75000"/>
              <a:buFont typeface="Arial" panose="020B0604020202020204"/>
              <a:buChar char="–"/>
              <a:tabLst>
                <a:tab pos="299720" algn="l"/>
              </a:tabLst>
            </a:pPr>
            <a:r>
              <a:rPr lang="en-US" sz="3200" smtClean="0">
                <a:solidFill>
                  <a:srgbClr val="677480"/>
                </a:solidFill>
                <a:latin typeface="Carlito"/>
                <a:cs typeface="Carlito"/>
              </a:rPr>
              <a:t>Other Process Models</a:t>
            </a:r>
            <a:endParaRPr sz="3200" dirty="0">
              <a:latin typeface="Carlito"/>
              <a:cs typeface="Carlito"/>
            </a:endParaRPr>
          </a:p>
          <a:p>
            <a:pPr marL="299085" indent="-287020">
              <a:lnSpc>
                <a:spcPct val="100000"/>
              </a:lnSpc>
              <a:spcBef>
                <a:spcPts val="790"/>
              </a:spcBef>
              <a:buSzPct val="75000"/>
              <a:buFont typeface="Arial" panose="020B0604020202020204"/>
              <a:buChar char="–"/>
              <a:tabLst>
                <a:tab pos="299720" algn="l"/>
              </a:tabLst>
            </a:pPr>
            <a:r>
              <a:rPr sz="3200" spc="-5" dirty="0" smtClean="0">
                <a:solidFill>
                  <a:srgbClr val="677480"/>
                </a:solidFill>
                <a:latin typeface="Carlito"/>
                <a:cs typeface="Carlito"/>
              </a:rPr>
              <a:t>Summary</a:t>
            </a:r>
            <a:endParaRPr sz="32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8927"/>
            <a:ext cx="6278244"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15" dirty="0"/>
              <a:t>Prototyping</a:t>
            </a:r>
            <a:r>
              <a:rPr spc="-130" dirty="0"/>
              <a:t> </a:t>
            </a:r>
            <a:r>
              <a:rPr dirty="0"/>
              <a:t>Model</a:t>
            </a:r>
            <a:endParaRPr dirty="0"/>
          </a:p>
        </p:txBody>
      </p:sp>
      <p:sp>
        <p:nvSpPr>
          <p:cNvPr id="3" name="object 3"/>
          <p:cNvSpPr txBox="1"/>
          <p:nvPr/>
        </p:nvSpPr>
        <p:spPr>
          <a:xfrm>
            <a:off x="611835" y="1320165"/>
            <a:ext cx="8011795" cy="4871720"/>
          </a:xfrm>
          <a:prstGeom prst="rect">
            <a:avLst/>
          </a:prstGeom>
        </p:spPr>
        <p:txBody>
          <a:bodyPr vert="horz" wrap="square" lIns="0" tIns="12700" rIns="0" bIns="0" rtlCol="0">
            <a:spAutoFit/>
          </a:bodyPr>
          <a:lstStyle/>
          <a:p>
            <a:pPr marL="355600" indent="-342900" algn="just">
              <a:lnSpc>
                <a:spcPct val="100000"/>
              </a:lnSpc>
              <a:spcBef>
                <a:spcPts val="100"/>
              </a:spcBef>
              <a:buFont typeface="Arial" panose="020B0604020202020204"/>
              <a:buChar char="•"/>
              <a:tabLst>
                <a:tab pos="355600" algn="l"/>
              </a:tabLst>
            </a:pPr>
            <a:r>
              <a:rPr sz="3000" b="1" spc="-20" dirty="0">
                <a:latin typeface="Carlito"/>
                <a:cs typeface="Carlito"/>
              </a:rPr>
              <a:t>Prototyping</a:t>
            </a:r>
            <a:endParaRPr sz="3000">
              <a:latin typeface="Carlito"/>
              <a:cs typeface="Carlito"/>
            </a:endParaRPr>
          </a:p>
          <a:p>
            <a:pPr marL="355600" marR="9525" indent="-342900" algn="just">
              <a:lnSpc>
                <a:spcPts val="2880"/>
              </a:lnSpc>
              <a:spcBef>
                <a:spcPts val="745"/>
              </a:spcBef>
              <a:buFont typeface="Arial" panose="020B0604020202020204"/>
              <a:buChar char="•"/>
              <a:tabLst>
                <a:tab pos="355600" algn="l"/>
              </a:tabLst>
            </a:pPr>
            <a:r>
              <a:rPr sz="3000" spc="-5" dirty="0">
                <a:latin typeface="Carlito"/>
                <a:cs typeface="Carlito"/>
              </a:rPr>
              <a:t>The </a:t>
            </a:r>
            <a:r>
              <a:rPr sz="3000" spc="-25" dirty="0">
                <a:latin typeface="Carlito"/>
                <a:cs typeface="Carlito"/>
              </a:rPr>
              <a:t>prototyping </a:t>
            </a:r>
            <a:r>
              <a:rPr sz="3000" dirty="0">
                <a:latin typeface="Carlito"/>
                <a:cs typeface="Carlito"/>
              </a:rPr>
              <a:t>model </a:t>
            </a:r>
            <a:r>
              <a:rPr sz="3000" spc="-40" dirty="0">
                <a:latin typeface="Carlito"/>
                <a:cs typeface="Carlito"/>
              </a:rPr>
              <a:t>attempts </a:t>
            </a:r>
            <a:r>
              <a:rPr sz="3000" spc="-20" dirty="0">
                <a:latin typeface="Carlito"/>
                <a:cs typeface="Carlito"/>
              </a:rPr>
              <a:t>to address </a:t>
            </a:r>
            <a:r>
              <a:rPr sz="3000" dirty="0">
                <a:latin typeface="Carlito"/>
                <a:cs typeface="Carlito"/>
              </a:rPr>
              <a:t>the </a:t>
            </a:r>
            <a:r>
              <a:rPr sz="3000" dirty="0">
                <a:solidFill>
                  <a:srgbClr val="00AEEE"/>
                </a:solidFill>
                <a:latin typeface="Carlito"/>
                <a:cs typeface="Carlito"/>
              </a:rPr>
              <a:t> </a:t>
            </a:r>
            <a:r>
              <a:rPr sz="3000" spc="-30" dirty="0">
                <a:solidFill>
                  <a:srgbClr val="00AEEE"/>
                </a:solidFill>
                <a:latin typeface="Carlito"/>
                <a:cs typeface="Carlito"/>
              </a:rPr>
              <a:t>requirements </a:t>
            </a:r>
            <a:r>
              <a:rPr sz="3000" spc="-20" dirty="0">
                <a:solidFill>
                  <a:srgbClr val="00AEEE"/>
                </a:solidFill>
                <a:latin typeface="Carlito"/>
                <a:cs typeface="Carlito"/>
              </a:rPr>
              <a:t>difficulty </a:t>
            </a:r>
            <a:r>
              <a:rPr sz="3000" spc="-15" dirty="0">
                <a:latin typeface="Carlito"/>
                <a:cs typeface="Carlito"/>
              </a:rPr>
              <a:t>by </a:t>
            </a:r>
            <a:r>
              <a:rPr sz="3000" spc="-25" dirty="0">
                <a:latin typeface="Carlito"/>
                <a:cs typeface="Carlito"/>
              </a:rPr>
              <a:t>introducing </a:t>
            </a:r>
            <a:r>
              <a:rPr sz="3000" dirty="0">
                <a:latin typeface="Carlito"/>
                <a:cs typeface="Carlito"/>
              </a:rPr>
              <a:t>an  </a:t>
            </a:r>
            <a:r>
              <a:rPr sz="3000" spc="-40" dirty="0">
                <a:latin typeface="Carlito"/>
                <a:cs typeface="Carlito"/>
              </a:rPr>
              <a:t>iterative, </a:t>
            </a:r>
            <a:r>
              <a:rPr sz="3000" spc="-15" dirty="0">
                <a:latin typeface="Carlito"/>
                <a:cs typeface="Carlito"/>
              </a:rPr>
              <a:t>by </a:t>
            </a:r>
            <a:r>
              <a:rPr sz="3000" spc="-40" dirty="0">
                <a:latin typeface="Carlito"/>
                <a:cs typeface="Carlito"/>
              </a:rPr>
              <a:t>example </a:t>
            </a:r>
            <a:r>
              <a:rPr sz="3000" spc="-25" dirty="0">
                <a:latin typeface="Carlito"/>
                <a:cs typeface="Carlito"/>
              </a:rPr>
              <a:t>requirements</a:t>
            </a:r>
            <a:r>
              <a:rPr sz="3000" spc="-10" dirty="0">
                <a:latin typeface="Carlito"/>
                <a:cs typeface="Carlito"/>
              </a:rPr>
              <a:t> </a:t>
            </a:r>
            <a:r>
              <a:rPr sz="3000" spc="-40" dirty="0">
                <a:latin typeface="Carlito"/>
                <a:cs typeface="Carlito"/>
              </a:rPr>
              <a:t>stage</a:t>
            </a:r>
            <a:endParaRPr sz="3000">
              <a:latin typeface="Carlito"/>
              <a:cs typeface="Carlito"/>
            </a:endParaRPr>
          </a:p>
          <a:p>
            <a:pPr marL="355600" marR="5080" indent="-342900" algn="just">
              <a:lnSpc>
                <a:spcPts val="2880"/>
              </a:lnSpc>
              <a:spcBef>
                <a:spcPts val="710"/>
              </a:spcBef>
              <a:buFont typeface="Arial" panose="020B0604020202020204"/>
              <a:buChar char="•"/>
              <a:tabLst>
                <a:tab pos="355600" algn="l"/>
              </a:tabLst>
            </a:pPr>
            <a:r>
              <a:rPr sz="3000" dirty="0">
                <a:latin typeface="Carlito"/>
                <a:cs typeface="Carlito"/>
              </a:rPr>
              <a:t>A </a:t>
            </a:r>
            <a:r>
              <a:rPr sz="3000" spc="-30" dirty="0">
                <a:latin typeface="Carlito"/>
                <a:cs typeface="Carlito"/>
              </a:rPr>
              <a:t>prototype </a:t>
            </a:r>
            <a:r>
              <a:rPr sz="3000" spc="-5" dirty="0">
                <a:latin typeface="Carlito"/>
                <a:cs typeface="Carlito"/>
              </a:rPr>
              <a:t>is </a:t>
            </a:r>
            <a:r>
              <a:rPr sz="3000" dirty="0">
                <a:latin typeface="Carlito"/>
                <a:cs typeface="Carlito"/>
              </a:rPr>
              <a:t>a </a:t>
            </a:r>
            <a:r>
              <a:rPr sz="3000" spc="-10" dirty="0">
                <a:solidFill>
                  <a:srgbClr val="00AEEE"/>
                </a:solidFill>
                <a:latin typeface="Carlito"/>
                <a:cs typeface="Carlito"/>
              </a:rPr>
              <a:t>partial </a:t>
            </a:r>
            <a:r>
              <a:rPr sz="3000" spc="-20" dirty="0">
                <a:latin typeface="Carlito"/>
                <a:cs typeface="Carlito"/>
              </a:rPr>
              <a:t>implementation </a:t>
            </a:r>
            <a:r>
              <a:rPr sz="3000" dirty="0">
                <a:latin typeface="Carlito"/>
                <a:cs typeface="Carlito"/>
              </a:rPr>
              <a:t>of a  </a:t>
            </a:r>
            <a:r>
              <a:rPr sz="3000" spc="-25" dirty="0">
                <a:latin typeface="Carlito"/>
                <a:cs typeface="Carlito"/>
              </a:rPr>
              <a:t>software </a:t>
            </a:r>
            <a:r>
              <a:rPr sz="3000" spc="-50" dirty="0">
                <a:latin typeface="Carlito"/>
                <a:cs typeface="Carlito"/>
              </a:rPr>
              <a:t>system </a:t>
            </a:r>
            <a:r>
              <a:rPr sz="3000" dirty="0">
                <a:latin typeface="Carlito"/>
                <a:cs typeface="Carlito"/>
              </a:rPr>
              <a:t>with </a:t>
            </a:r>
            <a:r>
              <a:rPr sz="3000" spc="-10" dirty="0">
                <a:latin typeface="Carlito"/>
                <a:cs typeface="Carlito"/>
              </a:rPr>
              <a:t>all </a:t>
            </a:r>
            <a:r>
              <a:rPr sz="3000" spc="-25" dirty="0">
                <a:latin typeface="Carlito"/>
                <a:cs typeface="Carlito"/>
              </a:rPr>
              <a:t>external </a:t>
            </a:r>
            <a:r>
              <a:rPr sz="3000" spc="-35" dirty="0">
                <a:solidFill>
                  <a:srgbClr val="00AEEE"/>
                </a:solidFill>
                <a:latin typeface="Carlito"/>
                <a:cs typeface="Carlito"/>
              </a:rPr>
              <a:t>interfaces </a:t>
            </a:r>
            <a:r>
              <a:rPr sz="3000" spc="-35" dirty="0">
                <a:latin typeface="Carlito"/>
                <a:cs typeface="Carlito"/>
              </a:rPr>
              <a:t> </a:t>
            </a:r>
            <a:r>
              <a:rPr sz="3000" spc="-30" dirty="0">
                <a:latin typeface="Carlito"/>
                <a:cs typeface="Carlito"/>
              </a:rPr>
              <a:t>presented</a:t>
            </a:r>
            <a:endParaRPr sz="3000">
              <a:latin typeface="Carlito"/>
              <a:cs typeface="Carlito"/>
            </a:endParaRPr>
          </a:p>
          <a:p>
            <a:pPr marL="355600" marR="9525" indent="-342900" algn="just">
              <a:lnSpc>
                <a:spcPct val="80000"/>
              </a:lnSpc>
              <a:spcBef>
                <a:spcPts val="720"/>
              </a:spcBef>
              <a:buFont typeface="Arial" panose="020B0604020202020204"/>
              <a:buChar char="•"/>
              <a:tabLst>
                <a:tab pos="355600" algn="l"/>
              </a:tabLst>
            </a:pPr>
            <a:r>
              <a:rPr sz="3000" spc="-25" dirty="0">
                <a:latin typeface="Carlito"/>
                <a:cs typeface="Carlito"/>
              </a:rPr>
              <a:t>Users </a:t>
            </a:r>
            <a:r>
              <a:rPr sz="3000" spc="-10" dirty="0">
                <a:solidFill>
                  <a:srgbClr val="00AEEE"/>
                </a:solidFill>
                <a:latin typeface="Carlito"/>
                <a:cs typeface="Carlito"/>
              </a:rPr>
              <a:t>use </a:t>
            </a:r>
            <a:r>
              <a:rPr sz="3000" dirty="0">
                <a:latin typeface="Carlito"/>
                <a:cs typeface="Carlito"/>
              </a:rPr>
              <a:t>the </a:t>
            </a:r>
            <a:r>
              <a:rPr sz="3000" spc="-25" dirty="0">
                <a:latin typeface="Carlito"/>
                <a:cs typeface="Carlito"/>
              </a:rPr>
              <a:t>prototype </a:t>
            </a:r>
            <a:r>
              <a:rPr sz="3000" dirty="0">
                <a:latin typeface="Carlito"/>
                <a:cs typeface="Carlito"/>
              </a:rPr>
              <a:t>and </a:t>
            </a:r>
            <a:r>
              <a:rPr sz="3000" spc="-25" dirty="0">
                <a:latin typeface="Carlito"/>
                <a:cs typeface="Carlito"/>
              </a:rPr>
              <a:t>provide </a:t>
            </a:r>
            <a:r>
              <a:rPr sz="3000" spc="-30" dirty="0">
                <a:solidFill>
                  <a:srgbClr val="00AEEE"/>
                </a:solidFill>
                <a:latin typeface="Carlito"/>
                <a:cs typeface="Carlito"/>
              </a:rPr>
              <a:t>feedback </a:t>
            </a:r>
            <a:r>
              <a:rPr sz="3000" spc="-30" dirty="0">
                <a:latin typeface="Carlito"/>
                <a:cs typeface="Carlito"/>
              </a:rPr>
              <a:t> from </a:t>
            </a:r>
            <a:r>
              <a:rPr sz="3000" dirty="0">
                <a:latin typeface="Carlito"/>
                <a:cs typeface="Carlito"/>
              </a:rPr>
              <a:t>which </a:t>
            </a:r>
            <a:r>
              <a:rPr sz="3000" spc="-20" dirty="0">
                <a:latin typeface="Carlito"/>
                <a:cs typeface="Carlito"/>
              </a:rPr>
              <a:t>real </a:t>
            </a:r>
            <a:r>
              <a:rPr sz="3000" spc="-30" dirty="0">
                <a:latin typeface="Carlito"/>
                <a:cs typeface="Carlito"/>
              </a:rPr>
              <a:t>requirements are </a:t>
            </a:r>
            <a:r>
              <a:rPr sz="3000" spc="-20" dirty="0">
                <a:latin typeface="Carlito"/>
                <a:cs typeface="Carlito"/>
              </a:rPr>
              <a:t>gradually  </a:t>
            </a:r>
            <a:r>
              <a:rPr sz="3000" spc="-25" dirty="0">
                <a:latin typeface="Carlito"/>
                <a:cs typeface="Carlito"/>
              </a:rPr>
              <a:t>refined</a:t>
            </a:r>
            <a:endParaRPr sz="3000">
              <a:latin typeface="Carlito"/>
              <a:cs typeface="Carlito"/>
            </a:endParaRPr>
          </a:p>
          <a:p>
            <a:pPr marL="355600" marR="6985" indent="-342900" algn="just">
              <a:lnSpc>
                <a:spcPct val="80000"/>
              </a:lnSpc>
              <a:spcBef>
                <a:spcPts val="695"/>
              </a:spcBef>
              <a:buFont typeface="Arial" panose="020B0604020202020204"/>
              <a:buChar char="•"/>
              <a:tabLst>
                <a:tab pos="355600" algn="l"/>
              </a:tabLst>
            </a:pPr>
            <a:r>
              <a:rPr sz="3000" spc="-10" dirty="0">
                <a:latin typeface="Carlito"/>
                <a:cs typeface="Carlito"/>
              </a:rPr>
              <a:t>Final </a:t>
            </a:r>
            <a:r>
              <a:rPr sz="3000" spc="-25" dirty="0">
                <a:latin typeface="Carlito"/>
                <a:cs typeface="Carlito"/>
              </a:rPr>
              <a:t>prototype </a:t>
            </a:r>
            <a:r>
              <a:rPr sz="3000" spc="-10" dirty="0">
                <a:latin typeface="Carlito"/>
                <a:cs typeface="Carlito"/>
              </a:rPr>
              <a:t>serves </a:t>
            </a:r>
            <a:r>
              <a:rPr sz="3000" dirty="0">
                <a:latin typeface="Carlito"/>
                <a:cs typeface="Carlito"/>
              </a:rPr>
              <a:t>as </a:t>
            </a:r>
            <a:r>
              <a:rPr sz="3000" spc="-40" dirty="0">
                <a:solidFill>
                  <a:srgbClr val="00AEEE"/>
                </a:solidFill>
                <a:latin typeface="Carlito"/>
                <a:cs typeface="Carlito"/>
              </a:rPr>
              <a:t>example </a:t>
            </a:r>
            <a:r>
              <a:rPr sz="3000" dirty="0">
                <a:latin typeface="Carlito"/>
                <a:cs typeface="Carlito"/>
              </a:rPr>
              <a:t>of </a:t>
            </a:r>
            <a:r>
              <a:rPr sz="3000" spc="-25" dirty="0">
                <a:solidFill>
                  <a:srgbClr val="00AEEE"/>
                </a:solidFill>
                <a:latin typeface="Carlito"/>
                <a:cs typeface="Carlito"/>
              </a:rPr>
              <a:t>intended </a:t>
            </a:r>
            <a:r>
              <a:rPr sz="3000" spc="-25" dirty="0">
                <a:latin typeface="Carlito"/>
                <a:cs typeface="Carlito"/>
              </a:rPr>
              <a:t> </a:t>
            </a:r>
            <a:r>
              <a:rPr sz="3000" spc="-45" dirty="0">
                <a:latin typeface="Carlito"/>
                <a:cs typeface="Carlito"/>
              </a:rPr>
              <a:t>system</a:t>
            </a:r>
            <a:endParaRPr sz="30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440055"/>
            <a:ext cx="6302375" cy="690245"/>
          </a:xfrm>
          <a:prstGeom prst="rect">
            <a:avLst/>
          </a:prstGeom>
        </p:spPr>
        <p:txBody>
          <a:bodyPr vert="horz" wrap="square" lIns="0" tIns="13335" rIns="0" bIns="0" rtlCol="0">
            <a:spAutoFit/>
          </a:bodyPr>
          <a:lstStyle/>
          <a:p>
            <a:pPr marL="12700">
              <a:lnSpc>
                <a:spcPct val="100000"/>
              </a:lnSpc>
              <a:spcBef>
                <a:spcPts val="105"/>
              </a:spcBef>
            </a:pPr>
            <a:r>
              <a:rPr dirty="0"/>
              <a:t>The </a:t>
            </a:r>
            <a:r>
              <a:rPr spc="-15" dirty="0"/>
              <a:t>Prototype</a:t>
            </a:r>
            <a:r>
              <a:rPr spc="-160" dirty="0"/>
              <a:t> </a:t>
            </a:r>
            <a:r>
              <a:rPr dirty="0"/>
              <a:t>Model</a:t>
            </a:r>
            <a:endParaRPr dirty="0"/>
          </a:p>
        </p:txBody>
      </p:sp>
      <p:sp>
        <p:nvSpPr>
          <p:cNvPr id="3" name="object 3"/>
          <p:cNvSpPr txBox="1"/>
          <p:nvPr/>
        </p:nvSpPr>
        <p:spPr>
          <a:xfrm>
            <a:off x="434746" y="1769109"/>
            <a:ext cx="4965700" cy="5920740"/>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a:buChar char="•"/>
              <a:tabLst>
                <a:tab pos="354965" algn="l"/>
                <a:tab pos="355600" algn="l"/>
              </a:tabLst>
            </a:pPr>
            <a:r>
              <a:rPr sz="3000" b="1" spc="-20" dirty="0">
                <a:latin typeface="Carlito"/>
                <a:cs typeface="Carlito"/>
              </a:rPr>
              <a:t>Prototyping</a:t>
            </a:r>
            <a:r>
              <a:rPr sz="3000" b="1" spc="5" dirty="0">
                <a:latin typeface="Carlito"/>
                <a:cs typeface="Carlito"/>
              </a:rPr>
              <a:t> </a:t>
            </a:r>
            <a:r>
              <a:rPr sz="3000" b="1" spc="-5" dirty="0">
                <a:latin typeface="Carlito"/>
                <a:cs typeface="Carlito"/>
              </a:rPr>
              <a:t>Model</a:t>
            </a:r>
            <a:endParaRPr sz="3000">
              <a:latin typeface="Carlito"/>
              <a:cs typeface="Carlito"/>
            </a:endParaRPr>
          </a:p>
          <a:p>
            <a:pPr marL="355600" marR="157480" indent="-342900">
              <a:lnSpc>
                <a:spcPct val="80000"/>
              </a:lnSpc>
              <a:spcBef>
                <a:spcPts val="765"/>
              </a:spcBef>
              <a:buFont typeface="Arial" panose="020B0604020202020204"/>
              <a:buChar char="•"/>
              <a:tabLst>
                <a:tab pos="354965" algn="l"/>
                <a:tab pos="355600" algn="l"/>
                <a:tab pos="2466340" algn="l"/>
                <a:tab pos="3322320" algn="l"/>
              </a:tabLst>
            </a:pPr>
            <a:r>
              <a:rPr sz="3000" spc="-15" dirty="0">
                <a:solidFill>
                  <a:srgbClr val="00AEEE"/>
                </a:solidFill>
                <a:latin typeface="Carlito"/>
                <a:cs typeface="Carlito"/>
              </a:rPr>
              <a:t>Extend	</a:t>
            </a:r>
            <a:r>
              <a:rPr sz="3000" spc="-30" dirty="0">
                <a:latin typeface="Carlito"/>
                <a:cs typeface="Carlito"/>
              </a:rPr>
              <a:t>requirements  </a:t>
            </a:r>
            <a:r>
              <a:rPr sz="3000" spc="-5" dirty="0">
                <a:latin typeface="Carlito"/>
                <a:cs typeface="Carlito"/>
              </a:rPr>
              <a:t>phas</a:t>
            </a:r>
            <a:r>
              <a:rPr sz="3000" dirty="0">
                <a:latin typeface="Carlito"/>
                <a:cs typeface="Carlito"/>
              </a:rPr>
              <a:t>e</a:t>
            </a:r>
            <a:r>
              <a:rPr sz="3000" spc="-30" dirty="0">
                <a:latin typeface="Carlito"/>
                <a:cs typeface="Carlito"/>
              </a:rPr>
              <a:t> </a:t>
            </a:r>
            <a:r>
              <a:rPr sz="3000" spc="-35" dirty="0">
                <a:latin typeface="Carlito"/>
                <a:cs typeface="Carlito"/>
              </a:rPr>
              <a:t>t</a:t>
            </a:r>
            <a:r>
              <a:rPr sz="3000" dirty="0">
                <a:latin typeface="Carlito"/>
                <a:cs typeface="Carlito"/>
              </a:rPr>
              <a:t>o</a:t>
            </a:r>
            <a:r>
              <a:rPr sz="3000" spc="-45" dirty="0">
                <a:latin typeface="Carlito"/>
                <a:cs typeface="Carlito"/>
              </a:rPr>
              <a:t> </a:t>
            </a:r>
            <a:r>
              <a:rPr sz="3000" dirty="0">
                <a:latin typeface="Carlito"/>
                <a:cs typeface="Carlito"/>
              </a:rPr>
              <a:t>i</a:t>
            </a:r>
            <a:r>
              <a:rPr sz="3000" spc="-10" dirty="0">
                <a:latin typeface="Carlito"/>
                <a:cs typeface="Carlito"/>
              </a:rPr>
              <a:t>n</a:t>
            </a:r>
            <a:r>
              <a:rPr sz="3000" dirty="0">
                <a:latin typeface="Carlito"/>
                <a:cs typeface="Carlito"/>
              </a:rPr>
              <a:t>clu</a:t>
            </a:r>
            <a:r>
              <a:rPr sz="3000" spc="-10" dirty="0">
                <a:latin typeface="Carlito"/>
                <a:cs typeface="Carlito"/>
              </a:rPr>
              <a:t>d</a:t>
            </a:r>
            <a:r>
              <a:rPr sz="3000" dirty="0">
                <a:latin typeface="Carlito"/>
                <a:cs typeface="Carlito"/>
              </a:rPr>
              <a:t>e</a:t>
            </a:r>
            <a:r>
              <a:rPr sz="3000" spc="-55" dirty="0">
                <a:latin typeface="Carlito"/>
                <a:cs typeface="Carlito"/>
              </a:rPr>
              <a:t> </a:t>
            </a:r>
            <a:r>
              <a:rPr sz="3000" dirty="0">
                <a:latin typeface="Carlito"/>
                <a:cs typeface="Carlito"/>
              </a:rPr>
              <a:t>a	</a:t>
            </a:r>
            <a:r>
              <a:rPr sz="3000" spc="-5" dirty="0">
                <a:latin typeface="Carlito"/>
                <a:cs typeface="Carlito"/>
              </a:rPr>
              <a:t>seq</a:t>
            </a:r>
            <a:r>
              <a:rPr sz="3000" spc="-10" dirty="0">
                <a:latin typeface="Carlito"/>
                <a:cs typeface="Carlito"/>
              </a:rPr>
              <a:t>u</a:t>
            </a:r>
            <a:r>
              <a:rPr sz="3000" dirty="0">
                <a:latin typeface="Carlito"/>
                <a:cs typeface="Carlito"/>
              </a:rPr>
              <a:t>e</a:t>
            </a:r>
            <a:r>
              <a:rPr sz="3000" spc="-10" dirty="0">
                <a:latin typeface="Carlito"/>
                <a:cs typeface="Carlito"/>
              </a:rPr>
              <a:t>nc</a:t>
            </a:r>
            <a:r>
              <a:rPr sz="3000" dirty="0">
                <a:latin typeface="Carlito"/>
                <a:cs typeface="Carlito"/>
              </a:rPr>
              <a:t>e  of</a:t>
            </a:r>
            <a:r>
              <a:rPr sz="3000" spc="-40" dirty="0">
                <a:latin typeface="Carlito"/>
                <a:cs typeface="Carlito"/>
              </a:rPr>
              <a:t> </a:t>
            </a:r>
            <a:r>
              <a:rPr sz="3000" spc="-25" dirty="0">
                <a:latin typeface="Carlito"/>
                <a:cs typeface="Carlito"/>
              </a:rPr>
              <a:t>prototypes</a:t>
            </a:r>
            <a:endParaRPr sz="3000">
              <a:latin typeface="Carlito"/>
              <a:cs typeface="Carlito"/>
            </a:endParaRPr>
          </a:p>
          <a:p>
            <a:pPr marL="355600" marR="5080" indent="-342900">
              <a:lnSpc>
                <a:spcPts val="2880"/>
              </a:lnSpc>
              <a:spcBef>
                <a:spcPts val="685"/>
              </a:spcBef>
              <a:buFont typeface="Arial" panose="020B0604020202020204"/>
              <a:buChar char="•"/>
              <a:tabLst>
                <a:tab pos="354965" algn="l"/>
                <a:tab pos="355600" algn="l"/>
                <a:tab pos="1588770" algn="l"/>
                <a:tab pos="3855085" algn="l"/>
              </a:tabLst>
            </a:pPr>
            <a:r>
              <a:rPr sz="3000" spc="-25" dirty="0">
                <a:solidFill>
                  <a:srgbClr val="00AEEE"/>
                </a:solidFill>
                <a:latin typeface="Carlito"/>
                <a:cs typeface="Carlito"/>
              </a:rPr>
              <a:t>Improve </a:t>
            </a:r>
            <a:r>
              <a:rPr sz="3000" spc="-25" dirty="0">
                <a:latin typeface="Carlito"/>
                <a:cs typeface="Carlito"/>
              </a:rPr>
              <a:t>requirements </a:t>
            </a:r>
            <a:r>
              <a:rPr sz="3000" dirty="0">
                <a:latin typeface="Carlito"/>
                <a:cs typeface="Carlito"/>
              </a:rPr>
              <a:t>and  </a:t>
            </a:r>
            <a:r>
              <a:rPr sz="3000" spc="-10" dirty="0">
                <a:latin typeface="Carlito"/>
                <a:cs typeface="Carlito"/>
              </a:rPr>
              <a:t>d</a:t>
            </a:r>
            <a:r>
              <a:rPr sz="3000" spc="-20" dirty="0">
                <a:latin typeface="Carlito"/>
                <a:cs typeface="Carlito"/>
              </a:rPr>
              <a:t>e</a:t>
            </a:r>
            <a:r>
              <a:rPr sz="3000" spc="-5" dirty="0">
                <a:latin typeface="Carlito"/>
                <a:cs typeface="Carlito"/>
              </a:rPr>
              <a:t>sig</a:t>
            </a:r>
            <a:r>
              <a:rPr sz="3000" dirty="0">
                <a:latin typeface="Carlito"/>
                <a:cs typeface="Carlito"/>
              </a:rPr>
              <a:t>n	as</a:t>
            </a:r>
            <a:r>
              <a:rPr sz="3000" spc="-5" dirty="0">
                <a:latin typeface="Carlito"/>
                <a:cs typeface="Carlito"/>
              </a:rPr>
              <a:t> </a:t>
            </a:r>
            <a:r>
              <a:rPr sz="3000" spc="-10" dirty="0">
                <a:latin typeface="Carlito"/>
                <a:cs typeface="Carlito"/>
              </a:rPr>
              <a:t>p</a:t>
            </a:r>
            <a:r>
              <a:rPr sz="3000" spc="-114" dirty="0">
                <a:latin typeface="Carlito"/>
                <a:cs typeface="Carlito"/>
              </a:rPr>
              <a:t>r</a:t>
            </a:r>
            <a:r>
              <a:rPr sz="3000" dirty="0">
                <a:latin typeface="Carlito"/>
                <a:cs typeface="Carlito"/>
              </a:rPr>
              <a:t>o</a:t>
            </a:r>
            <a:r>
              <a:rPr sz="3000" spc="-50" dirty="0">
                <a:latin typeface="Carlito"/>
                <a:cs typeface="Carlito"/>
              </a:rPr>
              <a:t>t</a:t>
            </a:r>
            <a:r>
              <a:rPr sz="3000" spc="-5" dirty="0">
                <a:latin typeface="Carlito"/>
                <a:cs typeface="Carlito"/>
              </a:rPr>
              <a:t>otyp</a:t>
            </a:r>
            <a:r>
              <a:rPr sz="3000" spc="-20" dirty="0">
                <a:latin typeface="Carlito"/>
                <a:cs typeface="Carlito"/>
              </a:rPr>
              <a:t>e</a:t>
            </a:r>
            <a:r>
              <a:rPr sz="3000" dirty="0">
                <a:latin typeface="Carlito"/>
                <a:cs typeface="Carlito"/>
              </a:rPr>
              <a:t>s	</a:t>
            </a:r>
            <a:r>
              <a:rPr sz="3000" spc="-50" dirty="0">
                <a:latin typeface="Carlito"/>
                <a:cs typeface="Carlito"/>
              </a:rPr>
              <a:t>r</a:t>
            </a:r>
            <a:r>
              <a:rPr sz="3000" spc="-45" dirty="0">
                <a:latin typeface="Carlito"/>
                <a:cs typeface="Carlito"/>
              </a:rPr>
              <a:t>e</a:t>
            </a:r>
            <a:r>
              <a:rPr sz="3000" spc="-20" dirty="0">
                <a:latin typeface="Carlito"/>
                <a:cs typeface="Carlito"/>
              </a:rPr>
              <a:t>fine</a:t>
            </a:r>
            <a:r>
              <a:rPr sz="3000" dirty="0">
                <a:latin typeface="Carlito"/>
                <a:cs typeface="Carlito"/>
              </a:rPr>
              <a:t>d</a:t>
            </a:r>
            <a:endParaRPr sz="3000">
              <a:latin typeface="Carlito"/>
              <a:cs typeface="Carlito"/>
            </a:endParaRPr>
          </a:p>
          <a:p>
            <a:pPr marL="355600" marR="386080" indent="-342900">
              <a:lnSpc>
                <a:spcPts val="2880"/>
              </a:lnSpc>
              <a:spcBef>
                <a:spcPts val="700"/>
              </a:spcBef>
              <a:buFont typeface="Arial" panose="020B0604020202020204"/>
              <a:buChar char="•"/>
              <a:tabLst>
                <a:tab pos="354965" algn="l"/>
                <a:tab pos="355600" algn="l"/>
                <a:tab pos="1106805" algn="l"/>
                <a:tab pos="2698115" algn="l"/>
              </a:tabLst>
            </a:pPr>
            <a:r>
              <a:rPr sz="3000" spc="-10" dirty="0">
                <a:latin typeface="Carlito"/>
                <a:cs typeface="Carlito"/>
              </a:rPr>
              <a:t>When </a:t>
            </a:r>
            <a:r>
              <a:rPr sz="3000" spc="-25" dirty="0">
                <a:latin typeface="Carlito"/>
                <a:cs typeface="Carlito"/>
              </a:rPr>
              <a:t>users </a:t>
            </a:r>
            <a:r>
              <a:rPr sz="3000" spc="-10" dirty="0">
                <a:latin typeface="Carlito"/>
                <a:cs typeface="Carlito"/>
              </a:rPr>
              <a:t>and</a:t>
            </a:r>
            <a:r>
              <a:rPr sz="3000" spc="-355" dirty="0">
                <a:latin typeface="Carlito"/>
                <a:cs typeface="Carlito"/>
              </a:rPr>
              <a:t> </a:t>
            </a:r>
            <a:r>
              <a:rPr sz="3000" spc="-25" dirty="0">
                <a:latin typeface="Carlito"/>
                <a:cs typeface="Carlito"/>
              </a:rPr>
              <a:t>developers  </a:t>
            </a:r>
            <a:r>
              <a:rPr sz="3000" spc="-5" dirty="0">
                <a:latin typeface="Carlito"/>
                <a:cs typeface="Carlito"/>
              </a:rPr>
              <a:t>both</a:t>
            </a:r>
            <a:r>
              <a:rPr sz="3000" spc="-30" dirty="0">
                <a:latin typeface="Carlito"/>
                <a:cs typeface="Carlito"/>
              </a:rPr>
              <a:t> </a:t>
            </a:r>
            <a:r>
              <a:rPr sz="3000" spc="-20" dirty="0">
                <a:solidFill>
                  <a:srgbClr val="00AEEE"/>
                </a:solidFill>
                <a:latin typeface="Carlito"/>
                <a:cs typeface="Carlito"/>
              </a:rPr>
              <a:t>satisfied</a:t>
            </a:r>
            <a:r>
              <a:rPr sz="3000" spc="-20" dirty="0">
                <a:latin typeface="Carlito"/>
                <a:cs typeface="Carlito"/>
              </a:rPr>
              <a:t>,	move </a:t>
            </a:r>
            <a:r>
              <a:rPr sz="3000" spc="-5" dirty="0">
                <a:latin typeface="Carlito"/>
                <a:cs typeface="Carlito"/>
              </a:rPr>
              <a:t>on </a:t>
            </a:r>
            <a:r>
              <a:rPr sz="3000" spc="-20" dirty="0">
                <a:latin typeface="Carlito"/>
                <a:cs typeface="Carlito"/>
              </a:rPr>
              <a:t>to  real	development</a:t>
            </a:r>
            <a:endParaRPr sz="3000">
              <a:latin typeface="Carlito"/>
              <a:cs typeface="Carlito"/>
            </a:endParaRPr>
          </a:p>
        </p:txBody>
      </p:sp>
      <p:sp>
        <p:nvSpPr>
          <p:cNvPr id="4" name="object 4"/>
          <p:cNvSpPr/>
          <p:nvPr/>
        </p:nvSpPr>
        <p:spPr>
          <a:xfrm>
            <a:off x="5582729" y="1417319"/>
            <a:ext cx="3012234" cy="4359467"/>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77645" y="1524000"/>
            <a:ext cx="5329555" cy="1753235"/>
          </a:xfrm>
          <a:prstGeom prst="rect">
            <a:avLst/>
          </a:prstGeom>
          <a:noFill/>
        </p:spPr>
        <p:txBody>
          <a:bodyPr wrap="square" rtlCol="0" anchor="t">
            <a:spAutoFit/>
          </a:bodyPr>
          <a:p>
            <a:r>
              <a:rPr lang="en-US"/>
              <a:t>An e-commerce website, such as shopping site is an example where you can implement the prototyping approach. 2. You can develop the prototype of the various web pages of the shopping site such as catalogue page, product order page etc., and present it to the customer for approval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9927"/>
            <a:ext cx="6149720"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15" dirty="0"/>
              <a:t>Prototype</a:t>
            </a:r>
            <a:r>
              <a:rPr spc="-160" dirty="0"/>
              <a:t> </a:t>
            </a:r>
            <a:r>
              <a:rPr dirty="0"/>
              <a:t>Model</a:t>
            </a:r>
            <a:endParaRPr dirty="0"/>
          </a:p>
        </p:txBody>
      </p:sp>
      <p:sp>
        <p:nvSpPr>
          <p:cNvPr id="3" name="object 3"/>
          <p:cNvSpPr txBox="1"/>
          <p:nvPr/>
        </p:nvSpPr>
        <p:spPr>
          <a:xfrm>
            <a:off x="688035" y="1336040"/>
            <a:ext cx="8301990" cy="5086008"/>
          </a:xfrm>
          <a:prstGeom prst="rect">
            <a:avLst/>
          </a:prstGeom>
        </p:spPr>
        <p:txBody>
          <a:bodyPr vert="horz" wrap="square" lIns="0" tIns="12700" rIns="0" bIns="0" rtlCol="0">
            <a:spAutoFit/>
          </a:bodyPr>
          <a:lstStyle/>
          <a:p>
            <a:pPr marL="12700">
              <a:lnSpc>
                <a:spcPct val="100000"/>
              </a:lnSpc>
              <a:spcBef>
                <a:spcPts val="100"/>
              </a:spcBef>
              <a:tabLst>
                <a:tab pos="354965" algn="l"/>
                <a:tab pos="355600" algn="l"/>
              </a:tabLst>
            </a:pPr>
            <a:r>
              <a:rPr sz="2800" b="1" dirty="0">
                <a:latin typeface="Carlito"/>
                <a:cs typeface="Carlito"/>
              </a:rPr>
              <a:t>(1) </a:t>
            </a:r>
            <a:r>
              <a:rPr sz="2800" b="1" spc="-25" dirty="0">
                <a:latin typeface="Carlito"/>
                <a:cs typeface="Carlito"/>
              </a:rPr>
              <a:t>Requirements </a:t>
            </a:r>
            <a:r>
              <a:rPr sz="2800" b="1" spc="-5" dirty="0">
                <a:latin typeface="Carlito"/>
                <a:cs typeface="Carlito"/>
              </a:rPr>
              <a:t>Gathering and</a:t>
            </a:r>
            <a:r>
              <a:rPr sz="2800" b="1" spc="-85" dirty="0">
                <a:latin typeface="Carlito"/>
                <a:cs typeface="Carlito"/>
              </a:rPr>
              <a:t> </a:t>
            </a:r>
            <a:r>
              <a:rPr sz="2800" b="1" spc="-20" dirty="0">
                <a:latin typeface="Carlito"/>
                <a:cs typeface="Carlito"/>
              </a:rPr>
              <a:t>Analysis</a:t>
            </a:r>
            <a:endParaRPr sz="2800" dirty="0">
              <a:latin typeface="Carlito"/>
              <a:cs typeface="Carlito"/>
            </a:endParaRPr>
          </a:p>
          <a:p>
            <a:pPr marL="12700" marR="5080">
              <a:lnSpc>
                <a:spcPts val="2890"/>
              </a:lnSpc>
              <a:spcBef>
                <a:spcPts val="760"/>
              </a:spcBef>
              <a:tabLst>
                <a:tab pos="354965" algn="l"/>
                <a:tab pos="355600" algn="l"/>
                <a:tab pos="1373505" algn="l"/>
                <a:tab pos="2028825" algn="l"/>
                <a:tab pos="3521075" algn="l"/>
                <a:tab pos="4729480" algn="l"/>
                <a:tab pos="5389245" algn="l"/>
                <a:tab pos="6095365" algn="l"/>
                <a:tab pos="7501890" algn="l"/>
              </a:tabLst>
            </a:pPr>
            <a:r>
              <a:rPr sz="2800" dirty="0">
                <a:latin typeface="Carlito"/>
                <a:cs typeface="Carlito"/>
              </a:rPr>
              <a:t>Much	</a:t>
            </a:r>
            <a:r>
              <a:rPr sz="2800" spc="-5" dirty="0">
                <a:latin typeface="Carlito"/>
                <a:cs typeface="Carlito"/>
              </a:rPr>
              <a:t>l</a:t>
            </a:r>
            <a:r>
              <a:rPr sz="2800" spc="-20" dirty="0">
                <a:latin typeface="Carlito"/>
                <a:cs typeface="Carlito"/>
              </a:rPr>
              <a:t>i</a:t>
            </a:r>
            <a:r>
              <a:rPr sz="2800" spc="-190" dirty="0">
                <a:latin typeface="Carlito"/>
                <a:cs typeface="Carlito"/>
              </a:rPr>
              <a:t>k</a:t>
            </a:r>
            <a:r>
              <a:rPr sz="2800" dirty="0">
                <a:latin typeface="Carlito"/>
                <a:cs typeface="Carlito"/>
              </a:rPr>
              <a:t>e	</a:t>
            </a:r>
            <a:r>
              <a:rPr sz="2800" spc="-70" dirty="0">
                <a:latin typeface="Carlito"/>
                <a:cs typeface="Carlito"/>
              </a:rPr>
              <a:t>w</a:t>
            </a:r>
            <a:r>
              <a:rPr sz="2800" spc="-45" dirty="0">
                <a:latin typeface="Carlito"/>
                <a:cs typeface="Carlito"/>
              </a:rPr>
              <a:t>a</a:t>
            </a:r>
            <a:r>
              <a:rPr sz="2800" spc="-70" dirty="0">
                <a:latin typeface="Carlito"/>
                <a:cs typeface="Carlito"/>
              </a:rPr>
              <a:t>t</a:t>
            </a:r>
            <a:r>
              <a:rPr sz="2800" spc="-5" dirty="0">
                <a:latin typeface="Carlito"/>
                <a:cs typeface="Carlito"/>
              </a:rPr>
              <a:t>e</a:t>
            </a:r>
            <a:r>
              <a:rPr sz="2800" spc="-15" dirty="0">
                <a:latin typeface="Carlito"/>
                <a:cs typeface="Carlito"/>
              </a:rPr>
              <a:t>r</a:t>
            </a:r>
            <a:r>
              <a:rPr sz="2800" spc="-125" dirty="0">
                <a:latin typeface="Carlito"/>
                <a:cs typeface="Carlito"/>
              </a:rPr>
              <a:t>f</a:t>
            </a:r>
            <a:r>
              <a:rPr sz="2800" dirty="0">
                <a:latin typeface="Carlito"/>
                <a:cs typeface="Carlito"/>
              </a:rPr>
              <a:t>all	mod</a:t>
            </a:r>
            <a:r>
              <a:rPr sz="2800" spc="-5" dirty="0">
                <a:latin typeface="Carlito"/>
                <a:cs typeface="Carlito"/>
              </a:rPr>
              <a:t>e</a:t>
            </a:r>
            <a:r>
              <a:rPr sz="2800" spc="-20" dirty="0">
                <a:latin typeface="Carlito"/>
                <a:cs typeface="Carlito"/>
              </a:rPr>
              <a:t>l</a:t>
            </a:r>
            <a:r>
              <a:rPr sz="2800" dirty="0">
                <a:latin typeface="Carlito"/>
                <a:cs typeface="Carlito"/>
              </a:rPr>
              <a:t>,	</a:t>
            </a:r>
            <a:r>
              <a:rPr sz="2800" spc="-5" dirty="0">
                <a:latin typeface="Carlito"/>
                <a:cs typeface="Carlito"/>
              </a:rPr>
              <a:t>bu</a:t>
            </a:r>
            <a:r>
              <a:rPr sz="2800" dirty="0">
                <a:latin typeface="Carlito"/>
                <a:cs typeface="Carlito"/>
              </a:rPr>
              <a:t>t	</a:t>
            </a:r>
            <a:r>
              <a:rPr sz="2800" spc="-5" dirty="0">
                <a:latin typeface="Carlito"/>
                <a:cs typeface="Carlito"/>
              </a:rPr>
              <a:t>l</a:t>
            </a:r>
            <a:r>
              <a:rPr sz="2800" spc="-20" dirty="0">
                <a:latin typeface="Carlito"/>
                <a:cs typeface="Carlito"/>
              </a:rPr>
              <a:t>e</a:t>
            </a:r>
            <a:r>
              <a:rPr sz="2800" spc="5" dirty="0">
                <a:latin typeface="Carlito"/>
                <a:cs typeface="Carlito"/>
              </a:rPr>
              <a:t>s</a:t>
            </a:r>
            <a:r>
              <a:rPr sz="2800" dirty="0">
                <a:latin typeface="Carlito"/>
                <a:cs typeface="Carlito"/>
              </a:rPr>
              <a:t>s	</a:t>
            </a:r>
            <a:r>
              <a:rPr sz="2800" spc="-5" dirty="0">
                <a:latin typeface="Carlito"/>
                <a:cs typeface="Carlito"/>
              </a:rPr>
              <a:t>r</a:t>
            </a:r>
            <a:r>
              <a:rPr sz="2800" spc="-20" dirty="0">
                <a:latin typeface="Carlito"/>
                <a:cs typeface="Carlito"/>
              </a:rPr>
              <a:t>i</a:t>
            </a:r>
            <a:r>
              <a:rPr sz="2800" spc="-45" dirty="0">
                <a:latin typeface="Carlito"/>
                <a:cs typeface="Carlito"/>
              </a:rPr>
              <a:t>g</a:t>
            </a:r>
            <a:r>
              <a:rPr sz="2800" dirty="0">
                <a:latin typeface="Carlito"/>
                <a:cs typeface="Carlito"/>
              </a:rPr>
              <a:t>o</a:t>
            </a:r>
            <a:r>
              <a:rPr sz="2800" spc="-100" dirty="0">
                <a:latin typeface="Carlito"/>
                <a:cs typeface="Carlito"/>
              </a:rPr>
              <a:t>r</a:t>
            </a:r>
            <a:r>
              <a:rPr sz="2800" dirty="0">
                <a:latin typeface="Carlito"/>
                <a:cs typeface="Carlito"/>
              </a:rPr>
              <a:t>o</a:t>
            </a:r>
            <a:r>
              <a:rPr sz="2800" spc="-5" dirty="0">
                <a:latin typeface="Carlito"/>
                <a:cs typeface="Carlito"/>
              </a:rPr>
              <a:t>u</a:t>
            </a:r>
            <a:r>
              <a:rPr sz="2800" dirty="0">
                <a:latin typeface="Carlito"/>
                <a:cs typeface="Carlito"/>
              </a:rPr>
              <a:t>s	s</a:t>
            </a:r>
            <a:r>
              <a:rPr sz="2800" spc="-5" dirty="0">
                <a:latin typeface="Carlito"/>
                <a:cs typeface="Carlito"/>
              </a:rPr>
              <a:t>ince  </a:t>
            </a:r>
            <a:r>
              <a:rPr sz="2800" spc="-25" dirty="0">
                <a:latin typeface="Carlito"/>
                <a:cs typeface="Carlito"/>
              </a:rPr>
              <a:t>prototype </a:t>
            </a:r>
            <a:r>
              <a:rPr sz="2800" dirty="0">
                <a:latin typeface="Carlito"/>
                <a:cs typeface="Carlito"/>
              </a:rPr>
              <a:t>will </a:t>
            </a:r>
            <a:r>
              <a:rPr sz="2800" spc="-5" dirty="0">
                <a:latin typeface="Carlito"/>
                <a:cs typeface="Carlito"/>
              </a:rPr>
              <a:t>help </a:t>
            </a:r>
            <a:r>
              <a:rPr sz="2800" spc="-25" dirty="0">
                <a:latin typeface="Carlito"/>
                <a:cs typeface="Carlito"/>
              </a:rPr>
              <a:t>expose</a:t>
            </a:r>
            <a:r>
              <a:rPr sz="2800" spc="-100" dirty="0">
                <a:latin typeface="Carlito"/>
                <a:cs typeface="Carlito"/>
              </a:rPr>
              <a:t> </a:t>
            </a:r>
            <a:r>
              <a:rPr sz="2800" spc="-5" dirty="0" smtClean="0">
                <a:latin typeface="Carlito"/>
                <a:cs typeface="Carlito"/>
              </a:rPr>
              <a:t>shortages</a:t>
            </a:r>
            <a:endParaRPr sz="2800" dirty="0">
              <a:latin typeface="Carlito"/>
              <a:cs typeface="Carlito"/>
            </a:endParaRPr>
          </a:p>
          <a:p>
            <a:pPr marL="469265" lvl="1">
              <a:lnSpc>
                <a:spcPts val="3075"/>
              </a:lnSpc>
              <a:tabLst>
                <a:tab pos="756920" algn="l"/>
              </a:tabLst>
            </a:pPr>
            <a:r>
              <a:rPr sz="2400" dirty="0">
                <a:solidFill>
                  <a:srgbClr val="00AE50"/>
                </a:solidFill>
                <a:latin typeface="Carlito"/>
                <a:cs typeface="Carlito"/>
              </a:rPr>
              <a:t>Quality </a:t>
            </a:r>
            <a:r>
              <a:rPr sz="2400" spc="-25" dirty="0">
                <a:solidFill>
                  <a:srgbClr val="00AE50"/>
                </a:solidFill>
                <a:latin typeface="Carlito"/>
                <a:cs typeface="Carlito"/>
              </a:rPr>
              <a:t>control </a:t>
            </a:r>
            <a:r>
              <a:rPr sz="2400" dirty="0">
                <a:solidFill>
                  <a:srgbClr val="00AE50"/>
                </a:solidFill>
                <a:latin typeface="Carlito"/>
                <a:cs typeface="Carlito"/>
              </a:rPr>
              <a:t>– </a:t>
            </a:r>
            <a:r>
              <a:rPr sz="2400" spc="-20" dirty="0">
                <a:solidFill>
                  <a:srgbClr val="00AE50"/>
                </a:solidFill>
                <a:latin typeface="Carlito"/>
                <a:cs typeface="Carlito"/>
              </a:rPr>
              <a:t>requirements </a:t>
            </a:r>
            <a:r>
              <a:rPr sz="2400" spc="-25" dirty="0">
                <a:solidFill>
                  <a:srgbClr val="00AE50"/>
                </a:solidFill>
                <a:latin typeface="Carlito"/>
                <a:cs typeface="Carlito"/>
              </a:rPr>
              <a:t>reviews</a:t>
            </a:r>
            <a:r>
              <a:rPr sz="2400" spc="-95" dirty="0">
                <a:solidFill>
                  <a:srgbClr val="00AE50"/>
                </a:solidFill>
                <a:latin typeface="Carlito"/>
                <a:cs typeface="Carlito"/>
              </a:rPr>
              <a:t> </a:t>
            </a:r>
            <a:r>
              <a:rPr sz="2400" spc="-10" dirty="0">
                <a:solidFill>
                  <a:srgbClr val="00AE50"/>
                </a:solidFill>
                <a:latin typeface="Carlito"/>
                <a:cs typeface="Carlito"/>
              </a:rPr>
              <a:t>(inspection)</a:t>
            </a:r>
            <a:endParaRPr sz="2400" dirty="0">
              <a:latin typeface="Carlito"/>
              <a:cs typeface="Carlito"/>
            </a:endParaRPr>
          </a:p>
          <a:p>
            <a:pPr marL="12700">
              <a:lnSpc>
                <a:spcPts val="3585"/>
              </a:lnSpc>
              <a:tabLst>
                <a:tab pos="354965" algn="l"/>
                <a:tab pos="355600" algn="l"/>
              </a:tabLst>
            </a:pPr>
            <a:r>
              <a:rPr sz="2800" b="1" dirty="0">
                <a:latin typeface="Carlito"/>
                <a:cs typeface="Carlito"/>
              </a:rPr>
              <a:t>(2) </a:t>
            </a:r>
            <a:r>
              <a:rPr sz="2800" b="1" spc="-5" dirty="0">
                <a:latin typeface="Carlito"/>
                <a:cs typeface="Carlito"/>
              </a:rPr>
              <a:t>Quick</a:t>
            </a:r>
            <a:r>
              <a:rPr sz="2800" b="1" spc="-60" dirty="0">
                <a:latin typeface="Carlito"/>
                <a:cs typeface="Carlito"/>
              </a:rPr>
              <a:t> </a:t>
            </a:r>
            <a:r>
              <a:rPr sz="2800" b="1" spc="-5" dirty="0">
                <a:latin typeface="Carlito"/>
                <a:cs typeface="Carlito"/>
              </a:rPr>
              <a:t>Design</a:t>
            </a:r>
            <a:endParaRPr sz="2800" dirty="0">
              <a:latin typeface="Carlito"/>
              <a:cs typeface="Carlito"/>
            </a:endParaRPr>
          </a:p>
          <a:p>
            <a:pPr marL="12700" marR="15875">
              <a:lnSpc>
                <a:spcPts val="2890"/>
              </a:lnSpc>
              <a:spcBef>
                <a:spcPts val="765"/>
              </a:spcBef>
              <a:tabLst>
                <a:tab pos="354965" algn="l"/>
                <a:tab pos="355600" algn="l"/>
                <a:tab pos="1390015" algn="l"/>
                <a:tab pos="1748155" algn="l"/>
                <a:tab pos="2941955" algn="l"/>
                <a:tab pos="5071110" algn="l"/>
                <a:tab pos="6106160" algn="l"/>
                <a:tab pos="7381875" algn="l"/>
              </a:tabLst>
            </a:pPr>
            <a:r>
              <a:rPr sz="2800" dirty="0">
                <a:latin typeface="Carlito"/>
                <a:cs typeface="Carlito"/>
              </a:rPr>
              <a:t>Ma</a:t>
            </a:r>
            <a:r>
              <a:rPr sz="2800" spc="-190" dirty="0">
                <a:latin typeface="Carlito"/>
                <a:cs typeface="Carlito"/>
              </a:rPr>
              <a:t>k</a:t>
            </a:r>
            <a:r>
              <a:rPr sz="2800" dirty="0">
                <a:latin typeface="Carlito"/>
                <a:cs typeface="Carlito"/>
              </a:rPr>
              <a:t>e	a	</a:t>
            </a:r>
            <a:r>
              <a:rPr sz="2800" spc="-10" dirty="0">
                <a:latin typeface="Carlito"/>
                <a:cs typeface="Carlito"/>
              </a:rPr>
              <a:t>s</a:t>
            </a:r>
            <a:r>
              <a:rPr sz="2800" dirty="0">
                <a:latin typeface="Carlito"/>
                <a:cs typeface="Carlito"/>
              </a:rPr>
              <a:t>im</a:t>
            </a:r>
            <a:r>
              <a:rPr sz="2800" spc="-10" dirty="0">
                <a:latin typeface="Carlito"/>
                <a:cs typeface="Carlito"/>
              </a:rPr>
              <a:t>p</a:t>
            </a:r>
            <a:r>
              <a:rPr sz="2800" spc="-20" dirty="0">
                <a:latin typeface="Carlito"/>
                <a:cs typeface="Carlito"/>
              </a:rPr>
              <a:t>l</a:t>
            </a:r>
            <a:r>
              <a:rPr sz="2800" dirty="0">
                <a:latin typeface="Carlito"/>
                <a:cs typeface="Carlito"/>
              </a:rPr>
              <a:t>e	ap</a:t>
            </a:r>
            <a:r>
              <a:rPr sz="2800" spc="-10" dirty="0">
                <a:latin typeface="Carlito"/>
                <a:cs typeface="Carlito"/>
              </a:rPr>
              <a:t>p</a:t>
            </a:r>
            <a:r>
              <a:rPr sz="2800" spc="-110" dirty="0">
                <a:latin typeface="Carlito"/>
                <a:cs typeface="Carlito"/>
              </a:rPr>
              <a:t>r</a:t>
            </a:r>
            <a:r>
              <a:rPr sz="2800" spc="-120" dirty="0">
                <a:latin typeface="Carlito"/>
                <a:cs typeface="Carlito"/>
              </a:rPr>
              <a:t>o</a:t>
            </a:r>
            <a:r>
              <a:rPr sz="2800" spc="-5" dirty="0">
                <a:latin typeface="Carlito"/>
                <a:cs typeface="Carlito"/>
              </a:rPr>
              <a:t>xim</a:t>
            </a:r>
            <a:r>
              <a:rPr sz="2800" spc="-45" dirty="0">
                <a:latin typeface="Carlito"/>
                <a:cs typeface="Carlito"/>
              </a:rPr>
              <a:t>a</a:t>
            </a:r>
            <a:r>
              <a:rPr sz="2800" spc="-70" dirty="0">
                <a:latin typeface="Carlito"/>
                <a:cs typeface="Carlito"/>
              </a:rPr>
              <a:t>t</a:t>
            </a:r>
            <a:r>
              <a:rPr sz="2800" dirty="0">
                <a:latin typeface="Carlito"/>
                <a:cs typeface="Carlito"/>
              </a:rPr>
              <a:t>e	</a:t>
            </a:r>
            <a:r>
              <a:rPr sz="2800" spc="-5" dirty="0">
                <a:latin typeface="Carlito"/>
                <a:cs typeface="Carlito"/>
              </a:rPr>
              <a:t>i</a:t>
            </a:r>
            <a:r>
              <a:rPr sz="2800" spc="-20" dirty="0">
                <a:latin typeface="Carlito"/>
                <a:cs typeface="Carlito"/>
              </a:rPr>
              <a:t>n</a:t>
            </a:r>
            <a:r>
              <a:rPr sz="2800" spc="-5" dirty="0">
                <a:latin typeface="Carlito"/>
                <a:cs typeface="Carlito"/>
              </a:rPr>
              <a:t>i</a:t>
            </a:r>
            <a:r>
              <a:rPr sz="2800" dirty="0">
                <a:latin typeface="Carlito"/>
                <a:cs typeface="Carlito"/>
              </a:rPr>
              <a:t>t</a:t>
            </a:r>
            <a:r>
              <a:rPr sz="2800" spc="-20" dirty="0">
                <a:latin typeface="Carlito"/>
                <a:cs typeface="Carlito"/>
              </a:rPr>
              <a:t>i</a:t>
            </a:r>
            <a:r>
              <a:rPr sz="2800" spc="5" dirty="0">
                <a:latin typeface="Carlito"/>
                <a:cs typeface="Carlito"/>
              </a:rPr>
              <a:t>a</a:t>
            </a:r>
            <a:r>
              <a:rPr sz="2800" dirty="0">
                <a:latin typeface="Carlito"/>
                <a:cs typeface="Carlito"/>
              </a:rPr>
              <a:t>l	</a:t>
            </a:r>
            <a:r>
              <a:rPr sz="2800" spc="-5" dirty="0">
                <a:latin typeface="Carlito"/>
                <a:cs typeface="Carlito"/>
              </a:rPr>
              <a:t>d</a:t>
            </a:r>
            <a:r>
              <a:rPr sz="2800" spc="-20" dirty="0">
                <a:latin typeface="Carlito"/>
                <a:cs typeface="Carlito"/>
              </a:rPr>
              <a:t>e</a:t>
            </a:r>
            <a:r>
              <a:rPr sz="2800" spc="-5" dirty="0">
                <a:latin typeface="Carlito"/>
                <a:cs typeface="Carlito"/>
              </a:rPr>
              <a:t>sign</a:t>
            </a:r>
            <a:r>
              <a:rPr sz="2800" dirty="0">
                <a:latin typeface="Carlito"/>
                <a:cs typeface="Carlito"/>
              </a:rPr>
              <a:t>,	</a:t>
            </a:r>
            <a:r>
              <a:rPr sz="2800" spc="-75" dirty="0">
                <a:latin typeface="Carlito"/>
                <a:cs typeface="Carlito"/>
              </a:rPr>
              <a:t>r</a:t>
            </a:r>
            <a:r>
              <a:rPr sz="2800" spc="-65" dirty="0">
                <a:latin typeface="Carlito"/>
                <a:cs typeface="Carlito"/>
              </a:rPr>
              <a:t>e</a:t>
            </a:r>
            <a:r>
              <a:rPr sz="2800" spc="-5" dirty="0">
                <a:latin typeface="Carlito"/>
                <a:cs typeface="Carlito"/>
              </a:rPr>
              <a:t>f</a:t>
            </a:r>
            <a:r>
              <a:rPr sz="2800" spc="-15" dirty="0">
                <a:latin typeface="Carlito"/>
                <a:cs typeface="Carlito"/>
              </a:rPr>
              <a:t>i</a:t>
            </a:r>
            <a:r>
              <a:rPr sz="2800" spc="-5" dirty="0">
                <a:latin typeface="Carlito"/>
                <a:cs typeface="Carlito"/>
              </a:rPr>
              <a:t>ne  </a:t>
            </a:r>
            <a:r>
              <a:rPr sz="2800" spc="-20" dirty="0">
                <a:latin typeface="Carlito"/>
                <a:cs typeface="Carlito"/>
              </a:rPr>
              <a:t>during </a:t>
            </a:r>
            <a:r>
              <a:rPr sz="2800" spc="-25" dirty="0">
                <a:latin typeface="Carlito"/>
                <a:cs typeface="Carlito"/>
              </a:rPr>
              <a:t>prototype</a:t>
            </a:r>
            <a:r>
              <a:rPr sz="2800" spc="5" dirty="0">
                <a:latin typeface="Carlito"/>
                <a:cs typeface="Carlito"/>
              </a:rPr>
              <a:t> </a:t>
            </a:r>
            <a:r>
              <a:rPr sz="2800" spc="-30" dirty="0">
                <a:latin typeface="Carlito"/>
                <a:cs typeface="Carlito"/>
              </a:rPr>
              <a:t>iteration</a:t>
            </a:r>
            <a:endParaRPr sz="2800" dirty="0">
              <a:latin typeface="Carlito"/>
              <a:cs typeface="Carlito"/>
            </a:endParaRPr>
          </a:p>
          <a:p>
            <a:pPr marL="469265" lvl="1">
              <a:lnSpc>
                <a:spcPts val="3075"/>
              </a:lnSpc>
              <a:tabLst>
                <a:tab pos="756920" algn="l"/>
              </a:tabLst>
            </a:pPr>
            <a:r>
              <a:rPr sz="2400" dirty="0">
                <a:solidFill>
                  <a:srgbClr val="00AE50"/>
                </a:solidFill>
                <a:latin typeface="Carlito"/>
                <a:cs typeface="Carlito"/>
              </a:rPr>
              <a:t>Quality </a:t>
            </a:r>
            <a:r>
              <a:rPr sz="2400" spc="-25" dirty="0">
                <a:solidFill>
                  <a:srgbClr val="00AE50"/>
                </a:solidFill>
                <a:latin typeface="Carlito"/>
                <a:cs typeface="Carlito"/>
              </a:rPr>
              <a:t>control </a:t>
            </a:r>
            <a:r>
              <a:rPr sz="2400" dirty="0">
                <a:solidFill>
                  <a:srgbClr val="00AE50"/>
                </a:solidFill>
                <a:latin typeface="Carlito"/>
                <a:cs typeface="Carlito"/>
              </a:rPr>
              <a:t>– </a:t>
            </a:r>
            <a:r>
              <a:rPr sz="2400" spc="-20" dirty="0">
                <a:solidFill>
                  <a:srgbClr val="00AE50"/>
                </a:solidFill>
                <a:latin typeface="Carlito"/>
                <a:cs typeface="Carlito"/>
              </a:rPr>
              <a:t>prototype</a:t>
            </a:r>
            <a:r>
              <a:rPr sz="2400" spc="-60" dirty="0">
                <a:solidFill>
                  <a:srgbClr val="00AE50"/>
                </a:solidFill>
                <a:latin typeface="Carlito"/>
                <a:cs typeface="Carlito"/>
              </a:rPr>
              <a:t> </a:t>
            </a:r>
            <a:r>
              <a:rPr sz="2400" spc="-20" dirty="0">
                <a:solidFill>
                  <a:srgbClr val="00AE50"/>
                </a:solidFill>
                <a:latin typeface="Carlito"/>
                <a:cs typeface="Carlito"/>
              </a:rPr>
              <a:t>testing</a:t>
            </a:r>
            <a:endParaRPr sz="2400" dirty="0">
              <a:latin typeface="Carlito"/>
              <a:cs typeface="Carlito"/>
            </a:endParaRPr>
          </a:p>
          <a:p>
            <a:pPr marL="12700">
              <a:lnSpc>
                <a:spcPts val="3585"/>
              </a:lnSpc>
              <a:tabLst>
                <a:tab pos="354965" algn="l"/>
                <a:tab pos="355600" algn="l"/>
              </a:tabLst>
            </a:pPr>
            <a:r>
              <a:rPr sz="2800" b="1" dirty="0">
                <a:latin typeface="Carlito"/>
                <a:cs typeface="Carlito"/>
              </a:rPr>
              <a:t>(3) </a:t>
            </a:r>
            <a:r>
              <a:rPr sz="2800" b="1" spc="-5" dirty="0">
                <a:latin typeface="Carlito"/>
                <a:cs typeface="Carlito"/>
              </a:rPr>
              <a:t>Build</a:t>
            </a:r>
            <a:r>
              <a:rPr sz="2800" b="1" spc="-20" dirty="0">
                <a:latin typeface="Carlito"/>
                <a:cs typeface="Carlito"/>
              </a:rPr>
              <a:t> Prototype</a:t>
            </a:r>
            <a:endParaRPr sz="2800" dirty="0">
              <a:latin typeface="Carlito"/>
              <a:cs typeface="Carlito"/>
            </a:endParaRPr>
          </a:p>
          <a:p>
            <a:pPr marL="12700" marR="23495">
              <a:lnSpc>
                <a:spcPts val="2880"/>
              </a:lnSpc>
              <a:spcBef>
                <a:spcPts val="745"/>
              </a:spcBef>
              <a:tabLst>
                <a:tab pos="354965" algn="l"/>
                <a:tab pos="355600" algn="l"/>
                <a:tab pos="2096135" algn="l"/>
                <a:tab pos="3414395" algn="l"/>
                <a:tab pos="5354320" algn="l"/>
                <a:tab pos="6341110" algn="l"/>
              </a:tabLst>
            </a:pPr>
            <a:r>
              <a:rPr sz="2800" spc="-5" dirty="0">
                <a:latin typeface="Carlito"/>
                <a:cs typeface="Carlito"/>
              </a:rPr>
              <a:t>Qu</a:t>
            </a:r>
            <a:r>
              <a:rPr sz="2800" spc="-20" dirty="0">
                <a:latin typeface="Carlito"/>
                <a:cs typeface="Carlito"/>
              </a:rPr>
              <a:t>i</a:t>
            </a:r>
            <a:r>
              <a:rPr sz="2800" dirty="0">
                <a:latin typeface="Carlito"/>
                <a:cs typeface="Carlito"/>
              </a:rPr>
              <a:t>ckly	</a:t>
            </a:r>
            <a:r>
              <a:rPr sz="2800" spc="-5" dirty="0">
                <a:latin typeface="Carlito"/>
                <a:cs typeface="Carlito"/>
              </a:rPr>
              <a:t>h</a:t>
            </a:r>
            <a:r>
              <a:rPr sz="2800" spc="-10" dirty="0">
                <a:latin typeface="Carlito"/>
                <a:cs typeface="Carlito"/>
              </a:rPr>
              <a:t>a</a:t>
            </a:r>
            <a:r>
              <a:rPr sz="2800" dirty="0">
                <a:latin typeface="Carlito"/>
                <a:cs typeface="Carlito"/>
              </a:rPr>
              <a:t>ck	</a:t>
            </a:r>
            <a:r>
              <a:rPr sz="2800" spc="-45" dirty="0">
                <a:latin typeface="Carlito"/>
                <a:cs typeface="Carlito"/>
              </a:rPr>
              <a:t>t</a:t>
            </a:r>
            <a:r>
              <a:rPr sz="2800" dirty="0">
                <a:latin typeface="Carlito"/>
                <a:cs typeface="Carlito"/>
              </a:rPr>
              <a:t>o</a:t>
            </a:r>
            <a:r>
              <a:rPr sz="2800" spc="-60" dirty="0">
                <a:latin typeface="Carlito"/>
                <a:cs typeface="Carlito"/>
              </a:rPr>
              <a:t>g</a:t>
            </a:r>
            <a:r>
              <a:rPr sz="2800" spc="-45" dirty="0">
                <a:latin typeface="Carlito"/>
                <a:cs typeface="Carlito"/>
              </a:rPr>
              <a:t>e</a:t>
            </a:r>
            <a:r>
              <a:rPr sz="2800" spc="-10" dirty="0">
                <a:latin typeface="Carlito"/>
                <a:cs typeface="Carlito"/>
              </a:rPr>
              <a:t>t</a:t>
            </a:r>
            <a:r>
              <a:rPr sz="2800" spc="-5" dirty="0">
                <a:latin typeface="Carlito"/>
                <a:cs typeface="Carlito"/>
              </a:rPr>
              <a:t>h</a:t>
            </a:r>
            <a:r>
              <a:rPr sz="2800" spc="-20" dirty="0">
                <a:latin typeface="Carlito"/>
                <a:cs typeface="Carlito"/>
              </a:rPr>
              <a:t>e</a:t>
            </a:r>
            <a:r>
              <a:rPr sz="2800" dirty="0">
                <a:latin typeface="Carlito"/>
                <a:cs typeface="Carlito"/>
              </a:rPr>
              <a:t>r	an	ap</a:t>
            </a:r>
            <a:r>
              <a:rPr sz="2800" spc="-10" dirty="0">
                <a:latin typeface="Carlito"/>
                <a:cs typeface="Carlito"/>
              </a:rPr>
              <a:t>p</a:t>
            </a:r>
            <a:r>
              <a:rPr sz="2800" spc="-100" dirty="0">
                <a:latin typeface="Carlito"/>
                <a:cs typeface="Carlito"/>
              </a:rPr>
              <a:t>r</a:t>
            </a:r>
            <a:r>
              <a:rPr sz="2800" spc="-120" dirty="0">
                <a:latin typeface="Carlito"/>
                <a:cs typeface="Carlito"/>
              </a:rPr>
              <a:t>o</a:t>
            </a:r>
            <a:r>
              <a:rPr sz="2800" spc="-5" dirty="0">
                <a:latin typeface="Carlito"/>
                <a:cs typeface="Carlito"/>
              </a:rPr>
              <a:t>xim</a:t>
            </a:r>
            <a:r>
              <a:rPr sz="2800" spc="-45" dirty="0">
                <a:latin typeface="Carlito"/>
                <a:cs typeface="Carlito"/>
              </a:rPr>
              <a:t>a</a:t>
            </a:r>
            <a:r>
              <a:rPr sz="2800" spc="-85" dirty="0">
                <a:latin typeface="Carlito"/>
                <a:cs typeface="Carlito"/>
              </a:rPr>
              <a:t>t</a:t>
            </a:r>
            <a:r>
              <a:rPr sz="2800" dirty="0">
                <a:latin typeface="Carlito"/>
                <a:cs typeface="Carlito"/>
              </a:rPr>
              <a:t>e  </a:t>
            </a:r>
            <a:r>
              <a:rPr sz="2800" spc="-20" dirty="0">
                <a:latin typeface="Carlito"/>
                <a:cs typeface="Carlito"/>
              </a:rPr>
              <a:t>implementation </a:t>
            </a:r>
            <a:r>
              <a:rPr sz="2800" spc="-5" dirty="0">
                <a:latin typeface="Carlito"/>
                <a:cs typeface="Carlito"/>
              </a:rPr>
              <a:t>showing </a:t>
            </a:r>
            <a:r>
              <a:rPr sz="2800" spc="-20" dirty="0" smtClean="0">
                <a:latin typeface="Carlito"/>
                <a:cs typeface="Carlito"/>
              </a:rPr>
              <a:t>relevant </a:t>
            </a:r>
            <a:r>
              <a:rPr sz="2800" spc="-25" dirty="0">
                <a:latin typeface="Carlito"/>
                <a:cs typeface="Carlito"/>
              </a:rPr>
              <a:t>external</a:t>
            </a:r>
            <a:r>
              <a:rPr sz="2800" spc="-75" dirty="0">
                <a:latin typeface="Carlito"/>
                <a:cs typeface="Carlito"/>
              </a:rPr>
              <a:t> </a:t>
            </a:r>
            <a:r>
              <a:rPr sz="2800" spc="-45" dirty="0">
                <a:latin typeface="Carlito"/>
                <a:cs typeface="Carlito"/>
              </a:rPr>
              <a:t>features</a:t>
            </a:r>
            <a:endParaRPr sz="2800" dirty="0">
              <a:latin typeface="Carlito"/>
              <a:cs typeface="Carlito"/>
            </a:endParaRPr>
          </a:p>
          <a:p>
            <a:pPr marL="469265" lvl="1">
              <a:lnSpc>
                <a:spcPts val="3100"/>
              </a:lnSpc>
              <a:tabLst>
                <a:tab pos="756920" algn="l"/>
              </a:tabLst>
            </a:pPr>
            <a:r>
              <a:rPr sz="2400" dirty="0">
                <a:solidFill>
                  <a:srgbClr val="00AE50"/>
                </a:solidFill>
                <a:latin typeface="Carlito"/>
                <a:cs typeface="Carlito"/>
              </a:rPr>
              <a:t>Quality </a:t>
            </a:r>
            <a:r>
              <a:rPr sz="2400" spc="-25" dirty="0">
                <a:solidFill>
                  <a:srgbClr val="00AE50"/>
                </a:solidFill>
                <a:latin typeface="Carlito"/>
                <a:cs typeface="Carlito"/>
              </a:rPr>
              <a:t>control </a:t>
            </a:r>
            <a:r>
              <a:rPr sz="2400" dirty="0">
                <a:solidFill>
                  <a:srgbClr val="00AE50"/>
                </a:solidFill>
                <a:latin typeface="Carlito"/>
                <a:cs typeface="Carlito"/>
              </a:rPr>
              <a:t>– </a:t>
            </a:r>
            <a:r>
              <a:rPr sz="2400" spc="-10" dirty="0">
                <a:solidFill>
                  <a:srgbClr val="00AE50"/>
                </a:solidFill>
                <a:latin typeface="Carlito"/>
                <a:cs typeface="Carlito"/>
              </a:rPr>
              <a:t>essentially</a:t>
            </a:r>
            <a:r>
              <a:rPr sz="2400" spc="-95" dirty="0">
                <a:solidFill>
                  <a:srgbClr val="00AE50"/>
                </a:solidFill>
                <a:latin typeface="Carlito"/>
                <a:cs typeface="Carlito"/>
              </a:rPr>
              <a:t> </a:t>
            </a:r>
            <a:r>
              <a:rPr sz="2400" spc="-5" dirty="0">
                <a:solidFill>
                  <a:srgbClr val="00AE50"/>
                </a:solidFill>
                <a:latin typeface="Carlito"/>
                <a:cs typeface="Carlito"/>
              </a:rPr>
              <a:t>none</a:t>
            </a:r>
            <a:endParaRPr sz="2400" dirty="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58927"/>
            <a:ext cx="5844920"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15" dirty="0"/>
              <a:t>Prototype</a:t>
            </a:r>
            <a:r>
              <a:rPr spc="-160" dirty="0"/>
              <a:t> </a:t>
            </a:r>
            <a:r>
              <a:rPr dirty="0"/>
              <a:t>Model</a:t>
            </a:r>
            <a:endParaRPr dirty="0"/>
          </a:p>
        </p:txBody>
      </p:sp>
      <p:sp>
        <p:nvSpPr>
          <p:cNvPr id="3" name="object 3"/>
          <p:cNvSpPr txBox="1"/>
          <p:nvPr/>
        </p:nvSpPr>
        <p:spPr>
          <a:xfrm>
            <a:off x="611835" y="1313246"/>
            <a:ext cx="7989570" cy="5162952"/>
          </a:xfrm>
          <a:prstGeom prst="rect">
            <a:avLst/>
          </a:prstGeom>
        </p:spPr>
        <p:txBody>
          <a:bodyPr vert="horz" wrap="square" lIns="0" tIns="101600" rIns="0" bIns="0" rtlCol="0">
            <a:spAutoFit/>
          </a:bodyPr>
          <a:lstStyle/>
          <a:p>
            <a:pPr marL="12700">
              <a:lnSpc>
                <a:spcPct val="100000"/>
              </a:lnSpc>
              <a:spcBef>
                <a:spcPts val="800"/>
              </a:spcBef>
              <a:tabLst>
                <a:tab pos="354965" algn="l"/>
                <a:tab pos="355600" algn="l"/>
              </a:tabLst>
            </a:pPr>
            <a:r>
              <a:rPr sz="3000" b="1" dirty="0">
                <a:latin typeface="Carlito"/>
                <a:cs typeface="Carlito"/>
              </a:rPr>
              <a:t>(4) </a:t>
            </a:r>
            <a:r>
              <a:rPr sz="3000" b="1" spc="-20" dirty="0">
                <a:latin typeface="Carlito"/>
                <a:cs typeface="Carlito"/>
              </a:rPr>
              <a:t>Customer</a:t>
            </a:r>
            <a:r>
              <a:rPr sz="3000" b="1" spc="-65" dirty="0">
                <a:latin typeface="Carlito"/>
                <a:cs typeface="Carlito"/>
              </a:rPr>
              <a:t> </a:t>
            </a:r>
            <a:r>
              <a:rPr sz="3000" b="1" spc="-40" dirty="0">
                <a:latin typeface="Carlito"/>
                <a:cs typeface="Carlito"/>
              </a:rPr>
              <a:t>Evaluation</a:t>
            </a:r>
            <a:endParaRPr sz="3000" dirty="0">
              <a:latin typeface="Carlito"/>
              <a:cs typeface="Carlito"/>
            </a:endParaRPr>
          </a:p>
          <a:p>
            <a:pPr marL="12700">
              <a:lnSpc>
                <a:spcPct val="100000"/>
              </a:lnSpc>
              <a:spcBef>
                <a:spcPts val="695"/>
              </a:spcBef>
              <a:tabLst>
                <a:tab pos="354965" algn="l"/>
                <a:tab pos="355600" algn="l"/>
              </a:tabLst>
            </a:pPr>
            <a:r>
              <a:rPr sz="3000" spc="-25" dirty="0">
                <a:latin typeface="Carlito"/>
                <a:cs typeface="Carlito"/>
              </a:rPr>
              <a:t>Users </a:t>
            </a:r>
            <a:r>
              <a:rPr sz="3000" spc="-40" dirty="0">
                <a:latin typeface="Carlito"/>
                <a:cs typeface="Carlito"/>
              </a:rPr>
              <a:t>validate </a:t>
            </a:r>
            <a:r>
              <a:rPr sz="3000" spc="-25" dirty="0">
                <a:latin typeface="Carlito"/>
                <a:cs typeface="Carlito"/>
              </a:rPr>
              <a:t>prototype, </a:t>
            </a:r>
            <a:r>
              <a:rPr sz="3000" spc="-20" dirty="0">
                <a:latin typeface="Carlito"/>
                <a:cs typeface="Carlito"/>
              </a:rPr>
              <a:t>report</a:t>
            </a:r>
            <a:r>
              <a:rPr sz="3000" spc="-5" dirty="0">
                <a:latin typeface="Carlito"/>
                <a:cs typeface="Carlito"/>
              </a:rPr>
              <a:t> </a:t>
            </a:r>
            <a:r>
              <a:rPr sz="3000" spc="-5" dirty="0" smtClean="0">
                <a:latin typeface="Carlito"/>
                <a:cs typeface="Carlito"/>
              </a:rPr>
              <a:t>shortages</a:t>
            </a:r>
            <a:endParaRPr sz="3000" dirty="0">
              <a:latin typeface="Carlito"/>
              <a:cs typeface="Carlito"/>
            </a:endParaRPr>
          </a:p>
          <a:p>
            <a:pPr marL="469265" marR="5080" lvl="1">
              <a:lnSpc>
                <a:spcPct val="100000"/>
              </a:lnSpc>
              <a:spcBef>
                <a:spcPts val="740"/>
              </a:spcBef>
              <a:tabLst>
                <a:tab pos="756920" algn="l"/>
                <a:tab pos="1858010" algn="l"/>
                <a:tab pos="2946400" algn="l"/>
                <a:tab pos="3246755" algn="l"/>
                <a:tab pos="4895850" algn="l"/>
                <a:tab pos="5942965" algn="l"/>
                <a:tab pos="6579870" algn="l"/>
              </a:tabLst>
            </a:pPr>
            <a:r>
              <a:rPr sz="2600" dirty="0">
                <a:solidFill>
                  <a:srgbClr val="00AE50"/>
                </a:solidFill>
                <a:latin typeface="Carlito"/>
                <a:cs typeface="Carlito"/>
              </a:rPr>
              <a:t>Quality	</a:t>
            </a:r>
            <a:r>
              <a:rPr sz="2600" spc="-50" dirty="0">
                <a:solidFill>
                  <a:srgbClr val="00AE50"/>
                </a:solidFill>
                <a:latin typeface="Carlito"/>
                <a:cs typeface="Carlito"/>
              </a:rPr>
              <a:t>c</a:t>
            </a:r>
            <a:r>
              <a:rPr sz="2600" spc="-10" dirty="0">
                <a:solidFill>
                  <a:srgbClr val="00AE50"/>
                </a:solidFill>
                <a:latin typeface="Carlito"/>
                <a:cs typeface="Carlito"/>
              </a:rPr>
              <a:t>o</a:t>
            </a:r>
            <a:r>
              <a:rPr sz="2600" spc="-65" dirty="0">
                <a:solidFill>
                  <a:srgbClr val="00AE50"/>
                </a:solidFill>
                <a:latin typeface="Carlito"/>
                <a:cs typeface="Carlito"/>
              </a:rPr>
              <a:t>n</a:t>
            </a:r>
            <a:r>
              <a:rPr sz="2600" dirty="0">
                <a:solidFill>
                  <a:srgbClr val="00AE50"/>
                </a:solidFill>
                <a:latin typeface="Carlito"/>
                <a:cs typeface="Carlito"/>
              </a:rPr>
              <a:t>t</a:t>
            </a:r>
            <a:r>
              <a:rPr sz="2600" spc="-70" dirty="0">
                <a:solidFill>
                  <a:srgbClr val="00AE50"/>
                </a:solidFill>
                <a:latin typeface="Carlito"/>
                <a:cs typeface="Carlito"/>
              </a:rPr>
              <a:t>r</a:t>
            </a:r>
            <a:r>
              <a:rPr sz="2600" spc="-10" dirty="0">
                <a:solidFill>
                  <a:srgbClr val="00AE50"/>
                </a:solidFill>
                <a:latin typeface="Carlito"/>
                <a:cs typeface="Carlito"/>
              </a:rPr>
              <a:t>o</a:t>
            </a:r>
            <a:r>
              <a:rPr sz="2600" dirty="0">
                <a:solidFill>
                  <a:srgbClr val="00AE50"/>
                </a:solidFill>
                <a:latin typeface="Carlito"/>
                <a:cs typeface="Carlito"/>
              </a:rPr>
              <a:t>l	–	acc</a:t>
            </a:r>
            <a:r>
              <a:rPr sz="2600" spc="5" dirty="0">
                <a:solidFill>
                  <a:srgbClr val="00AE50"/>
                </a:solidFill>
                <a:latin typeface="Carlito"/>
                <a:cs typeface="Carlito"/>
              </a:rPr>
              <a:t>e</a:t>
            </a:r>
            <a:r>
              <a:rPr sz="2600" spc="-40" dirty="0">
                <a:solidFill>
                  <a:srgbClr val="00AE50"/>
                </a:solidFill>
                <a:latin typeface="Carlito"/>
                <a:cs typeface="Carlito"/>
              </a:rPr>
              <a:t>p</a:t>
            </a:r>
            <a:r>
              <a:rPr sz="2600" spc="-70" dirty="0">
                <a:solidFill>
                  <a:srgbClr val="00AE50"/>
                </a:solidFill>
                <a:latin typeface="Carlito"/>
                <a:cs typeface="Carlito"/>
              </a:rPr>
              <a:t>t</a:t>
            </a:r>
            <a:r>
              <a:rPr sz="2600" dirty="0">
                <a:solidFill>
                  <a:srgbClr val="00AE50"/>
                </a:solidFill>
                <a:latin typeface="Carlito"/>
                <a:cs typeface="Carlito"/>
              </a:rPr>
              <a:t>a</a:t>
            </a:r>
            <a:r>
              <a:rPr sz="2600" spc="-5" dirty="0">
                <a:solidFill>
                  <a:srgbClr val="00AE50"/>
                </a:solidFill>
                <a:latin typeface="Carlito"/>
                <a:cs typeface="Carlito"/>
              </a:rPr>
              <a:t>n</a:t>
            </a:r>
            <a:r>
              <a:rPr sz="2600" spc="-10" dirty="0">
                <a:solidFill>
                  <a:srgbClr val="00AE50"/>
                </a:solidFill>
                <a:latin typeface="Carlito"/>
                <a:cs typeface="Carlito"/>
              </a:rPr>
              <a:t>c</a:t>
            </a:r>
            <a:r>
              <a:rPr sz="2600" dirty="0">
                <a:solidFill>
                  <a:srgbClr val="00AE50"/>
                </a:solidFill>
                <a:latin typeface="Carlito"/>
                <a:cs typeface="Carlito"/>
              </a:rPr>
              <a:t>e	</a:t>
            </a:r>
            <a:r>
              <a:rPr sz="2600" spc="-45" dirty="0">
                <a:solidFill>
                  <a:srgbClr val="00AE50"/>
                </a:solidFill>
                <a:latin typeface="Carlito"/>
                <a:cs typeface="Carlito"/>
              </a:rPr>
              <a:t>t</a:t>
            </a:r>
            <a:r>
              <a:rPr sz="2600" spc="-15" dirty="0">
                <a:solidFill>
                  <a:srgbClr val="00AE50"/>
                </a:solidFill>
                <a:latin typeface="Carlito"/>
                <a:cs typeface="Carlito"/>
              </a:rPr>
              <a:t>e</a:t>
            </a:r>
            <a:r>
              <a:rPr sz="2600" spc="-50" dirty="0">
                <a:solidFill>
                  <a:srgbClr val="00AE50"/>
                </a:solidFill>
                <a:latin typeface="Carlito"/>
                <a:cs typeface="Carlito"/>
              </a:rPr>
              <a:t>s</a:t>
            </a:r>
            <a:r>
              <a:rPr sz="2600" dirty="0">
                <a:solidFill>
                  <a:srgbClr val="00AE50"/>
                </a:solidFill>
                <a:latin typeface="Carlito"/>
                <a:cs typeface="Carlito"/>
              </a:rPr>
              <a:t>ting	and	</a:t>
            </a:r>
            <a:r>
              <a:rPr sz="2600" spc="-25" dirty="0">
                <a:solidFill>
                  <a:srgbClr val="00AE50"/>
                </a:solidFill>
                <a:latin typeface="Carlito"/>
                <a:cs typeface="Carlito"/>
              </a:rPr>
              <a:t>e</a:t>
            </a:r>
            <a:r>
              <a:rPr sz="2600" spc="-75" dirty="0">
                <a:solidFill>
                  <a:srgbClr val="00AE50"/>
                </a:solidFill>
                <a:latin typeface="Carlito"/>
                <a:cs typeface="Carlito"/>
              </a:rPr>
              <a:t>v</a:t>
            </a:r>
            <a:r>
              <a:rPr sz="2600" dirty="0">
                <a:solidFill>
                  <a:srgbClr val="00AE50"/>
                </a:solidFill>
                <a:latin typeface="Carlito"/>
                <a:cs typeface="Carlito"/>
              </a:rPr>
              <a:t>alu</a:t>
            </a:r>
            <a:r>
              <a:rPr sz="2600" spc="-50" dirty="0">
                <a:solidFill>
                  <a:srgbClr val="00AE50"/>
                </a:solidFill>
                <a:latin typeface="Carlito"/>
                <a:cs typeface="Carlito"/>
              </a:rPr>
              <a:t>a</a:t>
            </a:r>
            <a:r>
              <a:rPr sz="2600" dirty="0">
                <a:solidFill>
                  <a:srgbClr val="00AE50"/>
                </a:solidFill>
                <a:latin typeface="Carlito"/>
                <a:cs typeface="Carlito"/>
              </a:rPr>
              <a:t>ti</a:t>
            </a:r>
            <a:r>
              <a:rPr sz="2600" spc="-20" dirty="0">
                <a:solidFill>
                  <a:srgbClr val="00AE50"/>
                </a:solidFill>
                <a:latin typeface="Carlito"/>
                <a:cs typeface="Carlito"/>
              </a:rPr>
              <a:t>o</a:t>
            </a:r>
            <a:r>
              <a:rPr sz="2600" dirty="0">
                <a:solidFill>
                  <a:srgbClr val="00AE50"/>
                </a:solidFill>
                <a:latin typeface="Carlito"/>
                <a:cs typeface="Carlito"/>
              </a:rPr>
              <a:t>n  </a:t>
            </a:r>
            <a:r>
              <a:rPr sz="2600" spc="-5" dirty="0">
                <a:solidFill>
                  <a:srgbClr val="00AE50"/>
                </a:solidFill>
                <a:latin typeface="Carlito"/>
                <a:cs typeface="Carlito"/>
              </a:rPr>
              <a:t>(inspection)</a:t>
            </a:r>
            <a:endParaRPr sz="2600" dirty="0">
              <a:latin typeface="Carlito"/>
              <a:cs typeface="Carlito"/>
            </a:endParaRPr>
          </a:p>
          <a:p>
            <a:pPr marL="12700">
              <a:lnSpc>
                <a:spcPct val="100000"/>
              </a:lnSpc>
              <a:spcBef>
                <a:spcPts val="670"/>
              </a:spcBef>
              <a:tabLst>
                <a:tab pos="354965" algn="l"/>
                <a:tab pos="355600" algn="l"/>
              </a:tabLst>
            </a:pPr>
            <a:r>
              <a:rPr sz="3000" b="1" dirty="0">
                <a:latin typeface="Carlito"/>
                <a:cs typeface="Carlito"/>
              </a:rPr>
              <a:t>(5) </a:t>
            </a:r>
            <a:r>
              <a:rPr sz="3000" b="1" spc="-5" dirty="0">
                <a:latin typeface="Carlito"/>
                <a:cs typeface="Carlito"/>
              </a:rPr>
              <a:t>Design</a:t>
            </a:r>
            <a:r>
              <a:rPr sz="3000" b="1" spc="-55" dirty="0">
                <a:latin typeface="Carlito"/>
                <a:cs typeface="Carlito"/>
              </a:rPr>
              <a:t> </a:t>
            </a:r>
            <a:r>
              <a:rPr sz="3000" b="1" spc="-25" dirty="0">
                <a:latin typeface="Carlito"/>
                <a:cs typeface="Carlito"/>
              </a:rPr>
              <a:t>Refinement</a:t>
            </a:r>
            <a:endParaRPr sz="3000" dirty="0">
              <a:latin typeface="Carlito"/>
              <a:cs typeface="Carlito"/>
            </a:endParaRPr>
          </a:p>
          <a:p>
            <a:pPr marL="12700" marR="280035">
              <a:lnSpc>
                <a:spcPct val="100000"/>
              </a:lnSpc>
              <a:spcBef>
                <a:spcPts val="695"/>
              </a:spcBef>
              <a:tabLst>
                <a:tab pos="354965" algn="l"/>
                <a:tab pos="355600" algn="l"/>
              </a:tabLst>
            </a:pPr>
            <a:r>
              <a:rPr sz="3000" spc="-40" dirty="0">
                <a:latin typeface="Carlito"/>
                <a:cs typeface="Carlito"/>
              </a:rPr>
              <a:t>Refine </a:t>
            </a:r>
            <a:r>
              <a:rPr sz="3000" spc="-15" dirty="0">
                <a:latin typeface="Carlito"/>
                <a:cs typeface="Carlito"/>
              </a:rPr>
              <a:t>design </a:t>
            </a:r>
            <a:r>
              <a:rPr sz="3000" dirty="0">
                <a:latin typeface="Carlito"/>
                <a:cs typeface="Carlito"/>
              </a:rPr>
              <a:t>in </a:t>
            </a:r>
            <a:r>
              <a:rPr sz="3000" spc="-5" dirty="0">
                <a:latin typeface="Carlito"/>
                <a:cs typeface="Carlito"/>
              </a:rPr>
              <a:t>response </a:t>
            </a:r>
            <a:r>
              <a:rPr sz="3000" spc="-20" dirty="0">
                <a:latin typeface="Carlito"/>
                <a:cs typeface="Carlito"/>
              </a:rPr>
              <a:t>to </a:t>
            </a:r>
            <a:r>
              <a:rPr sz="3000" spc="-5" dirty="0">
                <a:latin typeface="Carlito"/>
                <a:cs typeface="Carlito"/>
              </a:rPr>
              <a:t>user </a:t>
            </a:r>
            <a:r>
              <a:rPr sz="3000" spc="-35" dirty="0">
                <a:latin typeface="Carlito"/>
                <a:cs typeface="Carlito"/>
              </a:rPr>
              <a:t>feedback</a:t>
            </a:r>
            <a:r>
              <a:rPr sz="3000" spc="-180" dirty="0">
                <a:latin typeface="Carlito"/>
                <a:cs typeface="Carlito"/>
              </a:rPr>
              <a:t> </a:t>
            </a:r>
            <a:r>
              <a:rPr sz="3000" spc="-35" dirty="0">
                <a:latin typeface="Carlito"/>
                <a:cs typeface="Carlito"/>
              </a:rPr>
              <a:t>from  </a:t>
            </a:r>
            <a:r>
              <a:rPr sz="3000" spc="-20" dirty="0">
                <a:latin typeface="Carlito"/>
                <a:cs typeface="Carlito"/>
              </a:rPr>
              <a:t>prototype</a:t>
            </a:r>
            <a:endParaRPr sz="3000" dirty="0">
              <a:latin typeface="Carlito"/>
              <a:cs typeface="Carlito"/>
            </a:endParaRPr>
          </a:p>
          <a:p>
            <a:pPr marL="469265" lvl="1">
              <a:lnSpc>
                <a:spcPct val="100000"/>
              </a:lnSpc>
              <a:spcBef>
                <a:spcPts val="740"/>
              </a:spcBef>
              <a:tabLst>
                <a:tab pos="756920" algn="l"/>
              </a:tabLst>
            </a:pPr>
            <a:r>
              <a:rPr sz="2600" dirty="0">
                <a:solidFill>
                  <a:srgbClr val="00AE50"/>
                </a:solidFill>
                <a:latin typeface="Carlito"/>
                <a:cs typeface="Carlito"/>
              </a:rPr>
              <a:t>Quality </a:t>
            </a:r>
            <a:r>
              <a:rPr sz="2600" spc="-25" dirty="0">
                <a:solidFill>
                  <a:srgbClr val="00AE50"/>
                </a:solidFill>
                <a:latin typeface="Carlito"/>
                <a:cs typeface="Carlito"/>
              </a:rPr>
              <a:t>control </a:t>
            </a:r>
            <a:r>
              <a:rPr sz="2600" dirty="0">
                <a:solidFill>
                  <a:srgbClr val="00AE50"/>
                </a:solidFill>
                <a:latin typeface="Carlito"/>
                <a:cs typeface="Carlito"/>
              </a:rPr>
              <a:t>– </a:t>
            </a:r>
            <a:r>
              <a:rPr sz="2600" spc="-5" dirty="0">
                <a:solidFill>
                  <a:srgbClr val="00AE50"/>
                </a:solidFill>
                <a:latin typeface="Carlito"/>
                <a:cs typeface="Carlito"/>
              </a:rPr>
              <a:t>design </a:t>
            </a:r>
            <a:r>
              <a:rPr sz="2600" spc="-25" dirty="0">
                <a:solidFill>
                  <a:srgbClr val="00AE50"/>
                </a:solidFill>
                <a:latin typeface="Carlito"/>
                <a:cs typeface="Carlito"/>
              </a:rPr>
              <a:t>reviews</a:t>
            </a:r>
            <a:r>
              <a:rPr sz="2600" spc="-140" dirty="0">
                <a:solidFill>
                  <a:srgbClr val="00AE50"/>
                </a:solidFill>
                <a:latin typeface="Carlito"/>
                <a:cs typeface="Carlito"/>
              </a:rPr>
              <a:t> </a:t>
            </a:r>
            <a:r>
              <a:rPr sz="2600" spc="-10" dirty="0">
                <a:solidFill>
                  <a:srgbClr val="00AE50"/>
                </a:solidFill>
                <a:latin typeface="Carlito"/>
                <a:cs typeface="Carlito"/>
              </a:rPr>
              <a:t>(inspection)</a:t>
            </a:r>
            <a:endParaRPr sz="2600" dirty="0">
              <a:latin typeface="Carlito"/>
              <a:cs typeface="Carlito"/>
            </a:endParaRPr>
          </a:p>
          <a:p>
            <a:pPr marL="12700">
              <a:lnSpc>
                <a:spcPct val="100000"/>
              </a:lnSpc>
              <a:spcBef>
                <a:spcPts val="665"/>
              </a:spcBef>
              <a:tabLst>
                <a:tab pos="354965" algn="l"/>
                <a:tab pos="355600" algn="l"/>
              </a:tabLst>
            </a:pPr>
            <a:r>
              <a:rPr sz="3000" b="1" dirty="0">
                <a:latin typeface="Carlito"/>
                <a:cs typeface="Carlito"/>
              </a:rPr>
              <a:t>(6) Full </a:t>
            </a:r>
            <a:r>
              <a:rPr sz="3000" b="1" spc="-5" dirty="0">
                <a:latin typeface="Carlito"/>
                <a:cs typeface="Carlito"/>
              </a:rPr>
              <a:t>Scale</a:t>
            </a:r>
            <a:r>
              <a:rPr sz="3000" b="1" spc="-75" dirty="0">
                <a:latin typeface="Carlito"/>
                <a:cs typeface="Carlito"/>
              </a:rPr>
              <a:t> </a:t>
            </a:r>
            <a:r>
              <a:rPr sz="3000" b="1" spc="-20" dirty="0">
                <a:latin typeface="Carlito"/>
                <a:cs typeface="Carlito"/>
              </a:rPr>
              <a:t>Development</a:t>
            </a:r>
            <a:endParaRPr sz="3000" dirty="0">
              <a:latin typeface="Carlito"/>
              <a:cs typeface="Carlito"/>
            </a:endParaRPr>
          </a:p>
          <a:p>
            <a:pPr marL="12700">
              <a:lnSpc>
                <a:spcPct val="100000"/>
              </a:lnSpc>
              <a:spcBef>
                <a:spcPts val="695"/>
              </a:spcBef>
              <a:tabLst>
                <a:tab pos="354965" algn="l"/>
                <a:tab pos="355600" algn="l"/>
              </a:tabLst>
            </a:pPr>
            <a:r>
              <a:rPr sz="3000" spc="-20" dirty="0">
                <a:latin typeface="Carlito"/>
                <a:cs typeface="Carlito"/>
              </a:rPr>
              <a:t>Remaining </a:t>
            </a:r>
            <a:r>
              <a:rPr sz="3000" spc="-30" dirty="0">
                <a:latin typeface="Carlito"/>
                <a:cs typeface="Carlito"/>
              </a:rPr>
              <a:t>stages </a:t>
            </a:r>
            <a:r>
              <a:rPr sz="3000" spc="-5" dirty="0">
                <a:latin typeface="Carlito"/>
                <a:cs typeface="Carlito"/>
              </a:rPr>
              <a:t>of </a:t>
            </a:r>
            <a:r>
              <a:rPr sz="3000" spc="-20" dirty="0">
                <a:latin typeface="Carlito"/>
                <a:cs typeface="Carlito"/>
              </a:rPr>
              <a:t>traditional </a:t>
            </a:r>
            <a:r>
              <a:rPr sz="3000" spc="-45" dirty="0">
                <a:latin typeface="Carlito"/>
                <a:cs typeface="Carlito"/>
              </a:rPr>
              <a:t>waterfall</a:t>
            </a:r>
            <a:r>
              <a:rPr sz="3000" spc="-35" dirty="0">
                <a:latin typeface="Carlito"/>
                <a:cs typeface="Carlito"/>
              </a:rPr>
              <a:t> </a:t>
            </a:r>
            <a:r>
              <a:rPr sz="3000" dirty="0">
                <a:latin typeface="Carlito"/>
                <a:cs typeface="Carlito"/>
              </a:rPr>
              <a:t>model</a:t>
            </a:r>
            <a:endParaRPr sz="3000" dirty="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905382"/>
            <a:ext cx="721487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Arial" panose="020B0604020202020204"/>
                <a:cs typeface="Arial" panose="020B0604020202020204"/>
              </a:rPr>
              <a:t>Advantages </a:t>
            </a:r>
            <a:r>
              <a:rPr sz="3200" b="1" dirty="0">
                <a:latin typeface="Arial" panose="020B0604020202020204"/>
                <a:cs typeface="Arial" panose="020B0604020202020204"/>
              </a:rPr>
              <a:t>of the prototyping</a:t>
            </a:r>
            <a:r>
              <a:rPr sz="3200" b="1" spc="-145" dirty="0">
                <a:latin typeface="Arial" panose="020B0604020202020204"/>
                <a:cs typeface="Arial" panose="020B0604020202020204"/>
              </a:rPr>
              <a:t> </a:t>
            </a:r>
            <a:r>
              <a:rPr sz="3200" b="1" spc="-5" dirty="0">
                <a:latin typeface="Arial" panose="020B0604020202020204"/>
                <a:cs typeface="Arial" panose="020B0604020202020204"/>
              </a:rPr>
              <a:t>model</a:t>
            </a:r>
            <a:endParaRPr sz="3200">
              <a:latin typeface="Arial" panose="020B0604020202020204"/>
              <a:cs typeface="Arial" panose="020B0604020202020204"/>
            </a:endParaRPr>
          </a:p>
        </p:txBody>
      </p:sp>
      <p:sp>
        <p:nvSpPr>
          <p:cNvPr id="3" name="object 3"/>
          <p:cNvSpPr txBox="1"/>
          <p:nvPr/>
        </p:nvSpPr>
        <p:spPr>
          <a:xfrm>
            <a:off x="919378" y="1759711"/>
            <a:ext cx="7713980" cy="4507230"/>
          </a:xfrm>
          <a:prstGeom prst="rect">
            <a:avLst/>
          </a:prstGeom>
        </p:spPr>
        <p:txBody>
          <a:bodyPr vert="horz" wrap="square" lIns="0" tIns="100965" rIns="0" bIns="0" rtlCol="0">
            <a:spAutoFit/>
          </a:bodyPr>
          <a:lstStyle/>
          <a:p>
            <a:pPr marL="431165" marR="1293495" indent="-419100">
              <a:lnSpc>
                <a:spcPts val="2880"/>
              </a:lnSpc>
              <a:spcBef>
                <a:spcPts val="795"/>
              </a:spcBef>
            </a:pPr>
            <a:r>
              <a:rPr sz="3000" dirty="0">
                <a:solidFill>
                  <a:srgbClr val="677480"/>
                </a:solidFill>
                <a:latin typeface="kiloji"/>
                <a:cs typeface="kiloji"/>
              </a:rPr>
              <a:t>▷ </a:t>
            </a:r>
            <a:r>
              <a:rPr sz="2400" spc="-5" dirty="0">
                <a:latin typeface="Arial" panose="020B0604020202020204"/>
                <a:cs typeface="Arial" panose="020B0604020202020204"/>
              </a:rPr>
              <a:t>Customers </a:t>
            </a:r>
            <a:r>
              <a:rPr sz="2400" dirty="0">
                <a:latin typeface="Arial" panose="020B0604020202020204"/>
                <a:cs typeface="Arial" panose="020B0604020202020204"/>
              </a:rPr>
              <a:t>get </a:t>
            </a:r>
            <a:r>
              <a:rPr sz="2400" spc="-5" dirty="0">
                <a:latin typeface="Arial" panose="020B0604020202020204"/>
                <a:cs typeface="Arial" panose="020B0604020202020204"/>
              </a:rPr>
              <a:t>a </a:t>
            </a:r>
            <a:r>
              <a:rPr sz="2400" dirty="0">
                <a:latin typeface="Arial" panose="020B0604020202020204"/>
                <a:cs typeface="Arial" panose="020B0604020202020204"/>
              </a:rPr>
              <a:t>say </a:t>
            </a:r>
            <a:r>
              <a:rPr sz="2400" spc="-5" dirty="0">
                <a:latin typeface="Arial" panose="020B0604020202020204"/>
                <a:cs typeface="Arial" panose="020B0604020202020204"/>
              </a:rPr>
              <a:t>in the product early </a:t>
            </a:r>
            <a:r>
              <a:rPr sz="2400" dirty="0">
                <a:latin typeface="Arial" panose="020B0604020202020204"/>
                <a:cs typeface="Arial" panose="020B0604020202020204"/>
              </a:rPr>
              <a:t>on,  </a:t>
            </a:r>
            <a:r>
              <a:rPr sz="2400" spc="-5" dirty="0">
                <a:latin typeface="Arial" panose="020B0604020202020204"/>
                <a:cs typeface="Arial" panose="020B0604020202020204"/>
              </a:rPr>
              <a:t>increasing </a:t>
            </a:r>
            <a:r>
              <a:rPr sz="2400" u="heavy" dirty="0">
                <a:solidFill>
                  <a:srgbClr val="1154CC"/>
                </a:solidFill>
                <a:uFill>
                  <a:solidFill>
                    <a:srgbClr val="1154CC"/>
                  </a:solidFill>
                </a:uFill>
                <a:latin typeface="Arial" panose="020B0604020202020204"/>
                <a:cs typeface="Arial" panose="020B0604020202020204"/>
                <a:hlinkClick r:id="rId1"/>
              </a:rPr>
              <a:t>customer</a:t>
            </a:r>
            <a:r>
              <a:rPr sz="2400" u="heavy" spc="30" dirty="0">
                <a:solidFill>
                  <a:srgbClr val="1154CC"/>
                </a:solidFill>
                <a:uFill>
                  <a:solidFill>
                    <a:srgbClr val="1154CC"/>
                  </a:solidFill>
                </a:uFill>
                <a:latin typeface="Arial" panose="020B0604020202020204"/>
                <a:cs typeface="Arial" panose="020B0604020202020204"/>
                <a:hlinkClick r:id="rId1"/>
              </a:rPr>
              <a:t> </a:t>
            </a:r>
            <a:r>
              <a:rPr sz="2400" u="heavy" spc="-5" dirty="0">
                <a:solidFill>
                  <a:srgbClr val="1154CC"/>
                </a:solidFill>
                <a:uFill>
                  <a:solidFill>
                    <a:srgbClr val="1154CC"/>
                  </a:solidFill>
                </a:uFill>
                <a:latin typeface="Arial" panose="020B0604020202020204"/>
                <a:cs typeface="Arial" panose="020B0604020202020204"/>
                <a:hlinkClick r:id="rId1"/>
              </a:rPr>
              <a:t>satisfaction</a:t>
            </a:r>
            <a:r>
              <a:rPr sz="2400" spc="-5" dirty="0">
                <a:latin typeface="Arial" panose="020B0604020202020204"/>
                <a:cs typeface="Arial" panose="020B0604020202020204"/>
              </a:rPr>
              <a:t>.</a:t>
            </a:r>
            <a:endParaRPr sz="2400">
              <a:latin typeface="Arial" panose="020B0604020202020204"/>
              <a:cs typeface="Arial" panose="020B0604020202020204"/>
            </a:endParaRPr>
          </a:p>
          <a:p>
            <a:pPr marL="12700">
              <a:lnSpc>
                <a:spcPts val="3445"/>
              </a:lnSpc>
            </a:pPr>
            <a:r>
              <a:rPr sz="3000" dirty="0">
                <a:solidFill>
                  <a:srgbClr val="677480"/>
                </a:solidFill>
                <a:latin typeface="kiloji"/>
                <a:cs typeface="kiloji"/>
              </a:rPr>
              <a:t>▷ </a:t>
            </a:r>
            <a:r>
              <a:rPr sz="2400" spc="-5" dirty="0">
                <a:latin typeface="Arial" panose="020B0604020202020204"/>
                <a:cs typeface="Arial" panose="020B0604020202020204"/>
              </a:rPr>
              <a:t>Missing functionality and errors are detected</a:t>
            </a:r>
            <a:r>
              <a:rPr sz="2400" spc="395" dirty="0">
                <a:latin typeface="Arial" panose="020B0604020202020204"/>
                <a:cs typeface="Arial" panose="020B0604020202020204"/>
              </a:rPr>
              <a:t> </a:t>
            </a:r>
            <a:r>
              <a:rPr sz="2400" spc="-5" dirty="0">
                <a:latin typeface="Arial" panose="020B0604020202020204"/>
                <a:cs typeface="Arial" panose="020B0604020202020204"/>
              </a:rPr>
              <a:t>easily.</a:t>
            </a:r>
            <a:endParaRPr sz="2400">
              <a:latin typeface="Arial" panose="020B0604020202020204"/>
              <a:cs typeface="Arial" panose="020B0604020202020204"/>
            </a:endParaRPr>
          </a:p>
          <a:p>
            <a:pPr marL="431165" marR="41910" indent="-419100">
              <a:lnSpc>
                <a:spcPct val="96000"/>
              </a:lnSpc>
              <a:spcBef>
                <a:spcPts val="85"/>
              </a:spcBef>
            </a:pPr>
            <a:r>
              <a:rPr sz="3000" dirty="0">
                <a:solidFill>
                  <a:srgbClr val="677480"/>
                </a:solidFill>
                <a:latin typeface="kiloji"/>
                <a:cs typeface="kiloji"/>
              </a:rPr>
              <a:t>▷ </a:t>
            </a:r>
            <a:r>
              <a:rPr sz="2400" dirty="0">
                <a:latin typeface="Arial" panose="020B0604020202020204"/>
                <a:cs typeface="Arial" panose="020B0604020202020204"/>
              </a:rPr>
              <a:t>Prototypes </a:t>
            </a:r>
            <a:r>
              <a:rPr sz="2400" spc="-5" dirty="0">
                <a:latin typeface="Arial" panose="020B0604020202020204"/>
                <a:cs typeface="Arial" panose="020B0604020202020204"/>
              </a:rPr>
              <a:t>can be reused in </a:t>
            </a:r>
            <a:r>
              <a:rPr sz="2400" dirty="0">
                <a:latin typeface="Arial" panose="020B0604020202020204"/>
                <a:cs typeface="Arial" panose="020B0604020202020204"/>
              </a:rPr>
              <a:t>future, </a:t>
            </a:r>
            <a:r>
              <a:rPr sz="2400" spc="-5" dirty="0">
                <a:latin typeface="Arial" panose="020B0604020202020204"/>
                <a:cs typeface="Arial" panose="020B0604020202020204"/>
              </a:rPr>
              <a:t>more complicated  </a:t>
            </a:r>
            <a:r>
              <a:rPr sz="2400" dirty="0">
                <a:latin typeface="Arial" panose="020B0604020202020204"/>
                <a:cs typeface="Arial" panose="020B0604020202020204"/>
              </a:rPr>
              <a:t>projects.</a:t>
            </a:r>
            <a:endParaRPr sz="2400">
              <a:latin typeface="Arial" panose="020B0604020202020204"/>
              <a:cs typeface="Arial" panose="020B0604020202020204"/>
            </a:endParaRPr>
          </a:p>
          <a:p>
            <a:pPr marL="431165" marR="871855" indent="-419100">
              <a:lnSpc>
                <a:spcPts val="2880"/>
              </a:lnSpc>
              <a:spcBef>
                <a:spcPts val="700"/>
              </a:spcBef>
            </a:pPr>
            <a:r>
              <a:rPr sz="3000" dirty="0">
                <a:solidFill>
                  <a:srgbClr val="677480"/>
                </a:solidFill>
                <a:latin typeface="kiloji"/>
                <a:cs typeface="kiloji"/>
              </a:rPr>
              <a:t>▷ </a:t>
            </a:r>
            <a:r>
              <a:rPr sz="2400" dirty="0">
                <a:latin typeface="Arial" panose="020B0604020202020204"/>
                <a:cs typeface="Arial" panose="020B0604020202020204"/>
              </a:rPr>
              <a:t>It </a:t>
            </a:r>
            <a:r>
              <a:rPr sz="2400" spc="-5" dirty="0">
                <a:latin typeface="Arial" panose="020B0604020202020204"/>
                <a:cs typeface="Arial" panose="020B0604020202020204"/>
              </a:rPr>
              <a:t>emphasizes </a:t>
            </a:r>
            <a:r>
              <a:rPr sz="2400" dirty="0">
                <a:latin typeface="Arial" panose="020B0604020202020204"/>
                <a:cs typeface="Arial" panose="020B0604020202020204"/>
              </a:rPr>
              <a:t>team </a:t>
            </a:r>
            <a:r>
              <a:rPr sz="2400" spc="-5" dirty="0">
                <a:latin typeface="Arial" panose="020B0604020202020204"/>
                <a:cs typeface="Arial" panose="020B0604020202020204"/>
              </a:rPr>
              <a:t>communication and flexible  design</a:t>
            </a:r>
            <a:r>
              <a:rPr sz="2400" spc="15" dirty="0">
                <a:latin typeface="Arial" panose="020B0604020202020204"/>
                <a:cs typeface="Arial" panose="020B0604020202020204"/>
              </a:rPr>
              <a:t> </a:t>
            </a:r>
            <a:r>
              <a:rPr sz="2400" dirty="0">
                <a:latin typeface="Arial" panose="020B0604020202020204"/>
                <a:cs typeface="Arial" panose="020B0604020202020204"/>
              </a:rPr>
              <a:t>practices.</a:t>
            </a:r>
            <a:endParaRPr sz="2400">
              <a:latin typeface="Arial" panose="020B0604020202020204"/>
              <a:cs typeface="Arial" panose="020B0604020202020204"/>
            </a:endParaRPr>
          </a:p>
          <a:p>
            <a:pPr marL="431165" marR="5080" indent="-419100">
              <a:lnSpc>
                <a:spcPct val="96000"/>
              </a:lnSpc>
              <a:spcBef>
                <a:spcPts val="45"/>
              </a:spcBef>
            </a:pPr>
            <a:r>
              <a:rPr sz="3000" dirty="0">
                <a:solidFill>
                  <a:srgbClr val="677480"/>
                </a:solidFill>
                <a:latin typeface="kiloji"/>
                <a:cs typeface="kiloji"/>
              </a:rPr>
              <a:t>▷ </a:t>
            </a:r>
            <a:r>
              <a:rPr sz="2400" spc="-5" dirty="0">
                <a:latin typeface="Arial" panose="020B0604020202020204"/>
                <a:cs typeface="Arial" panose="020B0604020202020204"/>
              </a:rPr>
              <a:t>Users have a </a:t>
            </a:r>
            <a:r>
              <a:rPr sz="2400" dirty="0">
                <a:latin typeface="Arial" panose="020B0604020202020204"/>
                <a:cs typeface="Arial" panose="020B0604020202020204"/>
              </a:rPr>
              <a:t>better </a:t>
            </a:r>
            <a:r>
              <a:rPr sz="2400" spc="-5" dirty="0">
                <a:latin typeface="Arial" panose="020B0604020202020204"/>
                <a:cs typeface="Arial" panose="020B0604020202020204"/>
              </a:rPr>
              <a:t>understanding </a:t>
            </a:r>
            <a:r>
              <a:rPr sz="2400" dirty="0">
                <a:latin typeface="Arial" panose="020B0604020202020204"/>
                <a:cs typeface="Arial" panose="020B0604020202020204"/>
              </a:rPr>
              <a:t>of </a:t>
            </a:r>
            <a:r>
              <a:rPr sz="2400" spc="-5" dirty="0">
                <a:latin typeface="Arial" panose="020B0604020202020204"/>
                <a:cs typeface="Arial" panose="020B0604020202020204"/>
              </a:rPr>
              <a:t>how </a:t>
            </a:r>
            <a:r>
              <a:rPr sz="2400" dirty="0">
                <a:latin typeface="Arial" panose="020B0604020202020204"/>
                <a:cs typeface="Arial" panose="020B0604020202020204"/>
              </a:rPr>
              <a:t>the </a:t>
            </a:r>
            <a:r>
              <a:rPr sz="2400" spc="-5" dirty="0">
                <a:latin typeface="Arial" panose="020B0604020202020204"/>
                <a:cs typeface="Arial" panose="020B0604020202020204"/>
              </a:rPr>
              <a:t>product  works.</a:t>
            </a:r>
            <a:endParaRPr sz="2400">
              <a:latin typeface="Arial" panose="020B0604020202020204"/>
              <a:cs typeface="Arial" panose="020B0604020202020204"/>
            </a:endParaRPr>
          </a:p>
          <a:p>
            <a:pPr marL="431165" marR="207645" indent="-419100">
              <a:lnSpc>
                <a:spcPct val="96000"/>
              </a:lnSpc>
              <a:spcBef>
                <a:spcPts val="145"/>
              </a:spcBef>
            </a:pPr>
            <a:r>
              <a:rPr sz="3000" dirty="0">
                <a:solidFill>
                  <a:srgbClr val="677480"/>
                </a:solidFill>
                <a:latin typeface="kiloji"/>
                <a:cs typeface="kiloji"/>
              </a:rPr>
              <a:t>▷ </a:t>
            </a:r>
            <a:r>
              <a:rPr sz="2400" dirty="0">
                <a:latin typeface="Arial" panose="020B0604020202020204"/>
                <a:cs typeface="Arial" panose="020B0604020202020204"/>
              </a:rPr>
              <a:t>Quicker </a:t>
            </a:r>
            <a:r>
              <a:rPr sz="2400" spc="-5" dirty="0">
                <a:latin typeface="Arial" panose="020B0604020202020204"/>
                <a:cs typeface="Arial" panose="020B0604020202020204"/>
              </a:rPr>
              <a:t>customer feedback provides a better idea </a:t>
            </a:r>
            <a:r>
              <a:rPr sz="2400" dirty="0">
                <a:latin typeface="Arial" panose="020B0604020202020204"/>
                <a:cs typeface="Arial" panose="020B0604020202020204"/>
              </a:rPr>
              <a:t>of  customer </a:t>
            </a:r>
            <a:r>
              <a:rPr sz="2400" spc="-5" dirty="0">
                <a:latin typeface="Arial" panose="020B0604020202020204"/>
                <a:cs typeface="Arial" panose="020B0604020202020204"/>
              </a:rPr>
              <a:t>needs.</a:t>
            </a:r>
            <a:endParaRPr sz="2400">
              <a:latin typeface="Arial" panose="020B0604020202020204"/>
              <a:cs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352" y="499363"/>
            <a:ext cx="6612890" cy="513715"/>
          </a:xfrm>
          <a:prstGeom prst="rect">
            <a:avLst/>
          </a:prstGeom>
        </p:spPr>
        <p:txBody>
          <a:bodyPr vert="horz" wrap="square" lIns="0" tIns="13335" rIns="0" bIns="0" rtlCol="0">
            <a:spAutoFit/>
          </a:bodyPr>
          <a:lstStyle/>
          <a:p>
            <a:pPr marL="12700">
              <a:lnSpc>
                <a:spcPct val="100000"/>
              </a:lnSpc>
              <a:spcBef>
                <a:spcPts val="105"/>
              </a:spcBef>
              <a:tabLst>
                <a:tab pos="5493385" algn="l"/>
              </a:tabLst>
            </a:pPr>
            <a:r>
              <a:rPr sz="3200" dirty="0">
                <a:latin typeface="Arial" panose="020B0604020202020204"/>
                <a:cs typeface="Arial" panose="020B0604020202020204"/>
              </a:rPr>
              <a:t>D</a:t>
            </a:r>
            <a:r>
              <a:rPr sz="3200" spc="-20" dirty="0">
                <a:latin typeface="Arial" panose="020B0604020202020204"/>
                <a:cs typeface="Arial" panose="020B0604020202020204"/>
              </a:rPr>
              <a:t>ra</a:t>
            </a:r>
            <a:r>
              <a:rPr sz="3200" dirty="0">
                <a:latin typeface="Arial" panose="020B0604020202020204"/>
                <a:cs typeface="Arial" panose="020B0604020202020204"/>
              </a:rPr>
              <a:t>w</a:t>
            </a:r>
            <a:r>
              <a:rPr sz="3200" spc="-30" dirty="0">
                <a:latin typeface="Arial" panose="020B0604020202020204"/>
                <a:cs typeface="Arial" panose="020B0604020202020204"/>
              </a:rPr>
              <a:t>b</a:t>
            </a:r>
            <a:r>
              <a:rPr sz="3200" spc="-20" dirty="0">
                <a:latin typeface="Arial" panose="020B0604020202020204"/>
                <a:cs typeface="Arial" panose="020B0604020202020204"/>
              </a:rPr>
              <a:t>ack</a:t>
            </a:r>
            <a:r>
              <a:rPr sz="3200" dirty="0">
                <a:latin typeface="Arial" panose="020B0604020202020204"/>
                <a:cs typeface="Arial" panose="020B0604020202020204"/>
              </a:rPr>
              <a:t>s</a:t>
            </a:r>
            <a:r>
              <a:rPr sz="3200" spc="-70" dirty="0">
                <a:latin typeface="Arial" panose="020B0604020202020204"/>
                <a:cs typeface="Arial" panose="020B0604020202020204"/>
              </a:rPr>
              <a:t> </a:t>
            </a:r>
            <a:r>
              <a:rPr sz="3200" dirty="0">
                <a:latin typeface="Arial" panose="020B0604020202020204"/>
                <a:cs typeface="Arial" panose="020B0604020202020204"/>
              </a:rPr>
              <a:t>of</a:t>
            </a:r>
            <a:r>
              <a:rPr sz="3200" spc="-25" dirty="0">
                <a:latin typeface="Arial" panose="020B0604020202020204"/>
                <a:cs typeface="Arial" panose="020B0604020202020204"/>
              </a:rPr>
              <a:t> </a:t>
            </a:r>
            <a:r>
              <a:rPr sz="3200" dirty="0">
                <a:latin typeface="Arial" panose="020B0604020202020204"/>
                <a:cs typeface="Arial" panose="020B0604020202020204"/>
              </a:rPr>
              <a:t>the</a:t>
            </a:r>
            <a:r>
              <a:rPr sz="3200" spc="-15" dirty="0">
                <a:latin typeface="Arial" panose="020B0604020202020204"/>
                <a:cs typeface="Arial" panose="020B0604020202020204"/>
              </a:rPr>
              <a:t> </a:t>
            </a:r>
            <a:r>
              <a:rPr sz="3200" spc="-10" dirty="0">
                <a:latin typeface="Arial" panose="020B0604020202020204"/>
                <a:cs typeface="Arial" panose="020B0604020202020204"/>
              </a:rPr>
              <a:t>Pr</a:t>
            </a:r>
            <a:r>
              <a:rPr sz="3200" spc="-20" dirty="0">
                <a:latin typeface="Arial" panose="020B0604020202020204"/>
                <a:cs typeface="Arial" panose="020B0604020202020204"/>
              </a:rPr>
              <a:t>otot</a:t>
            </a:r>
            <a:r>
              <a:rPr sz="3200" dirty="0">
                <a:latin typeface="Arial" panose="020B0604020202020204"/>
                <a:cs typeface="Arial" panose="020B0604020202020204"/>
              </a:rPr>
              <a:t>y</a:t>
            </a:r>
            <a:r>
              <a:rPr sz="3200" spc="-40" dirty="0">
                <a:latin typeface="Arial" panose="020B0604020202020204"/>
                <a:cs typeface="Arial" panose="020B0604020202020204"/>
              </a:rPr>
              <a:t>p</a:t>
            </a:r>
            <a:r>
              <a:rPr sz="3200" spc="-20" dirty="0">
                <a:latin typeface="Arial" panose="020B0604020202020204"/>
                <a:cs typeface="Arial" panose="020B0604020202020204"/>
              </a:rPr>
              <a:t>in</a:t>
            </a:r>
            <a:r>
              <a:rPr sz="3200" dirty="0">
                <a:latin typeface="Arial" panose="020B0604020202020204"/>
                <a:cs typeface="Arial" panose="020B0604020202020204"/>
              </a:rPr>
              <a:t>g	</a:t>
            </a:r>
            <a:r>
              <a:rPr sz="3200" spc="-5" dirty="0">
                <a:latin typeface="Arial" panose="020B0604020202020204"/>
                <a:cs typeface="Arial" panose="020B0604020202020204"/>
              </a:rPr>
              <a:t>Model</a:t>
            </a:r>
            <a:endParaRPr sz="3200" dirty="0">
              <a:latin typeface="Arial" panose="020B0604020202020204"/>
              <a:cs typeface="Arial" panose="020B0604020202020204"/>
            </a:endParaRPr>
          </a:p>
        </p:txBody>
      </p:sp>
      <p:sp>
        <p:nvSpPr>
          <p:cNvPr id="3" name="object 3"/>
          <p:cNvSpPr txBox="1"/>
          <p:nvPr/>
        </p:nvSpPr>
        <p:spPr>
          <a:xfrm>
            <a:off x="688035" y="1523746"/>
            <a:ext cx="7915909" cy="2687955"/>
          </a:xfrm>
          <a:prstGeom prst="rect">
            <a:avLst/>
          </a:prstGeom>
        </p:spPr>
        <p:txBody>
          <a:bodyPr vert="horz" wrap="square" lIns="0" tIns="12065" rIns="0" bIns="0" rtlCol="0">
            <a:spAutoFit/>
          </a:bodyPr>
          <a:lstStyle/>
          <a:p>
            <a:pPr marL="355600" marR="5080" indent="-342900" algn="just">
              <a:lnSpc>
                <a:spcPct val="100000"/>
              </a:lnSpc>
              <a:spcBef>
                <a:spcPts val="95"/>
              </a:spcBef>
              <a:buChar char="•"/>
              <a:tabLst>
                <a:tab pos="355600" algn="l"/>
              </a:tabLst>
            </a:pPr>
            <a:r>
              <a:rPr sz="2800" spc="-20" dirty="0">
                <a:latin typeface="Arial" panose="020B0604020202020204"/>
                <a:cs typeface="Arial" panose="020B0604020202020204"/>
              </a:rPr>
              <a:t>Practically, </a:t>
            </a:r>
            <a:r>
              <a:rPr sz="2800" spc="-5" dirty="0">
                <a:latin typeface="Arial" panose="020B0604020202020204"/>
                <a:cs typeface="Arial" panose="020B0604020202020204"/>
              </a:rPr>
              <a:t>this methodology may increase </a:t>
            </a:r>
            <a:r>
              <a:rPr sz="2800" spc="-10" dirty="0">
                <a:latin typeface="Arial" panose="020B0604020202020204"/>
                <a:cs typeface="Arial" panose="020B0604020202020204"/>
              </a:rPr>
              <a:t>the  </a:t>
            </a:r>
            <a:r>
              <a:rPr sz="2800" dirty="0">
                <a:latin typeface="Arial" panose="020B0604020202020204"/>
                <a:cs typeface="Arial" panose="020B0604020202020204"/>
              </a:rPr>
              <a:t>complexity of </a:t>
            </a:r>
            <a:r>
              <a:rPr sz="2800" spc="-5" dirty="0">
                <a:latin typeface="Arial" panose="020B0604020202020204"/>
                <a:cs typeface="Arial" panose="020B0604020202020204"/>
              </a:rPr>
              <a:t>the </a:t>
            </a:r>
            <a:r>
              <a:rPr sz="2800" dirty="0">
                <a:latin typeface="Arial" panose="020B0604020202020204"/>
                <a:cs typeface="Arial" panose="020B0604020202020204"/>
              </a:rPr>
              <a:t>system as </a:t>
            </a:r>
            <a:r>
              <a:rPr sz="2800" spc="-5" dirty="0">
                <a:latin typeface="Arial" panose="020B0604020202020204"/>
                <a:cs typeface="Arial" panose="020B0604020202020204"/>
              </a:rPr>
              <a:t>scope </a:t>
            </a:r>
            <a:r>
              <a:rPr sz="2800" dirty="0">
                <a:latin typeface="Arial" panose="020B0604020202020204"/>
                <a:cs typeface="Arial" panose="020B0604020202020204"/>
              </a:rPr>
              <a:t>of </a:t>
            </a:r>
            <a:r>
              <a:rPr sz="2800" spc="-5" dirty="0">
                <a:latin typeface="Arial" panose="020B0604020202020204"/>
                <a:cs typeface="Arial" panose="020B0604020202020204"/>
              </a:rPr>
              <a:t>the  </a:t>
            </a:r>
            <a:r>
              <a:rPr sz="2800" dirty="0">
                <a:latin typeface="Arial" panose="020B0604020202020204"/>
                <a:cs typeface="Arial" panose="020B0604020202020204"/>
              </a:rPr>
              <a:t>system </a:t>
            </a:r>
            <a:r>
              <a:rPr sz="2800" spc="-5" dirty="0">
                <a:latin typeface="Arial" panose="020B0604020202020204"/>
                <a:cs typeface="Arial" panose="020B0604020202020204"/>
              </a:rPr>
              <a:t>may expand </a:t>
            </a:r>
            <a:r>
              <a:rPr sz="2800" dirty="0">
                <a:latin typeface="Arial" panose="020B0604020202020204"/>
                <a:cs typeface="Arial" panose="020B0604020202020204"/>
              </a:rPr>
              <a:t>beyond original</a:t>
            </a:r>
            <a:r>
              <a:rPr sz="2800" spc="30" dirty="0">
                <a:latin typeface="Arial" panose="020B0604020202020204"/>
                <a:cs typeface="Arial" panose="020B0604020202020204"/>
              </a:rPr>
              <a:t> </a:t>
            </a:r>
            <a:r>
              <a:rPr sz="2800" spc="-5" dirty="0">
                <a:latin typeface="Arial" panose="020B0604020202020204"/>
                <a:cs typeface="Arial" panose="020B0604020202020204"/>
              </a:rPr>
              <a:t>plans</a:t>
            </a:r>
            <a:endParaRPr sz="2800">
              <a:latin typeface="Arial" panose="020B0604020202020204"/>
              <a:cs typeface="Arial" panose="020B0604020202020204"/>
            </a:endParaRPr>
          </a:p>
          <a:p>
            <a:pPr marL="355600" marR="5080" indent="-342900" algn="just">
              <a:lnSpc>
                <a:spcPct val="100000"/>
              </a:lnSpc>
              <a:spcBef>
                <a:spcPts val="805"/>
              </a:spcBef>
              <a:buChar char="•"/>
              <a:tabLst>
                <a:tab pos="355600" algn="l"/>
              </a:tabLst>
            </a:pPr>
            <a:r>
              <a:rPr sz="2800" spc="-5" dirty="0">
                <a:latin typeface="Arial" panose="020B0604020202020204"/>
                <a:cs typeface="Arial" panose="020B0604020202020204"/>
              </a:rPr>
              <a:t>it is more costly </a:t>
            </a:r>
            <a:r>
              <a:rPr sz="2800" spc="-10" dirty="0">
                <a:latin typeface="Arial" panose="020B0604020202020204"/>
                <a:cs typeface="Arial" panose="020B0604020202020204"/>
              </a:rPr>
              <a:t>in </a:t>
            </a:r>
            <a:r>
              <a:rPr sz="2800" spc="-5" dirty="0">
                <a:latin typeface="Arial" panose="020B0604020202020204"/>
                <a:cs typeface="Arial" panose="020B0604020202020204"/>
              </a:rPr>
              <a:t>terms </a:t>
            </a:r>
            <a:r>
              <a:rPr sz="2800" dirty="0">
                <a:latin typeface="Arial" panose="020B0604020202020204"/>
                <a:cs typeface="Arial" panose="020B0604020202020204"/>
              </a:rPr>
              <a:t>of </a:t>
            </a:r>
            <a:r>
              <a:rPr sz="2800" spc="-5" dirty="0">
                <a:latin typeface="Arial" panose="020B0604020202020204"/>
                <a:cs typeface="Arial" panose="020B0604020202020204"/>
              </a:rPr>
              <a:t>time </a:t>
            </a:r>
            <a:r>
              <a:rPr sz="2800" dirty="0">
                <a:latin typeface="Arial" panose="020B0604020202020204"/>
                <a:cs typeface="Arial" panose="020B0604020202020204"/>
              </a:rPr>
              <a:t>and money  </a:t>
            </a:r>
            <a:r>
              <a:rPr sz="2800" spc="-5" dirty="0">
                <a:latin typeface="Arial" panose="020B0604020202020204"/>
                <a:cs typeface="Arial" panose="020B0604020202020204"/>
              </a:rPr>
              <a:t>when </a:t>
            </a:r>
            <a:r>
              <a:rPr sz="2800" dirty="0">
                <a:latin typeface="Arial" panose="020B0604020202020204"/>
                <a:cs typeface="Arial" panose="020B0604020202020204"/>
              </a:rPr>
              <a:t>compared </a:t>
            </a:r>
            <a:r>
              <a:rPr sz="2800" spc="-5" dirty="0">
                <a:latin typeface="Arial" panose="020B0604020202020204"/>
                <a:cs typeface="Arial" panose="020B0604020202020204"/>
              </a:rPr>
              <a:t>to </a:t>
            </a:r>
            <a:r>
              <a:rPr sz="2800" dirty="0">
                <a:latin typeface="Arial" panose="020B0604020202020204"/>
                <a:cs typeface="Arial" panose="020B0604020202020204"/>
              </a:rPr>
              <a:t>alternative development  </a:t>
            </a:r>
            <a:r>
              <a:rPr sz="2800" spc="-5" dirty="0">
                <a:latin typeface="Arial" panose="020B0604020202020204"/>
                <a:cs typeface="Arial" panose="020B0604020202020204"/>
              </a:rPr>
              <a:t>methods, </a:t>
            </a:r>
            <a:r>
              <a:rPr sz="2800" dirty="0">
                <a:latin typeface="Arial" panose="020B0604020202020204"/>
                <a:cs typeface="Arial" panose="020B0604020202020204"/>
              </a:rPr>
              <a:t>such as </a:t>
            </a:r>
            <a:r>
              <a:rPr sz="2800" spc="-5" dirty="0">
                <a:latin typeface="Arial" panose="020B0604020202020204"/>
                <a:cs typeface="Arial" panose="020B0604020202020204"/>
              </a:rPr>
              <a:t>the</a:t>
            </a:r>
            <a:r>
              <a:rPr sz="2800" spc="-5" dirty="0">
                <a:solidFill>
                  <a:srgbClr val="1154CC"/>
                </a:solidFill>
                <a:latin typeface="Arial" panose="020B0604020202020204"/>
                <a:cs typeface="Arial" panose="020B0604020202020204"/>
              </a:rPr>
              <a:t> </a:t>
            </a:r>
            <a:r>
              <a:rPr sz="2800" u="heavy" dirty="0">
                <a:solidFill>
                  <a:srgbClr val="1154CC"/>
                </a:solidFill>
                <a:uFill>
                  <a:solidFill>
                    <a:srgbClr val="1154CC"/>
                  </a:solidFill>
                </a:uFill>
                <a:latin typeface="Arial" panose="020B0604020202020204"/>
                <a:cs typeface="Arial" panose="020B0604020202020204"/>
                <a:hlinkClick r:id="rId1"/>
              </a:rPr>
              <a:t>spiral</a:t>
            </a:r>
            <a:r>
              <a:rPr sz="2800" dirty="0">
                <a:solidFill>
                  <a:srgbClr val="1154CC"/>
                </a:solidFill>
                <a:latin typeface="Arial" panose="020B0604020202020204"/>
                <a:cs typeface="Arial" panose="020B0604020202020204"/>
                <a:hlinkClick r:id="rId1"/>
              </a:rPr>
              <a:t> </a:t>
            </a:r>
            <a:r>
              <a:rPr sz="2800" dirty="0">
                <a:latin typeface="Arial" panose="020B0604020202020204"/>
                <a:cs typeface="Arial" panose="020B0604020202020204"/>
              </a:rPr>
              <a:t>or</a:t>
            </a:r>
            <a:r>
              <a:rPr sz="2800" dirty="0">
                <a:solidFill>
                  <a:srgbClr val="1154CC"/>
                </a:solidFill>
                <a:latin typeface="Arial" panose="020B0604020202020204"/>
                <a:cs typeface="Arial" panose="020B0604020202020204"/>
                <a:hlinkClick r:id="rId2"/>
              </a:rPr>
              <a:t> </a:t>
            </a:r>
            <a:r>
              <a:rPr sz="2800" u="heavy" spc="-5" dirty="0">
                <a:solidFill>
                  <a:srgbClr val="1154CC"/>
                </a:solidFill>
                <a:uFill>
                  <a:solidFill>
                    <a:srgbClr val="1154CC"/>
                  </a:solidFill>
                </a:uFill>
                <a:latin typeface="Arial" panose="020B0604020202020204"/>
                <a:cs typeface="Arial" panose="020B0604020202020204"/>
                <a:hlinkClick r:id="rId2"/>
              </a:rPr>
              <a:t>waterfall</a:t>
            </a:r>
            <a:r>
              <a:rPr sz="2800" u="heavy" spc="60" dirty="0">
                <a:solidFill>
                  <a:srgbClr val="1154CC"/>
                </a:solidFill>
                <a:uFill>
                  <a:solidFill>
                    <a:srgbClr val="1154CC"/>
                  </a:solidFill>
                </a:uFill>
                <a:latin typeface="Arial" panose="020B0604020202020204"/>
                <a:cs typeface="Arial" panose="020B0604020202020204"/>
                <a:hlinkClick r:id="rId2"/>
              </a:rPr>
              <a:t> </a:t>
            </a:r>
            <a:r>
              <a:rPr sz="2800" u="heavy" dirty="0">
                <a:solidFill>
                  <a:srgbClr val="1154CC"/>
                </a:solidFill>
                <a:uFill>
                  <a:solidFill>
                    <a:srgbClr val="1154CC"/>
                  </a:solidFill>
                </a:uFill>
                <a:latin typeface="Arial" panose="020B0604020202020204"/>
                <a:cs typeface="Arial" panose="020B0604020202020204"/>
                <a:hlinkClick r:id="rId2"/>
              </a:rPr>
              <a:t>model</a:t>
            </a:r>
            <a:r>
              <a:rPr sz="2800" dirty="0">
                <a:latin typeface="Arial" panose="020B0604020202020204"/>
                <a:cs typeface="Arial" panose="020B0604020202020204"/>
              </a:rPr>
              <a:t>.</a:t>
            </a:r>
            <a:endParaRPr sz="2800">
              <a:latin typeface="Arial" panose="020B0604020202020204"/>
              <a:cs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439927"/>
            <a:ext cx="5040883"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20" dirty="0"/>
              <a:t>Spiral</a:t>
            </a:r>
            <a:r>
              <a:rPr spc="-130" dirty="0"/>
              <a:t> </a:t>
            </a:r>
            <a:r>
              <a:rPr dirty="0"/>
              <a:t>Model</a:t>
            </a:r>
            <a:endParaRPr dirty="0"/>
          </a:p>
        </p:txBody>
      </p:sp>
      <p:sp>
        <p:nvSpPr>
          <p:cNvPr id="3" name="object 3"/>
          <p:cNvSpPr txBox="1"/>
          <p:nvPr/>
        </p:nvSpPr>
        <p:spPr>
          <a:xfrm>
            <a:off x="688035" y="1447037"/>
            <a:ext cx="8003540" cy="3642360"/>
          </a:xfrm>
          <a:prstGeom prst="rect">
            <a:avLst/>
          </a:prstGeom>
        </p:spPr>
        <p:txBody>
          <a:bodyPr vert="horz" wrap="square" lIns="0" tIns="12065" rIns="0" bIns="0" rtlCol="0">
            <a:spAutoFit/>
          </a:bodyPr>
          <a:lstStyle/>
          <a:p>
            <a:pPr marL="355600" marR="5080" indent="-342900" algn="just">
              <a:lnSpc>
                <a:spcPct val="100000"/>
              </a:lnSpc>
              <a:spcBef>
                <a:spcPts val="95"/>
              </a:spcBef>
              <a:buChar char="•"/>
              <a:tabLst>
                <a:tab pos="355600" algn="l"/>
              </a:tabLst>
            </a:pPr>
            <a:r>
              <a:rPr sz="2800" spc="-5" dirty="0">
                <a:latin typeface="Arial" panose="020B0604020202020204"/>
                <a:cs typeface="Arial" panose="020B0604020202020204"/>
                <a:hlinkClick r:id="rId1"/>
              </a:rPr>
              <a:t>The </a:t>
            </a:r>
            <a:r>
              <a:rPr sz="2800" dirty="0">
                <a:latin typeface="Arial" panose="020B0604020202020204"/>
                <a:cs typeface="Arial" panose="020B0604020202020204"/>
                <a:hlinkClick r:id="rId1"/>
              </a:rPr>
              <a:t>spiral </a:t>
            </a:r>
            <a:r>
              <a:rPr sz="2800" spc="-5" dirty="0">
                <a:latin typeface="Arial" panose="020B0604020202020204"/>
                <a:cs typeface="Arial" panose="020B0604020202020204"/>
                <a:hlinkClick r:id="rId1"/>
              </a:rPr>
              <a:t>model is similar to the</a:t>
            </a:r>
            <a:r>
              <a:rPr sz="2800" spc="-5" dirty="0">
                <a:solidFill>
                  <a:srgbClr val="1154CC"/>
                </a:solidFill>
                <a:latin typeface="Arial" panose="020B0604020202020204"/>
                <a:cs typeface="Arial" panose="020B0604020202020204"/>
                <a:hlinkClick r:id="rId1"/>
              </a:rPr>
              <a:t> </a:t>
            </a:r>
            <a:r>
              <a:rPr sz="2800" u="heavy" spc="-5" dirty="0">
                <a:solidFill>
                  <a:srgbClr val="1154CC"/>
                </a:solidFill>
                <a:uFill>
                  <a:solidFill>
                    <a:srgbClr val="1154CC"/>
                  </a:solidFill>
                </a:uFill>
                <a:latin typeface="Arial" panose="020B0604020202020204"/>
                <a:cs typeface="Arial" panose="020B0604020202020204"/>
                <a:hlinkClick r:id="rId1"/>
              </a:rPr>
              <a:t>incremental  </a:t>
            </a:r>
            <a:r>
              <a:rPr sz="2800" u="heavy" dirty="0">
                <a:solidFill>
                  <a:srgbClr val="1154CC"/>
                </a:solidFill>
                <a:uFill>
                  <a:solidFill>
                    <a:srgbClr val="1154CC"/>
                  </a:solidFill>
                </a:uFill>
                <a:latin typeface="Arial" panose="020B0604020202020204"/>
                <a:cs typeface="Arial" panose="020B0604020202020204"/>
                <a:hlinkClick r:id="rId1"/>
              </a:rPr>
              <a:t>model</a:t>
            </a:r>
            <a:r>
              <a:rPr sz="2800" dirty="0">
                <a:latin typeface="Arial" panose="020B0604020202020204"/>
                <a:cs typeface="Arial" panose="020B0604020202020204"/>
                <a:hlinkClick r:id="rId1"/>
              </a:rPr>
              <a:t>, </a:t>
            </a:r>
            <a:r>
              <a:rPr sz="2800" spc="-5" dirty="0">
                <a:latin typeface="Arial" panose="020B0604020202020204"/>
                <a:cs typeface="Arial" panose="020B0604020202020204"/>
                <a:hlinkClick r:id="rId1"/>
              </a:rPr>
              <a:t>with </a:t>
            </a:r>
            <a:r>
              <a:rPr sz="2800" dirty="0">
                <a:latin typeface="Arial" panose="020B0604020202020204"/>
                <a:cs typeface="Arial" panose="020B0604020202020204"/>
                <a:hlinkClick r:id="rId1"/>
              </a:rPr>
              <a:t>more emphasis </a:t>
            </a:r>
            <a:r>
              <a:rPr sz="2800" spc="-5" dirty="0">
                <a:latin typeface="Arial" panose="020B0604020202020204"/>
                <a:cs typeface="Arial" panose="020B0604020202020204"/>
                <a:hlinkClick r:id="rId1"/>
              </a:rPr>
              <a:t>placed on </a:t>
            </a:r>
            <a:r>
              <a:rPr sz="2800" dirty="0">
                <a:latin typeface="Arial" panose="020B0604020202020204"/>
                <a:cs typeface="Arial" panose="020B0604020202020204"/>
                <a:hlinkClick r:id="rId1"/>
              </a:rPr>
              <a:t>risk </a:t>
            </a:r>
            <a:r>
              <a:rPr sz="2800" dirty="0">
                <a:latin typeface="Arial" panose="020B0604020202020204"/>
                <a:cs typeface="Arial" panose="020B0604020202020204"/>
              </a:rPr>
              <a:t> analysis.</a:t>
            </a:r>
            <a:endParaRPr sz="2800">
              <a:latin typeface="Arial" panose="020B0604020202020204"/>
              <a:cs typeface="Arial" panose="020B0604020202020204"/>
            </a:endParaRPr>
          </a:p>
          <a:p>
            <a:pPr marL="355600" marR="6350" indent="-342900" algn="just">
              <a:lnSpc>
                <a:spcPct val="100000"/>
              </a:lnSpc>
              <a:spcBef>
                <a:spcPts val="805"/>
              </a:spcBef>
              <a:buChar char="•"/>
              <a:tabLst>
                <a:tab pos="355600" algn="l"/>
              </a:tabLst>
            </a:pPr>
            <a:r>
              <a:rPr sz="2800" spc="-5" dirty="0">
                <a:latin typeface="Arial" panose="020B0604020202020204"/>
                <a:cs typeface="Arial" panose="020B0604020202020204"/>
              </a:rPr>
              <a:t>The </a:t>
            </a:r>
            <a:r>
              <a:rPr sz="2800" dirty="0">
                <a:latin typeface="Arial" panose="020B0604020202020204"/>
                <a:cs typeface="Arial" panose="020B0604020202020204"/>
              </a:rPr>
              <a:t>spiral </a:t>
            </a:r>
            <a:r>
              <a:rPr sz="2800" spc="-5" dirty="0">
                <a:latin typeface="Arial" panose="020B0604020202020204"/>
                <a:cs typeface="Arial" panose="020B0604020202020204"/>
              </a:rPr>
              <a:t>model has </a:t>
            </a:r>
            <a:r>
              <a:rPr sz="2800" dirty="0">
                <a:latin typeface="Arial" panose="020B0604020202020204"/>
                <a:cs typeface="Arial" panose="020B0604020202020204"/>
              </a:rPr>
              <a:t>four </a:t>
            </a:r>
            <a:r>
              <a:rPr sz="2800" spc="-5" dirty="0">
                <a:latin typeface="Arial" panose="020B0604020202020204"/>
                <a:cs typeface="Arial" panose="020B0604020202020204"/>
              </a:rPr>
              <a:t>phases: </a:t>
            </a:r>
            <a:r>
              <a:rPr sz="2800" dirty="0">
                <a:latin typeface="Arial" panose="020B0604020202020204"/>
                <a:cs typeface="Arial" panose="020B0604020202020204"/>
              </a:rPr>
              <a:t>Planning,  </a:t>
            </a:r>
            <a:r>
              <a:rPr sz="2800" spc="-5" dirty="0">
                <a:latin typeface="Arial" panose="020B0604020202020204"/>
                <a:cs typeface="Arial" panose="020B0604020202020204"/>
              </a:rPr>
              <a:t>Risk Analysis, Engineering </a:t>
            </a:r>
            <a:r>
              <a:rPr sz="2800" dirty="0">
                <a:latin typeface="Arial" panose="020B0604020202020204"/>
                <a:cs typeface="Arial" panose="020B0604020202020204"/>
              </a:rPr>
              <a:t>and</a:t>
            </a:r>
            <a:r>
              <a:rPr sz="2800" spc="-70" dirty="0">
                <a:latin typeface="Arial" panose="020B0604020202020204"/>
                <a:cs typeface="Arial" panose="020B0604020202020204"/>
              </a:rPr>
              <a:t> </a:t>
            </a:r>
            <a:r>
              <a:rPr sz="2800" spc="-5" dirty="0">
                <a:latin typeface="Arial" panose="020B0604020202020204"/>
                <a:cs typeface="Arial" panose="020B0604020202020204"/>
              </a:rPr>
              <a:t>Evaluation</a:t>
            </a:r>
            <a:endParaRPr sz="2800">
              <a:latin typeface="Arial" panose="020B0604020202020204"/>
              <a:cs typeface="Arial" panose="020B0604020202020204"/>
            </a:endParaRPr>
          </a:p>
          <a:p>
            <a:pPr marL="355600" marR="6350" indent="-342900" algn="just">
              <a:lnSpc>
                <a:spcPct val="100000"/>
              </a:lnSpc>
              <a:spcBef>
                <a:spcPts val="795"/>
              </a:spcBef>
              <a:buChar char="•"/>
              <a:tabLst>
                <a:tab pos="355600" algn="l"/>
              </a:tabLst>
            </a:pPr>
            <a:r>
              <a:rPr sz="2800" spc="-5" dirty="0">
                <a:latin typeface="Arial" panose="020B0604020202020204"/>
                <a:cs typeface="Arial" panose="020B0604020202020204"/>
              </a:rPr>
              <a:t>A software </a:t>
            </a:r>
            <a:r>
              <a:rPr sz="2800" dirty="0">
                <a:latin typeface="Arial" panose="020B0604020202020204"/>
                <a:cs typeface="Arial" panose="020B0604020202020204"/>
              </a:rPr>
              <a:t>project repeatedly passes through  these </a:t>
            </a:r>
            <a:r>
              <a:rPr sz="2800" spc="-5" dirty="0">
                <a:latin typeface="Arial" panose="020B0604020202020204"/>
                <a:cs typeface="Arial" panose="020B0604020202020204"/>
              </a:rPr>
              <a:t>phases in </a:t>
            </a:r>
            <a:r>
              <a:rPr sz="2800" dirty="0">
                <a:latin typeface="Arial" panose="020B0604020202020204"/>
                <a:cs typeface="Arial" panose="020B0604020202020204"/>
              </a:rPr>
              <a:t>iterations (called Spirals </a:t>
            </a:r>
            <a:r>
              <a:rPr sz="2800" spc="-5" dirty="0">
                <a:latin typeface="Arial" panose="020B0604020202020204"/>
                <a:cs typeface="Arial" panose="020B0604020202020204"/>
              </a:rPr>
              <a:t>in </a:t>
            </a:r>
            <a:r>
              <a:rPr sz="2800" dirty="0">
                <a:latin typeface="Arial" panose="020B0604020202020204"/>
                <a:cs typeface="Arial" panose="020B0604020202020204"/>
              </a:rPr>
              <a:t>this  model).</a:t>
            </a:r>
            <a:endParaRPr sz="2800">
              <a:latin typeface="Arial" panose="020B0604020202020204"/>
              <a:cs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02000" y="2413635"/>
            <a:ext cx="2540000" cy="2030095"/>
          </a:xfrm>
          <a:prstGeom prst="rect">
            <a:avLst/>
          </a:prstGeom>
          <a:noFill/>
        </p:spPr>
        <p:txBody>
          <a:bodyPr wrap="square" rtlCol="0" anchor="t">
            <a:spAutoFit/>
          </a:bodyPr>
          <a:p>
            <a:r>
              <a:rPr lang="en-US"/>
              <a:t>The best-suited example for the spiral model is MS-Excel because MS-Excel sheet having several cells, which are the components of an excel sheet.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915924"/>
            <a:ext cx="8074152" cy="5026152"/>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662736" y="865124"/>
            <a:ext cx="1947545" cy="759460"/>
          </a:xfrm>
          <a:prstGeom prst="rect">
            <a:avLst/>
          </a:prstGeom>
        </p:spPr>
        <p:txBody>
          <a:bodyPr vert="horz" wrap="square" lIns="0" tIns="13335" rIns="0" bIns="0" rtlCol="0">
            <a:spAutoFit/>
          </a:bodyPr>
          <a:lstStyle/>
          <a:p>
            <a:pPr marL="193675">
              <a:lnSpc>
                <a:spcPct val="100000"/>
              </a:lnSpc>
              <a:spcBef>
                <a:spcPts val="105"/>
              </a:spcBef>
            </a:pPr>
            <a:r>
              <a:rPr sz="2000" b="1" u="heavy" dirty="0">
                <a:solidFill>
                  <a:srgbClr val="FF0000"/>
                </a:solidFill>
                <a:uFill>
                  <a:solidFill>
                    <a:srgbClr val="FF0000"/>
                  </a:solidFill>
                </a:uFill>
                <a:latin typeface="Arial" panose="020B0604020202020204"/>
                <a:cs typeface="Arial" panose="020B0604020202020204"/>
              </a:rPr>
              <a:t>OBJECTIVES</a:t>
            </a:r>
            <a:endParaRPr sz="2000">
              <a:latin typeface="Arial" panose="020B0604020202020204"/>
              <a:cs typeface="Arial" panose="020B0604020202020204"/>
            </a:endParaRPr>
          </a:p>
          <a:p>
            <a:pPr marL="12700" marR="5080">
              <a:lnSpc>
                <a:spcPct val="100000"/>
              </a:lnSpc>
              <a:spcBef>
                <a:spcPts val="10"/>
              </a:spcBef>
            </a:pPr>
            <a:r>
              <a:rPr sz="1400" b="1" spc="-5" dirty="0">
                <a:solidFill>
                  <a:srgbClr val="00AE50"/>
                </a:solidFill>
                <a:latin typeface="Arial" panose="020B0604020202020204"/>
                <a:cs typeface="Arial" panose="020B0604020202020204"/>
              </a:rPr>
              <a:t>Determine </a:t>
            </a:r>
            <a:r>
              <a:rPr sz="1400" b="1" spc="-10" dirty="0">
                <a:solidFill>
                  <a:srgbClr val="00AE50"/>
                </a:solidFill>
                <a:latin typeface="Arial" panose="020B0604020202020204"/>
                <a:cs typeface="Arial" panose="020B0604020202020204"/>
              </a:rPr>
              <a:t>objective  alternative,</a:t>
            </a:r>
            <a:r>
              <a:rPr sz="1400" b="1" spc="-120" dirty="0">
                <a:solidFill>
                  <a:srgbClr val="00AE50"/>
                </a:solidFill>
                <a:latin typeface="Arial" panose="020B0604020202020204"/>
                <a:cs typeface="Arial" panose="020B0604020202020204"/>
              </a:rPr>
              <a:t> </a:t>
            </a:r>
            <a:r>
              <a:rPr sz="1400" b="1" spc="-10" dirty="0">
                <a:solidFill>
                  <a:srgbClr val="00AE50"/>
                </a:solidFill>
                <a:latin typeface="Arial" panose="020B0604020202020204"/>
                <a:cs typeface="Arial" panose="020B0604020202020204"/>
              </a:rPr>
              <a:t>constraints</a:t>
            </a:r>
            <a:endParaRPr sz="1400">
              <a:latin typeface="Arial" panose="020B0604020202020204"/>
              <a:cs typeface="Arial" panose="020B0604020202020204"/>
            </a:endParaRPr>
          </a:p>
        </p:txBody>
      </p:sp>
      <p:sp>
        <p:nvSpPr>
          <p:cNvPr id="4" name="object 4"/>
          <p:cNvSpPr txBox="1"/>
          <p:nvPr/>
        </p:nvSpPr>
        <p:spPr>
          <a:xfrm>
            <a:off x="6557009" y="871220"/>
            <a:ext cx="1946275" cy="760730"/>
          </a:xfrm>
          <a:prstGeom prst="rect">
            <a:avLst/>
          </a:prstGeom>
        </p:spPr>
        <p:txBody>
          <a:bodyPr vert="horz" wrap="square" lIns="0" tIns="13335" rIns="0" bIns="0" rtlCol="0">
            <a:spAutoFit/>
          </a:bodyPr>
          <a:lstStyle/>
          <a:p>
            <a:pPr marL="652780">
              <a:lnSpc>
                <a:spcPct val="100000"/>
              </a:lnSpc>
              <a:spcBef>
                <a:spcPts val="105"/>
              </a:spcBef>
            </a:pPr>
            <a:r>
              <a:rPr sz="2000" b="1" u="heavy" dirty="0">
                <a:solidFill>
                  <a:srgbClr val="FF0000"/>
                </a:solidFill>
                <a:uFill>
                  <a:solidFill>
                    <a:srgbClr val="FF0000"/>
                  </a:solidFill>
                </a:uFill>
                <a:latin typeface="Arial" panose="020B0604020202020204"/>
                <a:cs typeface="Arial" panose="020B0604020202020204"/>
              </a:rPr>
              <a:t>RISKS</a:t>
            </a:r>
            <a:endParaRPr sz="2000">
              <a:latin typeface="Arial" panose="020B0604020202020204"/>
              <a:cs typeface="Arial" panose="020B0604020202020204"/>
            </a:endParaRPr>
          </a:p>
          <a:p>
            <a:pPr marL="12700" marR="5080">
              <a:lnSpc>
                <a:spcPct val="100000"/>
              </a:lnSpc>
              <a:spcBef>
                <a:spcPts val="20"/>
              </a:spcBef>
            </a:pPr>
            <a:r>
              <a:rPr sz="1400" b="1" spc="-5" dirty="0">
                <a:solidFill>
                  <a:srgbClr val="00AE50"/>
                </a:solidFill>
                <a:latin typeface="Arial" panose="020B0604020202020204"/>
                <a:cs typeface="Arial" panose="020B0604020202020204"/>
              </a:rPr>
              <a:t>Evaluate </a:t>
            </a:r>
            <a:r>
              <a:rPr sz="1400" b="1" spc="-10" dirty="0">
                <a:solidFill>
                  <a:srgbClr val="00AE50"/>
                </a:solidFill>
                <a:latin typeface="Arial" panose="020B0604020202020204"/>
                <a:cs typeface="Arial" panose="020B0604020202020204"/>
              </a:rPr>
              <a:t>alternative,  identify </a:t>
            </a:r>
            <a:r>
              <a:rPr sz="1400" b="1" dirty="0">
                <a:solidFill>
                  <a:srgbClr val="00AE50"/>
                </a:solidFill>
                <a:latin typeface="Arial" panose="020B0604020202020204"/>
                <a:cs typeface="Arial" panose="020B0604020202020204"/>
              </a:rPr>
              <a:t>&amp; </a:t>
            </a:r>
            <a:r>
              <a:rPr sz="1400" b="1" spc="-5" dirty="0">
                <a:solidFill>
                  <a:srgbClr val="00AE50"/>
                </a:solidFill>
                <a:latin typeface="Arial" panose="020B0604020202020204"/>
                <a:cs typeface="Arial" panose="020B0604020202020204"/>
              </a:rPr>
              <a:t>resolve</a:t>
            </a:r>
            <a:r>
              <a:rPr sz="1400" b="1" spc="-235" dirty="0">
                <a:solidFill>
                  <a:srgbClr val="00AE50"/>
                </a:solidFill>
                <a:latin typeface="Arial" panose="020B0604020202020204"/>
                <a:cs typeface="Arial" panose="020B0604020202020204"/>
              </a:rPr>
              <a:t> </a:t>
            </a:r>
            <a:r>
              <a:rPr sz="1400" b="1" dirty="0">
                <a:solidFill>
                  <a:srgbClr val="00AE50"/>
                </a:solidFill>
                <a:latin typeface="Arial" panose="020B0604020202020204"/>
                <a:cs typeface="Arial" panose="020B0604020202020204"/>
              </a:rPr>
              <a:t>risks</a:t>
            </a:r>
            <a:endParaRPr sz="1400">
              <a:latin typeface="Arial" panose="020B0604020202020204"/>
              <a:cs typeface="Arial" panose="020B0604020202020204"/>
            </a:endParaRPr>
          </a:p>
        </p:txBody>
      </p:sp>
      <p:sp>
        <p:nvSpPr>
          <p:cNvPr id="5" name="object 5"/>
          <p:cNvSpPr txBox="1"/>
          <p:nvPr/>
        </p:nvSpPr>
        <p:spPr>
          <a:xfrm>
            <a:off x="7674991" y="4134358"/>
            <a:ext cx="1341755" cy="972819"/>
          </a:xfrm>
          <a:prstGeom prst="rect">
            <a:avLst/>
          </a:prstGeom>
        </p:spPr>
        <p:txBody>
          <a:bodyPr vert="horz" wrap="square" lIns="0" tIns="12700" rIns="0" bIns="0" rtlCol="0">
            <a:spAutoFit/>
          </a:bodyPr>
          <a:lstStyle/>
          <a:p>
            <a:pPr marL="86995">
              <a:lnSpc>
                <a:spcPct val="100000"/>
              </a:lnSpc>
              <a:spcBef>
                <a:spcPts val="100"/>
              </a:spcBef>
            </a:pPr>
            <a:r>
              <a:rPr sz="2000" b="1" u="heavy" dirty="0">
                <a:solidFill>
                  <a:srgbClr val="FF0000"/>
                </a:solidFill>
                <a:uFill>
                  <a:solidFill>
                    <a:srgbClr val="FF0000"/>
                  </a:solidFill>
                </a:uFill>
                <a:latin typeface="Arial" panose="020B0604020202020204"/>
                <a:cs typeface="Arial" panose="020B0604020202020204"/>
              </a:rPr>
              <a:t>DEVELOP</a:t>
            </a:r>
            <a:endParaRPr sz="2000">
              <a:latin typeface="Arial" panose="020B0604020202020204"/>
              <a:cs typeface="Arial" panose="020B0604020202020204"/>
            </a:endParaRPr>
          </a:p>
          <a:p>
            <a:pPr marL="12700" marR="5080">
              <a:lnSpc>
                <a:spcPct val="100000"/>
              </a:lnSpc>
              <a:spcBef>
                <a:spcPts val="15"/>
              </a:spcBef>
            </a:pPr>
            <a:r>
              <a:rPr sz="1400" b="1" spc="-5" dirty="0">
                <a:solidFill>
                  <a:srgbClr val="00AEEE"/>
                </a:solidFill>
                <a:latin typeface="Arial" panose="020B0604020202020204"/>
                <a:cs typeface="Arial" panose="020B0604020202020204"/>
              </a:rPr>
              <a:t>Develop </a:t>
            </a:r>
            <a:r>
              <a:rPr sz="1400" b="1" dirty="0">
                <a:solidFill>
                  <a:srgbClr val="00AEEE"/>
                </a:solidFill>
                <a:latin typeface="Arial" panose="020B0604020202020204"/>
                <a:cs typeface="Arial" panose="020B0604020202020204"/>
              </a:rPr>
              <a:t>&amp;  </a:t>
            </a:r>
            <a:r>
              <a:rPr sz="1400" b="1" spc="-25" dirty="0">
                <a:solidFill>
                  <a:srgbClr val="00AEEE"/>
                </a:solidFill>
                <a:latin typeface="Arial" panose="020B0604020202020204"/>
                <a:cs typeface="Arial" panose="020B0604020202020204"/>
              </a:rPr>
              <a:t>Verify </a:t>
            </a:r>
            <a:r>
              <a:rPr sz="1400" b="1" spc="-5" dirty="0">
                <a:solidFill>
                  <a:srgbClr val="00AEEE"/>
                </a:solidFill>
                <a:latin typeface="Arial" panose="020B0604020202020204"/>
                <a:cs typeface="Arial" panose="020B0604020202020204"/>
              </a:rPr>
              <a:t>next</a:t>
            </a:r>
            <a:r>
              <a:rPr sz="1400" b="1" spc="-210" dirty="0">
                <a:solidFill>
                  <a:srgbClr val="00AEEE"/>
                </a:solidFill>
                <a:latin typeface="Arial" panose="020B0604020202020204"/>
                <a:cs typeface="Arial" panose="020B0604020202020204"/>
              </a:rPr>
              <a:t> </a:t>
            </a:r>
            <a:r>
              <a:rPr sz="1400" b="1" spc="-5" dirty="0">
                <a:solidFill>
                  <a:srgbClr val="00AEEE"/>
                </a:solidFill>
                <a:latin typeface="Arial" panose="020B0604020202020204"/>
                <a:cs typeface="Arial" panose="020B0604020202020204"/>
              </a:rPr>
              <a:t>level  </a:t>
            </a:r>
            <a:r>
              <a:rPr sz="1400" b="1" spc="-10" dirty="0">
                <a:solidFill>
                  <a:srgbClr val="00AEEE"/>
                </a:solidFill>
                <a:latin typeface="Arial" panose="020B0604020202020204"/>
                <a:cs typeface="Arial" panose="020B0604020202020204"/>
              </a:rPr>
              <a:t>product</a:t>
            </a:r>
            <a:endParaRPr sz="1400">
              <a:latin typeface="Arial" panose="020B0604020202020204"/>
              <a:cs typeface="Arial" panose="020B0604020202020204"/>
            </a:endParaRPr>
          </a:p>
        </p:txBody>
      </p:sp>
      <p:sp>
        <p:nvSpPr>
          <p:cNvPr id="6" name="object 6"/>
          <p:cNvSpPr txBox="1"/>
          <p:nvPr/>
        </p:nvSpPr>
        <p:spPr>
          <a:xfrm>
            <a:off x="756310" y="4362958"/>
            <a:ext cx="1212850" cy="972819"/>
          </a:xfrm>
          <a:prstGeom prst="rect">
            <a:avLst/>
          </a:prstGeom>
        </p:spPr>
        <p:txBody>
          <a:bodyPr vert="horz" wrap="square" lIns="0" tIns="12700" rIns="0" bIns="0" rtlCol="0">
            <a:spAutoFit/>
          </a:bodyPr>
          <a:lstStyle/>
          <a:p>
            <a:pPr marR="1905" algn="ctr">
              <a:lnSpc>
                <a:spcPct val="100000"/>
              </a:lnSpc>
              <a:spcBef>
                <a:spcPts val="100"/>
              </a:spcBef>
            </a:pPr>
            <a:r>
              <a:rPr sz="2000" b="1" u="heavy" dirty="0">
                <a:solidFill>
                  <a:srgbClr val="FF0000"/>
                </a:solidFill>
                <a:uFill>
                  <a:solidFill>
                    <a:srgbClr val="FF0000"/>
                  </a:solidFill>
                </a:uFill>
                <a:latin typeface="Arial" panose="020B0604020202020204"/>
                <a:cs typeface="Arial" panose="020B0604020202020204"/>
              </a:rPr>
              <a:t>PLAN</a:t>
            </a:r>
            <a:endParaRPr sz="2000">
              <a:latin typeface="Arial" panose="020B0604020202020204"/>
              <a:cs typeface="Arial" panose="020B0604020202020204"/>
            </a:endParaRPr>
          </a:p>
          <a:p>
            <a:pPr marL="12065" marR="5080" algn="ctr">
              <a:lnSpc>
                <a:spcPct val="100000"/>
              </a:lnSpc>
              <a:spcBef>
                <a:spcPts val="15"/>
              </a:spcBef>
            </a:pPr>
            <a:r>
              <a:rPr sz="1400" b="1" spc="-5" dirty="0">
                <a:solidFill>
                  <a:srgbClr val="00AEEE"/>
                </a:solidFill>
                <a:latin typeface="Arial" panose="020B0604020202020204"/>
                <a:cs typeface="Arial" panose="020B0604020202020204"/>
              </a:rPr>
              <a:t>Review</a:t>
            </a:r>
            <a:r>
              <a:rPr sz="1400" b="1" spc="-229" dirty="0">
                <a:solidFill>
                  <a:srgbClr val="00AEEE"/>
                </a:solidFill>
                <a:latin typeface="Arial" panose="020B0604020202020204"/>
                <a:cs typeface="Arial" panose="020B0604020202020204"/>
              </a:rPr>
              <a:t> </a:t>
            </a:r>
            <a:r>
              <a:rPr sz="1400" b="1" dirty="0">
                <a:solidFill>
                  <a:srgbClr val="00AEEE"/>
                </a:solidFill>
                <a:latin typeface="Arial" panose="020B0604020202020204"/>
                <a:cs typeface="Arial" panose="020B0604020202020204"/>
              </a:rPr>
              <a:t>Status  &amp; Plan </a:t>
            </a:r>
            <a:r>
              <a:rPr sz="1400" b="1" spc="-5" dirty="0">
                <a:solidFill>
                  <a:srgbClr val="00AEEE"/>
                </a:solidFill>
                <a:latin typeface="Arial" panose="020B0604020202020204"/>
                <a:cs typeface="Arial" panose="020B0604020202020204"/>
              </a:rPr>
              <a:t>Next  </a:t>
            </a:r>
            <a:r>
              <a:rPr sz="1400" b="1" dirty="0">
                <a:solidFill>
                  <a:srgbClr val="00AEEE"/>
                </a:solidFill>
                <a:latin typeface="Arial" panose="020B0604020202020204"/>
                <a:cs typeface="Arial" panose="020B0604020202020204"/>
              </a:rPr>
              <a:t>Phase</a:t>
            </a:r>
            <a:endParaRPr sz="14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77950" y="1582420"/>
            <a:ext cx="6809105" cy="2245360"/>
          </a:xfrm>
          <a:prstGeom prst="rect">
            <a:avLst/>
          </a:prstGeom>
          <a:noFill/>
        </p:spPr>
        <p:txBody>
          <a:bodyPr wrap="square" rtlCol="0" anchor="t">
            <a:spAutoFit/>
          </a:bodyPr>
          <a:p>
            <a:r>
              <a:rPr lang="en-US" sz="2000"/>
              <a:t>Prototypes are divided into two categories: low and high fidelity.</a:t>
            </a:r>
            <a:endParaRPr lang="en-US" sz="2000"/>
          </a:p>
          <a:p>
            <a:endParaRPr lang="en-US" sz="2000"/>
          </a:p>
          <a:p>
            <a:r>
              <a:rPr lang="en-US" sz="2000"/>
              <a:t> Low fidelity prototypes are used by designers in the early stages of the project to make sure the content is correct.</a:t>
            </a:r>
            <a:endParaRPr lang="en-US" sz="2000"/>
          </a:p>
          <a:p>
            <a:endParaRPr lang="en-US" sz="2000"/>
          </a:p>
          <a:p>
            <a:r>
              <a:rPr lang="en-US" sz="2000"/>
              <a:t> High fidelity prototypes are created at later stages of the design process to test all current hypotheses.</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39927"/>
            <a:ext cx="5117083"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20" dirty="0"/>
              <a:t>Spiral</a:t>
            </a:r>
            <a:r>
              <a:rPr spc="-130" dirty="0"/>
              <a:t> </a:t>
            </a:r>
            <a:r>
              <a:rPr dirty="0"/>
              <a:t>Model</a:t>
            </a:r>
            <a:endParaRPr dirty="0"/>
          </a:p>
        </p:txBody>
      </p:sp>
      <p:sp>
        <p:nvSpPr>
          <p:cNvPr id="3" name="object 3"/>
          <p:cNvSpPr txBox="1"/>
          <p:nvPr/>
        </p:nvSpPr>
        <p:spPr>
          <a:xfrm>
            <a:off x="571296" y="1419580"/>
            <a:ext cx="8007984" cy="3743325"/>
          </a:xfrm>
          <a:prstGeom prst="rect">
            <a:avLst/>
          </a:prstGeom>
        </p:spPr>
        <p:txBody>
          <a:bodyPr vert="horz" wrap="square" lIns="0" tIns="113030" rIns="0" bIns="0" rtlCol="0">
            <a:spAutoFit/>
          </a:bodyPr>
          <a:lstStyle/>
          <a:p>
            <a:pPr marL="12700" algn="just">
              <a:lnSpc>
                <a:spcPct val="100000"/>
              </a:lnSpc>
              <a:spcBef>
                <a:spcPts val="890"/>
              </a:spcBef>
              <a:tabLst>
                <a:tab pos="355600" algn="l"/>
              </a:tabLst>
            </a:pPr>
            <a:r>
              <a:rPr sz="3200" b="1" spc="-25" dirty="0">
                <a:latin typeface="Carlito"/>
                <a:cs typeface="Carlito"/>
              </a:rPr>
              <a:t>Spiral</a:t>
            </a:r>
            <a:r>
              <a:rPr sz="3200" b="1" spc="-65" dirty="0">
                <a:latin typeface="Carlito"/>
                <a:cs typeface="Carlito"/>
              </a:rPr>
              <a:t> </a:t>
            </a:r>
            <a:r>
              <a:rPr sz="3200" b="1" spc="-45" dirty="0">
                <a:latin typeface="Carlito"/>
                <a:cs typeface="Carlito"/>
              </a:rPr>
              <a:t>Layers</a:t>
            </a:r>
            <a:endParaRPr sz="3200" dirty="0">
              <a:latin typeface="Carlito"/>
              <a:cs typeface="Carlito"/>
            </a:endParaRPr>
          </a:p>
          <a:p>
            <a:pPr marL="12065" marR="5080" algn="just">
              <a:lnSpc>
                <a:spcPct val="100000"/>
              </a:lnSpc>
              <a:spcBef>
                <a:spcPts val="790"/>
              </a:spcBef>
              <a:tabLst>
                <a:tab pos="355600" algn="l"/>
              </a:tabLst>
            </a:pPr>
            <a:r>
              <a:rPr sz="3200" spc="-70" dirty="0">
                <a:latin typeface="Carlito"/>
                <a:cs typeface="Carlito"/>
              </a:rPr>
              <a:t>Roughly, </a:t>
            </a:r>
            <a:r>
              <a:rPr sz="3200" dirty="0">
                <a:latin typeface="Carlito"/>
                <a:cs typeface="Carlito"/>
              </a:rPr>
              <a:t>each </a:t>
            </a:r>
            <a:r>
              <a:rPr sz="3200" spc="-40" dirty="0">
                <a:latin typeface="Carlito"/>
                <a:cs typeface="Carlito"/>
              </a:rPr>
              <a:t>layer </a:t>
            </a:r>
            <a:r>
              <a:rPr sz="3200" dirty="0">
                <a:latin typeface="Carlito"/>
                <a:cs typeface="Carlito"/>
              </a:rPr>
              <a:t>of the </a:t>
            </a:r>
            <a:r>
              <a:rPr sz="3200" spc="-25" dirty="0">
                <a:latin typeface="Carlito"/>
                <a:cs typeface="Carlito"/>
              </a:rPr>
              <a:t>spiral </a:t>
            </a:r>
            <a:r>
              <a:rPr sz="3200" spc="-20" dirty="0">
                <a:latin typeface="Carlito"/>
                <a:cs typeface="Carlito"/>
              </a:rPr>
              <a:t>corresponds  </a:t>
            </a:r>
            <a:r>
              <a:rPr sz="3200" spc="-35" dirty="0">
                <a:latin typeface="Carlito"/>
                <a:cs typeface="Carlito"/>
              </a:rPr>
              <a:t>to </a:t>
            </a:r>
            <a:r>
              <a:rPr sz="3200" dirty="0">
                <a:latin typeface="Carlito"/>
                <a:cs typeface="Carlito"/>
              </a:rPr>
              <a:t>one </a:t>
            </a:r>
            <a:r>
              <a:rPr sz="3200" spc="-5" dirty="0">
                <a:solidFill>
                  <a:srgbClr val="00AEEE"/>
                </a:solidFill>
                <a:latin typeface="Carlito"/>
                <a:cs typeface="Carlito"/>
              </a:rPr>
              <a:t>phase </a:t>
            </a:r>
            <a:r>
              <a:rPr sz="3200" dirty="0">
                <a:latin typeface="Carlito"/>
                <a:cs typeface="Carlito"/>
              </a:rPr>
              <a:t>of the </a:t>
            </a:r>
            <a:r>
              <a:rPr sz="3200" spc="-40" dirty="0">
                <a:solidFill>
                  <a:srgbClr val="00AEEE"/>
                </a:solidFill>
                <a:latin typeface="Carlito"/>
                <a:cs typeface="Carlito"/>
              </a:rPr>
              <a:t>waterfall </a:t>
            </a:r>
            <a:r>
              <a:rPr sz="3200" spc="-5" dirty="0">
                <a:latin typeface="Carlito"/>
                <a:cs typeface="Carlito"/>
              </a:rPr>
              <a:t>(although </a:t>
            </a:r>
            <a:r>
              <a:rPr sz="3200" spc="-20" dirty="0">
                <a:latin typeface="Carlito"/>
                <a:cs typeface="Carlito"/>
              </a:rPr>
              <a:t>there  are </a:t>
            </a:r>
            <a:r>
              <a:rPr sz="3200" spc="-5" dirty="0">
                <a:latin typeface="Carlito"/>
                <a:cs typeface="Carlito"/>
              </a:rPr>
              <a:t>no </a:t>
            </a:r>
            <a:r>
              <a:rPr sz="3200" spc="-40" dirty="0">
                <a:latin typeface="Carlito"/>
                <a:cs typeface="Carlito"/>
              </a:rPr>
              <a:t>fixed</a:t>
            </a:r>
            <a:r>
              <a:rPr sz="3200" spc="-45" dirty="0">
                <a:latin typeface="Carlito"/>
                <a:cs typeface="Carlito"/>
              </a:rPr>
              <a:t> </a:t>
            </a:r>
            <a:r>
              <a:rPr sz="3200" spc="-5" dirty="0">
                <a:latin typeface="Carlito"/>
                <a:cs typeface="Carlito"/>
              </a:rPr>
              <a:t>phases)</a:t>
            </a:r>
            <a:endParaRPr sz="3200" dirty="0">
              <a:latin typeface="Carlito"/>
              <a:cs typeface="Carlito"/>
            </a:endParaRPr>
          </a:p>
          <a:p>
            <a:pPr marL="12065" marR="8255" algn="just">
              <a:lnSpc>
                <a:spcPct val="100000"/>
              </a:lnSpc>
              <a:spcBef>
                <a:spcPts val="810"/>
              </a:spcBef>
              <a:tabLst>
                <a:tab pos="355600" algn="l"/>
              </a:tabLst>
            </a:pPr>
            <a:r>
              <a:rPr sz="3200" spc="-20" dirty="0">
                <a:latin typeface="Carlito"/>
                <a:cs typeface="Carlito"/>
              </a:rPr>
              <a:t>For </a:t>
            </a:r>
            <a:r>
              <a:rPr sz="3200" spc="-30" dirty="0">
                <a:latin typeface="Carlito"/>
                <a:cs typeface="Carlito"/>
              </a:rPr>
              <a:t>example, </a:t>
            </a:r>
            <a:r>
              <a:rPr sz="3200" spc="-45" dirty="0">
                <a:latin typeface="Carlito"/>
                <a:cs typeface="Carlito"/>
              </a:rPr>
              <a:t>first </a:t>
            </a:r>
            <a:r>
              <a:rPr sz="3200" spc="-40" dirty="0">
                <a:latin typeface="Carlito"/>
                <a:cs typeface="Carlito"/>
              </a:rPr>
              <a:t>layer </a:t>
            </a:r>
            <a:r>
              <a:rPr sz="3200" spc="-15" dirty="0">
                <a:latin typeface="Carlito"/>
                <a:cs typeface="Carlito"/>
              </a:rPr>
              <a:t>could </a:t>
            </a:r>
            <a:r>
              <a:rPr sz="3200" spc="-5" dirty="0">
                <a:latin typeface="Carlito"/>
                <a:cs typeface="Carlito"/>
              </a:rPr>
              <a:t>be </a:t>
            </a:r>
            <a:r>
              <a:rPr sz="3200" dirty="0">
                <a:latin typeface="Carlito"/>
                <a:cs typeface="Carlito"/>
              </a:rPr>
              <a:t>the  </a:t>
            </a:r>
            <a:r>
              <a:rPr sz="3200" spc="-20" dirty="0">
                <a:latin typeface="Carlito"/>
                <a:cs typeface="Carlito"/>
              </a:rPr>
              <a:t>requirements </a:t>
            </a:r>
            <a:r>
              <a:rPr sz="3200" spc="-5" dirty="0">
                <a:latin typeface="Carlito"/>
                <a:cs typeface="Carlito"/>
              </a:rPr>
              <a:t>phase, </a:t>
            </a:r>
            <a:r>
              <a:rPr sz="3200" spc="-20" dirty="0">
                <a:latin typeface="Carlito"/>
                <a:cs typeface="Carlito"/>
              </a:rPr>
              <a:t>second </a:t>
            </a:r>
            <a:r>
              <a:rPr sz="3200" spc="-35" dirty="0">
                <a:latin typeface="Carlito"/>
                <a:cs typeface="Carlito"/>
              </a:rPr>
              <a:t>layer </a:t>
            </a:r>
            <a:r>
              <a:rPr sz="3200" dirty="0">
                <a:latin typeface="Carlito"/>
                <a:cs typeface="Carlito"/>
              </a:rPr>
              <a:t>the </a:t>
            </a:r>
            <a:r>
              <a:rPr sz="3200" spc="-5" dirty="0">
                <a:latin typeface="Carlito"/>
                <a:cs typeface="Carlito"/>
              </a:rPr>
              <a:t>design  phase,</a:t>
            </a:r>
            <a:r>
              <a:rPr sz="3200" spc="-20" dirty="0">
                <a:latin typeface="Carlito"/>
                <a:cs typeface="Carlito"/>
              </a:rPr>
              <a:t> </a:t>
            </a:r>
            <a:r>
              <a:rPr sz="3200" spc="-25" dirty="0">
                <a:latin typeface="Carlito"/>
                <a:cs typeface="Carlito"/>
              </a:rPr>
              <a:t>etc.</a:t>
            </a:r>
            <a:endParaRPr sz="3200" dirty="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39927"/>
            <a:ext cx="5498083"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20" dirty="0"/>
              <a:t>Spiral</a:t>
            </a:r>
            <a:r>
              <a:rPr spc="-130" dirty="0"/>
              <a:t> </a:t>
            </a:r>
            <a:r>
              <a:rPr dirty="0"/>
              <a:t>Model</a:t>
            </a:r>
            <a:endParaRPr dirty="0"/>
          </a:p>
        </p:txBody>
      </p:sp>
      <p:sp>
        <p:nvSpPr>
          <p:cNvPr id="3" name="object 3"/>
          <p:cNvSpPr txBox="1"/>
          <p:nvPr/>
        </p:nvSpPr>
        <p:spPr>
          <a:xfrm>
            <a:off x="688035" y="1293977"/>
            <a:ext cx="7854315" cy="5454698"/>
          </a:xfrm>
          <a:prstGeom prst="rect">
            <a:avLst/>
          </a:prstGeom>
        </p:spPr>
        <p:txBody>
          <a:bodyPr vert="horz" wrap="square" lIns="0" tIns="70485" rIns="0" bIns="0" rtlCol="0">
            <a:spAutoFit/>
          </a:bodyPr>
          <a:lstStyle/>
          <a:p>
            <a:pPr marL="12700">
              <a:lnSpc>
                <a:spcPct val="100000"/>
              </a:lnSpc>
              <a:spcBef>
                <a:spcPts val="555"/>
              </a:spcBef>
              <a:tabLst>
                <a:tab pos="354965" algn="l"/>
                <a:tab pos="355600" algn="l"/>
              </a:tabLst>
            </a:pPr>
            <a:r>
              <a:rPr sz="3200" b="1" spc="-20" dirty="0">
                <a:latin typeface="Carlito"/>
                <a:cs typeface="Carlito"/>
              </a:rPr>
              <a:t>Four Step</a:t>
            </a:r>
            <a:r>
              <a:rPr sz="3200" b="1" spc="-40" dirty="0">
                <a:latin typeface="Carlito"/>
                <a:cs typeface="Carlito"/>
              </a:rPr>
              <a:t> </a:t>
            </a:r>
            <a:r>
              <a:rPr sz="3200" b="1" spc="-20" dirty="0">
                <a:latin typeface="Carlito"/>
                <a:cs typeface="Carlito"/>
              </a:rPr>
              <a:t>Cycle</a:t>
            </a:r>
            <a:endParaRPr sz="3200" dirty="0">
              <a:latin typeface="Carlito"/>
              <a:cs typeface="Carlito"/>
            </a:endParaRPr>
          </a:p>
          <a:p>
            <a:pPr marL="12700" marR="5080">
              <a:lnSpc>
                <a:spcPts val="3500"/>
              </a:lnSpc>
              <a:spcBef>
                <a:spcPts val="855"/>
              </a:spcBef>
              <a:tabLst>
                <a:tab pos="354965" algn="l"/>
                <a:tab pos="355600" algn="l"/>
              </a:tabLst>
            </a:pPr>
            <a:r>
              <a:rPr sz="3200" dirty="0">
                <a:latin typeface="Carlito"/>
                <a:cs typeface="Carlito"/>
              </a:rPr>
              <a:t>In each </a:t>
            </a:r>
            <a:r>
              <a:rPr sz="3200" spc="-114" dirty="0">
                <a:latin typeface="Carlito"/>
                <a:cs typeface="Carlito"/>
              </a:rPr>
              <a:t>layer, </a:t>
            </a:r>
            <a:r>
              <a:rPr sz="3200" dirty="0">
                <a:latin typeface="Carlito"/>
                <a:cs typeface="Carlito"/>
              </a:rPr>
              <a:t>the </a:t>
            </a:r>
            <a:r>
              <a:rPr sz="3200" spc="-5" dirty="0">
                <a:latin typeface="Carlito"/>
                <a:cs typeface="Carlito"/>
              </a:rPr>
              <a:t>same </a:t>
            </a:r>
            <a:r>
              <a:rPr sz="3200" spc="-40" dirty="0">
                <a:latin typeface="Carlito"/>
                <a:cs typeface="Carlito"/>
              </a:rPr>
              <a:t>four step </a:t>
            </a:r>
            <a:r>
              <a:rPr sz="3200" spc="-5" dirty="0">
                <a:latin typeface="Carlito"/>
                <a:cs typeface="Carlito"/>
              </a:rPr>
              <a:t>cycle is</a:t>
            </a:r>
            <a:r>
              <a:rPr sz="3200" spc="-140" dirty="0">
                <a:latin typeface="Carlito"/>
                <a:cs typeface="Carlito"/>
              </a:rPr>
              <a:t> </a:t>
            </a:r>
            <a:r>
              <a:rPr sz="3200" spc="-5" dirty="0">
                <a:latin typeface="Carlito"/>
                <a:cs typeface="Carlito"/>
              </a:rPr>
              <a:t>used,  </a:t>
            </a:r>
            <a:r>
              <a:rPr sz="3200" spc="-20" dirty="0">
                <a:latin typeface="Carlito"/>
                <a:cs typeface="Carlito"/>
              </a:rPr>
              <a:t>consisting</a:t>
            </a:r>
            <a:r>
              <a:rPr sz="3200" spc="45" dirty="0">
                <a:latin typeface="Carlito"/>
                <a:cs typeface="Carlito"/>
              </a:rPr>
              <a:t> </a:t>
            </a:r>
            <a:r>
              <a:rPr sz="3200" spc="-5" dirty="0">
                <a:latin typeface="Carlito"/>
                <a:cs typeface="Carlito"/>
              </a:rPr>
              <a:t>of:</a:t>
            </a:r>
            <a:endParaRPr sz="3200" dirty="0">
              <a:latin typeface="Carlito"/>
              <a:cs typeface="Carlito"/>
            </a:endParaRPr>
          </a:p>
          <a:p>
            <a:pPr marL="469265" lvl="1">
              <a:lnSpc>
                <a:spcPct val="100000"/>
              </a:lnSpc>
              <a:spcBef>
                <a:spcPts val="260"/>
              </a:spcBef>
              <a:tabLst>
                <a:tab pos="756920" algn="l"/>
              </a:tabLst>
            </a:pPr>
            <a:r>
              <a:rPr sz="2800" spc="-25" dirty="0">
                <a:latin typeface="Carlito"/>
                <a:cs typeface="Carlito"/>
              </a:rPr>
              <a:t>Determine </a:t>
            </a:r>
            <a:r>
              <a:rPr sz="2800" spc="-20" dirty="0">
                <a:latin typeface="Carlito"/>
                <a:cs typeface="Carlito"/>
              </a:rPr>
              <a:t>Objectives</a:t>
            </a:r>
            <a:endParaRPr sz="2800" dirty="0">
              <a:latin typeface="Carlito"/>
              <a:cs typeface="Carlito"/>
            </a:endParaRPr>
          </a:p>
          <a:p>
            <a:pPr marL="926465" lvl="2">
              <a:lnSpc>
                <a:spcPct val="100000"/>
              </a:lnSpc>
              <a:spcBef>
                <a:spcPts val="330"/>
              </a:spcBef>
              <a:tabLst>
                <a:tab pos="1156335" algn="l"/>
              </a:tabLst>
            </a:pPr>
            <a:r>
              <a:rPr sz="2400" spc="-10" dirty="0">
                <a:latin typeface="Carlito"/>
                <a:cs typeface="Carlito"/>
              </a:rPr>
              <a:t>determine objectives, </a:t>
            </a:r>
            <a:r>
              <a:rPr sz="2400" spc="-25" dirty="0">
                <a:latin typeface="Carlito"/>
                <a:cs typeface="Carlito"/>
              </a:rPr>
              <a:t>constraints, </a:t>
            </a:r>
            <a:r>
              <a:rPr sz="2400" spc="-15" dirty="0">
                <a:latin typeface="Carlito"/>
                <a:cs typeface="Carlito"/>
              </a:rPr>
              <a:t>risks </a:t>
            </a:r>
            <a:r>
              <a:rPr sz="2400" spc="-35" dirty="0">
                <a:latin typeface="Carlito"/>
                <a:cs typeface="Carlito"/>
              </a:rPr>
              <a:t>for </a:t>
            </a:r>
            <a:r>
              <a:rPr sz="2400" spc="-20" dirty="0">
                <a:latin typeface="Carlito"/>
                <a:cs typeface="Carlito"/>
              </a:rPr>
              <a:t>next</a:t>
            </a:r>
            <a:r>
              <a:rPr sz="2400" spc="-170" dirty="0">
                <a:latin typeface="Carlito"/>
                <a:cs typeface="Carlito"/>
              </a:rPr>
              <a:t> </a:t>
            </a:r>
            <a:r>
              <a:rPr sz="2400" spc="-5" dirty="0">
                <a:latin typeface="Carlito"/>
                <a:cs typeface="Carlito"/>
              </a:rPr>
              <a:t>phase</a:t>
            </a:r>
            <a:endParaRPr sz="2400" dirty="0">
              <a:latin typeface="Carlito"/>
              <a:cs typeface="Carlito"/>
            </a:endParaRPr>
          </a:p>
          <a:p>
            <a:pPr marL="756285" lvl="1" indent="-287020">
              <a:lnSpc>
                <a:spcPct val="100000"/>
              </a:lnSpc>
              <a:spcBef>
                <a:spcPts val="270"/>
              </a:spcBef>
              <a:buFont typeface="Arial" panose="020B0604020202020204"/>
              <a:buChar char="–"/>
              <a:tabLst>
                <a:tab pos="756920" algn="l"/>
              </a:tabLst>
            </a:pPr>
            <a:r>
              <a:rPr sz="2800" spc="-5" dirty="0">
                <a:latin typeface="Carlito"/>
                <a:cs typeface="Carlito"/>
              </a:rPr>
              <a:t>Assess and </a:t>
            </a:r>
            <a:r>
              <a:rPr sz="2800" spc="-20" dirty="0">
                <a:latin typeface="Carlito"/>
                <a:cs typeface="Carlito"/>
              </a:rPr>
              <a:t>Reduce</a:t>
            </a:r>
            <a:r>
              <a:rPr sz="2800" spc="45" dirty="0">
                <a:latin typeface="Carlito"/>
                <a:cs typeface="Carlito"/>
              </a:rPr>
              <a:t> </a:t>
            </a:r>
            <a:r>
              <a:rPr sz="2800" spc="-20" dirty="0">
                <a:latin typeface="Carlito"/>
                <a:cs typeface="Carlito"/>
              </a:rPr>
              <a:t>Risks</a:t>
            </a:r>
            <a:endParaRPr sz="2800" dirty="0">
              <a:latin typeface="Carlito"/>
              <a:cs typeface="Carlito"/>
            </a:endParaRPr>
          </a:p>
          <a:p>
            <a:pPr marL="1155700" lvl="2" indent="-229235">
              <a:lnSpc>
                <a:spcPct val="100000"/>
              </a:lnSpc>
              <a:spcBef>
                <a:spcPts val="335"/>
              </a:spcBef>
              <a:buFont typeface="Arial" panose="020B0604020202020204"/>
              <a:buChar char="•"/>
              <a:tabLst>
                <a:tab pos="1156335" algn="l"/>
              </a:tabLst>
            </a:pPr>
            <a:r>
              <a:rPr sz="2400" spc="-25" dirty="0">
                <a:latin typeface="Carlito"/>
                <a:cs typeface="Carlito"/>
              </a:rPr>
              <a:t>analyze </a:t>
            </a:r>
            <a:r>
              <a:rPr sz="2400" dirty="0">
                <a:latin typeface="Carlito"/>
                <a:cs typeface="Carlito"/>
              </a:rPr>
              <a:t>and </a:t>
            </a:r>
            <a:r>
              <a:rPr sz="2400" spc="-5" dirty="0">
                <a:latin typeface="Carlito"/>
                <a:cs typeface="Carlito"/>
              </a:rPr>
              <a:t>reduce identified</a:t>
            </a:r>
            <a:r>
              <a:rPr sz="2400" spc="-85" dirty="0">
                <a:latin typeface="Carlito"/>
                <a:cs typeface="Carlito"/>
              </a:rPr>
              <a:t> </a:t>
            </a:r>
            <a:r>
              <a:rPr sz="2400" spc="-5" dirty="0">
                <a:latin typeface="Carlito"/>
                <a:cs typeface="Carlito"/>
              </a:rPr>
              <a:t>risks</a:t>
            </a:r>
            <a:endParaRPr sz="2400" dirty="0">
              <a:latin typeface="Carlito"/>
              <a:cs typeface="Carlito"/>
            </a:endParaRPr>
          </a:p>
          <a:p>
            <a:pPr marL="756285" lvl="1" indent="-287020">
              <a:lnSpc>
                <a:spcPct val="100000"/>
              </a:lnSpc>
              <a:spcBef>
                <a:spcPts val="270"/>
              </a:spcBef>
              <a:buFont typeface="Arial" panose="020B0604020202020204"/>
              <a:buChar char="–"/>
              <a:tabLst>
                <a:tab pos="756920" algn="l"/>
              </a:tabLst>
            </a:pPr>
            <a:r>
              <a:rPr sz="2800" spc="-20" dirty="0">
                <a:latin typeface="Carlito"/>
                <a:cs typeface="Carlito"/>
              </a:rPr>
              <a:t>Develop </a:t>
            </a:r>
            <a:r>
              <a:rPr sz="2800" spc="-5" dirty="0">
                <a:latin typeface="Carlito"/>
                <a:cs typeface="Carlito"/>
              </a:rPr>
              <a:t>and</a:t>
            </a:r>
            <a:r>
              <a:rPr sz="2800" spc="30" dirty="0">
                <a:latin typeface="Carlito"/>
                <a:cs typeface="Carlito"/>
              </a:rPr>
              <a:t> </a:t>
            </a:r>
            <a:r>
              <a:rPr sz="2800" spc="-65" dirty="0">
                <a:latin typeface="Carlito"/>
                <a:cs typeface="Carlito"/>
              </a:rPr>
              <a:t>Validate</a:t>
            </a:r>
            <a:endParaRPr sz="2800" dirty="0">
              <a:latin typeface="Carlito"/>
              <a:cs typeface="Carlito"/>
            </a:endParaRPr>
          </a:p>
          <a:p>
            <a:pPr marL="1155700" lvl="2" indent="-229235">
              <a:lnSpc>
                <a:spcPct val="100000"/>
              </a:lnSpc>
              <a:spcBef>
                <a:spcPts val="330"/>
              </a:spcBef>
              <a:buFont typeface="Arial" panose="020B0604020202020204"/>
              <a:buChar char="•"/>
              <a:tabLst>
                <a:tab pos="1156335" algn="l"/>
              </a:tabLst>
            </a:pPr>
            <a:r>
              <a:rPr sz="2400" spc="-5" dirty="0">
                <a:latin typeface="Carlito"/>
                <a:cs typeface="Carlito"/>
              </a:rPr>
              <a:t>choose </a:t>
            </a:r>
            <a:r>
              <a:rPr sz="2400" spc="-20" dirty="0">
                <a:latin typeface="Carlito"/>
                <a:cs typeface="Carlito"/>
              </a:rPr>
              <a:t>development </a:t>
            </a:r>
            <a:r>
              <a:rPr sz="2400" dirty="0">
                <a:latin typeface="Carlito"/>
                <a:cs typeface="Carlito"/>
              </a:rPr>
              <a:t>model, </a:t>
            </a:r>
            <a:r>
              <a:rPr sz="2400" spc="-20" dirty="0">
                <a:latin typeface="Carlito"/>
                <a:cs typeface="Carlito"/>
              </a:rPr>
              <a:t>develop </a:t>
            </a:r>
            <a:r>
              <a:rPr sz="2400" dirty="0">
                <a:latin typeface="Carlito"/>
                <a:cs typeface="Carlito"/>
              </a:rPr>
              <a:t>and</a:t>
            </a:r>
            <a:r>
              <a:rPr sz="2400" spc="10" dirty="0">
                <a:latin typeface="Carlito"/>
                <a:cs typeface="Carlito"/>
              </a:rPr>
              <a:t> </a:t>
            </a:r>
            <a:r>
              <a:rPr sz="2400" spc="-25" dirty="0">
                <a:latin typeface="Carlito"/>
                <a:cs typeface="Carlito"/>
              </a:rPr>
              <a:t>test</a:t>
            </a:r>
            <a:endParaRPr sz="2400" dirty="0">
              <a:latin typeface="Carlito"/>
              <a:cs typeface="Carlito"/>
            </a:endParaRPr>
          </a:p>
          <a:p>
            <a:pPr marL="756285" lvl="1" indent="-287020">
              <a:lnSpc>
                <a:spcPct val="100000"/>
              </a:lnSpc>
              <a:spcBef>
                <a:spcPts val="270"/>
              </a:spcBef>
              <a:buFont typeface="Arial" panose="020B0604020202020204"/>
              <a:buChar char="–"/>
              <a:tabLst>
                <a:tab pos="756920" algn="l"/>
              </a:tabLst>
            </a:pPr>
            <a:r>
              <a:rPr sz="2800" spc="-40" dirty="0">
                <a:latin typeface="Carlito"/>
                <a:cs typeface="Carlito"/>
              </a:rPr>
              <a:t>Review </a:t>
            </a:r>
            <a:r>
              <a:rPr sz="2800" spc="-5" dirty="0">
                <a:latin typeface="Carlito"/>
                <a:cs typeface="Carlito"/>
              </a:rPr>
              <a:t>and</a:t>
            </a:r>
            <a:r>
              <a:rPr sz="2800" spc="30" dirty="0">
                <a:latin typeface="Carlito"/>
                <a:cs typeface="Carlito"/>
              </a:rPr>
              <a:t> </a:t>
            </a:r>
            <a:r>
              <a:rPr sz="2800" spc="-15" dirty="0">
                <a:latin typeface="Carlito"/>
                <a:cs typeface="Carlito"/>
              </a:rPr>
              <a:t>Plan</a:t>
            </a:r>
            <a:endParaRPr sz="2800" dirty="0">
              <a:latin typeface="Carlito"/>
              <a:cs typeface="Carlito"/>
            </a:endParaRPr>
          </a:p>
          <a:p>
            <a:pPr marL="1155700" lvl="2" indent="-229235">
              <a:lnSpc>
                <a:spcPct val="100000"/>
              </a:lnSpc>
              <a:spcBef>
                <a:spcPts val="330"/>
              </a:spcBef>
              <a:buFont typeface="Arial" panose="020B0604020202020204"/>
              <a:buChar char="•"/>
              <a:tabLst>
                <a:tab pos="1156335" algn="l"/>
              </a:tabLst>
            </a:pPr>
            <a:r>
              <a:rPr sz="2400" spc="-20" dirty="0">
                <a:latin typeface="Carlito"/>
                <a:cs typeface="Carlito"/>
              </a:rPr>
              <a:t>review </a:t>
            </a:r>
            <a:r>
              <a:rPr sz="2400" spc="-25" dirty="0">
                <a:latin typeface="Carlito"/>
                <a:cs typeface="Carlito"/>
              </a:rPr>
              <a:t>status, </a:t>
            </a:r>
            <a:r>
              <a:rPr sz="2400" spc="-5" dirty="0">
                <a:latin typeface="Carlito"/>
                <a:cs typeface="Carlito"/>
              </a:rPr>
              <a:t>plan </a:t>
            </a:r>
            <a:r>
              <a:rPr sz="2400" spc="-20" dirty="0">
                <a:latin typeface="Carlito"/>
                <a:cs typeface="Carlito"/>
              </a:rPr>
              <a:t>next</a:t>
            </a:r>
            <a:r>
              <a:rPr sz="2400" spc="-100" dirty="0">
                <a:latin typeface="Carlito"/>
                <a:cs typeface="Carlito"/>
              </a:rPr>
              <a:t> </a:t>
            </a:r>
            <a:r>
              <a:rPr sz="2400" spc="-25" dirty="0">
                <a:latin typeface="Carlito"/>
                <a:cs typeface="Carlito"/>
              </a:rPr>
              <a:t>layer</a:t>
            </a:r>
            <a:endParaRPr sz="2400" dirty="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98119"/>
            <a:ext cx="7772400" cy="690574"/>
          </a:xfrm>
          <a:prstGeom prst="rect">
            <a:avLst/>
          </a:prstGeom>
        </p:spPr>
        <p:txBody>
          <a:bodyPr vert="horz" wrap="square" lIns="0" tIns="13335" rIns="0" bIns="0" rtlCol="0">
            <a:spAutoFit/>
          </a:bodyPr>
          <a:lstStyle/>
          <a:p>
            <a:pPr marL="12700">
              <a:lnSpc>
                <a:spcPct val="100000"/>
              </a:lnSpc>
              <a:spcBef>
                <a:spcPts val="105"/>
              </a:spcBef>
            </a:pPr>
            <a:r>
              <a:rPr b="1" dirty="0">
                <a:latin typeface="Carlito"/>
                <a:cs typeface="Carlito"/>
              </a:rPr>
              <a:t>Advantages </a:t>
            </a:r>
            <a:r>
              <a:rPr b="1" spc="-10" dirty="0">
                <a:latin typeface="Carlito"/>
                <a:cs typeface="Carlito"/>
              </a:rPr>
              <a:t>of </a:t>
            </a:r>
            <a:r>
              <a:rPr b="1" spc="-5" dirty="0">
                <a:latin typeface="Carlito"/>
                <a:cs typeface="Carlito"/>
              </a:rPr>
              <a:t>Spiral</a:t>
            </a:r>
            <a:r>
              <a:rPr b="1" spc="-55" dirty="0">
                <a:latin typeface="Carlito"/>
                <a:cs typeface="Carlito"/>
              </a:rPr>
              <a:t> </a:t>
            </a:r>
            <a:r>
              <a:rPr b="1" spc="-5" dirty="0">
                <a:latin typeface="Carlito"/>
                <a:cs typeface="Carlito"/>
              </a:rPr>
              <a:t>model</a:t>
            </a:r>
            <a:endParaRPr b="1" spc="-5" dirty="0">
              <a:latin typeface="Carlito"/>
              <a:cs typeface="Carlito"/>
            </a:endParaRPr>
          </a:p>
        </p:txBody>
      </p:sp>
      <p:sp>
        <p:nvSpPr>
          <p:cNvPr id="3" name="object 3"/>
          <p:cNvSpPr txBox="1"/>
          <p:nvPr/>
        </p:nvSpPr>
        <p:spPr>
          <a:xfrm>
            <a:off x="919378" y="1860296"/>
            <a:ext cx="7353300" cy="2368596"/>
          </a:xfrm>
          <a:prstGeom prst="rect">
            <a:avLst/>
          </a:prstGeom>
        </p:spPr>
        <p:txBody>
          <a:bodyPr vert="horz" wrap="square" lIns="0" tIns="52069" rIns="0" bIns="0" rtlCol="0">
            <a:spAutoFit/>
          </a:bodyPr>
          <a:lstStyle/>
          <a:p>
            <a:pPr marL="431165" marR="1295400" indent="-419100">
              <a:lnSpc>
                <a:spcPts val="3360"/>
              </a:lnSpc>
              <a:spcBef>
                <a:spcPts val="410"/>
              </a:spcBef>
            </a:pPr>
            <a:r>
              <a:rPr sz="3000" dirty="0">
                <a:solidFill>
                  <a:srgbClr val="677480"/>
                </a:solidFill>
                <a:latin typeface="kiloji"/>
                <a:cs typeface="kiloji"/>
              </a:rPr>
              <a:t>▷ </a:t>
            </a:r>
            <a:r>
              <a:rPr sz="2800" spc="-5" dirty="0">
                <a:latin typeface="Arial" panose="020B0604020202020204"/>
                <a:cs typeface="Arial" panose="020B0604020202020204"/>
              </a:rPr>
              <a:t>High amount of </a:t>
            </a:r>
            <a:r>
              <a:rPr sz="2800" dirty="0">
                <a:latin typeface="Arial" panose="020B0604020202020204"/>
                <a:cs typeface="Arial" panose="020B0604020202020204"/>
              </a:rPr>
              <a:t>risk analysis </a:t>
            </a:r>
            <a:r>
              <a:rPr sz="2800" spc="-5" dirty="0">
                <a:latin typeface="Arial" panose="020B0604020202020204"/>
                <a:cs typeface="Arial" panose="020B0604020202020204"/>
              </a:rPr>
              <a:t>hence,  </a:t>
            </a:r>
            <a:r>
              <a:rPr sz="2800" dirty="0">
                <a:latin typeface="Arial" panose="020B0604020202020204"/>
                <a:cs typeface="Arial" panose="020B0604020202020204"/>
              </a:rPr>
              <a:t>avoidance of </a:t>
            </a:r>
            <a:r>
              <a:rPr sz="2800" spc="-5" dirty="0">
                <a:latin typeface="Arial" panose="020B0604020202020204"/>
                <a:cs typeface="Arial" panose="020B0604020202020204"/>
              </a:rPr>
              <a:t>Risk is</a:t>
            </a:r>
            <a:r>
              <a:rPr sz="2800" spc="-20" dirty="0">
                <a:latin typeface="Arial" panose="020B0604020202020204"/>
                <a:cs typeface="Arial" panose="020B0604020202020204"/>
              </a:rPr>
              <a:t> </a:t>
            </a:r>
            <a:r>
              <a:rPr sz="2800" dirty="0">
                <a:latin typeface="Arial" panose="020B0604020202020204"/>
                <a:cs typeface="Arial" panose="020B0604020202020204"/>
              </a:rPr>
              <a:t>enhanced.</a:t>
            </a:r>
            <a:endParaRPr sz="2800" dirty="0">
              <a:latin typeface="Arial" panose="020B0604020202020204"/>
              <a:cs typeface="Arial" panose="020B0604020202020204"/>
            </a:endParaRPr>
          </a:p>
          <a:p>
            <a:pPr marL="12700">
              <a:lnSpc>
                <a:spcPct val="100000"/>
              </a:lnSpc>
              <a:spcBef>
                <a:spcPts val="290"/>
              </a:spcBef>
            </a:pPr>
            <a:r>
              <a:rPr sz="3000" dirty="0">
                <a:solidFill>
                  <a:srgbClr val="677480"/>
                </a:solidFill>
                <a:latin typeface="kiloji"/>
                <a:cs typeface="kiloji"/>
              </a:rPr>
              <a:t>▷ </a:t>
            </a:r>
            <a:r>
              <a:rPr sz="2800" spc="-5" dirty="0">
                <a:latin typeface="Arial" panose="020B0604020202020204"/>
                <a:cs typeface="Arial" panose="020B0604020202020204"/>
              </a:rPr>
              <a:t>Good </a:t>
            </a:r>
            <a:r>
              <a:rPr sz="2800" dirty="0">
                <a:latin typeface="Arial" panose="020B0604020202020204"/>
                <a:cs typeface="Arial" panose="020B0604020202020204"/>
              </a:rPr>
              <a:t>for </a:t>
            </a:r>
            <a:r>
              <a:rPr sz="2800" spc="-5" dirty="0">
                <a:latin typeface="Arial" panose="020B0604020202020204"/>
                <a:cs typeface="Arial" panose="020B0604020202020204"/>
              </a:rPr>
              <a:t>large </a:t>
            </a:r>
            <a:r>
              <a:rPr sz="2800" dirty="0">
                <a:latin typeface="Arial" panose="020B0604020202020204"/>
                <a:cs typeface="Arial" panose="020B0604020202020204"/>
              </a:rPr>
              <a:t>and mission-critical</a:t>
            </a:r>
            <a:r>
              <a:rPr sz="2800" spc="295" dirty="0">
                <a:latin typeface="Arial" panose="020B0604020202020204"/>
                <a:cs typeface="Arial" panose="020B0604020202020204"/>
              </a:rPr>
              <a:t> </a:t>
            </a:r>
            <a:r>
              <a:rPr sz="2800" dirty="0">
                <a:latin typeface="Arial" panose="020B0604020202020204"/>
                <a:cs typeface="Arial" panose="020B0604020202020204"/>
              </a:rPr>
              <a:t>projects.</a:t>
            </a:r>
            <a:endParaRPr sz="2800" dirty="0">
              <a:latin typeface="Arial" panose="020B0604020202020204"/>
              <a:cs typeface="Arial" panose="020B0604020202020204"/>
            </a:endParaRPr>
          </a:p>
          <a:p>
            <a:pPr marL="12700">
              <a:lnSpc>
                <a:spcPct val="100000"/>
              </a:lnSpc>
              <a:spcBef>
                <a:spcPts val="360"/>
              </a:spcBef>
            </a:pPr>
            <a:r>
              <a:rPr sz="3000" dirty="0">
                <a:solidFill>
                  <a:srgbClr val="677480"/>
                </a:solidFill>
                <a:latin typeface="kiloji"/>
                <a:cs typeface="kiloji"/>
              </a:rPr>
              <a:t>▷ </a:t>
            </a:r>
            <a:r>
              <a:rPr sz="2800" spc="-5" dirty="0">
                <a:latin typeface="Arial" panose="020B0604020202020204"/>
                <a:cs typeface="Arial" panose="020B0604020202020204"/>
              </a:rPr>
              <a:t>Strong </a:t>
            </a:r>
            <a:r>
              <a:rPr sz="2800" dirty="0">
                <a:latin typeface="Arial" panose="020B0604020202020204"/>
                <a:cs typeface="Arial" panose="020B0604020202020204"/>
              </a:rPr>
              <a:t>approval </a:t>
            </a:r>
            <a:r>
              <a:rPr sz="2800" spc="-5" dirty="0">
                <a:latin typeface="Arial" panose="020B0604020202020204"/>
                <a:cs typeface="Arial" panose="020B0604020202020204"/>
              </a:rPr>
              <a:t>and </a:t>
            </a:r>
            <a:r>
              <a:rPr sz="2800" dirty="0">
                <a:latin typeface="Arial" panose="020B0604020202020204"/>
                <a:cs typeface="Arial" panose="020B0604020202020204"/>
              </a:rPr>
              <a:t>documentation</a:t>
            </a:r>
            <a:r>
              <a:rPr sz="2800" spc="275" dirty="0">
                <a:latin typeface="Arial" panose="020B0604020202020204"/>
                <a:cs typeface="Arial" panose="020B0604020202020204"/>
              </a:rPr>
              <a:t> </a:t>
            </a:r>
            <a:r>
              <a:rPr sz="2800" dirty="0">
                <a:latin typeface="Arial" panose="020B0604020202020204"/>
                <a:cs typeface="Arial" panose="020B0604020202020204"/>
              </a:rPr>
              <a:t>control</a:t>
            </a:r>
            <a:r>
              <a:rPr sz="2800" dirty="0" smtClean="0">
                <a:latin typeface="Arial" panose="020B0604020202020204"/>
                <a:cs typeface="Arial" panose="020B0604020202020204"/>
              </a:rPr>
              <a:t>.</a:t>
            </a:r>
            <a:endParaRPr sz="2800" dirty="0">
              <a:latin typeface="Arial" panose="020B0604020202020204"/>
              <a:cs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906" y="439927"/>
            <a:ext cx="7886294" cy="690574"/>
          </a:xfrm>
          <a:prstGeom prst="rect">
            <a:avLst/>
          </a:prstGeom>
        </p:spPr>
        <p:txBody>
          <a:bodyPr vert="horz" wrap="square" lIns="0" tIns="13335" rIns="0" bIns="0" rtlCol="0">
            <a:spAutoFit/>
          </a:bodyPr>
          <a:lstStyle/>
          <a:p>
            <a:pPr marL="12700">
              <a:lnSpc>
                <a:spcPct val="100000"/>
              </a:lnSpc>
              <a:spcBef>
                <a:spcPts val="105"/>
              </a:spcBef>
            </a:pPr>
            <a:r>
              <a:rPr spc="-10" dirty="0"/>
              <a:t>Drawbacks </a:t>
            </a:r>
            <a:r>
              <a:rPr spc="-5" dirty="0"/>
              <a:t>of </a:t>
            </a:r>
            <a:r>
              <a:rPr dirty="0"/>
              <a:t>the </a:t>
            </a:r>
            <a:r>
              <a:rPr spc="-20" dirty="0"/>
              <a:t>Spiral</a:t>
            </a:r>
            <a:r>
              <a:rPr spc="-125" dirty="0"/>
              <a:t> </a:t>
            </a:r>
            <a:r>
              <a:rPr dirty="0"/>
              <a:t>Model</a:t>
            </a:r>
            <a:endParaRPr dirty="0"/>
          </a:p>
        </p:txBody>
      </p:sp>
      <p:sp>
        <p:nvSpPr>
          <p:cNvPr id="3" name="object 3"/>
          <p:cNvSpPr txBox="1"/>
          <p:nvPr/>
        </p:nvSpPr>
        <p:spPr>
          <a:xfrm>
            <a:off x="571906" y="1941016"/>
            <a:ext cx="8016240" cy="280797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3000" spc="-10" dirty="0">
                <a:latin typeface="Arial" panose="020B0604020202020204"/>
                <a:cs typeface="Arial" panose="020B0604020202020204"/>
              </a:rPr>
              <a:t>Can be </a:t>
            </a:r>
            <a:r>
              <a:rPr sz="3000" dirty="0">
                <a:latin typeface="Arial" panose="020B0604020202020204"/>
                <a:cs typeface="Arial" panose="020B0604020202020204"/>
              </a:rPr>
              <a:t>a </a:t>
            </a:r>
            <a:r>
              <a:rPr sz="3000" spc="-10" dirty="0">
                <a:latin typeface="Arial" panose="020B0604020202020204"/>
                <a:cs typeface="Arial" panose="020B0604020202020204"/>
              </a:rPr>
              <a:t>costly </a:t>
            </a:r>
            <a:r>
              <a:rPr sz="3000" spc="-15" dirty="0">
                <a:latin typeface="Arial" panose="020B0604020202020204"/>
                <a:cs typeface="Arial" panose="020B0604020202020204"/>
              </a:rPr>
              <a:t>model </a:t>
            </a:r>
            <a:r>
              <a:rPr sz="3000" spc="-10" dirty="0">
                <a:latin typeface="Arial" panose="020B0604020202020204"/>
                <a:cs typeface="Arial" panose="020B0604020202020204"/>
              </a:rPr>
              <a:t>to</a:t>
            </a:r>
            <a:r>
              <a:rPr sz="3000" spc="-125" dirty="0">
                <a:latin typeface="Arial" panose="020B0604020202020204"/>
                <a:cs typeface="Arial" panose="020B0604020202020204"/>
              </a:rPr>
              <a:t> </a:t>
            </a:r>
            <a:r>
              <a:rPr sz="3000" spc="-15" dirty="0">
                <a:latin typeface="Arial" panose="020B0604020202020204"/>
                <a:cs typeface="Arial" panose="020B0604020202020204"/>
              </a:rPr>
              <a:t>use.</a:t>
            </a:r>
            <a:endParaRPr sz="3000">
              <a:latin typeface="Arial" panose="020B0604020202020204"/>
              <a:cs typeface="Arial" panose="020B0604020202020204"/>
            </a:endParaRPr>
          </a:p>
          <a:p>
            <a:pPr marL="355600" marR="5080" indent="-342900">
              <a:lnSpc>
                <a:spcPct val="100000"/>
              </a:lnSpc>
              <a:spcBef>
                <a:spcPts val="110"/>
              </a:spcBef>
              <a:buChar char="•"/>
              <a:tabLst>
                <a:tab pos="354965" algn="l"/>
                <a:tab pos="355600" algn="l"/>
                <a:tab pos="1574800" algn="l"/>
                <a:tab pos="3423920" algn="l"/>
                <a:tab pos="5270500" algn="l"/>
                <a:tab pos="6741795" algn="l"/>
              </a:tabLst>
            </a:pPr>
            <a:r>
              <a:rPr sz="3000" spc="-5" dirty="0">
                <a:latin typeface="Arial" panose="020B0604020202020204"/>
                <a:cs typeface="Arial" panose="020B0604020202020204"/>
              </a:rPr>
              <a:t>R</a:t>
            </a:r>
            <a:r>
              <a:rPr sz="3000" spc="-20" dirty="0">
                <a:latin typeface="Arial" panose="020B0604020202020204"/>
                <a:cs typeface="Arial" panose="020B0604020202020204"/>
              </a:rPr>
              <a:t>i</a:t>
            </a:r>
            <a:r>
              <a:rPr sz="3000" spc="-15" dirty="0">
                <a:latin typeface="Arial" panose="020B0604020202020204"/>
                <a:cs typeface="Arial" panose="020B0604020202020204"/>
              </a:rPr>
              <a:t>s</a:t>
            </a:r>
            <a:r>
              <a:rPr sz="3000" dirty="0">
                <a:latin typeface="Arial" panose="020B0604020202020204"/>
                <a:cs typeface="Arial" panose="020B0604020202020204"/>
              </a:rPr>
              <a:t>k	</a:t>
            </a:r>
            <a:r>
              <a:rPr sz="3000" spc="-20" dirty="0">
                <a:latin typeface="Arial" panose="020B0604020202020204"/>
                <a:cs typeface="Arial" panose="020B0604020202020204"/>
              </a:rPr>
              <a:t>ana</a:t>
            </a:r>
            <a:r>
              <a:rPr sz="3000" spc="-5" dirty="0">
                <a:latin typeface="Arial" panose="020B0604020202020204"/>
                <a:cs typeface="Arial" panose="020B0604020202020204"/>
              </a:rPr>
              <a:t>l</a:t>
            </a:r>
            <a:r>
              <a:rPr sz="3000" spc="-25" dirty="0">
                <a:latin typeface="Arial" panose="020B0604020202020204"/>
                <a:cs typeface="Arial" panose="020B0604020202020204"/>
              </a:rPr>
              <a:t>ys</a:t>
            </a:r>
            <a:r>
              <a:rPr sz="3000" spc="-5" dirty="0">
                <a:latin typeface="Arial" panose="020B0604020202020204"/>
                <a:cs typeface="Arial" panose="020B0604020202020204"/>
              </a:rPr>
              <a:t>is</a:t>
            </a:r>
            <a:r>
              <a:rPr sz="3000" dirty="0">
                <a:latin typeface="Arial" panose="020B0604020202020204"/>
                <a:cs typeface="Arial" panose="020B0604020202020204"/>
              </a:rPr>
              <a:t>	</a:t>
            </a:r>
            <a:r>
              <a:rPr sz="3000" spc="-15" dirty="0">
                <a:latin typeface="Arial" panose="020B0604020202020204"/>
                <a:cs typeface="Arial" panose="020B0604020202020204"/>
              </a:rPr>
              <a:t>r</a:t>
            </a:r>
            <a:r>
              <a:rPr sz="3000" spc="-20" dirty="0">
                <a:latin typeface="Arial" panose="020B0604020202020204"/>
                <a:cs typeface="Arial" panose="020B0604020202020204"/>
              </a:rPr>
              <a:t>equ</a:t>
            </a:r>
            <a:r>
              <a:rPr sz="3000" spc="-5" dirty="0">
                <a:latin typeface="Arial" panose="020B0604020202020204"/>
                <a:cs typeface="Arial" panose="020B0604020202020204"/>
              </a:rPr>
              <a:t>i</a:t>
            </a:r>
            <a:r>
              <a:rPr sz="3000" spc="-30" dirty="0">
                <a:latin typeface="Arial" panose="020B0604020202020204"/>
                <a:cs typeface="Arial" panose="020B0604020202020204"/>
              </a:rPr>
              <a:t>r</a:t>
            </a:r>
            <a:r>
              <a:rPr sz="3000" spc="-20" dirty="0">
                <a:latin typeface="Arial" panose="020B0604020202020204"/>
                <a:cs typeface="Arial" panose="020B0604020202020204"/>
              </a:rPr>
              <a:t>e</a:t>
            </a:r>
            <a:r>
              <a:rPr sz="3000" dirty="0">
                <a:latin typeface="Arial" panose="020B0604020202020204"/>
                <a:cs typeface="Arial" panose="020B0604020202020204"/>
              </a:rPr>
              <a:t>s	</a:t>
            </a:r>
            <a:r>
              <a:rPr sz="3000" spc="-15" dirty="0">
                <a:latin typeface="Arial" panose="020B0604020202020204"/>
                <a:cs typeface="Arial" panose="020B0604020202020204"/>
              </a:rPr>
              <a:t>h</a:t>
            </a:r>
            <a:r>
              <a:rPr sz="3000" spc="-5" dirty="0">
                <a:latin typeface="Arial" panose="020B0604020202020204"/>
                <a:cs typeface="Arial" panose="020B0604020202020204"/>
              </a:rPr>
              <a:t>i</a:t>
            </a:r>
            <a:r>
              <a:rPr sz="3000" spc="-20" dirty="0">
                <a:latin typeface="Arial" panose="020B0604020202020204"/>
                <a:cs typeface="Arial" panose="020B0604020202020204"/>
              </a:rPr>
              <a:t>g</a:t>
            </a:r>
            <a:r>
              <a:rPr sz="3000" spc="-15" dirty="0">
                <a:latin typeface="Arial" panose="020B0604020202020204"/>
                <a:cs typeface="Arial" panose="020B0604020202020204"/>
              </a:rPr>
              <a:t>h</a:t>
            </a:r>
            <a:r>
              <a:rPr sz="3000" spc="-5" dirty="0">
                <a:latin typeface="Arial" panose="020B0604020202020204"/>
                <a:cs typeface="Arial" panose="020B0604020202020204"/>
              </a:rPr>
              <a:t>ly</a:t>
            </a:r>
            <a:r>
              <a:rPr sz="3000" dirty="0">
                <a:latin typeface="Arial" panose="020B0604020202020204"/>
                <a:cs typeface="Arial" panose="020B0604020202020204"/>
              </a:rPr>
              <a:t>	</a:t>
            </a:r>
            <a:r>
              <a:rPr sz="3000" spc="-15" dirty="0">
                <a:latin typeface="Arial" panose="020B0604020202020204"/>
                <a:cs typeface="Arial" panose="020B0604020202020204"/>
              </a:rPr>
              <a:t>s</a:t>
            </a:r>
            <a:r>
              <a:rPr sz="3000" spc="-20" dirty="0">
                <a:latin typeface="Arial" panose="020B0604020202020204"/>
                <a:cs typeface="Arial" panose="020B0604020202020204"/>
              </a:rPr>
              <a:t>pe</a:t>
            </a:r>
            <a:r>
              <a:rPr sz="3000" spc="-15" dirty="0">
                <a:latin typeface="Arial" panose="020B0604020202020204"/>
                <a:cs typeface="Arial" panose="020B0604020202020204"/>
              </a:rPr>
              <a:t>c</a:t>
            </a:r>
            <a:r>
              <a:rPr sz="3000" dirty="0">
                <a:latin typeface="Arial" panose="020B0604020202020204"/>
                <a:cs typeface="Arial" panose="020B0604020202020204"/>
              </a:rPr>
              <a:t>i</a:t>
            </a:r>
            <a:r>
              <a:rPr sz="3000" spc="-25" dirty="0">
                <a:latin typeface="Arial" panose="020B0604020202020204"/>
                <a:cs typeface="Arial" panose="020B0604020202020204"/>
              </a:rPr>
              <a:t>f</a:t>
            </a:r>
            <a:r>
              <a:rPr sz="3000" spc="-5" dirty="0">
                <a:latin typeface="Arial" panose="020B0604020202020204"/>
                <a:cs typeface="Arial" panose="020B0604020202020204"/>
              </a:rPr>
              <a:t>ic  </a:t>
            </a:r>
            <a:r>
              <a:rPr sz="3000" spc="-15" dirty="0">
                <a:latin typeface="Arial" panose="020B0604020202020204"/>
                <a:cs typeface="Arial" panose="020B0604020202020204"/>
              </a:rPr>
              <a:t>expertise.</a:t>
            </a:r>
            <a:endParaRPr sz="3000">
              <a:latin typeface="Arial" panose="020B0604020202020204"/>
              <a:cs typeface="Arial" panose="020B0604020202020204"/>
            </a:endParaRPr>
          </a:p>
          <a:p>
            <a:pPr marL="355600" marR="7620" indent="-342900">
              <a:lnSpc>
                <a:spcPct val="100000"/>
              </a:lnSpc>
              <a:spcBef>
                <a:spcPts val="100"/>
              </a:spcBef>
              <a:buChar char="•"/>
              <a:tabLst>
                <a:tab pos="354965" algn="l"/>
                <a:tab pos="355600" algn="l"/>
              </a:tabLst>
            </a:pPr>
            <a:r>
              <a:rPr sz="3000" spc="-20" dirty="0">
                <a:latin typeface="Arial" panose="020B0604020202020204"/>
                <a:cs typeface="Arial" panose="020B0604020202020204"/>
              </a:rPr>
              <a:t>Project’s </a:t>
            </a:r>
            <a:r>
              <a:rPr sz="3000" spc="-15" dirty="0">
                <a:latin typeface="Arial" panose="020B0604020202020204"/>
                <a:cs typeface="Arial" panose="020B0604020202020204"/>
              </a:rPr>
              <a:t>success </a:t>
            </a:r>
            <a:r>
              <a:rPr sz="3000" spc="-5" dirty="0">
                <a:latin typeface="Arial" panose="020B0604020202020204"/>
                <a:cs typeface="Arial" panose="020B0604020202020204"/>
              </a:rPr>
              <a:t>is </a:t>
            </a:r>
            <a:r>
              <a:rPr sz="3000" spc="-15" dirty="0">
                <a:latin typeface="Arial" panose="020B0604020202020204"/>
                <a:cs typeface="Arial" panose="020B0604020202020204"/>
              </a:rPr>
              <a:t>highly dependent </a:t>
            </a:r>
            <a:r>
              <a:rPr sz="3000" spc="-10" dirty="0">
                <a:latin typeface="Arial" panose="020B0604020202020204"/>
                <a:cs typeface="Arial" panose="020B0604020202020204"/>
              </a:rPr>
              <a:t>on </a:t>
            </a:r>
            <a:r>
              <a:rPr sz="3000" spc="-15" dirty="0">
                <a:latin typeface="Arial" panose="020B0604020202020204"/>
                <a:cs typeface="Arial" panose="020B0604020202020204"/>
              </a:rPr>
              <a:t>the  </a:t>
            </a:r>
            <a:r>
              <a:rPr sz="3000" spc="-10" dirty="0">
                <a:latin typeface="Arial" panose="020B0604020202020204"/>
                <a:cs typeface="Arial" panose="020B0604020202020204"/>
              </a:rPr>
              <a:t>risk </a:t>
            </a:r>
            <a:r>
              <a:rPr sz="3000" spc="-15" dirty="0">
                <a:latin typeface="Arial" panose="020B0604020202020204"/>
                <a:cs typeface="Arial" panose="020B0604020202020204"/>
              </a:rPr>
              <a:t>analysis</a:t>
            </a:r>
            <a:r>
              <a:rPr sz="3000" spc="-50" dirty="0">
                <a:latin typeface="Arial" panose="020B0604020202020204"/>
                <a:cs typeface="Arial" panose="020B0604020202020204"/>
              </a:rPr>
              <a:t> </a:t>
            </a:r>
            <a:r>
              <a:rPr sz="3000" spc="-15" dirty="0">
                <a:latin typeface="Arial" panose="020B0604020202020204"/>
                <a:cs typeface="Arial" panose="020B0604020202020204"/>
              </a:rPr>
              <a:t>phase.</a:t>
            </a:r>
            <a:endParaRPr sz="3000">
              <a:latin typeface="Arial" panose="020B0604020202020204"/>
              <a:cs typeface="Arial" panose="020B0604020202020204"/>
            </a:endParaRPr>
          </a:p>
          <a:p>
            <a:pPr marL="355600" indent="-342900">
              <a:lnSpc>
                <a:spcPct val="100000"/>
              </a:lnSpc>
              <a:spcBef>
                <a:spcPts val="95"/>
              </a:spcBef>
              <a:buChar char="•"/>
              <a:tabLst>
                <a:tab pos="354965" algn="l"/>
                <a:tab pos="355600" algn="l"/>
              </a:tabLst>
            </a:pPr>
            <a:r>
              <a:rPr sz="3000" spc="-15" dirty="0">
                <a:latin typeface="Arial" panose="020B0604020202020204"/>
                <a:cs typeface="Arial" panose="020B0604020202020204"/>
              </a:rPr>
              <a:t>Doesn’t </a:t>
            </a:r>
            <a:r>
              <a:rPr sz="3000" spc="-10" dirty="0">
                <a:latin typeface="Arial" panose="020B0604020202020204"/>
                <a:cs typeface="Arial" panose="020B0604020202020204"/>
              </a:rPr>
              <a:t>work well </a:t>
            </a:r>
            <a:r>
              <a:rPr sz="3000" spc="-15" dirty="0">
                <a:latin typeface="Arial" panose="020B0604020202020204"/>
                <a:cs typeface="Arial" panose="020B0604020202020204"/>
              </a:rPr>
              <a:t>for smaller</a:t>
            </a:r>
            <a:r>
              <a:rPr sz="3000" spc="-95" dirty="0">
                <a:latin typeface="Arial" panose="020B0604020202020204"/>
                <a:cs typeface="Arial" panose="020B0604020202020204"/>
              </a:rPr>
              <a:t> </a:t>
            </a:r>
            <a:r>
              <a:rPr sz="3000" spc="-15" dirty="0">
                <a:latin typeface="Arial" panose="020B0604020202020204"/>
                <a:cs typeface="Arial" panose="020B0604020202020204"/>
              </a:rPr>
              <a:t>projects.</a:t>
            </a:r>
            <a:endParaRPr sz="3000">
              <a:latin typeface="Arial" panose="020B0604020202020204"/>
              <a:cs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87" y="259207"/>
            <a:ext cx="6636512" cy="696595"/>
          </a:xfrm>
          <a:prstGeom prst="rect">
            <a:avLst/>
          </a:prstGeom>
        </p:spPr>
        <p:txBody>
          <a:bodyPr vert="horz" wrap="square" lIns="0" tIns="12700" rIns="0" bIns="0" rtlCol="0">
            <a:spAutoFit/>
          </a:bodyPr>
          <a:lstStyle/>
          <a:p>
            <a:pPr marL="12700">
              <a:lnSpc>
                <a:spcPct val="100000"/>
              </a:lnSpc>
              <a:spcBef>
                <a:spcPts val="100"/>
              </a:spcBef>
            </a:pPr>
            <a:r>
              <a:rPr spc="-5" dirty="0"/>
              <a:t>Still Other </a:t>
            </a:r>
            <a:r>
              <a:rPr spc="-10" dirty="0"/>
              <a:t>Process</a:t>
            </a:r>
            <a:r>
              <a:rPr spc="-135" dirty="0"/>
              <a:t> </a:t>
            </a:r>
            <a:r>
              <a:rPr dirty="0"/>
              <a:t>Models</a:t>
            </a:r>
            <a:endParaRPr dirty="0"/>
          </a:p>
        </p:txBody>
      </p:sp>
      <p:sp>
        <p:nvSpPr>
          <p:cNvPr id="3" name="object 3"/>
          <p:cNvSpPr txBox="1"/>
          <p:nvPr/>
        </p:nvSpPr>
        <p:spPr>
          <a:xfrm>
            <a:off x="907186" y="1593342"/>
            <a:ext cx="8236814" cy="5136515"/>
          </a:xfrm>
          <a:prstGeom prst="rect">
            <a:avLst/>
          </a:prstGeom>
        </p:spPr>
        <p:txBody>
          <a:bodyPr vert="horz" wrap="square" lIns="0" tIns="12065" rIns="0" bIns="0" rtlCol="0">
            <a:spAutoFit/>
          </a:bodyPr>
          <a:lstStyle/>
          <a:p>
            <a:pPr marL="299085" marR="104140" indent="-287020">
              <a:lnSpc>
                <a:spcPct val="100000"/>
              </a:lnSpc>
              <a:spcBef>
                <a:spcPts val="95"/>
              </a:spcBef>
              <a:buFont typeface="Arial" panose="020B0604020202020204"/>
              <a:buChar char="•"/>
              <a:tabLst>
                <a:tab pos="299085" algn="l"/>
                <a:tab pos="299720" algn="l"/>
              </a:tabLst>
            </a:pPr>
            <a:r>
              <a:rPr sz="2800" spc="-20" dirty="0">
                <a:solidFill>
                  <a:srgbClr val="800080"/>
                </a:solidFill>
                <a:latin typeface="Carlito"/>
                <a:cs typeface="Carlito"/>
              </a:rPr>
              <a:t>Component </a:t>
            </a:r>
            <a:r>
              <a:rPr sz="2800" spc="-15" dirty="0">
                <a:solidFill>
                  <a:srgbClr val="800080"/>
                </a:solidFill>
                <a:latin typeface="Carlito"/>
                <a:cs typeface="Carlito"/>
              </a:rPr>
              <a:t>based </a:t>
            </a:r>
            <a:r>
              <a:rPr sz="2800" spc="-20" dirty="0">
                <a:solidFill>
                  <a:srgbClr val="800080"/>
                </a:solidFill>
                <a:latin typeface="Carlito"/>
                <a:cs typeface="Carlito"/>
              </a:rPr>
              <a:t>development</a:t>
            </a:r>
            <a:r>
              <a:rPr sz="2800" spc="-20" dirty="0">
                <a:latin typeface="Carlito"/>
                <a:cs typeface="Carlito"/>
              </a:rPr>
              <a:t>—the </a:t>
            </a:r>
            <a:r>
              <a:rPr sz="2800" spc="-25" dirty="0">
                <a:latin typeface="Carlito"/>
                <a:cs typeface="Carlito"/>
              </a:rPr>
              <a:t>process </a:t>
            </a:r>
            <a:r>
              <a:rPr sz="2800" spc="-30" dirty="0">
                <a:latin typeface="Carlito"/>
                <a:cs typeface="Carlito"/>
              </a:rPr>
              <a:t>to  </a:t>
            </a:r>
            <a:r>
              <a:rPr sz="2800" spc="-5" dirty="0">
                <a:latin typeface="Carlito"/>
                <a:cs typeface="Carlito"/>
              </a:rPr>
              <a:t>apply when </a:t>
            </a:r>
            <a:r>
              <a:rPr sz="2800" spc="-25" dirty="0">
                <a:latin typeface="Carlito"/>
                <a:cs typeface="Carlito"/>
              </a:rPr>
              <a:t>reuse </a:t>
            </a:r>
            <a:r>
              <a:rPr sz="2800" spc="-5" dirty="0">
                <a:latin typeface="Carlito"/>
                <a:cs typeface="Carlito"/>
              </a:rPr>
              <a:t>is a </a:t>
            </a:r>
            <a:r>
              <a:rPr sz="2800" spc="-25" dirty="0">
                <a:latin typeface="Carlito"/>
                <a:cs typeface="Carlito"/>
              </a:rPr>
              <a:t>development</a:t>
            </a:r>
            <a:r>
              <a:rPr sz="2800" spc="15" dirty="0">
                <a:latin typeface="Carlito"/>
                <a:cs typeface="Carlito"/>
              </a:rPr>
              <a:t> </a:t>
            </a:r>
            <a:r>
              <a:rPr sz="2800" spc="-20" dirty="0">
                <a:latin typeface="Carlito"/>
                <a:cs typeface="Carlito"/>
              </a:rPr>
              <a:t>objective</a:t>
            </a:r>
            <a:endParaRPr sz="2800" dirty="0">
              <a:latin typeface="Carlito"/>
              <a:cs typeface="Carlito"/>
            </a:endParaRPr>
          </a:p>
          <a:p>
            <a:pPr marL="299085" marR="113030" indent="-287020">
              <a:lnSpc>
                <a:spcPct val="100000"/>
              </a:lnSpc>
              <a:spcBef>
                <a:spcPts val="710"/>
              </a:spcBef>
              <a:buFont typeface="Arial" panose="020B0604020202020204"/>
              <a:buChar char="•"/>
              <a:tabLst>
                <a:tab pos="299085" algn="l"/>
                <a:tab pos="299720" algn="l"/>
              </a:tabLst>
            </a:pPr>
            <a:r>
              <a:rPr sz="2800" spc="-20" dirty="0">
                <a:solidFill>
                  <a:srgbClr val="800080"/>
                </a:solidFill>
                <a:latin typeface="Carlito"/>
                <a:cs typeface="Carlito"/>
              </a:rPr>
              <a:t>Formal methods</a:t>
            </a:r>
            <a:r>
              <a:rPr sz="2800" spc="-20" dirty="0">
                <a:latin typeface="Carlito"/>
                <a:cs typeface="Carlito"/>
              </a:rPr>
              <a:t>—emphasizes </a:t>
            </a:r>
            <a:r>
              <a:rPr sz="2800" spc="-5" dirty="0">
                <a:latin typeface="Carlito"/>
                <a:cs typeface="Carlito"/>
              </a:rPr>
              <a:t>the </a:t>
            </a:r>
            <a:r>
              <a:rPr sz="2800" spc="-20" dirty="0">
                <a:latin typeface="Carlito"/>
                <a:cs typeface="Carlito"/>
              </a:rPr>
              <a:t>mathematical  specification </a:t>
            </a:r>
            <a:r>
              <a:rPr sz="2800" spc="-5" dirty="0">
                <a:latin typeface="Carlito"/>
                <a:cs typeface="Carlito"/>
              </a:rPr>
              <a:t>of</a:t>
            </a:r>
            <a:r>
              <a:rPr sz="2800" spc="40" dirty="0">
                <a:latin typeface="Carlito"/>
                <a:cs typeface="Carlito"/>
              </a:rPr>
              <a:t> </a:t>
            </a:r>
            <a:r>
              <a:rPr sz="2800" spc="-25" dirty="0">
                <a:latin typeface="Carlito"/>
                <a:cs typeface="Carlito"/>
              </a:rPr>
              <a:t>requirements</a:t>
            </a:r>
            <a:endParaRPr sz="2800" dirty="0">
              <a:latin typeface="Carlito"/>
              <a:cs typeface="Carlito"/>
            </a:endParaRPr>
          </a:p>
          <a:p>
            <a:pPr marL="299085" marR="5080" indent="-287020">
              <a:lnSpc>
                <a:spcPct val="100000"/>
              </a:lnSpc>
              <a:spcBef>
                <a:spcPts val="695"/>
              </a:spcBef>
              <a:buFont typeface="Arial" panose="020B0604020202020204"/>
              <a:buChar char="•"/>
              <a:tabLst>
                <a:tab pos="299085" algn="l"/>
                <a:tab pos="299720" algn="l"/>
              </a:tabLst>
            </a:pPr>
            <a:r>
              <a:rPr sz="2800" spc="-25" dirty="0">
                <a:solidFill>
                  <a:srgbClr val="800080"/>
                </a:solidFill>
                <a:latin typeface="Carlito"/>
                <a:cs typeface="Carlito"/>
              </a:rPr>
              <a:t>AOSD </a:t>
            </a:r>
            <a:r>
              <a:rPr sz="2400" spc="-5" dirty="0">
                <a:solidFill>
                  <a:srgbClr val="800080"/>
                </a:solidFill>
                <a:latin typeface="Carlito"/>
                <a:cs typeface="Carlito"/>
              </a:rPr>
              <a:t>(Aspect </a:t>
            </a:r>
            <a:r>
              <a:rPr sz="2400" spc="-20" dirty="0">
                <a:solidFill>
                  <a:srgbClr val="800080"/>
                </a:solidFill>
                <a:latin typeface="Carlito"/>
                <a:cs typeface="Carlito"/>
              </a:rPr>
              <a:t>Oriented </a:t>
            </a:r>
            <a:r>
              <a:rPr sz="2400" spc="-10" dirty="0">
                <a:solidFill>
                  <a:srgbClr val="800080"/>
                </a:solidFill>
                <a:latin typeface="Carlito"/>
                <a:cs typeface="Carlito"/>
              </a:rPr>
              <a:t>SW </a:t>
            </a:r>
            <a:r>
              <a:rPr sz="2400" spc="-25" dirty="0">
                <a:solidFill>
                  <a:srgbClr val="800080"/>
                </a:solidFill>
                <a:latin typeface="Carlito"/>
                <a:cs typeface="Carlito"/>
              </a:rPr>
              <a:t>Dev)</a:t>
            </a:r>
            <a:r>
              <a:rPr sz="2800" spc="-25" dirty="0">
                <a:latin typeface="Carlito"/>
                <a:cs typeface="Carlito"/>
              </a:rPr>
              <a:t>—provides </a:t>
            </a:r>
            <a:r>
              <a:rPr sz="2800" spc="-5" dirty="0">
                <a:latin typeface="Carlito"/>
                <a:cs typeface="Carlito"/>
              </a:rPr>
              <a:t>a </a:t>
            </a:r>
            <a:r>
              <a:rPr sz="2800" spc="-25" dirty="0">
                <a:latin typeface="Carlito"/>
                <a:cs typeface="Carlito"/>
              </a:rPr>
              <a:t>process  </a:t>
            </a:r>
            <a:r>
              <a:rPr sz="2800" spc="-5" dirty="0">
                <a:latin typeface="Carlito"/>
                <a:cs typeface="Carlito"/>
              </a:rPr>
              <a:t>and </a:t>
            </a:r>
            <a:r>
              <a:rPr sz="2800" spc="-20" dirty="0">
                <a:latin typeface="Carlito"/>
                <a:cs typeface="Carlito"/>
              </a:rPr>
              <a:t>methodological approach </a:t>
            </a:r>
            <a:r>
              <a:rPr sz="2800" spc="-40" dirty="0">
                <a:latin typeface="Carlito"/>
                <a:cs typeface="Carlito"/>
              </a:rPr>
              <a:t>for </a:t>
            </a:r>
            <a:r>
              <a:rPr sz="2800" spc="-20" dirty="0">
                <a:latin typeface="Carlito"/>
                <a:cs typeface="Carlito"/>
              </a:rPr>
              <a:t>defining,  </a:t>
            </a:r>
            <a:r>
              <a:rPr sz="2800" spc="-5" dirty="0">
                <a:latin typeface="Carlito"/>
                <a:cs typeface="Carlito"/>
              </a:rPr>
              <a:t>specifying, designing, and </a:t>
            </a:r>
            <a:r>
              <a:rPr sz="2800" spc="-20" dirty="0">
                <a:latin typeface="Carlito"/>
                <a:cs typeface="Carlito"/>
              </a:rPr>
              <a:t>constructing</a:t>
            </a:r>
            <a:r>
              <a:rPr sz="2800" spc="110" dirty="0">
                <a:latin typeface="Carlito"/>
                <a:cs typeface="Carlito"/>
              </a:rPr>
              <a:t> </a:t>
            </a:r>
            <a:r>
              <a:rPr sz="2800" i="1" spc="-5" dirty="0">
                <a:latin typeface="Carlito"/>
                <a:cs typeface="Carlito"/>
              </a:rPr>
              <a:t>aspects</a:t>
            </a:r>
            <a:endParaRPr sz="2800" dirty="0">
              <a:latin typeface="Carlito"/>
              <a:cs typeface="Carlito"/>
            </a:endParaRPr>
          </a:p>
          <a:p>
            <a:pPr marL="299085" marR="41910" indent="-287020">
              <a:lnSpc>
                <a:spcPct val="100000"/>
              </a:lnSpc>
              <a:spcBef>
                <a:spcPts val="700"/>
              </a:spcBef>
              <a:buFont typeface="Arial" panose="020B0604020202020204"/>
              <a:buChar char="•"/>
              <a:tabLst>
                <a:tab pos="299085" algn="l"/>
                <a:tab pos="299720" algn="l"/>
              </a:tabLst>
            </a:pPr>
            <a:r>
              <a:rPr sz="2800" spc="-5" dirty="0">
                <a:solidFill>
                  <a:srgbClr val="800080"/>
                </a:solidFill>
                <a:latin typeface="Carlito"/>
                <a:cs typeface="Carlito"/>
              </a:rPr>
              <a:t>Unified </a:t>
            </a:r>
            <a:r>
              <a:rPr sz="2800" spc="-20" dirty="0">
                <a:solidFill>
                  <a:srgbClr val="800080"/>
                </a:solidFill>
                <a:latin typeface="Carlito"/>
                <a:cs typeface="Carlito"/>
              </a:rPr>
              <a:t>Process</a:t>
            </a:r>
            <a:r>
              <a:rPr sz="2800" spc="-20" dirty="0">
                <a:latin typeface="Carlito"/>
                <a:cs typeface="Carlito"/>
              </a:rPr>
              <a:t>—a “use-case </a:t>
            </a:r>
            <a:r>
              <a:rPr sz="2800" spc="-25" dirty="0">
                <a:latin typeface="Carlito"/>
                <a:cs typeface="Carlito"/>
              </a:rPr>
              <a:t>driven,  architecture-centric, </a:t>
            </a:r>
            <a:r>
              <a:rPr sz="2800" spc="-45" dirty="0">
                <a:latin typeface="Carlito"/>
                <a:cs typeface="Carlito"/>
              </a:rPr>
              <a:t>iterative </a:t>
            </a:r>
            <a:r>
              <a:rPr sz="2800" spc="-5" dirty="0">
                <a:latin typeface="Carlito"/>
                <a:cs typeface="Carlito"/>
              </a:rPr>
              <a:t>and </a:t>
            </a:r>
            <a:r>
              <a:rPr sz="2800" spc="-25" dirty="0">
                <a:latin typeface="Carlito"/>
                <a:cs typeface="Carlito"/>
              </a:rPr>
              <a:t>incremental”  software process </a:t>
            </a:r>
            <a:r>
              <a:rPr sz="2800" spc="-5" dirty="0">
                <a:latin typeface="Carlito"/>
                <a:cs typeface="Carlito"/>
              </a:rPr>
              <a:t>closely aligned with the</a:t>
            </a:r>
            <a:r>
              <a:rPr sz="2800" spc="-80" dirty="0">
                <a:latin typeface="Carlito"/>
                <a:cs typeface="Carlito"/>
              </a:rPr>
              <a:t> </a:t>
            </a:r>
            <a:r>
              <a:rPr sz="2800" spc="-5" dirty="0">
                <a:latin typeface="Carlito"/>
                <a:cs typeface="Carlito"/>
              </a:rPr>
              <a:t>Unified  </a:t>
            </a:r>
            <a:r>
              <a:rPr sz="2800" spc="-20" dirty="0">
                <a:latin typeface="Carlito"/>
                <a:cs typeface="Carlito"/>
              </a:rPr>
              <a:t>Modeling Language</a:t>
            </a:r>
            <a:r>
              <a:rPr sz="2800" spc="70" dirty="0">
                <a:latin typeface="Carlito"/>
                <a:cs typeface="Carlito"/>
              </a:rPr>
              <a:t> </a:t>
            </a:r>
            <a:r>
              <a:rPr sz="2800" spc="-15" dirty="0">
                <a:latin typeface="Carlito"/>
                <a:cs typeface="Carlito"/>
              </a:rPr>
              <a:t>(UML)</a:t>
            </a:r>
            <a:endParaRPr sz="2800" dirty="0">
              <a:latin typeface="Carlito"/>
              <a:cs typeface="Carlito"/>
            </a:endParaRPr>
          </a:p>
          <a:p>
            <a:pPr marR="787400" algn="ctr">
              <a:lnSpc>
                <a:spcPts val="1185"/>
              </a:lnSpc>
            </a:pPr>
            <a:r>
              <a:rPr sz="1200" dirty="0">
                <a:solidFill>
                  <a:srgbClr val="878787"/>
                </a:solidFill>
                <a:latin typeface="Carlito"/>
                <a:cs typeface="Carlito"/>
              </a:rPr>
              <a:t>48</a:t>
            </a:r>
            <a:endParaRPr sz="1200" dirty="0">
              <a:latin typeface="Carlito"/>
              <a:cs typeface="Carlito"/>
            </a:endParaRPr>
          </a:p>
        </p:txBody>
      </p:sp>
      <p:sp>
        <p:nvSpPr>
          <p:cNvPr id="4" name="object 4"/>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698119"/>
            <a:ext cx="7500722" cy="696595"/>
          </a:xfrm>
          <a:prstGeom prst="rect">
            <a:avLst/>
          </a:prstGeom>
        </p:spPr>
        <p:txBody>
          <a:bodyPr vert="horz" wrap="square" lIns="0" tIns="13335" rIns="0" bIns="0" rtlCol="0">
            <a:spAutoFit/>
          </a:bodyPr>
          <a:lstStyle/>
          <a:p>
            <a:pPr marL="12700">
              <a:lnSpc>
                <a:spcPct val="100000"/>
              </a:lnSpc>
              <a:spcBef>
                <a:spcPts val="105"/>
              </a:spcBef>
            </a:pPr>
            <a:r>
              <a:rPr spc="-5" dirty="0"/>
              <a:t>Component </a:t>
            </a:r>
            <a:r>
              <a:rPr dirty="0"/>
              <a:t>Assembly</a:t>
            </a:r>
            <a:r>
              <a:rPr spc="-170" dirty="0"/>
              <a:t> </a:t>
            </a:r>
            <a:r>
              <a:rPr dirty="0"/>
              <a:t>Model</a:t>
            </a:r>
            <a:endParaRPr dirty="0"/>
          </a:p>
        </p:txBody>
      </p:sp>
      <p:graphicFrame>
        <p:nvGraphicFramePr>
          <p:cNvPr id="3" name="object 3"/>
          <p:cNvGraphicFramePr>
            <a:graphicFrameLocks noGrp="1"/>
          </p:cNvGraphicFramePr>
          <p:nvPr/>
        </p:nvGraphicFramePr>
        <p:xfrm>
          <a:off x="862228" y="3289284"/>
          <a:ext cx="7774939" cy="757772"/>
        </p:xfrm>
        <a:graphic>
          <a:graphicData uri="http://schemas.openxmlformats.org/drawingml/2006/table">
            <a:tbl>
              <a:tblPr firstRow="1" bandRow="1">
                <a:tableStyleId>{2D5ABB26-0587-4C30-8999-92F81FD0307C}</a:tableStyleId>
              </a:tblPr>
              <a:tblGrid>
                <a:gridCol w="355600"/>
                <a:gridCol w="1985645"/>
                <a:gridCol w="1616075"/>
                <a:gridCol w="1080770"/>
                <a:gridCol w="641985"/>
                <a:gridCol w="686435"/>
                <a:gridCol w="1408429"/>
              </a:tblGrid>
              <a:tr h="404633">
                <a:tc>
                  <a:txBody>
                    <a:bodyPr/>
                    <a:lstStyle/>
                    <a:p>
                      <a:pPr marL="31750">
                        <a:lnSpc>
                          <a:spcPts val="3085"/>
                        </a:lnSpc>
                      </a:pPr>
                      <a:r>
                        <a:rPr sz="3000" dirty="0">
                          <a:solidFill>
                            <a:srgbClr val="677480"/>
                          </a:solidFill>
                          <a:latin typeface="kiloji"/>
                          <a:cs typeface="kiloji"/>
                        </a:rPr>
                        <a:t>▷</a:t>
                      </a:r>
                      <a:endParaRPr sz="3000">
                        <a:latin typeface="kiloji"/>
                        <a:cs typeface="kiloji"/>
                      </a:endParaRPr>
                    </a:p>
                  </a:txBody>
                  <a:tcPr marL="0" marR="0" marT="0" marB="0"/>
                </a:tc>
                <a:tc>
                  <a:txBody>
                    <a:bodyPr/>
                    <a:lstStyle/>
                    <a:p>
                      <a:pPr marL="132715">
                        <a:lnSpc>
                          <a:spcPct val="100000"/>
                        </a:lnSpc>
                        <a:spcBef>
                          <a:spcPts val="175"/>
                        </a:spcBef>
                      </a:pPr>
                      <a:r>
                        <a:rPr sz="2400" spc="-5" dirty="0">
                          <a:latin typeface="Arial" panose="020B0604020202020204"/>
                          <a:cs typeface="Arial" panose="020B0604020202020204"/>
                        </a:rPr>
                        <a:t>Component</a:t>
                      </a:r>
                      <a:endParaRPr sz="2400">
                        <a:latin typeface="Arial" panose="020B0604020202020204"/>
                        <a:cs typeface="Arial" panose="020B0604020202020204"/>
                      </a:endParaRPr>
                    </a:p>
                  </a:txBody>
                  <a:tcPr marL="0" marR="0" marT="22225" marB="0"/>
                </a:tc>
                <a:tc>
                  <a:txBody>
                    <a:bodyPr/>
                    <a:lstStyle/>
                    <a:p>
                      <a:pPr marL="104775">
                        <a:lnSpc>
                          <a:spcPct val="100000"/>
                        </a:lnSpc>
                        <a:spcBef>
                          <a:spcPts val="175"/>
                        </a:spcBef>
                      </a:pPr>
                      <a:r>
                        <a:rPr sz="2400" spc="-5" dirty="0">
                          <a:latin typeface="Arial" panose="020B0604020202020204"/>
                          <a:cs typeface="Arial" panose="020B0604020202020204"/>
                        </a:rPr>
                        <a:t>Assembly</a:t>
                      </a:r>
                      <a:endParaRPr sz="2400">
                        <a:latin typeface="Arial" panose="020B0604020202020204"/>
                        <a:cs typeface="Arial" panose="020B0604020202020204"/>
                      </a:endParaRPr>
                    </a:p>
                  </a:txBody>
                  <a:tcPr marL="0" marR="0" marT="22225" marB="0"/>
                </a:tc>
                <a:tc>
                  <a:txBody>
                    <a:bodyPr/>
                    <a:lstStyle/>
                    <a:p>
                      <a:pPr marL="187960">
                        <a:lnSpc>
                          <a:spcPct val="100000"/>
                        </a:lnSpc>
                        <a:spcBef>
                          <a:spcPts val="175"/>
                        </a:spcBef>
                      </a:pPr>
                      <a:r>
                        <a:rPr sz="2400" dirty="0">
                          <a:latin typeface="Arial" panose="020B0604020202020204"/>
                          <a:cs typeface="Arial" panose="020B0604020202020204"/>
                        </a:rPr>
                        <a:t>Model</a:t>
                      </a:r>
                      <a:endParaRPr sz="2400">
                        <a:latin typeface="Arial" panose="020B0604020202020204"/>
                        <a:cs typeface="Arial" panose="020B0604020202020204"/>
                      </a:endParaRPr>
                    </a:p>
                  </a:txBody>
                  <a:tcPr marL="0" marR="0" marT="22225" marB="0"/>
                </a:tc>
                <a:tc>
                  <a:txBody>
                    <a:bodyPr/>
                    <a:lstStyle/>
                    <a:p>
                      <a:pPr marR="95885" algn="r">
                        <a:lnSpc>
                          <a:spcPct val="100000"/>
                        </a:lnSpc>
                        <a:spcBef>
                          <a:spcPts val="175"/>
                        </a:spcBef>
                      </a:pPr>
                      <a:r>
                        <a:rPr sz="2400" spc="-5" dirty="0">
                          <a:latin typeface="Arial" panose="020B0604020202020204"/>
                          <a:cs typeface="Arial" panose="020B0604020202020204"/>
                        </a:rPr>
                        <a:t>is</a:t>
                      </a:r>
                      <a:endParaRPr sz="2400">
                        <a:latin typeface="Arial" panose="020B0604020202020204"/>
                        <a:cs typeface="Arial" panose="020B0604020202020204"/>
                      </a:endParaRPr>
                    </a:p>
                  </a:txBody>
                  <a:tcPr marL="0" marR="0" marT="22225" marB="0"/>
                </a:tc>
                <a:tc>
                  <a:txBody>
                    <a:bodyPr/>
                    <a:lstStyle/>
                    <a:p>
                      <a:pPr marL="275590">
                        <a:lnSpc>
                          <a:spcPct val="100000"/>
                        </a:lnSpc>
                        <a:spcBef>
                          <a:spcPts val="175"/>
                        </a:spcBef>
                      </a:pPr>
                      <a:r>
                        <a:rPr sz="2400" spc="-10" dirty="0">
                          <a:latin typeface="Arial" panose="020B0604020202020204"/>
                          <a:cs typeface="Arial" panose="020B0604020202020204"/>
                        </a:rPr>
                        <a:t>an</a:t>
                      </a:r>
                      <a:endParaRPr sz="2400">
                        <a:latin typeface="Arial" panose="020B0604020202020204"/>
                        <a:cs typeface="Arial" panose="020B0604020202020204"/>
                      </a:endParaRPr>
                    </a:p>
                  </a:txBody>
                  <a:tcPr marL="0" marR="0" marT="22225" marB="0"/>
                </a:tc>
                <a:tc>
                  <a:txBody>
                    <a:bodyPr/>
                    <a:lstStyle/>
                    <a:p>
                      <a:pPr marR="24130" algn="r">
                        <a:lnSpc>
                          <a:spcPct val="100000"/>
                        </a:lnSpc>
                        <a:spcBef>
                          <a:spcPts val="175"/>
                        </a:spcBef>
                      </a:pPr>
                      <a:r>
                        <a:rPr sz="2400" dirty="0">
                          <a:latin typeface="Arial" panose="020B0604020202020204"/>
                          <a:cs typeface="Arial" panose="020B0604020202020204"/>
                        </a:rPr>
                        <a:t>iterative</a:t>
                      </a:r>
                      <a:endParaRPr sz="2400">
                        <a:latin typeface="Arial" panose="020B0604020202020204"/>
                        <a:cs typeface="Arial" panose="020B0604020202020204"/>
                      </a:endParaRPr>
                    </a:p>
                  </a:txBody>
                  <a:tcPr marL="0" marR="0" marT="22225" marB="0"/>
                </a:tc>
              </a:tr>
              <a:tr h="353139">
                <a:tc>
                  <a:txBody>
                    <a:bodyPr/>
                    <a:lstStyle/>
                    <a:p>
                      <a:pPr>
                        <a:lnSpc>
                          <a:spcPct val="100000"/>
                        </a:lnSpc>
                      </a:pPr>
                      <a:endParaRPr sz="2200">
                        <a:latin typeface="Times New Roman" panose="02020603050405020304"/>
                        <a:cs typeface="Times New Roman" panose="02020603050405020304"/>
                      </a:endParaRPr>
                    </a:p>
                  </a:txBody>
                  <a:tcPr marL="0" marR="0" marT="0" marB="0"/>
                </a:tc>
                <a:tc>
                  <a:txBody>
                    <a:bodyPr/>
                    <a:lstStyle/>
                    <a:p>
                      <a:pPr marL="132715">
                        <a:lnSpc>
                          <a:spcPts val="2680"/>
                        </a:lnSpc>
                      </a:pPr>
                      <a:r>
                        <a:rPr sz="2400" dirty="0">
                          <a:latin typeface="Arial" panose="020B0604020202020204"/>
                          <a:cs typeface="Arial" panose="020B0604020202020204"/>
                        </a:rPr>
                        <a:t>development</a:t>
                      </a:r>
                      <a:endParaRPr sz="2400">
                        <a:latin typeface="Arial" panose="020B0604020202020204"/>
                        <a:cs typeface="Arial" panose="020B0604020202020204"/>
                      </a:endParaRPr>
                    </a:p>
                  </a:txBody>
                  <a:tcPr marL="0" marR="0" marT="0" marB="0"/>
                </a:tc>
                <a:tc>
                  <a:txBody>
                    <a:bodyPr/>
                    <a:lstStyle/>
                    <a:p>
                      <a:pPr marL="126365">
                        <a:lnSpc>
                          <a:spcPts val="2680"/>
                        </a:lnSpc>
                        <a:tabLst>
                          <a:tab pos="1332865" algn="l"/>
                        </a:tabLst>
                      </a:pPr>
                      <a:r>
                        <a:rPr sz="2400" b="1" spc="-10" dirty="0">
                          <a:latin typeface="Arial" panose="020B0604020202020204"/>
                          <a:cs typeface="Arial" panose="020B0604020202020204"/>
                        </a:rPr>
                        <a:t>model</a:t>
                      </a:r>
                      <a:r>
                        <a:rPr sz="2400" spc="-10" dirty="0">
                          <a:latin typeface="Arial" panose="020B0604020202020204"/>
                          <a:cs typeface="Arial" panose="020B0604020202020204"/>
                        </a:rPr>
                        <a:t>.	It</a:t>
                      </a:r>
                      <a:endParaRPr sz="2400">
                        <a:latin typeface="Arial" panose="020B0604020202020204"/>
                        <a:cs typeface="Arial" panose="020B0604020202020204"/>
                      </a:endParaRPr>
                    </a:p>
                  </a:txBody>
                  <a:tcPr marL="0" marR="0" marT="0" marB="0"/>
                </a:tc>
                <a:tc>
                  <a:txBody>
                    <a:bodyPr/>
                    <a:lstStyle/>
                    <a:p>
                      <a:pPr marL="114935">
                        <a:lnSpc>
                          <a:spcPts val="2680"/>
                        </a:lnSpc>
                      </a:pPr>
                      <a:r>
                        <a:rPr sz="2400" spc="-5" dirty="0">
                          <a:latin typeface="Arial" panose="020B0604020202020204"/>
                          <a:cs typeface="Arial" panose="020B0604020202020204"/>
                        </a:rPr>
                        <a:t>works</a:t>
                      </a:r>
                      <a:endParaRPr sz="2400">
                        <a:latin typeface="Arial" panose="020B0604020202020204"/>
                        <a:cs typeface="Arial" panose="020B0604020202020204"/>
                      </a:endParaRPr>
                    </a:p>
                  </a:txBody>
                  <a:tcPr marL="0" marR="0" marT="0" marB="0"/>
                </a:tc>
                <a:tc>
                  <a:txBody>
                    <a:bodyPr/>
                    <a:lstStyle/>
                    <a:p>
                      <a:pPr marR="118110" algn="r">
                        <a:lnSpc>
                          <a:spcPts val="2680"/>
                        </a:lnSpc>
                      </a:pPr>
                      <a:r>
                        <a:rPr sz="2400" dirty="0">
                          <a:latin typeface="Arial" panose="020B0604020202020204"/>
                          <a:cs typeface="Arial" panose="020B0604020202020204"/>
                        </a:rPr>
                        <a:t>l</a:t>
                      </a:r>
                      <a:r>
                        <a:rPr sz="2400" spc="-10" dirty="0">
                          <a:latin typeface="Arial" panose="020B0604020202020204"/>
                          <a:cs typeface="Arial" panose="020B0604020202020204"/>
                        </a:rPr>
                        <a:t>i</a:t>
                      </a:r>
                      <a:r>
                        <a:rPr sz="2400" dirty="0">
                          <a:latin typeface="Arial" panose="020B0604020202020204"/>
                          <a:cs typeface="Arial" panose="020B0604020202020204"/>
                        </a:rPr>
                        <a:t>ke</a:t>
                      </a:r>
                      <a:endParaRPr sz="2400">
                        <a:latin typeface="Arial" panose="020B0604020202020204"/>
                        <a:cs typeface="Arial" panose="020B0604020202020204"/>
                      </a:endParaRPr>
                    </a:p>
                  </a:txBody>
                  <a:tcPr marL="0" marR="0" marT="0" marB="0"/>
                </a:tc>
                <a:tc>
                  <a:txBody>
                    <a:bodyPr/>
                    <a:lstStyle/>
                    <a:p>
                      <a:pPr marL="103505">
                        <a:lnSpc>
                          <a:spcPts val="2680"/>
                        </a:lnSpc>
                      </a:pPr>
                      <a:r>
                        <a:rPr sz="2400" spc="-5" dirty="0">
                          <a:latin typeface="Arial" panose="020B0604020202020204"/>
                          <a:cs typeface="Arial" panose="020B0604020202020204"/>
                        </a:rPr>
                        <a:t>the</a:t>
                      </a:r>
                      <a:endParaRPr sz="2400">
                        <a:latin typeface="Arial" panose="020B0604020202020204"/>
                        <a:cs typeface="Arial" panose="020B0604020202020204"/>
                      </a:endParaRPr>
                    </a:p>
                  </a:txBody>
                  <a:tcPr marL="0" marR="0" marT="0" marB="0"/>
                </a:tc>
                <a:tc>
                  <a:txBody>
                    <a:bodyPr/>
                    <a:lstStyle/>
                    <a:p>
                      <a:pPr marR="25400" algn="r">
                        <a:lnSpc>
                          <a:spcPts val="2680"/>
                        </a:lnSpc>
                      </a:pPr>
                      <a:r>
                        <a:rPr sz="2400" dirty="0">
                          <a:latin typeface="Arial" panose="020B0604020202020204"/>
                          <a:cs typeface="Arial" panose="020B0604020202020204"/>
                        </a:rPr>
                        <a:t>Prot</a:t>
                      </a:r>
                      <a:r>
                        <a:rPr sz="2400" spc="-15" dirty="0">
                          <a:latin typeface="Arial" panose="020B0604020202020204"/>
                          <a:cs typeface="Arial" panose="020B0604020202020204"/>
                        </a:rPr>
                        <a:t>o</a:t>
                      </a:r>
                      <a:r>
                        <a:rPr sz="2400" dirty="0">
                          <a:latin typeface="Arial" panose="020B0604020202020204"/>
                          <a:cs typeface="Arial" panose="020B0604020202020204"/>
                        </a:rPr>
                        <a:t>type</a:t>
                      </a:r>
                      <a:endParaRPr sz="2400">
                        <a:latin typeface="Arial" panose="020B0604020202020204"/>
                        <a:cs typeface="Arial" panose="020B0604020202020204"/>
                      </a:endParaRPr>
                    </a:p>
                  </a:txBody>
                  <a:tcPr marL="0" marR="0" marT="0" marB="0"/>
                </a:tc>
              </a:tr>
            </a:tbl>
          </a:graphicData>
        </a:graphic>
      </p:graphicFrame>
      <p:sp>
        <p:nvSpPr>
          <p:cNvPr id="4" name="object 4"/>
          <p:cNvSpPr txBox="1"/>
          <p:nvPr/>
        </p:nvSpPr>
        <p:spPr>
          <a:xfrm>
            <a:off x="881278" y="1747520"/>
            <a:ext cx="7736840" cy="3406775"/>
          </a:xfrm>
          <a:prstGeom prst="rect">
            <a:avLst/>
          </a:prstGeom>
        </p:spPr>
        <p:txBody>
          <a:bodyPr vert="horz" wrap="square" lIns="0" tIns="18415" rIns="0" bIns="0" rtlCol="0">
            <a:spAutoFit/>
          </a:bodyPr>
          <a:lstStyle/>
          <a:p>
            <a:pPr marL="469265" marR="5080" indent="-457200" algn="just">
              <a:lnSpc>
                <a:spcPct val="99000"/>
              </a:lnSpc>
              <a:spcBef>
                <a:spcPts val="145"/>
              </a:spcBef>
            </a:pPr>
            <a:r>
              <a:rPr sz="3000" dirty="0">
                <a:solidFill>
                  <a:srgbClr val="677480"/>
                </a:solidFill>
                <a:latin typeface="kiloji"/>
                <a:cs typeface="kiloji"/>
              </a:rPr>
              <a:t>▷ </a:t>
            </a:r>
            <a:r>
              <a:rPr sz="2400" spc="-5" dirty="0">
                <a:latin typeface="Arial" panose="020B0604020202020204"/>
                <a:cs typeface="Arial" panose="020B0604020202020204"/>
              </a:rPr>
              <a:t>Instead of starting over with different codes </a:t>
            </a:r>
            <a:r>
              <a:rPr sz="2400" dirty="0">
                <a:latin typeface="Arial" panose="020B0604020202020204"/>
                <a:cs typeface="Arial" panose="020B0604020202020204"/>
              </a:rPr>
              <a:t>and  languages, </a:t>
            </a:r>
            <a:r>
              <a:rPr sz="2400" spc="-5" dirty="0">
                <a:latin typeface="Arial" panose="020B0604020202020204"/>
                <a:cs typeface="Arial" panose="020B0604020202020204"/>
              </a:rPr>
              <a:t>developers who </a:t>
            </a:r>
            <a:r>
              <a:rPr sz="2400" dirty="0">
                <a:latin typeface="Arial" panose="020B0604020202020204"/>
                <a:cs typeface="Arial" panose="020B0604020202020204"/>
              </a:rPr>
              <a:t>use </a:t>
            </a:r>
            <a:r>
              <a:rPr sz="2400" spc="-5" dirty="0">
                <a:latin typeface="Arial" panose="020B0604020202020204"/>
                <a:cs typeface="Arial" panose="020B0604020202020204"/>
              </a:rPr>
              <a:t>this </a:t>
            </a:r>
            <a:r>
              <a:rPr sz="2400" dirty="0">
                <a:latin typeface="Arial" panose="020B0604020202020204"/>
                <a:cs typeface="Arial" panose="020B0604020202020204"/>
              </a:rPr>
              <a:t>model </a:t>
            </a:r>
            <a:r>
              <a:rPr sz="2400" spc="-5" dirty="0">
                <a:latin typeface="Arial" panose="020B0604020202020204"/>
                <a:cs typeface="Arial" panose="020B0604020202020204"/>
              </a:rPr>
              <a:t>tap on </a:t>
            </a:r>
            <a:r>
              <a:rPr sz="2400" dirty="0">
                <a:latin typeface="Arial" panose="020B0604020202020204"/>
                <a:cs typeface="Arial" panose="020B0604020202020204"/>
              </a:rPr>
              <a:t>the  available </a:t>
            </a:r>
            <a:r>
              <a:rPr sz="2400" spc="-5" dirty="0">
                <a:latin typeface="Arial" panose="020B0604020202020204"/>
                <a:cs typeface="Arial" panose="020B0604020202020204"/>
              </a:rPr>
              <a:t>components and </a:t>
            </a:r>
            <a:r>
              <a:rPr sz="2400" dirty="0">
                <a:latin typeface="Arial" panose="020B0604020202020204"/>
                <a:cs typeface="Arial" panose="020B0604020202020204"/>
              </a:rPr>
              <a:t>put </a:t>
            </a:r>
            <a:r>
              <a:rPr sz="2400" spc="-5" dirty="0">
                <a:latin typeface="Arial" panose="020B0604020202020204"/>
                <a:cs typeface="Arial" panose="020B0604020202020204"/>
              </a:rPr>
              <a:t>them together </a:t>
            </a:r>
            <a:r>
              <a:rPr sz="2400" dirty="0">
                <a:latin typeface="Arial" panose="020B0604020202020204"/>
                <a:cs typeface="Arial" panose="020B0604020202020204"/>
              </a:rPr>
              <a:t>to </a:t>
            </a:r>
            <a:r>
              <a:rPr sz="2400" spc="-5" dirty="0">
                <a:latin typeface="Arial" panose="020B0604020202020204"/>
                <a:cs typeface="Arial" panose="020B0604020202020204"/>
              </a:rPr>
              <a:t>build  a program</a:t>
            </a:r>
            <a:endParaRPr sz="2400">
              <a:latin typeface="Arial" panose="020B0604020202020204"/>
              <a:cs typeface="Arial" panose="020B0604020202020204"/>
            </a:endParaRPr>
          </a:p>
          <a:p>
            <a:pPr>
              <a:lnSpc>
                <a:spcPct val="100000"/>
              </a:lnSpc>
            </a:pPr>
            <a:endParaRPr sz="2700">
              <a:latin typeface="Arial" panose="020B0604020202020204"/>
              <a:cs typeface="Arial" panose="020B0604020202020204"/>
            </a:endParaRPr>
          </a:p>
          <a:p>
            <a:pPr>
              <a:lnSpc>
                <a:spcPct val="100000"/>
              </a:lnSpc>
              <a:spcBef>
                <a:spcPts val="50"/>
              </a:spcBef>
            </a:pPr>
            <a:endParaRPr sz="2350">
              <a:latin typeface="Arial" panose="020B0604020202020204"/>
              <a:cs typeface="Arial" panose="020B0604020202020204"/>
            </a:endParaRPr>
          </a:p>
          <a:p>
            <a:pPr marL="469265" marR="5080" algn="just">
              <a:lnSpc>
                <a:spcPct val="100000"/>
              </a:lnSpc>
            </a:pPr>
            <a:r>
              <a:rPr sz="2400" b="1" spc="-5" dirty="0">
                <a:latin typeface="Arial" panose="020B0604020202020204"/>
                <a:cs typeface="Arial" panose="020B0604020202020204"/>
              </a:rPr>
              <a:t>model</a:t>
            </a:r>
            <a:r>
              <a:rPr sz="2400" spc="-5" dirty="0">
                <a:latin typeface="Arial" panose="020B0604020202020204"/>
                <a:cs typeface="Arial" panose="020B0604020202020204"/>
              </a:rPr>
              <a:t>, constantly creating a prototype until a  software </a:t>
            </a:r>
            <a:r>
              <a:rPr sz="2400" dirty="0">
                <a:latin typeface="Arial" panose="020B0604020202020204"/>
                <a:cs typeface="Arial" panose="020B0604020202020204"/>
              </a:rPr>
              <a:t>that will cater the </a:t>
            </a:r>
            <a:r>
              <a:rPr sz="2400" spc="-5" dirty="0">
                <a:latin typeface="Arial" panose="020B0604020202020204"/>
                <a:cs typeface="Arial" panose="020B0604020202020204"/>
              </a:rPr>
              <a:t>need </a:t>
            </a:r>
            <a:r>
              <a:rPr sz="2400" spc="-10" dirty="0">
                <a:latin typeface="Arial" panose="020B0604020202020204"/>
                <a:cs typeface="Arial" panose="020B0604020202020204"/>
              </a:rPr>
              <a:t>of </a:t>
            </a:r>
            <a:r>
              <a:rPr sz="2400" spc="-5" dirty="0">
                <a:latin typeface="Arial" panose="020B0604020202020204"/>
                <a:cs typeface="Arial" panose="020B0604020202020204"/>
              </a:rPr>
              <a:t>businesses </a:t>
            </a:r>
            <a:r>
              <a:rPr sz="2400" spc="-10" dirty="0">
                <a:latin typeface="Arial" panose="020B0604020202020204"/>
                <a:cs typeface="Arial" panose="020B0604020202020204"/>
              </a:rPr>
              <a:t>and  </a:t>
            </a:r>
            <a:r>
              <a:rPr sz="2400" spc="-5" dirty="0">
                <a:latin typeface="Arial" panose="020B0604020202020204"/>
                <a:cs typeface="Arial" panose="020B0604020202020204"/>
              </a:rPr>
              <a:t>consumers is</a:t>
            </a:r>
            <a:r>
              <a:rPr sz="2400" spc="10" dirty="0">
                <a:latin typeface="Arial" panose="020B0604020202020204"/>
                <a:cs typeface="Arial" panose="020B0604020202020204"/>
              </a:rPr>
              <a:t> </a:t>
            </a:r>
            <a:r>
              <a:rPr sz="2400" spc="-5" dirty="0">
                <a:latin typeface="Arial" panose="020B0604020202020204"/>
                <a:cs typeface="Arial" panose="020B0604020202020204"/>
              </a:rPr>
              <a:t>realized.</a:t>
            </a:r>
            <a:endParaRPr sz="2400">
              <a:latin typeface="Arial" panose="020B0604020202020204"/>
              <a:cs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86" y="439927"/>
            <a:ext cx="7167498" cy="696595"/>
          </a:xfrm>
          <a:prstGeom prst="rect">
            <a:avLst/>
          </a:prstGeom>
        </p:spPr>
        <p:txBody>
          <a:bodyPr vert="horz" wrap="square" lIns="0" tIns="13335" rIns="0" bIns="0" rtlCol="0">
            <a:spAutoFit/>
          </a:bodyPr>
          <a:lstStyle/>
          <a:p>
            <a:pPr marL="12700">
              <a:lnSpc>
                <a:spcPct val="100000"/>
              </a:lnSpc>
              <a:spcBef>
                <a:spcPts val="105"/>
              </a:spcBef>
            </a:pPr>
            <a:r>
              <a:rPr spc="-5" dirty="0"/>
              <a:t>Component </a:t>
            </a:r>
            <a:r>
              <a:rPr dirty="0"/>
              <a:t>Assembly</a:t>
            </a:r>
            <a:r>
              <a:rPr spc="-185" dirty="0"/>
              <a:t> </a:t>
            </a:r>
            <a:r>
              <a:rPr dirty="0"/>
              <a:t>Model</a:t>
            </a:r>
            <a:endParaRPr dirty="0"/>
          </a:p>
        </p:txBody>
      </p:sp>
      <p:sp>
        <p:nvSpPr>
          <p:cNvPr id="3" name="object 3"/>
          <p:cNvSpPr txBox="1"/>
          <p:nvPr/>
        </p:nvSpPr>
        <p:spPr>
          <a:xfrm>
            <a:off x="457200" y="3124200"/>
            <a:ext cx="1600200" cy="1143000"/>
          </a:xfrm>
          <a:prstGeom prst="rect">
            <a:avLst/>
          </a:prstGeom>
          <a:ln w="9144">
            <a:solidFill>
              <a:srgbClr val="000000"/>
            </a:solidFill>
          </a:ln>
        </p:spPr>
        <p:txBody>
          <a:bodyPr vert="horz" wrap="square" lIns="0" tIns="148590" rIns="0" bIns="0" rtlCol="0">
            <a:spAutoFit/>
          </a:bodyPr>
          <a:lstStyle/>
          <a:p>
            <a:pPr marL="184150" marR="169545" indent="8890" algn="ctr">
              <a:lnSpc>
                <a:spcPct val="100000"/>
              </a:lnSpc>
              <a:spcBef>
                <a:spcPts val="1170"/>
              </a:spcBef>
            </a:pPr>
            <a:r>
              <a:rPr sz="1800" spc="-5" dirty="0">
                <a:latin typeface="Arial" panose="020B0604020202020204"/>
                <a:cs typeface="Arial" panose="020B0604020202020204"/>
              </a:rPr>
              <a:t>Identify  </a:t>
            </a:r>
            <a:r>
              <a:rPr sz="1800" spc="-15" dirty="0">
                <a:latin typeface="Arial" panose="020B0604020202020204"/>
                <a:cs typeface="Arial" panose="020B0604020202020204"/>
              </a:rPr>
              <a:t>candidate  </a:t>
            </a:r>
            <a:r>
              <a:rPr sz="1800" spc="-5" dirty="0">
                <a:latin typeface="Arial" panose="020B0604020202020204"/>
                <a:cs typeface="Arial" panose="020B0604020202020204"/>
              </a:rPr>
              <a:t>co</a:t>
            </a:r>
            <a:r>
              <a:rPr sz="1800" spc="-10" dirty="0">
                <a:latin typeface="Arial" panose="020B0604020202020204"/>
                <a:cs typeface="Arial" panose="020B0604020202020204"/>
              </a:rPr>
              <a:t>m</a:t>
            </a:r>
            <a:r>
              <a:rPr sz="1800" spc="-25" dirty="0">
                <a:latin typeface="Arial" panose="020B0604020202020204"/>
                <a:cs typeface="Arial" panose="020B0604020202020204"/>
              </a:rPr>
              <a:t>p</a:t>
            </a:r>
            <a:r>
              <a:rPr sz="1800" spc="-15" dirty="0">
                <a:latin typeface="Arial" panose="020B0604020202020204"/>
                <a:cs typeface="Arial" panose="020B0604020202020204"/>
              </a:rPr>
              <a:t>o</a:t>
            </a:r>
            <a:r>
              <a:rPr sz="1800" spc="-25" dirty="0">
                <a:latin typeface="Arial" panose="020B0604020202020204"/>
                <a:cs typeface="Arial" panose="020B0604020202020204"/>
              </a:rPr>
              <a:t>n</a:t>
            </a:r>
            <a:r>
              <a:rPr sz="1800" spc="-10" dirty="0">
                <a:latin typeface="Arial" panose="020B0604020202020204"/>
                <a:cs typeface="Arial" panose="020B0604020202020204"/>
              </a:rPr>
              <a:t>e</a:t>
            </a:r>
            <a:r>
              <a:rPr sz="1800" spc="-25" dirty="0">
                <a:latin typeface="Arial" panose="020B0604020202020204"/>
                <a:cs typeface="Arial" panose="020B0604020202020204"/>
              </a:rPr>
              <a:t>n</a:t>
            </a:r>
            <a:r>
              <a:rPr sz="1800" dirty="0">
                <a:latin typeface="Arial" panose="020B0604020202020204"/>
                <a:cs typeface="Arial" panose="020B0604020202020204"/>
              </a:rPr>
              <a:t>ts</a:t>
            </a:r>
            <a:endParaRPr sz="1800">
              <a:latin typeface="Arial" panose="020B0604020202020204"/>
              <a:cs typeface="Arial" panose="020B0604020202020204"/>
            </a:endParaRPr>
          </a:p>
        </p:txBody>
      </p:sp>
      <p:sp>
        <p:nvSpPr>
          <p:cNvPr id="4" name="object 4"/>
          <p:cNvSpPr txBox="1"/>
          <p:nvPr/>
        </p:nvSpPr>
        <p:spPr>
          <a:xfrm>
            <a:off x="2362200" y="3124200"/>
            <a:ext cx="1600200" cy="1143000"/>
          </a:xfrm>
          <a:prstGeom prst="rect">
            <a:avLst/>
          </a:prstGeom>
          <a:ln w="9144">
            <a:solidFill>
              <a:srgbClr val="000000"/>
            </a:solidFill>
          </a:ln>
        </p:spPr>
        <p:txBody>
          <a:bodyPr vert="horz" wrap="square" lIns="0" tIns="148590" rIns="0" bIns="0" rtlCol="0">
            <a:spAutoFit/>
          </a:bodyPr>
          <a:lstStyle/>
          <a:p>
            <a:pPr marL="187325" marR="171450" algn="ctr">
              <a:lnSpc>
                <a:spcPct val="100000"/>
              </a:lnSpc>
              <a:spcBef>
                <a:spcPts val="1170"/>
              </a:spcBef>
            </a:pPr>
            <a:r>
              <a:rPr sz="1800" spc="-10" dirty="0">
                <a:latin typeface="Arial" panose="020B0604020202020204"/>
                <a:cs typeface="Arial" panose="020B0604020202020204"/>
              </a:rPr>
              <a:t>Look up  </a:t>
            </a:r>
            <a:r>
              <a:rPr sz="1800" dirty="0">
                <a:latin typeface="Arial" panose="020B0604020202020204"/>
                <a:cs typeface="Arial" panose="020B0604020202020204"/>
              </a:rPr>
              <a:t>c</a:t>
            </a:r>
            <a:r>
              <a:rPr sz="1800" spc="-25" dirty="0">
                <a:latin typeface="Arial" panose="020B0604020202020204"/>
                <a:cs typeface="Arial" panose="020B0604020202020204"/>
              </a:rPr>
              <a:t>o</a:t>
            </a:r>
            <a:r>
              <a:rPr sz="1800" dirty="0">
                <a:latin typeface="Arial" panose="020B0604020202020204"/>
                <a:cs typeface="Arial" panose="020B0604020202020204"/>
              </a:rPr>
              <a:t>m</a:t>
            </a:r>
            <a:r>
              <a:rPr sz="1800" spc="-25" dirty="0">
                <a:latin typeface="Arial" panose="020B0604020202020204"/>
                <a:cs typeface="Arial" panose="020B0604020202020204"/>
              </a:rPr>
              <a:t>pone</a:t>
            </a:r>
            <a:r>
              <a:rPr sz="1800" spc="-20" dirty="0">
                <a:latin typeface="Arial" panose="020B0604020202020204"/>
                <a:cs typeface="Arial" panose="020B0604020202020204"/>
              </a:rPr>
              <a:t>n</a:t>
            </a:r>
            <a:r>
              <a:rPr sz="1800" dirty="0">
                <a:latin typeface="Arial" panose="020B0604020202020204"/>
                <a:cs typeface="Arial" panose="020B0604020202020204"/>
              </a:rPr>
              <a:t>ts  </a:t>
            </a:r>
            <a:r>
              <a:rPr sz="1800" spc="-5" dirty="0">
                <a:latin typeface="Arial" panose="020B0604020202020204"/>
                <a:cs typeface="Arial" panose="020B0604020202020204"/>
              </a:rPr>
              <a:t>in</a:t>
            </a:r>
            <a:r>
              <a:rPr sz="1800" spc="-40" dirty="0">
                <a:latin typeface="Arial" panose="020B0604020202020204"/>
                <a:cs typeface="Arial" panose="020B0604020202020204"/>
              </a:rPr>
              <a:t> </a:t>
            </a:r>
            <a:r>
              <a:rPr sz="1800" spc="-5" dirty="0">
                <a:latin typeface="Arial" panose="020B0604020202020204"/>
                <a:cs typeface="Arial" panose="020B0604020202020204"/>
              </a:rPr>
              <a:t>library</a:t>
            </a:r>
            <a:endParaRPr sz="1800">
              <a:latin typeface="Arial" panose="020B0604020202020204"/>
              <a:cs typeface="Arial" panose="020B0604020202020204"/>
            </a:endParaRPr>
          </a:p>
        </p:txBody>
      </p:sp>
      <p:sp>
        <p:nvSpPr>
          <p:cNvPr id="5" name="object 5"/>
          <p:cNvSpPr/>
          <p:nvPr/>
        </p:nvSpPr>
        <p:spPr>
          <a:xfrm>
            <a:off x="4191000" y="3276600"/>
            <a:ext cx="1676400" cy="838200"/>
          </a:xfrm>
          <a:custGeom>
            <a:avLst/>
            <a:gdLst/>
            <a:ahLst/>
            <a:cxnLst/>
            <a:rect l="l" t="t" r="r" b="b"/>
            <a:pathLst>
              <a:path w="1676400" h="838200">
                <a:moveTo>
                  <a:pt x="0" y="419100"/>
                </a:moveTo>
                <a:lnTo>
                  <a:pt x="838200" y="0"/>
                </a:lnTo>
                <a:lnTo>
                  <a:pt x="1676400" y="419100"/>
                </a:lnTo>
                <a:lnTo>
                  <a:pt x="838200" y="838200"/>
                </a:lnTo>
                <a:lnTo>
                  <a:pt x="0" y="419100"/>
                </a:lnTo>
                <a:close/>
              </a:path>
            </a:pathLst>
          </a:custGeom>
          <a:ln w="9144">
            <a:solidFill>
              <a:srgbClr val="000000"/>
            </a:solidFill>
          </a:ln>
        </p:spPr>
        <p:txBody>
          <a:bodyPr wrap="square" lIns="0" tIns="0" rIns="0" bIns="0" rtlCol="0"/>
          <a:lstStyle/>
          <a:p/>
        </p:txBody>
      </p:sp>
      <p:sp>
        <p:nvSpPr>
          <p:cNvPr id="6" name="object 6"/>
          <p:cNvSpPr txBox="1"/>
          <p:nvPr/>
        </p:nvSpPr>
        <p:spPr>
          <a:xfrm>
            <a:off x="4495291" y="3534917"/>
            <a:ext cx="1059815" cy="299720"/>
          </a:xfrm>
          <a:prstGeom prst="rect">
            <a:avLst/>
          </a:prstGeom>
        </p:spPr>
        <p:txBody>
          <a:bodyPr vert="horz" wrap="square" lIns="0" tIns="12700" rIns="0" bIns="0" rtlCol="0">
            <a:spAutoFit/>
          </a:bodyPr>
          <a:lstStyle/>
          <a:p>
            <a:pPr marL="12700">
              <a:lnSpc>
                <a:spcPct val="100000"/>
              </a:lnSpc>
              <a:spcBef>
                <a:spcPts val="100"/>
              </a:spcBef>
            </a:pPr>
            <a:r>
              <a:rPr sz="1800" spc="-75" dirty="0">
                <a:latin typeface="Arial" panose="020B0604020202020204"/>
                <a:cs typeface="Arial" panose="020B0604020202020204"/>
              </a:rPr>
              <a:t>A</a:t>
            </a:r>
            <a:r>
              <a:rPr sz="1800" dirty="0">
                <a:latin typeface="Arial" panose="020B0604020202020204"/>
                <a:cs typeface="Arial" panose="020B0604020202020204"/>
              </a:rPr>
              <a:t>v</a:t>
            </a:r>
            <a:r>
              <a:rPr sz="1800" spc="-25" dirty="0">
                <a:latin typeface="Arial" panose="020B0604020202020204"/>
                <a:cs typeface="Arial" panose="020B0604020202020204"/>
              </a:rPr>
              <a:t>a</a:t>
            </a:r>
            <a:r>
              <a:rPr sz="1800" spc="-10" dirty="0">
                <a:latin typeface="Arial" panose="020B0604020202020204"/>
                <a:cs typeface="Arial" panose="020B0604020202020204"/>
              </a:rPr>
              <a:t>i</a:t>
            </a:r>
            <a:r>
              <a:rPr sz="1800" spc="-25" dirty="0">
                <a:latin typeface="Arial" panose="020B0604020202020204"/>
                <a:cs typeface="Arial" panose="020B0604020202020204"/>
              </a:rPr>
              <a:t>lab</a:t>
            </a:r>
            <a:r>
              <a:rPr sz="1800" spc="-10" dirty="0">
                <a:latin typeface="Arial" panose="020B0604020202020204"/>
                <a:cs typeface="Arial" panose="020B0604020202020204"/>
              </a:rPr>
              <a:t>l</a:t>
            </a:r>
            <a:r>
              <a:rPr sz="1800" spc="-25" dirty="0">
                <a:latin typeface="Arial" panose="020B0604020202020204"/>
                <a:cs typeface="Arial" panose="020B0604020202020204"/>
              </a:rPr>
              <a:t>e</a:t>
            </a:r>
            <a:r>
              <a:rPr sz="1800" spc="-5" dirty="0">
                <a:latin typeface="Arial" panose="020B0604020202020204"/>
                <a:cs typeface="Arial" panose="020B0604020202020204"/>
              </a:rPr>
              <a:t>?</a:t>
            </a:r>
            <a:endParaRPr sz="1800">
              <a:latin typeface="Arial" panose="020B0604020202020204"/>
              <a:cs typeface="Arial" panose="020B0604020202020204"/>
            </a:endParaRPr>
          </a:p>
        </p:txBody>
      </p:sp>
      <p:sp>
        <p:nvSpPr>
          <p:cNvPr id="7" name="object 7"/>
          <p:cNvSpPr txBox="1"/>
          <p:nvPr/>
        </p:nvSpPr>
        <p:spPr>
          <a:xfrm>
            <a:off x="5334000" y="4876800"/>
            <a:ext cx="1600200" cy="838200"/>
          </a:xfrm>
          <a:prstGeom prst="rect">
            <a:avLst/>
          </a:prstGeom>
          <a:ln w="9144">
            <a:solidFill>
              <a:srgbClr val="000000"/>
            </a:solidFill>
          </a:ln>
        </p:spPr>
        <p:txBody>
          <a:bodyPr vert="horz" wrap="square" lIns="0" tIns="133985" rIns="0" bIns="0" rtlCol="0">
            <a:spAutoFit/>
          </a:bodyPr>
          <a:lstStyle/>
          <a:p>
            <a:pPr marL="179070" marR="171450" indent="368300">
              <a:lnSpc>
                <a:spcPct val="100000"/>
              </a:lnSpc>
              <a:spcBef>
                <a:spcPts val="1055"/>
              </a:spcBef>
            </a:pPr>
            <a:r>
              <a:rPr sz="1800" spc="-5" dirty="0">
                <a:latin typeface="Arial" panose="020B0604020202020204"/>
                <a:cs typeface="Arial" panose="020B0604020202020204"/>
              </a:rPr>
              <a:t>Build  com</a:t>
            </a:r>
            <a:r>
              <a:rPr sz="1800" spc="-15" dirty="0">
                <a:latin typeface="Arial" panose="020B0604020202020204"/>
                <a:cs typeface="Arial" panose="020B0604020202020204"/>
              </a:rPr>
              <a:t>p</a:t>
            </a:r>
            <a:r>
              <a:rPr sz="1800" spc="-5" dirty="0">
                <a:latin typeface="Arial" panose="020B0604020202020204"/>
                <a:cs typeface="Arial" panose="020B0604020202020204"/>
              </a:rPr>
              <a:t>o</a:t>
            </a:r>
            <a:r>
              <a:rPr sz="1800" spc="-15" dirty="0">
                <a:latin typeface="Arial" panose="020B0604020202020204"/>
                <a:cs typeface="Arial" panose="020B0604020202020204"/>
              </a:rPr>
              <a:t>n</a:t>
            </a:r>
            <a:r>
              <a:rPr sz="1800" spc="-5" dirty="0">
                <a:latin typeface="Arial" panose="020B0604020202020204"/>
                <a:cs typeface="Arial" panose="020B0604020202020204"/>
              </a:rPr>
              <a:t>e</a:t>
            </a:r>
            <a:r>
              <a:rPr sz="1800" spc="-15" dirty="0">
                <a:latin typeface="Arial" panose="020B0604020202020204"/>
                <a:cs typeface="Arial" panose="020B0604020202020204"/>
              </a:rPr>
              <a:t>n</a:t>
            </a:r>
            <a:r>
              <a:rPr sz="1800" dirty="0">
                <a:latin typeface="Arial" panose="020B0604020202020204"/>
                <a:cs typeface="Arial" panose="020B0604020202020204"/>
              </a:rPr>
              <a:t>ts</a:t>
            </a:r>
            <a:endParaRPr sz="1800">
              <a:latin typeface="Arial" panose="020B0604020202020204"/>
              <a:cs typeface="Arial" panose="020B0604020202020204"/>
            </a:endParaRPr>
          </a:p>
        </p:txBody>
      </p:sp>
      <p:sp>
        <p:nvSpPr>
          <p:cNvPr id="8" name="object 8"/>
          <p:cNvSpPr txBox="1"/>
          <p:nvPr/>
        </p:nvSpPr>
        <p:spPr>
          <a:xfrm>
            <a:off x="7239000" y="3276600"/>
            <a:ext cx="1600200" cy="1066800"/>
          </a:xfrm>
          <a:prstGeom prst="rect">
            <a:avLst/>
          </a:prstGeom>
          <a:ln w="9144">
            <a:solidFill>
              <a:srgbClr val="000000"/>
            </a:solidFill>
          </a:ln>
        </p:spPr>
        <p:txBody>
          <a:bodyPr vert="horz" wrap="square" lIns="0" tIns="3175" rIns="0" bIns="0" rtlCol="0">
            <a:spAutoFit/>
          </a:bodyPr>
          <a:lstStyle/>
          <a:p>
            <a:pPr>
              <a:lnSpc>
                <a:spcPct val="100000"/>
              </a:lnSpc>
              <a:spcBef>
                <a:spcPts val="25"/>
              </a:spcBef>
            </a:pPr>
            <a:endParaRPr sz="1750">
              <a:latin typeface="Times New Roman" panose="02020603050405020304"/>
              <a:cs typeface="Times New Roman" panose="02020603050405020304"/>
            </a:endParaRPr>
          </a:p>
          <a:p>
            <a:pPr marL="421640" marR="302260" indent="-108585">
              <a:lnSpc>
                <a:spcPct val="100000"/>
              </a:lnSpc>
            </a:pPr>
            <a:r>
              <a:rPr sz="1800" spc="-5" dirty="0">
                <a:latin typeface="Arial" panose="020B0604020202020204"/>
                <a:cs typeface="Arial" panose="020B0604020202020204"/>
              </a:rPr>
              <a:t>C</a:t>
            </a:r>
            <a:r>
              <a:rPr sz="1800" spc="-15" dirty="0">
                <a:latin typeface="Arial" panose="020B0604020202020204"/>
                <a:cs typeface="Arial" panose="020B0604020202020204"/>
              </a:rPr>
              <a:t>o</a:t>
            </a:r>
            <a:r>
              <a:rPr sz="1800" dirty="0">
                <a:latin typeface="Arial" panose="020B0604020202020204"/>
                <a:cs typeface="Arial" panose="020B0604020202020204"/>
              </a:rPr>
              <a:t>nstr</a:t>
            </a:r>
            <a:r>
              <a:rPr sz="1800" spc="-15" dirty="0">
                <a:latin typeface="Arial" panose="020B0604020202020204"/>
                <a:cs typeface="Arial" panose="020B0604020202020204"/>
              </a:rPr>
              <a:t>u</a:t>
            </a:r>
            <a:r>
              <a:rPr sz="1800" dirty="0">
                <a:latin typeface="Arial" panose="020B0604020202020204"/>
                <a:cs typeface="Arial" panose="020B0604020202020204"/>
              </a:rPr>
              <a:t>ct  </a:t>
            </a:r>
            <a:r>
              <a:rPr sz="1800" spc="-5" dirty="0">
                <a:latin typeface="Arial" panose="020B0604020202020204"/>
                <a:cs typeface="Arial" panose="020B0604020202020204"/>
              </a:rPr>
              <a:t>System</a:t>
            </a:r>
            <a:endParaRPr sz="1800">
              <a:latin typeface="Arial" panose="020B0604020202020204"/>
              <a:cs typeface="Arial" panose="020B0604020202020204"/>
            </a:endParaRPr>
          </a:p>
        </p:txBody>
      </p:sp>
      <p:sp>
        <p:nvSpPr>
          <p:cNvPr id="9" name="object 9"/>
          <p:cNvSpPr/>
          <p:nvPr/>
        </p:nvSpPr>
        <p:spPr>
          <a:xfrm>
            <a:off x="2057400" y="3657600"/>
            <a:ext cx="304800" cy="7620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6934200" y="4343400"/>
            <a:ext cx="1143000" cy="958850"/>
          </a:xfrm>
          <a:custGeom>
            <a:avLst/>
            <a:gdLst/>
            <a:ahLst/>
            <a:cxnLst/>
            <a:rect l="l" t="t" r="r" b="b"/>
            <a:pathLst>
              <a:path w="1143000" h="958850">
                <a:moveTo>
                  <a:pt x="1143000" y="76200"/>
                </a:moveTo>
                <a:lnTo>
                  <a:pt x="1136650" y="63500"/>
                </a:lnTo>
                <a:lnTo>
                  <a:pt x="1104900" y="0"/>
                </a:lnTo>
                <a:lnTo>
                  <a:pt x="1066800" y="76200"/>
                </a:lnTo>
                <a:lnTo>
                  <a:pt x="1098550" y="76200"/>
                </a:lnTo>
                <a:lnTo>
                  <a:pt x="1098550" y="946150"/>
                </a:lnTo>
                <a:lnTo>
                  <a:pt x="0" y="946150"/>
                </a:lnTo>
                <a:lnTo>
                  <a:pt x="0" y="952500"/>
                </a:lnTo>
                <a:lnTo>
                  <a:pt x="0" y="958850"/>
                </a:lnTo>
                <a:lnTo>
                  <a:pt x="1111250" y="958850"/>
                </a:lnTo>
                <a:lnTo>
                  <a:pt x="1111250" y="952500"/>
                </a:lnTo>
                <a:lnTo>
                  <a:pt x="1101471" y="952500"/>
                </a:lnTo>
                <a:lnTo>
                  <a:pt x="1101471" y="952246"/>
                </a:lnTo>
                <a:lnTo>
                  <a:pt x="1111250" y="952246"/>
                </a:lnTo>
                <a:lnTo>
                  <a:pt x="1111250" y="76200"/>
                </a:lnTo>
                <a:lnTo>
                  <a:pt x="1143000" y="76200"/>
                </a:lnTo>
                <a:close/>
              </a:path>
            </a:pathLst>
          </a:custGeom>
          <a:solidFill>
            <a:srgbClr val="000000"/>
          </a:solidFill>
        </p:spPr>
        <p:txBody>
          <a:bodyPr wrap="square" lIns="0" tIns="0" rIns="0" bIns="0" rtlCol="0"/>
          <a:lstStyle/>
          <a:p/>
        </p:txBody>
      </p:sp>
      <p:sp>
        <p:nvSpPr>
          <p:cNvPr id="11" name="object 11"/>
          <p:cNvSpPr/>
          <p:nvPr/>
        </p:nvSpPr>
        <p:spPr>
          <a:xfrm>
            <a:off x="8001000" y="3200399"/>
            <a:ext cx="76200" cy="76200"/>
          </a:xfrm>
          <a:custGeom>
            <a:avLst/>
            <a:gdLst/>
            <a:ahLst/>
            <a:cxnLst/>
            <a:rect l="l" t="t" r="r" b="b"/>
            <a:pathLst>
              <a:path w="76200" h="76200">
                <a:moveTo>
                  <a:pt x="76200" y="0"/>
                </a:moveTo>
                <a:lnTo>
                  <a:pt x="44450" y="0"/>
                </a:lnTo>
                <a:lnTo>
                  <a:pt x="44450" y="12700"/>
                </a:lnTo>
                <a:lnTo>
                  <a:pt x="31750" y="12700"/>
                </a:lnTo>
                <a:lnTo>
                  <a:pt x="31750" y="0"/>
                </a:lnTo>
                <a:lnTo>
                  <a:pt x="0" y="0"/>
                </a:lnTo>
                <a:lnTo>
                  <a:pt x="38100" y="76200"/>
                </a:lnTo>
                <a:lnTo>
                  <a:pt x="69850" y="12700"/>
                </a:lnTo>
                <a:lnTo>
                  <a:pt x="76200" y="0"/>
                </a:lnTo>
                <a:close/>
              </a:path>
            </a:pathLst>
          </a:custGeom>
          <a:solidFill>
            <a:srgbClr val="000000"/>
          </a:solidFill>
        </p:spPr>
        <p:txBody>
          <a:bodyPr wrap="square" lIns="0" tIns="0" rIns="0" bIns="0" rtlCol="0"/>
          <a:lstStyle/>
          <a:p/>
        </p:txBody>
      </p:sp>
      <p:grpSp>
        <p:nvGrpSpPr>
          <p:cNvPr id="12" name="object 12"/>
          <p:cNvGrpSpPr/>
          <p:nvPr/>
        </p:nvGrpSpPr>
        <p:grpSpPr>
          <a:xfrm>
            <a:off x="3962400" y="2286000"/>
            <a:ext cx="1371600" cy="3048000"/>
            <a:chOff x="3962400" y="2286000"/>
            <a:chExt cx="1371600" cy="3048000"/>
          </a:xfrm>
        </p:grpSpPr>
        <p:sp>
          <p:nvSpPr>
            <p:cNvPr id="13" name="object 13"/>
            <p:cNvSpPr/>
            <p:nvPr/>
          </p:nvSpPr>
          <p:spPr>
            <a:xfrm>
              <a:off x="3962400" y="3657600"/>
              <a:ext cx="228600" cy="762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023103" y="2330450"/>
              <a:ext cx="12700" cy="946150"/>
            </a:xfrm>
            <a:custGeom>
              <a:avLst/>
              <a:gdLst/>
              <a:ahLst/>
              <a:cxnLst/>
              <a:rect l="l" t="t" r="r" b="b"/>
              <a:pathLst>
                <a:path w="12700" h="946150">
                  <a:moveTo>
                    <a:pt x="0" y="946150"/>
                  </a:moveTo>
                  <a:lnTo>
                    <a:pt x="12700" y="946150"/>
                  </a:lnTo>
                  <a:lnTo>
                    <a:pt x="12700" y="0"/>
                  </a:lnTo>
                  <a:lnTo>
                    <a:pt x="0" y="0"/>
                  </a:lnTo>
                  <a:lnTo>
                    <a:pt x="0" y="946150"/>
                  </a:lnTo>
                  <a:close/>
                </a:path>
              </a:pathLst>
            </a:custGeom>
            <a:solidFill>
              <a:srgbClr val="000000"/>
            </a:solidFill>
          </p:spPr>
          <p:txBody>
            <a:bodyPr wrap="square" lIns="0" tIns="0" rIns="0" bIns="0" rtlCol="0"/>
            <a:lstStyle/>
            <a:p/>
          </p:txBody>
        </p:sp>
        <p:sp>
          <p:nvSpPr>
            <p:cNvPr id="15" name="object 15"/>
            <p:cNvSpPr/>
            <p:nvPr/>
          </p:nvSpPr>
          <p:spPr>
            <a:xfrm>
              <a:off x="5023103" y="2286000"/>
              <a:ext cx="310896" cy="7620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5023103" y="5257800"/>
              <a:ext cx="298196" cy="76200"/>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5023104" y="4114799"/>
              <a:ext cx="311150" cy="1187450"/>
            </a:xfrm>
            <a:custGeom>
              <a:avLst/>
              <a:gdLst/>
              <a:ahLst/>
              <a:cxnLst/>
              <a:rect l="l" t="t" r="r" b="b"/>
              <a:pathLst>
                <a:path w="311150" h="1187450">
                  <a:moveTo>
                    <a:pt x="234772" y="1174750"/>
                  </a:moveTo>
                  <a:lnTo>
                    <a:pt x="12700" y="1174750"/>
                  </a:lnTo>
                  <a:lnTo>
                    <a:pt x="12700" y="0"/>
                  </a:lnTo>
                  <a:lnTo>
                    <a:pt x="0" y="0"/>
                  </a:lnTo>
                  <a:lnTo>
                    <a:pt x="0" y="1174750"/>
                  </a:lnTo>
                  <a:lnTo>
                    <a:pt x="6350" y="1174750"/>
                  </a:lnTo>
                  <a:lnTo>
                    <a:pt x="12700" y="1181100"/>
                  </a:lnTo>
                  <a:lnTo>
                    <a:pt x="234772" y="1181100"/>
                  </a:lnTo>
                  <a:lnTo>
                    <a:pt x="234772" y="1174750"/>
                  </a:lnTo>
                  <a:close/>
                </a:path>
                <a:path w="311150" h="1187450">
                  <a:moveTo>
                    <a:pt x="310896" y="1181100"/>
                  </a:moveTo>
                  <a:lnTo>
                    <a:pt x="298196" y="1174750"/>
                  </a:lnTo>
                  <a:lnTo>
                    <a:pt x="247396" y="1174750"/>
                  </a:lnTo>
                  <a:lnTo>
                    <a:pt x="247396" y="1187450"/>
                  </a:lnTo>
                  <a:lnTo>
                    <a:pt x="298196" y="1187450"/>
                  </a:lnTo>
                  <a:lnTo>
                    <a:pt x="310896" y="1181100"/>
                  </a:lnTo>
                  <a:close/>
                </a:path>
              </a:pathLst>
            </a:custGeom>
            <a:solidFill>
              <a:srgbClr val="000000"/>
            </a:solidFill>
          </p:spPr>
          <p:txBody>
            <a:bodyPr wrap="square" lIns="0" tIns="0" rIns="0" bIns="0" rtlCol="0"/>
            <a:lstStyle/>
            <a:p/>
          </p:txBody>
        </p:sp>
      </p:grpSp>
      <p:sp>
        <p:nvSpPr>
          <p:cNvPr id="18" name="object 18"/>
          <p:cNvSpPr txBox="1"/>
          <p:nvPr/>
        </p:nvSpPr>
        <p:spPr>
          <a:xfrm>
            <a:off x="5169153" y="2882265"/>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y</a:t>
            </a:r>
            <a:endParaRPr sz="1800">
              <a:latin typeface="Arial" panose="020B0604020202020204"/>
              <a:cs typeface="Arial" panose="020B0604020202020204"/>
            </a:endParaRPr>
          </a:p>
        </p:txBody>
      </p:sp>
      <p:graphicFrame>
        <p:nvGraphicFramePr>
          <p:cNvPr id="19" name="object 19"/>
          <p:cNvGraphicFramePr>
            <a:graphicFrameLocks noGrp="1"/>
          </p:cNvGraphicFramePr>
          <p:nvPr/>
        </p:nvGraphicFramePr>
        <p:xfrm>
          <a:off x="5327650" y="1900427"/>
          <a:ext cx="2705100" cy="1308100"/>
        </p:xfrm>
        <a:graphic>
          <a:graphicData uri="http://schemas.openxmlformats.org/drawingml/2006/table">
            <a:tbl>
              <a:tblPr firstRow="1" bandRow="1">
                <a:tableStyleId>{2D5ABB26-0587-4C30-8999-92F81FD0307C}</a:tableStyleId>
              </a:tblPr>
              <a:tblGrid>
                <a:gridCol w="1600200"/>
                <a:gridCol w="1104900"/>
              </a:tblGrid>
              <a:tr h="419100">
                <a:tc rowSpan="2">
                  <a:txBody>
                    <a:bodyPr/>
                    <a:lstStyle/>
                    <a:p>
                      <a:pPr marL="179070" marR="171450" indent="266700">
                        <a:lnSpc>
                          <a:spcPct val="100000"/>
                        </a:lnSpc>
                        <a:spcBef>
                          <a:spcPts val="1050"/>
                        </a:spcBef>
                      </a:pPr>
                      <a:r>
                        <a:rPr sz="1800" spc="-5" dirty="0">
                          <a:latin typeface="Arial" panose="020B0604020202020204"/>
                          <a:cs typeface="Arial" panose="020B0604020202020204"/>
                        </a:rPr>
                        <a:t>Extract  </a:t>
                      </a:r>
                      <a:r>
                        <a:rPr sz="1800" dirty="0">
                          <a:latin typeface="Arial" panose="020B0604020202020204"/>
                          <a:cs typeface="Arial" panose="020B0604020202020204"/>
                        </a:rPr>
                        <a:t>com</a:t>
                      </a:r>
                      <a:r>
                        <a:rPr sz="1800" spc="-10" dirty="0">
                          <a:latin typeface="Arial" panose="020B0604020202020204"/>
                          <a:cs typeface="Arial" panose="020B0604020202020204"/>
                        </a:rPr>
                        <a:t>p</a:t>
                      </a:r>
                      <a:r>
                        <a:rPr sz="1800" dirty="0">
                          <a:latin typeface="Arial" panose="020B0604020202020204"/>
                          <a:cs typeface="Arial" panose="020B0604020202020204"/>
                        </a:rPr>
                        <a:t>o</a:t>
                      </a:r>
                      <a:r>
                        <a:rPr sz="1800" spc="-10" dirty="0">
                          <a:latin typeface="Arial" panose="020B0604020202020204"/>
                          <a:cs typeface="Arial" panose="020B0604020202020204"/>
                        </a:rPr>
                        <a:t>n</a:t>
                      </a:r>
                      <a:r>
                        <a:rPr sz="1800" dirty="0">
                          <a:latin typeface="Arial" panose="020B0604020202020204"/>
                          <a:cs typeface="Arial" panose="020B0604020202020204"/>
                        </a:rPr>
                        <a:t>e</a:t>
                      </a:r>
                      <a:r>
                        <a:rPr sz="1800" spc="-10" dirty="0">
                          <a:latin typeface="Arial" panose="020B0604020202020204"/>
                          <a:cs typeface="Arial" panose="020B0604020202020204"/>
                        </a:rPr>
                        <a:t>n</a:t>
                      </a:r>
                      <a:r>
                        <a:rPr sz="1800" dirty="0">
                          <a:latin typeface="Arial" panose="020B0604020202020204"/>
                          <a:cs typeface="Arial" panose="020B0604020202020204"/>
                        </a:rPr>
                        <a:t>ts</a:t>
                      </a:r>
                      <a:endParaRPr sz="1800">
                        <a:latin typeface="Arial" panose="020B0604020202020204"/>
                        <a:cs typeface="Arial" panose="020B0604020202020204"/>
                      </a:endParaRPr>
                    </a:p>
                  </a:txBody>
                  <a:tcPr marL="0" marR="0" marT="133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9525">
                      <a:solidFill>
                        <a:srgbClr val="000000"/>
                      </a:solidFill>
                      <a:prstDash val="solid"/>
                    </a:lnL>
                    <a:lnB w="12700">
                      <a:solidFill>
                        <a:srgbClr val="000000"/>
                      </a:solidFill>
                      <a:prstDash val="solid"/>
                    </a:lnB>
                  </a:tcPr>
                </a:tc>
              </a:tr>
              <a:tr h="419100">
                <a:tc vMerge="1">
                  <a:tcPr marL="0" marR="0" marT="133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tcPr>
                </a:tc>
              </a:tr>
              <a:tr h="469900">
                <a:tc gridSpan="2">
                  <a:txBody>
                    <a:bodyPr/>
                    <a:lstStyle/>
                    <a:p>
                      <a:pPr>
                        <a:lnSpc>
                          <a:spcPct val="100000"/>
                        </a:lnSpc>
                        <a:spcBef>
                          <a:spcPts val="1195"/>
                        </a:spcBef>
                      </a:pPr>
                      <a:r>
                        <a:rPr sz="1800" spc="-15" dirty="0">
                          <a:latin typeface="Arial" panose="020B0604020202020204"/>
                          <a:cs typeface="Arial" panose="020B0604020202020204"/>
                        </a:rPr>
                        <a:t>es</a:t>
                      </a:r>
                      <a:endParaRPr sz="1800">
                        <a:latin typeface="Arial" panose="020B0604020202020204"/>
                        <a:cs typeface="Arial" panose="020B0604020202020204"/>
                      </a:endParaRPr>
                    </a:p>
                  </a:txBody>
                  <a:tcPr marL="0" marR="0" marT="151765" marB="0">
                    <a:lnR w="12700">
                      <a:solidFill>
                        <a:srgbClr val="000000"/>
                      </a:solidFill>
                      <a:prstDash val="solid"/>
                    </a:lnR>
                    <a:lnT w="9525" cap="flat" cmpd="sng" algn="ctr">
                      <a:solidFill>
                        <a:srgbClr val="000000"/>
                      </a:solidFill>
                      <a:prstDash val="solid"/>
                      <a:round/>
                      <a:headEnd type="none" w="med" len="med"/>
                      <a:tailEnd type="none" w="med" len="med"/>
                    </a:lnT>
                  </a:tcPr>
                </a:tc>
                <a:tc hMerge="1">
                  <a:tcPr marL="0" marR="0" marT="0" marB="0"/>
                </a:tc>
              </a:tr>
            </a:tbl>
          </a:graphicData>
        </a:graphic>
      </p:graphicFrame>
      <p:sp>
        <p:nvSpPr>
          <p:cNvPr id="20" name="object 20"/>
          <p:cNvSpPr txBox="1"/>
          <p:nvPr/>
        </p:nvSpPr>
        <p:spPr>
          <a:xfrm>
            <a:off x="5169153" y="4102354"/>
            <a:ext cx="27559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panose="020B0604020202020204"/>
                <a:cs typeface="Arial" panose="020B0604020202020204"/>
              </a:rPr>
              <a:t>no</a:t>
            </a:r>
            <a:endParaRPr sz="1800">
              <a:latin typeface="Arial" panose="020B0604020202020204"/>
              <a:cs typeface="Arial" panose="020B0604020202020204"/>
            </a:endParaRPr>
          </a:p>
        </p:txBody>
      </p:sp>
      <p:sp>
        <p:nvSpPr>
          <p:cNvPr id="21" name="object 21"/>
          <p:cNvSpPr/>
          <p:nvPr/>
        </p:nvSpPr>
        <p:spPr>
          <a:xfrm>
            <a:off x="688086" y="1372361"/>
            <a:ext cx="7848600" cy="1270"/>
          </a:xfrm>
          <a:custGeom>
            <a:avLst/>
            <a:gdLst/>
            <a:ahLst/>
            <a:cxnLst/>
            <a:rect l="l" t="t" r="r" b="b"/>
            <a:pathLst>
              <a:path w="7848600" h="1269">
                <a:moveTo>
                  <a:pt x="0" y="0"/>
                </a:moveTo>
                <a:lnTo>
                  <a:pt x="7848600" y="1270"/>
                </a:lnTo>
              </a:path>
            </a:pathLst>
          </a:custGeom>
          <a:ln w="50292">
            <a:solidFill>
              <a:srgbClr val="487CB9"/>
            </a:solidFill>
          </a:ln>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39927"/>
            <a:ext cx="5642610" cy="696595"/>
          </a:xfrm>
          <a:prstGeom prst="rect">
            <a:avLst/>
          </a:prstGeom>
        </p:spPr>
        <p:txBody>
          <a:bodyPr vert="horz" wrap="square" lIns="0" tIns="13335" rIns="0" bIns="0" rtlCol="0">
            <a:spAutoFit/>
          </a:bodyPr>
          <a:lstStyle/>
          <a:p>
            <a:pPr marL="12700">
              <a:lnSpc>
                <a:spcPct val="100000"/>
              </a:lnSpc>
              <a:spcBef>
                <a:spcPts val="105"/>
              </a:spcBef>
            </a:pPr>
            <a:r>
              <a:rPr dirty="0"/>
              <a:t>Unified</a:t>
            </a:r>
            <a:r>
              <a:rPr spc="-150" dirty="0"/>
              <a:t> </a:t>
            </a:r>
            <a:r>
              <a:rPr spc="-10" dirty="0"/>
              <a:t>Process</a:t>
            </a:r>
            <a:endParaRPr spc="-10" dirty="0"/>
          </a:p>
        </p:txBody>
      </p:sp>
      <p:sp>
        <p:nvSpPr>
          <p:cNvPr id="3" name="object 3"/>
          <p:cNvSpPr txBox="1"/>
          <p:nvPr/>
        </p:nvSpPr>
        <p:spPr>
          <a:xfrm>
            <a:off x="535635" y="1582293"/>
            <a:ext cx="7875905" cy="3867785"/>
          </a:xfrm>
          <a:prstGeom prst="rect">
            <a:avLst/>
          </a:prstGeom>
        </p:spPr>
        <p:txBody>
          <a:bodyPr vert="horz" wrap="square" lIns="0" tIns="13335" rIns="0" bIns="0" rtlCol="0">
            <a:spAutoFit/>
          </a:bodyPr>
          <a:lstStyle/>
          <a:p>
            <a:pPr marL="12700" marR="5080">
              <a:lnSpc>
                <a:spcPct val="100000"/>
              </a:lnSpc>
              <a:spcBef>
                <a:spcPts val="105"/>
              </a:spcBef>
              <a:tabLst>
                <a:tab pos="354965" algn="l"/>
                <a:tab pos="355600" algn="l"/>
              </a:tabLst>
            </a:pPr>
            <a:r>
              <a:rPr sz="3200" spc="-5" dirty="0">
                <a:latin typeface="Carlito"/>
                <a:cs typeface="Carlito"/>
              </a:rPr>
              <a:t>This </a:t>
            </a:r>
            <a:r>
              <a:rPr sz="3200" spc="-20" dirty="0">
                <a:latin typeface="Carlito"/>
                <a:cs typeface="Carlito"/>
              </a:rPr>
              <a:t>process </a:t>
            </a:r>
            <a:r>
              <a:rPr sz="3200" spc="-5" dirty="0">
                <a:latin typeface="Carlito"/>
                <a:cs typeface="Carlito"/>
              </a:rPr>
              <a:t>divides </a:t>
            </a:r>
            <a:r>
              <a:rPr sz="3200" dirty="0">
                <a:latin typeface="Carlito"/>
                <a:cs typeface="Carlito"/>
              </a:rPr>
              <a:t>the </a:t>
            </a:r>
            <a:r>
              <a:rPr sz="3200" spc="-10" dirty="0">
                <a:latin typeface="Carlito"/>
                <a:cs typeface="Carlito"/>
              </a:rPr>
              <a:t>development </a:t>
            </a:r>
            <a:r>
              <a:rPr sz="3200" spc="-20" dirty="0">
                <a:latin typeface="Carlito"/>
                <a:cs typeface="Carlito"/>
              </a:rPr>
              <a:t>process  </a:t>
            </a:r>
            <a:r>
              <a:rPr sz="3200" spc="-40" dirty="0">
                <a:latin typeface="Carlito"/>
                <a:cs typeface="Carlito"/>
              </a:rPr>
              <a:t>into four</a:t>
            </a:r>
            <a:r>
              <a:rPr sz="3200" spc="40" dirty="0">
                <a:latin typeface="Carlito"/>
                <a:cs typeface="Carlito"/>
              </a:rPr>
              <a:t> </a:t>
            </a:r>
            <a:r>
              <a:rPr sz="3200" spc="-5" dirty="0">
                <a:latin typeface="Carlito"/>
                <a:cs typeface="Carlito"/>
              </a:rPr>
              <a:t>phases:</a:t>
            </a:r>
            <a:endParaRPr sz="3200" dirty="0">
              <a:latin typeface="Carlito"/>
              <a:cs typeface="Carlito"/>
            </a:endParaRPr>
          </a:p>
          <a:p>
            <a:pPr>
              <a:lnSpc>
                <a:spcPct val="100000"/>
              </a:lnSpc>
              <a:spcBef>
                <a:spcPts val="40"/>
              </a:spcBef>
            </a:pPr>
            <a:endParaRPr sz="3900" dirty="0">
              <a:latin typeface="Carlito"/>
              <a:cs typeface="Carlito"/>
            </a:endParaRPr>
          </a:p>
          <a:p>
            <a:pPr marL="12700">
              <a:lnSpc>
                <a:spcPct val="100000"/>
              </a:lnSpc>
              <a:tabLst>
                <a:tab pos="354965" algn="l"/>
                <a:tab pos="355600" algn="l"/>
              </a:tabLst>
            </a:pPr>
            <a:r>
              <a:rPr sz="3200" spc="-5" dirty="0">
                <a:latin typeface="Carlito"/>
                <a:cs typeface="Carlito"/>
              </a:rPr>
              <a:t>Inception</a:t>
            </a:r>
            <a:endParaRPr sz="3200" dirty="0">
              <a:latin typeface="Carlito"/>
              <a:cs typeface="Carlito"/>
            </a:endParaRPr>
          </a:p>
          <a:p>
            <a:pPr marL="12700">
              <a:lnSpc>
                <a:spcPct val="100000"/>
              </a:lnSpc>
              <a:spcBef>
                <a:spcPts val="795"/>
              </a:spcBef>
              <a:tabLst>
                <a:tab pos="354965" algn="l"/>
                <a:tab pos="355600" algn="l"/>
              </a:tabLst>
            </a:pPr>
            <a:r>
              <a:rPr sz="3200" spc="-20" dirty="0">
                <a:latin typeface="Carlito"/>
                <a:cs typeface="Carlito"/>
              </a:rPr>
              <a:t>Elaboration</a:t>
            </a:r>
            <a:endParaRPr sz="3200" dirty="0">
              <a:latin typeface="Carlito"/>
              <a:cs typeface="Carlito"/>
            </a:endParaRPr>
          </a:p>
          <a:p>
            <a:pPr marL="12700">
              <a:lnSpc>
                <a:spcPct val="100000"/>
              </a:lnSpc>
              <a:spcBef>
                <a:spcPts val="805"/>
              </a:spcBef>
              <a:tabLst>
                <a:tab pos="354965" algn="l"/>
                <a:tab pos="355600" algn="l"/>
              </a:tabLst>
            </a:pPr>
            <a:r>
              <a:rPr sz="3200" spc="-5" dirty="0">
                <a:latin typeface="Carlito"/>
                <a:cs typeface="Carlito"/>
              </a:rPr>
              <a:t>Conception</a:t>
            </a:r>
            <a:endParaRPr sz="3200" dirty="0">
              <a:latin typeface="Carlito"/>
              <a:cs typeface="Carlito"/>
            </a:endParaRPr>
          </a:p>
          <a:p>
            <a:pPr marL="12700">
              <a:lnSpc>
                <a:spcPct val="100000"/>
              </a:lnSpc>
              <a:spcBef>
                <a:spcPts val="800"/>
              </a:spcBef>
              <a:tabLst>
                <a:tab pos="354965" algn="l"/>
                <a:tab pos="355600" algn="l"/>
              </a:tabLst>
            </a:pPr>
            <a:r>
              <a:rPr sz="3200" spc="-55" dirty="0">
                <a:latin typeface="Carlito"/>
                <a:cs typeface="Carlito"/>
              </a:rPr>
              <a:t>Transition</a:t>
            </a:r>
            <a:endParaRPr sz="3200" dirty="0">
              <a:latin typeface="Carlito"/>
              <a:cs typeface="Carl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035" y="1582293"/>
            <a:ext cx="5157470" cy="3876061"/>
          </a:xfrm>
          <a:prstGeom prst="rect">
            <a:avLst/>
          </a:prstGeom>
        </p:spPr>
        <p:txBody>
          <a:bodyPr vert="horz" wrap="square" lIns="0" tIns="13335" rIns="0" bIns="0" rtlCol="0">
            <a:spAutoFit/>
          </a:bodyPr>
          <a:lstStyle/>
          <a:p>
            <a:pPr marL="12700" marR="354330">
              <a:lnSpc>
                <a:spcPct val="100000"/>
              </a:lnSpc>
              <a:spcBef>
                <a:spcPts val="105"/>
              </a:spcBef>
              <a:tabLst>
                <a:tab pos="354965" algn="l"/>
                <a:tab pos="355600" algn="l"/>
              </a:tabLst>
            </a:pPr>
            <a:r>
              <a:rPr sz="3200" dirty="0">
                <a:latin typeface="Carlito"/>
                <a:cs typeface="Carlito"/>
              </a:rPr>
              <a:t>UP </a:t>
            </a:r>
            <a:r>
              <a:rPr sz="3200" spc="-5" dirty="0">
                <a:latin typeface="Carlito"/>
                <a:cs typeface="Carlito"/>
              </a:rPr>
              <a:t>has </a:t>
            </a:r>
            <a:r>
              <a:rPr sz="3200" dirty="0">
                <a:latin typeface="Carlito"/>
                <a:cs typeface="Carlito"/>
              </a:rPr>
              <a:t>the </a:t>
            </a:r>
            <a:r>
              <a:rPr sz="3200" spc="-25" dirty="0">
                <a:latin typeface="Carlito"/>
                <a:cs typeface="Carlito"/>
              </a:rPr>
              <a:t>following </a:t>
            </a:r>
            <a:r>
              <a:rPr sz="3200" dirty="0">
                <a:latin typeface="Carlito"/>
                <a:cs typeface="Carlito"/>
              </a:rPr>
              <a:t>major  </a:t>
            </a:r>
            <a:r>
              <a:rPr sz="3200" spc="-25" dirty="0">
                <a:latin typeface="Carlito"/>
                <a:cs typeface="Carlito"/>
              </a:rPr>
              <a:t>characteristics:</a:t>
            </a:r>
            <a:endParaRPr sz="3200" dirty="0">
              <a:latin typeface="Carlito"/>
              <a:cs typeface="Carlito"/>
            </a:endParaRPr>
          </a:p>
          <a:p>
            <a:pPr>
              <a:lnSpc>
                <a:spcPct val="100000"/>
              </a:lnSpc>
              <a:spcBef>
                <a:spcPts val="40"/>
              </a:spcBef>
            </a:pPr>
            <a:endParaRPr sz="3900" dirty="0">
              <a:latin typeface="Carlito"/>
              <a:cs typeface="Carlito"/>
            </a:endParaRPr>
          </a:p>
          <a:p>
            <a:pPr marL="12700">
              <a:lnSpc>
                <a:spcPct val="100000"/>
              </a:lnSpc>
              <a:tabLst>
                <a:tab pos="354965" algn="l"/>
                <a:tab pos="355600" algn="l"/>
              </a:tabLst>
            </a:pPr>
            <a:r>
              <a:rPr sz="3200" dirty="0">
                <a:latin typeface="Carlito"/>
                <a:cs typeface="Carlito"/>
              </a:rPr>
              <a:t>It is </a:t>
            </a:r>
            <a:r>
              <a:rPr sz="3200" spc="-5" dirty="0">
                <a:latin typeface="Carlito"/>
                <a:cs typeface="Carlito"/>
              </a:rPr>
              <a:t>use-case</a:t>
            </a:r>
            <a:r>
              <a:rPr sz="3200" spc="-100" dirty="0">
                <a:latin typeface="Carlito"/>
                <a:cs typeface="Carlito"/>
              </a:rPr>
              <a:t> </a:t>
            </a:r>
            <a:r>
              <a:rPr sz="3200" spc="-20" dirty="0">
                <a:latin typeface="Carlito"/>
                <a:cs typeface="Carlito"/>
              </a:rPr>
              <a:t>driven</a:t>
            </a:r>
            <a:endParaRPr sz="3200" dirty="0">
              <a:latin typeface="Carlito"/>
              <a:cs typeface="Carlito"/>
            </a:endParaRPr>
          </a:p>
          <a:p>
            <a:pPr marL="12700">
              <a:lnSpc>
                <a:spcPct val="100000"/>
              </a:lnSpc>
              <a:spcBef>
                <a:spcPts val="795"/>
              </a:spcBef>
              <a:tabLst>
                <a:tab pos="354965" algn="l"/>
                <a:tab pos="355600" algn="l"/>
              </a:tabLst>
            </a:pPr>
            <a:r>
              <a:rPr sz="3200" dirty="0">
                <a:latin typeface="Carlito"/>
                <a:cs typeface="Carlito"/>
              </a:rPr>
              <a:t>It is</a:t>
            </a:r>
            <a:r>
              <a:rPr sz="3200" spc="-15" dirty="0">
                <a:latin typeface="Carlito"/>
                <a:cs typeface="Carlito"/>
              </a:rPr>
              <a:t> </a:t>
            </a:r>
            <a:r>
              <a:rPr sz="3200" spc="-20" dirty="0">
                <a:latin typeface="Carlito"/>
                <a:cs typeface="Carlito"/>
              </a:rPr>
              <a:t>architecture-centric</a:t>
            </a:r>
            <a:endParaRPr sz="3200" dirty="0">
              <a:latin typeface="Carlito"/>
              <a:cs typeface="Carlito"/>
            </a:endParaRPr>
          </a:p>
          <a:p>
            <a:pPr marL="12700">
              <a:lnSpc>
                <a:spcPct val="100000"/>
              </a:lnSpc>
              <a:spcBef>
                <a:spcPts val="805"/>
              </a:spcBef>
              <a:tabLst>
                <a:tab pos="354965" algn="l"/>
                <a:tab pos="355600" algn="l"/>
              </a:tabLst>
            </a:pPr>
            <a:r>
              <a:rPr sz="3200" dirty="0">
                <a:latin typeface="Carlito"/>
                <a:cs typeface="Carlito"/>
              </a:rPr>
              <a:t>It is risk</a:t>
            </a:r>
            <a:r>
              <a:rPr sz="3200" spc="-30" dirty="0">
                <a:latin typeface="Carlito"/>
                <a:cs typeface="Carlito"/>
              </a:rPr>
              <a:t> </a:t>
            </a:r>
            <a:r>
              <a:rPr sz="3200" spc="-20" dirty="0">
                <a:latin typeface="Carlito"/>
                <a:cs typeface="Carlito"/>
              </a:rPr>
              <a:t>focused</a:t>
            </a:r>
            <a:endParaRPr sz="3200" dirty="0">
              <a:latin typeface="Carlito"/>
              <a:cs typeface="Carlito"/>
            </a:endParaRPr>
          </a:p>
          <a:p>
            <a:pPr marL="12700">
              <a:lnSpc>
                <a:spcPct val="100000"/>
              </a:lnSpc>
              <a:spcBef>
                <a:spcPts val="800"/>
              </a:spcBef>
              <a:tabLst>
                <a:tab pos="354965" algn="l"/>
                <a:tab pos="355600" algn="l"/>
              </a:tabLst>
            </a:pPr>
            <a:r>
              <a:rPr sz="3200" dirty="0">
                <a:latin typeface="Carlito"/>
                <a:cs typeface="Carlito"/>
              </a:rPr>
              <a:t>It is </a:t>
            </a:r>
            <a:r>
              <a:rPr sz="3200" spc="-45" dirty="0">
                <a:latin typeface="Carlito"/>
                <a:cs typeface="Carlito"/>
              </a:rPr>
              <a:t>iterative </a:t>
            </a:r>
            <a:r>
              <a:rPr sz="3200" dirty="0">
                <a:latin typeface="Carlito"/>
                <a:cs typeface="Carlito"/>
              </a:rPr>
              <a:t>and</a:t>
            </a:r>
            <a:r>
              <a:rPr sz="3200" spc="90" dirty="0">
                <a:latin typeface="Carlito"/>
                <a:cs typeface="Carlito"/>
              </a:rPr>
              <a:t> </a:t>
            </a:r>
            <a:r>
              <a:rPr sz="3200" spc="-25" dirty="0">
                <a:latin typeface="Carlito"/>
                <a:cs typeface="Carlito"/>
              </a:rPr>
              <a:t>incremental</a:t>
            </a:r>
            <a:endParaRPr sz="3200" dirty="0">
              <a:latin typeface="Carlito"/>
              <a:cs typeface="Carlito"/>
            </a:endParaRPr>
          </a:p>
        </p:txBody>
      </p:sp>
      <p:sp>
        <p:nvSpPr>
          <p:cNvPr id="3" name="object 3"/>
          <p:cNvSpPr/>
          <p:nvPr/>
        </p:nvSpPr>
        <p:spPr>
          <a:xfrm>
            <a:off x="5458967" y="1391411"/>
            <a:ext cx="3409188" cy="3802379"/>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2635376" y="339343"/>
            <a:ext cx="3566795"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Arial" panose="020B0604020202020204"/>
                <a:cs typeface="Arial" panose="020B0604020202020204"/>
              </a:rPr>
              <a:t>Unified</a:t>
            </a:r>
            <a:r>
              <a:rPr sz="4000" spc="-95" dirty="0">
                <a:latin typeface="Arial" panose="020B0604020202020204"/>
                <a:cs typeface="Arial" panose="020B0604020202020204"/>
              </a:rPr>
              <a:t> </a:t>
            </a:r>
            <a:r>
              <a:rPr sz="4000" spc="-15" dirty="0">
                <a:latin typeface="Arial" panose="020B0604020202020204"/>
                <a:cs typeface="Arial" panose="020B0604020202020204"/>
              </a:rPr>
              <a:t>Process</a:t>
            </a:r>
            <a:endParaRPr sz="4000">
              <a:latin typeface="Arial" panose="020B0604020202020204"/>
              <a:cs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1829"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53</a:t>
            </a:r>
            <a:endParaRPr sz="1200">
              <a:latin typeface="Carlito"/>
              <a:cs typeface="Carlito"/>
            </a:endParaRPr>
          </a:p>
        </p:txBody>
      </p:sp>
      <p:sp>
        <p:nvSpPr>
          <p:cNvPr id="3" name="object 3"/>
          <p:cNvSpPr txBox="1">
            <a:spLocks noGrp="1"/>
          </p:cNvSpPr>
          <p:nvPr>
            <p:ph type="title"/>
          </p:nvPr>
        </p:nvSpPr>
        <p:spPr>
          <a:xfrm>
            <a:off x="1022894" y="122301"/>
            <a:ext cx="6439372" cy="696595"/>
          </a:xfrm>
          <a:prstGeom prst="rect">
            <a:avLst/>
          </a:prstGeom>
        </p:spPr>
        <p:txBody>
          <a:bodyPr vert="horz" wrap="square" lIns="0" tIns="12700" rIns="0" bIns="0" rtlCol="0">
            <a:spAutoFit/>
          </a:bodyPr>
          <a:lstStyle/>
          <a:p>
            <a:pPr marL="12700">
              <a:lnSpc>
                <a:spcPct val="100000"/>
              </a:lnSpc>
              <a:spcBef>
                <a:spcPts val="100"/>
              </a:spcBef>
            </a:pPr>
            <a:r>
              <a:rPr spc="-5" dirty="0"/>
              <a:t>The </a:t>
            </a:r>
            <a:r>
              <a:rPr dirty="0"/>
              <a:t>Unified </a:t>
            </a:r>
            <a:r>
              <a:rPr spc="-10" dirty="0"/>
              <a:t>Process</a:t>
            </a:r>
            <a:r>
              <a:rPr spc="-150" dirty="0"/>
              <a:t> </a:t>
            </a:r>
            <a:r>
              <a:rPr spc="-5" dirty="0"/>
              <a:t>(UP)</a:t>
            </a:r>
            <a:endParaRPr spc="-5" dirty="0"/>
          </a:p>
        </p:txBody>
      </p:sp>
      <p:sp>
        <p:nvSpPr>
          <p:cNvPr id="4" name="object 4"/>
          <p:cNvSpPr/>
          <p:nvPr/>
        </p:nvSpPr>
        <p:spPr>
          <a:xfrm>
            <a:off x="1029461" y="10675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
        <p:nvSpPr>
          <p:cNvPr id="5" name="object 5"/>
          <p:cNvSpPr/>
          <p:nvPr/>
        </p:nvSpPr>
        <p:spPr>
          <a:xfrm>
            <a:off x="1022893" y="2089192"/>
            <a:ext cx="7060841" cy="36118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86" y="-17273"/>
            <a:ext cx="6724269" cy="696595"/>
          </a:xfrm>
          <a:prstGeom prst="rect">
            <a:avLst/>
          </a:prstGeom>
        </p:spPr>
        <p:txBody>
          <a:bodyPr vert="horz" wrap="square" lIns="0" tIns="13335" rIns="0" bIns="0" rtlCol="0">
            <a:spAutoFit/>
          </a:bodyPr>
          <a:lstStyle/>
          <a:p>
            <a:pPr marL="12700">
              <a:lnSpc>
                <a:spcPct val="100000"/>
              </a:lnSpc>
              <a:spcBef>
                <a:spcPts val="105"/>
              </a:spcBef>
            </a:pPr>
            <a:r>
              <a:rPr spc="-10" dirty="0"/>
              <a:t>Software process</a:t>
            </a:r>
            <a:r>
              <a:rPr spc="-190" dirty="0"/>
              <a:t> </a:t>
            </a:r>
            <a:r>
              <a:rPr dirty="0"/>
              <a:t>models</a:t>
            </a:r>
            <a:endParaRPr dirty="0"/>
          </a:p>
        </p:txBody>
      </p:sp>
      <p:sp>
        <p:nvSpPr>
          <p:cNvPr id="3" name="object 3"/>
          <p:cNvSpPr txBox="1"/>
          <p:nvPr/>
        </p:nvSpPr>
        <p:spPr>
          <a:xfrm>
            <a:off x="535635" y="1280922"/>
            <a:ext cx="7835265" cy="4964430"/>
          </a:xfrm>
          <a:prstGeom prst="rect">
            <a:avLst/>
          </a:prstGeom>
        </p:spPr>
        <p:txBody>
          <a:bodyPr vert="horz" wrap="square" lIns="0" tIns="88900" rIns="0" bIns="0" rtlCol="0">
            <a:spAutoFit/>
          </a:bodyPr>
          <a:lstStyle/>
          <a:p>
            <a:pPr marL="355600" indent="-342900">
              <a:lnSpc>
                <a:spcPct val="100000"/>
              </a:lnSpc>
              <a:spcBef>
                <a:spcPts val="700"/>
              </a:spcBef>
              <a:buChar char="•"/>
              <a:tabLst>
                <a:tab pos="354965" algn="l"/>
                <a:tab pos="355600" algn="l"/>
              </a:tabLst>
            </a:pPr>
            <a:r>
              <a:rPr sz="2400" spc="-5" dirty="0">
                <a:latin typeface="Arial" panose="020B0604020202020204"/>
                <a:cs typeface="Arial" panose="020B0604020202020204"/>
              </a:rPr>
              <a:t>The waterfall</a:t>
            </a:r>
            <a:r>
              <a:rPr sz="2400" spc="10" dirty="0">
                <a:latin typeface="Arial" panose="020B0604020202020204"/>
                <a:cs typeface="Arial" panose="020B0604020202020204"/>
              </a:rPr>
              <a:t> </a:t>
            </a:r>
            <a:r>
              <a:rPr sz="2400" spc="-5" dirty="0">
                <a:latin typeface="Arial" panose="020B0604020202020204"/>
                <a:cs typeface="Arial" panose="020B0604020202020204"/>
              </a:rPr>
              <a:t>model</a:t>
            </a:r>
            <a:endParaRPr sz="2400">
              <a:latin typeface="Arial" panose="020B0604020202020204"/>
              <a:cs typeface="Arial" panose="020B0604020202020204"/>
            </a:endParaRPr>
          </a:p>
          <a:p>
            <a:pPr marL="756285" marR="185420" lvl="1" indent="-287020">
              <a:lnSpc>
                <a:spcPct val="100000"/>
              </a:lnSpc>
              <a:spcBef>
                <a:spcPts val="605"/>
              </a:spcBef>
              <a:buChar char="–"/>
              <a:tabLst>
                <a:tab pos="756920" algn="l"/>
              </a:tabLst>
            </a:pPr>
            <a:r>
              <a:rPr sz="2400" spc="-5" dirty="0">
                <a:latin typeface="Arial" panose="020B0604020202020204"/>
                <a:cs typeface="Arial" panose="020B0604020202020204"/>
              </a:rPr>
              <a:t>Plan-driven model. Separate and distinct phases of  specification and</a:t>
            </a:r>
            <a:r>
              <a:rPr sz="2400" spc="-25" dirty="0">
                <a:latin typeface="Arial" panose="020B0604020202020204"/>
                <a:cs typeface="Arial" panose="020B0604020202020204"/>
              </a:rPr>
              <a:t> </a:t>
            </a:r>
            <a:r>
              <a:rPr sz="2400" spc="-5" dirty="0">
                <a:latin typeface="Arial" panose="020B0604020202020204"/>
                <a:cs typeface="Arial" panose="020B0604020202020204"/>
              </a:rPr>
              <a:t>development.</a:t>
            </a:r>
            <a:endParaRPr sz="2400">
              <a:latin typeface="Arial" panose="020B0604020202020204"/>
              <a:cs typeface="Arial" panose="020B0604020202020204"/>
            </a:endParaRPr>
          </a:p>
          <a:p>
            <a:pPr marL="355600" indent="-342900">
              <a:lnSpc>
                <a:spcPct val="100000"/>
              </a:lnSpc>
              <a:spcBef>
                <a:spcPts val="695"/>
              </a:spcBef>
              <a:buChar char="•"/>
              <a:tabLst>
                <a:tab pos="354965" algn="l"/>
                <a:tab pos="355600" algn="l"/>
              </a:tabLst>
            </a:pPr>
            <a:r>
              <a:rPr sz="2400" spc="-5" dirty="0">
                <a:latin typeface="Arial" panose="020B0604020202020204"/>
                <a:cs typeface="Arial" panose="020B0604020202020204"/>
              </a:rPr>
              <a:t>Incremental development</a:t>
            </a:r>
            <a:endParaRPr sz="2400">
              <a:latin typeface="Arial" panose="020B0604020202020204"/>
              <a:cs typeface="Arial" panose="020B0604020202020204"/>
            </a:endParaRPr>
          </a:p>
          <a:p>
            <a:pPr marL="756285" lvl="1" indent="-287020">
              <a:lnSpc>
                <a:spcPct val="100000"/>
              </a:lnSpc>
              <a:spcBef>
                <a:spcPts val="600"/>
              </a:spcBef>
              <a:buChar char="–"/>
              <a:tabLst>
                <a:tab pos="756920" algn="l"/>
              </a:tabLst>
            </a:pPr>
            <a:r>
              <a:rPr sz="2400" spc="-5" dirty="0">
                <a:latin typeface="Arial" panose="020B0604020202020204"/>
                <a:cs typeface="Arial" panose="020B0604020202020204"/>
              </a:rPr>
              <a:t>Specification, development and validation</a:t>
            </a:r>
            <a:r>
              <a:rPr sz="2400" spc="15" dirty="0">
                <a:latin typeface="Arial" panose="020B0604020202020204"/>
                <a:cs typeface="Arial" panose="020B0604020202020204"/>
              </a:rPr>
              <a:t> </a:t>
            </a:r>
            <a:r>
              <a:rPr sz="2400" dirty="0">
                <a:latin typeface="Arial" panose="020B0604020202020204"/>
                <a:cs typeface="Arial" panose="020B0604020202020204"/>
              </a:rPr>
              <a:t>are</a:t>
            </a:r>
            <a:endParaRPr sz="2400">
              <a:latin typeface="Arial" panose="020B0604020202020204"/>
              <a:cs typeface="Arial" panose="020B0604020202020204"/>
            </a:endParaRPr>
          </a:p>
          <a:p>
            <a:pPr marL="756285">
              <a:lnSpc>
                <a:spcPct val="100000"/>
              </a:lnSpc>
            </a:pPr>
            <a:r>
              <a:rPr sz="2400" spc="-5" dirty="0">
                <a:latin typeface="Arial" panose="020B0604020202020204"/>
                <a:cs typeface="Arial" panose="020B0604020202020204"/>
              </a:rPr>
              <a:t>interleaved. </a:t>
            </a:r>
            <a:r>
              <a:rPr sz="2400" dirty="0">
                <a:latin typeface="Arial" panose="020B0604020202020204"/>
                <a:cs typeface="Arial" panose="020B0604020202020204"/>
              </a:rPr>
              <a:t>May </a:t>
            </a:r>
            <a:r>
              <a:rPr sz="2400" spc="-5" dirty="0">
                <a:latin typeface="Arial" panose="020B0604020202020204"/>
                <a:cs typeface="Arial" panose="020B0604020202020204"/>
              </a:rPr>
              <a:t>be plan-driven or</a:t>
            </a:r>
            <a:r>
              <a:rPr sz="2400" spc="-30" dirty="0">
                <a:latin typeface="Arial" panose="020B0604020202020204"/>
                <a:cs typeface="Arial" panose="020B0604020202020204"/>
              </a:rPr>
              <a:t> </a:t>
            </a:r>
            <a:r>
              <a:rPr sz="2400" spc="-15" dirty="0">
                <a:latin typeface="Arial" panose="020B0604020202020204"/>
                <a:cs typeface="Arial" panose="020B0604020202020204"/>
              </a:rPr>
              <a:t>agile.</a:t>
            </a:r>
            <a:endParaRPr sz="2400">
              <a:latin typeface="Arial" panose="020B0604020202020204"/>
              <a:cs typeface="Arial" panose="020B0604020202020204"/>
            </a:endParaRPr>
          </a:p>
          <a:p>
            <a:pPr marL="355600" indent="-342900">
              <a:lnSpc>
                <a:spcPct val="100000"/>
              </a:lnSpc>
              <a:spcBef>
                <a:spcPts val="695"/>
              </a:spcBef>
              <a:buChar char="•"/>
              <a:tabLst>
                <a:tab pos="354965" algn="l"/>
                <a:tab pos="355600" algn="l"/>
              </a:tabLst>
            </a:pPr>
            <a:r>
              <a:rPr sz="2400" spc="-5" dirty="0">
                <a:latin typeface="Arial" panose="020B0604020202020204"/>
                <a:cs typeface="Arial" panose="020B0604020202020204"/>
              </a:rPr>
              <a:t>Reuse-oriented software</a:t>
            </a:r>
            <a:r>
              <a:rPr sz="2400" spc="15" dirty="0">
                <a:latin typeface="Arial" panose="020B0604020202020204"/>
                <a:cs typeface="Arial" panose="020B0604020202020204"/>
              </a:rPr>
              <a:t> </a:t>
            </a:r>
            <a:r>
              <a:rPr sz="2400" spc="-5" dirty="0">
                <a:latin typeface="Arial" panose="020B0604020202020204"/>
                <a:cs typeface="Arial" panose="020B0604020202020204"/>
              </a:rPr>
              <a:t>engineering</a:t>
            </a:r>
            <a:endParaRPr sz="2400">
              <a:latin typeface="Arial" panose="020B0604020202020204"/>
              <a:cs typeface="Arial" panose="020B0604020202020204"/>
            </a:endParaRPr>
          </a:p>
          <a:p>
            <a:pPr marL="756285" marR="5080" lvl="1" indent="-287020">
              <a:lnSpc>
                <a:spcPct val="100000"/>
              </a:lnSpc>
              <a:spcBef>
                <a:spcPts val="600"/>
              </a:spcBef>
              <a:buChar char="–"/>
              <a:tabLst>
                <a:tab pos="756920" algn="l"/>
              </a:tabLst>
            </a:pPr>
            <a:r>
              <a:rPr sz="2400" dirty="0">
                <a:latin typeface="Arial" panose="020B0604020202020204"/>
                <a:cs typeface="Arial" panose="020B0604020202020204"/>
              </a:rPr>
              <a:t>The system </a:t>
            </a:r>
            <a:r>
              <a:rPr sz="2400" spc="-15" dirty="0">
                <a:latin typeface="Arial" panose="020B0604020202020204"/>
                <a:cs typeface="Arial" panose="020B0604020202020204"/>
              </a:rPr>
              <a:t>is </a:t>
            </a:r>
            <a:r>
              <a:rPr sz="2400" spc="-5" dirty="0">
                <a:latin typeface="Arial" panose="020B0604020202020204"/>
                <a:cs typeface="Arial" panose="020B0604020202020204"/>
              </a:rPr>
              <a:t>assembled </a:t>
            </a:r>
            <a:r>
              <a:rPr sz="2400" dirty="0">
                <a:latin typeface="Arial" panose="020B0604020202020204"/>
                <a:cs typeface="Arial" panose="020B0604020202020204"/>
              </a:rPr>
              <a:t>from </a:t>
            </a:r>
            <a:r>
              <a:rPr sz="2400" spc="-5" dirty="0">
                <a:latin typeface="Arial" panose="020B0604020202020204"/>
                <a:cs typeface="Arial" panose="020B0604020202020204"/>
              </a:rPr>
              <a:t>existing</a:t>
            </a:r>
            <a:r>
              <a:rPr sz="2400" spc="-50" dirty="0">
                <a:latin typeface="Arial" panose="020B0604020202020204"/>
                <a:cs typeface="Arial" panose="020B0604020202020204"/>
              </a:rPr>
              <a:t> </a:t>
            </a:r>
            <a:r>
              <a:rPr sz="2400" spc="-5" dirty="0">
                <a:latin typeface="Arial" panose="020B0604020202020204"/>
                <a:cs typeface="Arial" panose="020B0604020202020204"/>
              </a:rPr>
              <a:t>components.  </a:t>
            </a:r>
            <a:r>
              <a:rPr sz="2400" dirty="0">
                <a:latin typeface="Arial" panose="020B0604020202020204"/>
                <a:cs typeface="Arial" panose="020B0604020202020204"/>
              </a:rPr>
              <a:t>May be </a:t>
            </a:r>
            <a:r>
              <a:rPr sz="2400" spc="-5" dirty="0">
                <a:latin typeface="Arial" panose="020B0604020202020204"/>
                <a:cs typeface="Arial" panose="020B0604020202020204"/>
              </a:rPr>
              <a:t>plan-driven or</a:t>
            </a:r>
            <a:r>
              <a:rPr sz="2400" spc="-20" dirty="0">
                <a:latin typeface="Arial" panose="020B0604020202020204"/>
                <a:cs typeface="Arial" panose="020B0604020202020204"/>
              </a:rPr>
              <a:t> </a:t>
            </a:r>
            <a:r>
              <a:rPr sz="2400" spc="-5" dirty="0">
                <a:latin typeface="Arial" panose="020B0604020202020204"/>
                <a:cs typeface="Arial" panose="020B0604020202020204"/>
              </a:rPr>
              <a:t>agile.</a:t>
            </a:r>
            <a:endParaRPr sz="2400">
              <a:latin typeface="Arial" panose="020B0604020202020204"/>
              <a:cs typeface="Arial" panose="020B0604020202020204"/>
            </a:endParaRPr>
          </a:p>
          <a:p>
            <a:pPr marL="355600" marR="100330" indent="-342900">
              <a:lnSpc>
                <a:spcPts val="2820"/>
              </a:lnSpc>
              <a:spcBef>
                <a:spcPts val="795"/>
              </a:spcBef>
              <a:buChar char="•"/>
              <a:tabLst>
                <a:tab pos="354965" algn="l"/>
                <a:tab pos="355600" algn="l"/>
                <a:tab pos="5962650" algn="l"/>
                <a:tab pos="6740525" algn="l"/>
              </a:tabLst>
            </a:pPr>
            <a:r>
              <a:rPr sz="2400" dirty="0">
                <a:latin typeface="Arial" panose="020B0604020202020204"/>
                <a:cs typeface="Arial" panose="020B0604020202020204"/>
              </a:rPr>
              <a:t>In practice, most </a:t>
            </a:r>
            <a:r>
              <a:rPr sz="2400" spc="-5" dirty="0">
                <a:latin typeface="Arial" panose="020B0604020202020204"/>
                <a:cs typeface="Arial" panose="020B0604020202020204"/>
              </a:rPr>
              <a:t>large </a:t>
            </a:r>
            <a:r>
              <a:rPr sz="2400" dirty="0">
                <a:latin typeface="Arial" panose="020B0604020202020204"/>
                <a:cs typeface="Arial" panose="020B0604020202020204"/>
              </a:rPr>
              <a:t>systems</a:t>
            </a:r>
            <a:r>
              <a:rPr sz="2400" spc="10" dirty="0">
                <a:latin typeface="Arial" panose="020B0604020202020204"/>
                <a:cs typeface="Arial" panose="020B0604020202020204"/>
              </a:rPr>
              <a:t> </a:t>
            </a:r>
            <a:r>
              <a:rPr sz="2400" spc="-5" dirty="0">
                <a:latin typeface="Arial" panose="020B0604020202020204"/>
                <a:cs typeface="Arial" panose="020B0604020202020204"/>
              </a:rPr>
              <a:t>are</a:t>
            </a:r>
            <a:r>
              <a:rPr sz="2400" spc="10" dirty="0">
                <a:latin typeface="Arial" panose="020B0604020202020204"/>
                <a:cs typeface="Arial" panose="020B0604020202020204"/>
              </a:rPr>
              <a:t> </a:t>
            </a:r>
            <a:r>
              <a:rPr sz="2400" spc="-5" dirty="0">
                <a:latin typeface="Arial" panose="020B0604020202020204"/>
                <a:cs typeface="Arial" panose="020B0604020202020204"/>
              </a:rPr>
              <a:t>developed	using</a:t>
            </a:r>
            <a:r>
              <a:rPr sz="2400" spc="-50" dirty="0">
                <a:latin typeface="Arial" panose="020B0604020202020204"/>
                <a:cs typeface="Arial" panose="020B0604020202020204"/>
              </a:rPr>
              <a:t> </a:t>
            </a:r>
            <a:r>
              <a:rPr sz="2400" spc="-5" dirty="0">
                <a:latin typeface="Arial" panose="020B0604020202020204"/>
                <a:cs typeface="Arial" panose="020B0604020202020204"/>
              </a:rPr>
              <a:t>a  process </a:t>
            </a:r>
            <a:r>
              <a:rPr sz="2400" dirty="0">
                <a:latin typeface="Arial" panose="020B0604020202020204"/>
                <a:cs typeface="Arial" panose="020B0604020202020204"/>
              </a:rPr>
              <a:t>that </a:t>
            </a:r>
            <a:r>
              <a:rPr sz="2400" spc="-5" dirty="0">
                <a:latin typeface="Arial" panose="020B0604020202020204"/>
                <a:cs typeface="Arial" panose="020B0604020202020204"/>
              </a:rPr>
              <a:t>incorporates</a:t>
            </a:r>
            <a:r>
              <a:rPr sz="2400" spc="50" dirty="0">
                <a:latin typeface="Arial" panose="020B0604020202020204"/>
                <a:cs typeface="Arial" panose="020B0604020202020204"/>
              </a:rPr>
              <a:t> </a:t>
            </a:r>
            <a:r>
              <a:rPr sz="2400" spc="-5" dirty="0">
                <a:latin typeface="Arial" panose="020B0604020202020204"/>
                <a:cs typeface="Arial" panose="020B0604020202020204"/>
              </a:rPr>
              <a:t>elements</a:t>
            </a:r>
            <a:r>
              <a:rPr sz="2400" spc="35" dirty="0">
                <a:latin typeface="Arial" panose="020B0604020202020204"/>
                <a:cs typeface="Arial" panose="020B0604020202020204"/>
              </a:rPr>
              <a:t> </a:t>
            </a:r>
            <a:r>
              <a:rPr sz="2400" dirty="0">
                <a:latin typeface="Arial" panose="020B0604020202020204"/>
                <a:cs typeface="Arial" panose="020B0604020202020204"/>
              </a:rPr>
              <a:t>from	</a:t>
            </a:r>
            <a:r>
              <a:rPr sz="2400" spc="-5" dirty="0">
                <a:latin typeface="Arial" panose="020B0604020202020204"/>
                <a:cs typeface="Arial" panose="020B0604020202020204"/>
              </a:rPr>
              <a:t>all </a:t>
            </a:r>
            <a:r>
              <a:rPr sz="2400" dirty="0">
                <a:latin typeface="Arial" panose="020B0604020202020204"/>
                <a:cs typeface="Arial" panose="020B0604020202020204"/>
              </a:rPr>
              <a:t>of </a:t>
            </a:r>
            <a:r>
              <a:rPr sz="2400" spc="-5" dirty="0">
                <a:latin typeface="Arial" panose="020B0604020202020204"/>
                <a:cs typeface="Arial" panose="020B0604020202020204"/>
              </a:rPr>
              <a:t>these  models.</a:t>
            </a:r>
            <a:endParaRPr sz="2400">
              <a:latin typeface="Arial" panose="020B0604020202020204"/>
              <a:cs typeface="Arial" panose="020B0604020202020204"/>
            </a:endParaRPr>
          </a:p>
        </p:txBody>
      </p:sp>
      <p:sp>
        <p:nvSpPr>
          <p:cNvPr id="4" name="object 4"/>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1576"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54</a:t>
            </a:r>
            <a:endParaRPr sz="1200">
              <a:latin typeface="Carlito"/>
              <a:cs typeface="Carlito"/>
            </a:endParaRPr>
          </a:p>
        </p:txBody>
      </p:sp>
      <p:sp>
        <p:nvSpPr>
          <p:cNvPr id="3" name="object 3"/>
          <p:cNvSpPr txBox="1">
            <a:spLocks noGrp="1"/>
          </p:cNvSpPr>
          <p:nvPr>
            <p:ph type="title"/>
          </p:nvPr>
        </p:nvSpPr>
        <p:spPr>
          <a:xfrm>
            <a:off x="795528" y="11379"/>
            <a:ext cx="3237991" cy="697230"/>
          </a:xfrm>
          <a:prstGeom prst="rect">
            <a:avLst/>
          </a:prstGeom>
        </p:spPr>
        <p:txBody>
          <a:bodyPr vert="horz" wrap="square" lIns="0" tIns="13335" rIns="0" bIns="0" rtlCol="0">
            <a:spAutoFit/>
          </a:bodyPr>
          <a:lstStyle/>
          <a:p>
            <a:pPr marL="12700">
              <a:lnSpc>
                <a:spcPct val="100000"/>
              </a:lnSpc>
              <a:spcBef>
                <a:spcPts val="105"/>
              </a:spcBef>
            </a:pPr>
            <a:r>
              <a:rPr spc="-5" dirty="0"/>
              <a:t>UP</a:t>
            </a:r>
            <a:r>
              <a:rPr spc="-150" dirty="0"/>
              <a:t> </a:t>
            </a:r>
            <a:r>
              <a:rPr spc="5" dirty="0"/>
              <a:t>Phases</a:t>
            </a:r>
            <a:endParaRPr spc="5" dirty="0"/>
          </a:p>
        </p:txBody>
      </p:sp>
      <p:grpSp>
        <p:nvGrpSpPr>
          <p:cNvPr id="4" name="object 4"/>
          <p:cNvGrpSpPr/>
          <p:nvPr/>
        </p:nvGrpSpPr>
        <p:grpSpPr>
          <a:xfrm>
            <a:off x="771144" y="1143000"/>
            <a:ext cx="8373109" cy="5130165"/>
            <a:chOff x="771144" y="1143000"/>
            <a:chExt cx="8373109" cy="5130165"/>
          </a:xfrm>
        </p:grpSpPr>
        <p:sp>
          <p:nvSpPr>
            <p:cNvPr id="5" name="object 5"/>
            <p:cNvSpPr/>
            <p:nvPr/>
          </p:nvSpPr>
          <p:spPr>
            <a:xfrm>
              <a:off x="795528" y="1167383"/>
              <a:ext cx="8348471" cy="5105400"/>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771144" y="1143000"/>
              <a:ext cx="8373109" cy="5102225"/>
            </a:xfrm>
            <a:custGeom>
              <a:avLst/>
              <a:gdLst/>
              <a:ahLst/>
              <a:cxnLst/>
              <a:rect l="l" t="t" r="r" b="b"/>
              <a:pathLst>
                <a:path w="8373109" h="5102225">
                  <a:moveTo>
                    <a:pt x="8372602" y="0"/>
                  </a:moveTo>
                  <a:lnTo>
                    <a:pt x="0" y="0"/>
                  </a:lnTo>
                  <a:lnTo>
                    <a:pt x="0" y="5101844"/>
                  </a:lnTo>
                  <a:lnTo>
                    <a:pt x="8372602" y="5101844"/>
                  </a:lnTo>
                  <a:lnTo>
                    <a:pt x="8372602" y="0"/>
                  </a:lnTo>
                  <a:close/>
                </a:path>
              </a:pathLst>
            </a:custGeom>
            <a:solidFill>
              <a:srgbClr val="94E1FC"/>
            </a:solidFill>
          </p:spPr>
          <p:txBody>
            <a:bodyPr wrap="square" lIns="0" tIns="0" rIns="0" bIns="0" rtlCol="0"/>
            <a:lstStyle/>
            <a:p/>
          </p:txBody>
        </p:sp>
        <p:sp>
          <p:nvSpPr>
            <p:cNvPr id="7" name="object 7"/>
            <p:cNvSpPr/>
            <p:nvPr/>
          </p:nvSpPr>
          <p:spPr>
            <a:xfrm>
              <a:off x="2727960" y="1460030"/>
              <a:ext cx="5641975" cy="4175760"/>
            </a:xfrm>
            <a:custGeom>
              <a:avLst/>
              <a:gdLst/>
              <a:ahLst/>
              <a:cxnLst/>
              <a:rect l="l" t="t" r="r" b="b"/>
              <a:pathLst>
                <a:path w="5641975" h="4175760">
                  <a:moveTo>
                    <a:pt x="5641594" y="0"/>
                  </a:moveTo>
                  <a:lnTo>
                    <a:pt x="0" y="0"/>
                  </a:lnTo>
                  <a:lnTo>
                    <a:pt x="0" y="4175633"/>
                  </a:lnTo>
                  <a:lnTo>
                    <a:pt x="5641594" y="4175633"/>
                  </a:lnTo>
                  <a:lnTo>
                    <a:pt x="5641594" y="0"/>
                  </a:lnTo>
                  <a:close/>
                </a:path>
              </a:pathLst>
            </a:custGeom>
            <a:solidFill>
              <a:srgbClr val="FFFFFF"/>
            </a:solidFill>
          </p:spPr>
          <p:txBody>
            <a:bodyPr wrap="square" lIns="0" tIns="0" rIns="0" bIns="0" rtlCol="0"/>
            <a:lstStyle/>
            <a:p/>
          </p:txBody>
        </p:sp>
        <p:sp>
          <p:nvSpPr>
            <p:cNvPr id="8" name="object 8"/>
            <p:cNvSpPr/>
            <p:nvPr/>
          </p:nvSpPr>
          <p:spPr>
            <a:xfrm>
              <a:off x="2727960" y="1452314"/>
              <a:ext cx="5641975" cy="13970"/>
            </a:xfrm>
            <a:custGeom>
              <a:avLst/>
              <a:gdLst/>
              <a:ahLst/>
              <a:cxnLst/>
              <a:rect l="l" t="t" r="r" b="b"/>
              <a:pathLst>
                <a:path w="5641975" h="13969">
                  <a:moveTo>
                    <a:pt x="5641594" y="0"/>
                  </a:moveTo>
                  <a:lnTo>
                    <a:pt x="0" y="0"/>
                  </a:lnTo>
                  <a:lnTo>
                    <a:pt x="0" y="13646"/>
                  </a:lnTo>
                  <a:lnTo>
                    <a:pt x="5641594" y="13646"/>
                  </a:lnTo>
                  <a:lnTo>
                    <a:pt x="5641594" y="0"/>
                  </a:lnTo>
                  <a:close/>
                </a:path>
              </a:pathLst>
            </a:custGeom>
            <a:solidFill>
              <a:srgbClr val="000000"/>
            </a:solidFill>
          </p:spPr>
          <p:txBody>
            <a:bodyPr wrap="square" lIns="0" tIns="0" rIns="0" bIns="0" rtlCol="0"/>
            <a:lstStyle/>
            <a:p/>
          </p:txBody>
        </p:sp>
        <p:sp>
          <p:nvSpPr>
            <p:cNvPr id="9" name="object 9"/>
            <p:cNvSpPr/>
            <p:nvPr/>
          </p:nvSpPr>
          <p:spPr>
            <a:xfrm>
              <a:off x="8370570" y="1460754"/>
              <a:ext cx="0" cy="4175760"/>
            </a:xfrm>
            <a:custGeom>
              <a:avLst/>
              <a:gdLst/>
              <a:ahLst/>
              <a:cxnLst/>
              <a:rect l="l" t="t" r="r" b="b"/>
              <a:pathLst>
                <a:path h="4175760">
                  <a:moveTo>
                    <a:pt x="0" y="0"/>
                  </a:moveTo>
                  <a:lnTo>
                    <a:pt x="0" y="4175760"/>
                  </a:lnTo>
                </a:path>
              </a:pathLst>
            </a:custGeom>
            <a:ln w="13716">
              <a:solidFill>
                <a:srgbClr val="000000"/>
              </a:solidFill>
            </a:ln>
          </p:spPr>
          <p:txBody>
            <a:bodyPr wrap="square" lIns="0" tIns="0" rIns="0" bIns="0" rtlCol="0"/>
            <a:lstStyle/>
            <a:p/>
          </p:txBody>
        </p:sp>
        <p:sp>
          <p:nvSpPr>
            <p:cNvPr id="10" name="object 10"/>
            <p:cNvSpPr/>
            <p:nvPr/>
          </p:nvSpPr>
          <p:spPr>
            <a:xfrm>
              <a:off x="2727960" y="5628132"/>
              <a:ext cx="5641975" cy="15240"/>
            </a:xfrm>
            <a:custGeom>
              <a:avLst/>
              <a:gdLst/>
              <a:ahLst/>
              <a:cxnLst/>
              <a:rect l="l" t="t" r="r" b="b"/>
              <a:pathLst>
                <a:path w="5641975" h="15239">
                  <a:moveTo>
                    <a:pt x="0" y="15239"/>
                  </a:moveTo>
                  <a:lnTo>
                    <a:pt x="5641594" y="15239"/>
                  </a:lnTo>
                  <a:lnTo>
                    <a:pt x="5641594" y="0"/>
                  </a:lnTo>
                  <a:lnTo>
                    <a:pt x="0" y="0"/>
                  </a:lnTo>
                  <a:lnTo>
                    <a:pt x="0" y="15239"/>
                  </a:lnTo>
                  <a:close/>
                </a:path>
              </a:pathLst>
            </a:custGeom>
            <a:solidFill>
              <a:srgbClr val="000000"/>
            </a:solidFill>
          </p:spPr>
          <p:txBody>
            <a:bodyPr wrap="square" lIns="0" tIns="0" rIns="0" bIns="0" rtlCol="0"/>
            <a:lstStyle/>
            <a:p/>
          </p:txBody>
        </p:sp>
        <p:sp>
          <p:nvSpPr>
            <p:cNvPr id="11" name="object 11"/>
            <p:cNvSpPr/>
            <p:nvPr/>
          </p:nvSpPr>
          <p:spPr>
            <a:xfrm>
              <a:off x="2728722" y="1460754"/>
              <a:ext cx="0" cy="4175760"/>
            </a:xfrm>
            <a:custGeom>
              <a:avLst/>
              <a:gdLst/>
              <a:ahLst/>
              <a:cxnLst/>
              <a:rect l="l" t="t" r="r" b="b"/>
              <a:pathLst>
                <a:path h="4175760">
                  <a:moveTo>
                    <a:pt x="0" y="4175760"/>
                  </a:moveTo>
                  <a:lnTo>
                    <a:pt x="0" y="0"/>
                  </a:lnTo>
                </a:path>
              </a:pathLst>
            </a:custGeom>
            <a:ln w="13716">
              <a:solidFill>
                <a:srgbClr val="000000"/>
              </a:solidFill>
            </a:ln>
          </p:spPr>
          <p:txBody>
            <a:bodyPr wrap="square" lIns="0" tIns="0" rIns="0" bIns="0" rtlCol="0"/>
            <a:lstStyle/>
            <a:p/>
          </p:txBody>
        </p:sp>
        <p:sp>
          <p:nvSpPr>
            <p:cNvPr id="12" name="object 12"/>
            <p:cNvSpPr/>
            <p:nvPr/>
          </p:nvSpPr>
          <p:spPr>
            <a:xfrm>
              <a:off x="2727960" y="1466038"/>
              <a:ext cx="5641975" cy="15240"/>
            </a:xfrm>
            <a:custGeom>
              <a:avLst/>
              <a:gdLst/>
              <a:ahLst/>
              <a:cxnLst/>
              <a:rect l="l" t="t" r="r" b="b"/>
              <a:pathLst>
                <a:path w="5641975" h="15240">
                  <a:moveTo>
                    <a:pt x="5641594" y="0"/>
                  </a:moveTo>
                  <a:lnTo>
                    <a:pt x="0" y="0"/>
                  </a:lnTo>
                  <a:lnTo>
                    <a:pt x="0" y="15162"/>
                  </a:lnTo>
                  <a:lnTo>
                    <a:pt x="5641594" y="15162"/>
                  </a:lnTo>
                  <a:lnTo>
                    <a:pt x="5641594" y="0"/>
                  </a:lnTo>
                  <a:close/>
                </a:path>
              </a:pathLst>
            </a:custGeom>
            <a:solidFill>
              <a:srgbClr val="000000"/>
            </a:solidFill>
          </p:spPr>
          <p:txBody>
            <a:bodyPr wrap="square" lIns="0" tIns="0" rIns="0" bIns="0" rtlCol="0"/>
            <a:lstStyle/>
            <a:p/>
          </p:txBody>
        </p:sp>
        <p:sp>
          <p:nvSpPr>
            <p:cNvPr id="13" name="object 13"/>
            <p:cNvSpPr/>
            <p:nvPr/>
          </p:nvSpPr>
          <p:spPr>
            <a:xfrm>
              <a:off x="8370570" y="1474470"/>
              <a:ext cx="0" cy="306705"/>
            </a:xfrm>
            <a:custGeom>
              <a:avLst/>
              <a:gdLst/>
              <a:ahLst/>
              <a:cxnLst/>
              <a:rect l="l" t="t" r="r" b="b"/>
              <a:pathLst>
                <a:path h="306705">
                  <a:moveTo>
                    <a:pt x="0" y="0"/>
                  </a:moveTo>
                  <a:lnTo>
                    <a:pt x="0" y="306196"/>
                  </a:lnTo>
                </a:path>
              </a:pathLst>
            </a:custGeom>
            <a:ln w="13716">
              <a:solidFill>
                <a:srgbClr val="000000"/>
              </a:solidFill>
            </a:ln>
          </p:spPr>
          <p:txBody>
            <a:bodyPr wrap="square" lIns="0" tIns="0" rIns="0" bIns="0" rtlCol="0"/>
            <a:lstStyle/>
            <a:p/>
          </p:txBody>
        </p:sp>
        <p:sp>
          <p:nvSpPr>
            <p:cNvPr id="14" name="object 14"/>
            <p:cNvSpPr/>
            <p:nvPr/>
          </p:nvSpPr>
          <p:spPr>
            <a:xfrm>
              <a:off x="2727960" y="1780031"/>
              <a:ext cx="5641975" cy="0"/>
            </a:xfrm>
            <a:custGeom>
              <a:avLst/>
              <a:gdLst/>
              <a:ahLst/>
              <a:cxnLst/>
              <a:rect l="l" t="t" r="r" b="b"/>
              <a:pathLst>
                <a:path w="5641975">
                  <a:moveTo>
                    <a:pt x="5641594" y="0"/>
                  </a:moveTo>
                  <a:lnTo>
                    <a:pt x="0" y="0"/>
                  </a:lnTo>
                </a:path>
              </a:pathLst>
            </a:custGeom>
            <a:ln w="15240">
              <a:solidFill>
                <a:srgbClr val="000000"/>
              </a:solidFill>
            </a:ln>
          </p:spPr>
          <p:txBody>
            <a:bodyPr wrap="square" lIns="0" tIns="0" rIns="0" bIns="0" rtlCol="0"/>
            <a:lstStyle/>
            <a:p/>
          </p:txBody>
        </p:sp>
        <p:sp>
          <p:nvSpPr>
            <p:cNvPr id="15" name="object 15"/>
            <p:cNvSpPr/>
            <p:nvPr/>
          </p:nvSpPr>
          <p:spPr>
            <a:xfrm>
              <a:off x="2728722" y="1474470"/>
              <a:ext cx="0" cy="306705"/>
            </a:xfrm>
            <a:custGeom>
              <a:avLst/>
              <a:gdLst/>
              <a:ahLst/>
              <a:cxnLst/>
              <a:rect l="l" t="t" r="r" b="b"/>
              <a:pathLst>
                <a:path h="306705">
                  <a:moveTo>
                    <a:pt x="0" y="306196"/>
                  </a:moveTo>
                  <a:lnTo>
                    <a:pt x="0" y="0"/>
                  </a:lnTo>
                </a:path>
              </a:pathLst>
            </a:custGeom>
            <a:ln w="13716">
              <a:solidFill>
                <a:srgbClr val="000000"/>
              </a:solidFill>
            </a:ln>
          </p:spPr>
          <p:txBody>
            <a:bodyPr wrap="square" lIns="0" tIns="0" rIns="0" bIns="0" rtlCol="0"/>
            <a:lstStyle/>
            <a:p/>
          </p:txBody>
        </p:sp>
        <p:sp>
          <p:nvSpPr>
            <p:cNvPr id="16" name="object 16"/>
            <p:cNvSpPr/>
            <p:nvPr/>
          </p:nvSpPr>
          <p:spPr>
            <a:xfrm>
              <a:off x="2727960" y="1473708"/>
              <a:ext cx="1129665" cy="0"/>
            </a:xfrm>
            <a:custGeom>
              <a:avLst/>
              <a:gdLst/>
              <a:ahLst/>
              <a:cxnLst/>
              <a:rect l="l" t="t" r="r" b="b"/>
              <a:pathLst>
                <a:path w="1129664">
                  <a:moveTo>
                    <a:pt x="0" y="0"/>
                  </a:moveTo>
                  <a:lnTo>
                    <a:pt x="1129156" y="0"/>
                  </a:lnTo>
                </a:path>
              </a:pathLst>
            </a:custGeom>
            <a:ln w="15240">
              <a:solidFill>
                <a:srgbClr val="000000"/>
              </a:solidFill>
            </a:ln>
          </p:spPr>
          <p:txBody>
            <a:bodyPr wrap="square" lIns="0" tIns="0" rIns="0" bIns="0" rtlCol="0"/>
            <a:lstStyle/>
            <a:p/>
          </p:txBody>
        </p:sp>
        <p:sp>
          <p:nvSpPr>
            <p:cNvPr id="17" name="object 17"/>
            <p:cNvSpPr/>
            <p:nvPr/>
          </p:nvSpPr>
          <p:spPr>
            <a:xfrm>
              <a:off x="3849624" y="1473695"/>
              <a:ext cx="13970" cy="2146935"/>
            </a:xfrm>
            <a:custGeom>
              <a:avLst/>
              <a:gdLst/>
              <a:ahLst/>
              <a:cxnLst/>
              <a:rect l="l" t="t" r="r" b="b"/>
              <a:pathLst>
                <a:path w="13970" h="2146935">
                  <a:moveTo>
                    <a:pt x="13589" y="1577352"/>
                  </a:moveTo>
                  <a:lnTo>
                    <a:pt x="0" y="1577352"/>
                  </a:lnTo>
                  <a:lnTo>
                    <a:pt x="0" y="2146820"/>
                  </a:lnTo>
                  <a:lnTo>
                    <a:pt x="13589" y="2146820"/>
                  </a:lnTo>
                  <a:lnTo>
                    <a:pt x="13589" y="1577352"/>
                  </a:lnTo>
                  <a:close/>
                </a:path>
                <a:path w="13970" h="2146935">
                  <a:moveTo>
                    <a:pt x="13589" y="1036332"/>
                  </a:moveTo>
                  <a:lnTo>
                    <a:pt x="0" y="1036332"/>
                  </a:lnTo>
                  <a:lnTo>
                    <a:pt x="0" y="1474609"/>
                  </a:lnTo>
                  <a:lnTo>
                    <a:pt x="13589" y="1474609"/>
                  </a:lnTo>
                  <a:lnTo>
                    <a:pt x="13589" y="1036332"/>
                  </a:lnTo>
                  <a:close/>
                </a:path>
                <a:path w="13970" h="2146935">
                  <a:moveTo>
                    <a:pt x="13589" y="0"/>
                  </a:moveTo>
                  <a:lnTo>
                    <a:pt x="0" y="0"/>
                  </a:lnTo>
                  <a:lnTo>
                    <a:pt x="0" y="773569"/>
                  </a:lnTo>
                  <a:lnTo>
                    <a:pt x="13589" y="773569"/>
                  </a:lnTo>
                  <a:lnTo>
                    <a:pt x="13589" y="0"/>
                  </a:lnTo>
                  <a:close/>
                </a:path>
              </a:pathLst>
            </a:custGeom>
            <a:solidFill>
              <a:srgbClr val="000000"/>
            </a:solidFill>
          </p:spPr>
          <p:txBody>
            <a:bodyPr wrap="square" lIns="0" tIns="0" rIns="0" bIns="0" rtlCol="0"/>
            <a:lstStyle/>
            <a:p/>
          </p:txBody>
        </p:sp>
        <p:sp>
          <p:nvSpPr>
            <p:cNvPr id="18" name="object 18"/>
            <p:cNvSpPr/>
            <p:nvPr/>
          </p:nvSpPr>
          <p:spPr>
            <a:xfrm>
              <a:off x="3858005" y="3694938"/>
              <a:ext cx="0" cy="1927860"/>
            </a:xfrm>
            <a:custGeom>
              <a:avLst/>
              <a:gdLst/>
              <a:ahLst/>
              <a:cxnLst/>
              <a:rect l="l" t="t" r="r" b="b"/>
              <a:pathLst>
                <a:path h="1927860">
                  <a:moveTo>
                    <a:pt x="0" y="0"/>
                  </a:moveTo>
                  <a:lnTo>
                    <a:pt x="0" y="1927529"/>
                  </a:lnTo>
                </a:path>
              </a:pathLst>
            </a:custGeom>
            <a:ln w="13716">
              <a:solidFill>
                <a:srgbClr val="000000"/>
              </a:solidFill>
            </a:ln>
          </p:spPr>
          <p:txBody>
            <a:bodyPr wrap="square" lIns="0" tIns="0" rIns="0" bIns="0" rtlCol="0"/>
            <a:lstStyle/>
            <a:p/>
          </p:txBody>
        </p:sp>
        <p:sp>
          <p:nvSpPr>
            <p:cNvPr id="19" name="object 19"/>
            <p:cNvSpPr/>
            <p:nvPr/>
          </p:nvSpPr>
          <p:spPr>
            <a:xfrm>
              <a:off x="2727960" y="5622035"/>
              <a:ext cx="1129665" cy="0"/>
            </a:xfrm>
            <a:custGeom>
              <a:avLst/>
              <a:gdLst/>
              <a:ahLst/>
              <a:cxnLst/>
              <a:rect l="l" t="t" r="r" b="b"/>
              <a:pathLst>
                <a:path w="1129664">
                  <a:moveTo>
                    <a:pt x="1129156" y="0"/>
                  </a:moveTo>
                  <a:lnTo>
                    <a:pt x="0" y="0"/>
                  </a:lnTo>
                </a:path>
              </a:pathLst>
            </a:custGeom>
            <a:ln w="15240">
              <a:solidFill>
                <a:srgbClr val="000000"/>
              </a:solidFill>
            </a:ln>
          </p:spPr>
          <p:txBody>
            <a:bodyPr wrap="square" lIns="0" tIns="0" rIns="0" bIns="0" rtlCol="0"/>
            <a:lstStyle/>
            <a:p/>
          </p:txBody>
        </p:sp>
        <p:sp>
          <p:nvSpPr>
            <p:cNvPr id="20" name="object 20"/>
            <p:cNvSpPr/>
            <p:nvPr/>
          </p:nvSpPr>
          <p:spPr>
            <a:xfrm>
              <a:off x="2728722" y="1474470"/>
              <a:ext cx="0" cy="4147820"/>
            </a:xfrm>
            <a:custGeom>
              <a:avLst/>
              <a:gdLst/>
              <a:ahLst/>
              <a:cxnLst/>
              <a:rect l="l" t="t" r="r" b="b"/>
              <a:pathLst>
                <a:path h="4147820">
                  <a:moveTo>
                    <a:pt x="0" y="4147819"/>
                  </a:moveTo>
                  <a:lnTo>
                    <a:pt x="0" y="0"/>
                  </a:lnTo>
                </a:path>
              </a:pathLst>
            </a:custGeom>
            <a:ln w="13716">
              <a:solidFill>
                <a:srgbClr val="000000"/>
              </a:solidFill>
            </a:ln>
          </p:spPr>
          <p:txBody>
            <a:bodyPr wrap="square" lIns="0" tIns="0" rIns="0" bIns="0" rtlCol="0"/>
            <a:lstStyle/>
            <a:p/>
          </p:txBody>
        </p:sp>
        <p:sp>
          <p:nvSpPr>
            <p:cNvPr id="21" name="object 21"/>
            <p:cNvSpPr/>
            <p:nvPr/>
          </p:nvSpPr>
          <p:spPr>
            <a:xfrm>
              <a:off x="3857244" y="1473708"/>
              <a:ext cx="1141730" cy="0"/>
            </a:xfrm>
            <a:custGeom>
              <a:avLst/>
              <a:gdLst/>
              <a:ahLst/>
              <a:cxnLst/>
              <a:rect l="l" t="t" r="r" b="b"/>
              <a:pathLst>
                <a:path w="1141729">
                  <a:moveTo>
                    <a:pt x="0" y="0"/>
                  </a:moveTo>
                  <a:lnTo>
                    <a:pt x="1141221" y="0"/>
                  </a:lnTo>
                </a:path>
              </a:pathLst>
            </a:custGeom>
            <a:ln w="15240">
              <a:solidFill>
                <a:srgbClr val="000000"/>
              </a:solidFill>
            </a:ln>
          </p:spPr>
          <p:txBody>
            <a:bodyPr wrap="square" lIns="0" tIns="0" rIns="0" bIns="0" rtlCol="0"/>
            <a:lstStyle/>
            <a:p/>
          </p:txBody>
        </p:sp>
        <p:sp>
          <p:nvSpPr>
            <p:cNvPr id="22" name="object 22"/>
            <p:cNvSpPr/>
            <p:nvPr/>
          </p:nvSpPr>
          <p:spPr>
            <a:xfrm>
              <a:off x="4991100" y="1473669"/>
              <a:ext cx="13970" cy="2673350"/>
            </a:xfrm>
            <a:custGeom>
              <a:avLst/>
              <a:gdLst/>
              <a:ahLst/>
              <a:cxnLst/>
              <a:rect l="l" t="t" r="r" b="b"/>
              <a:pathLst>
                <a:path w="13970" h="2673350">
                  <a:moveTo>
                    <a:pt x="13589" y="2220480"/>
                  </a:moveTo>
                  <a:lnTo>
                    <a:pt x="0" y="2220480"/>
                  </a:lnTo>
                  <a:lnTo>
                    <a:pt x="0" y="2672753"/>
                  </a:lnTo>
                  <a:lnTo>
                    <a:pt x="13589" y="2672753"/>
                  </a:lnTo>
                  <a:lnTo>
                    <a:pt x="13589" y="2220480"/>
                  </a:lnTo>
                  <a:close/>
                </a:path>
                <a:path w="13970" h="2673350">
                  <a:moveTo>
                    <a:pt x="13589" y="1577327"/>
                  </a:moveTo>
                  <a:lnTo>
                    <a:pt x="0" y="1577327"/>
                  </a:lnTo>
                  <a:lnTo>
                    <a:pt x="0" y="1942630"/>
                  </a:lnTo>
                  <a:lnTo>
                    <a:pt x="13589" y="1942630"/>
                  </a:lnTo>
                  <a:lnTo>
                    <a:pt x="13589" y="1577327"/>
                  </a:lnTo>
                  <a:close/>
                </a:path>
                <a:path w="13970" h="2673350">
                  <a:moveTo>
                    <a:pt x="13589" y="1036396"/>
                  </a:moveTo>
                  <a:lnTo>
                    <a:pt x="0" y="1036396"/>
                  </a:lnTo>
                  <a:lnTo>
                    <a:pt x="0" y="1431074"/>
                  </a:lnTo>
                  <a:lnTo>
                    <a:pt x="13589" y="1431074"/>
                  </a:lnTo>
                  <a:lnTo>
                    <a:pt x="13589" y="1036396"/>
                  </a:lnTo>
                  <a:close/>
                </a:path>
                <a:path w="13970" h="2673350">
                  <a:moveTo>
                    <a:pt x="13589" y="0"/>
                  </a:moveTo>
                  <a:lnTo>
                    <a:pt x="0" y="0"/>
                  </a:lnTo>
                  <a:lnTo>
                    <a:pt x="0" y="934123"/>
                  </a:lnTo>
                  <a:lnTo>
                    <a:pt x="13589" y="934123"/>
                  </a:lnTo>
                  <a:lnTo>
                    <a:pt x="13589" y="0"/>
                  </a:lnTo>
                  <a:close/>
                </a:path>
              </a:pathLst>
            </a:custGeom>
            <a:solidFill>
              <a:srgbClr val="000000"/>
            </a:solidFill>
          </p:spPr>
          <p:txBody>
            <a:bodyPr wrap="square" lIns="0" tIns="0" rIns="0" bIns="0" rtlCol="0"/>
            <a:lstStyle/>
            <a:p/>
          </p:txBody>
        </p:sp>
        <p:sp>
          <p:nvSpPr>
            <p:cNvPr id="23" name="object 23"/>
            <p:cNvSpPr/>
            <p:nvPr/>
          </p:nvSpPr>
          <p:spPr>
            <a:xfrm>
              <a:off x="4999482" y="4351782"/>
              <a:ext cx="0" cy="1577340"/>
            </a:xfrm>
            <a:custGeom>
              <a:avLst/>
              <a:gdLst/>
              <a:ahLst/>
              <a:cxnLst/>
              <a:rect l="l" t="t" r="r" b="b"/>
              <a:pathLst>
                <a:path h="1577339">
                  <a:moveTo>
                    <a:pt x="0" y="0"/>
                  </a:moveTo>
                  <a:lnTo>
                    <a:pt x="0" y="1577340"/>
                  </a:lnTo>
                </a:path>
              </a:pathLst>
            </a:custGeom>
            <a:ln w="13716">
              <a:solidFill>
                <a:srgbClr val="000000"/>
              </a:solidFill>
            </a:ln>
          </p:spPr>
          <p:txBody>
            <a:bodyPr wrap="square" lIns="0" tIns="0" rIns="0" bIns="0" rtlCol="0"/>
            <a:lstStyle/>
            <a:p/>
          </p:txBody>
        </p:sp>
        <p:sp>
          <p:nvSpPr>
            <p:cNvPr id="24" name="object 24"/>
            <p:cNvSpPr/>
            <p:nvPr/>
          </p:nvSpPr>
          <p:spPr>
            <a:xfrm>
              <a:off x="3857244" y="5928359"/>
              <a:ext cx="1141730" cy="0"/>
            </a:xfrm>
            <a:custGeom>
              <a:avLst/>
              <a:gdLst/>
              <a:ahLst/>
              <a:cxnLst/>
              <a:rect l="l" t="t" r="r" b="b"/>
              <a:pathLst>
                <a:path w="1141729">
                  <a:moveTo>
                    <a:pt x="1141221" y="0"/>
                  </a:moveTo>
                  <a:lnTo>
                    <a:pt x="0" y="0"/>
                  </a:lnTo>
                </a:path>
              </a:pathLst>
            </a:custGeom>
            <a:ln w="15240">
              <a:solidFill>
                <a:srgbClr val="000000"/>
              </a:solidFill>
            </a:ln>
          </p:spPr>
          <p:txBody>
            <a:bodyPr wrap="square" lIns="0" tIns="0" rIns="0" bIns="0" rtlCol="0"/>
            <a:lstStyle/>
            <a:p/>
          </p:txBody>
        </p:sp>
        <p:sp>
          <p:nvSpPr>
            <p:cNvPr id="25" name="object 25"/>
            <p:cNvSpPr/>
            <p:nvPr/>
          </p:nvSpPr>
          <p:spPr>
            <a:xfrm>
              <a:off x="3849624" y="1473695"/>
              <a:ext cx="13970" cy="2146935"/>
            </a:xfrm>
            <a:custGeom>
              <a:avLst/>
              <a:gdLst/>
              <a:ahLst/>
              <a:cxnLst/>
              <a:rect l="l" t="t" r="r" b="b"/>
              <a:pathLst>
                <a:path w="13970" h="2146935">
                  <a:moveTo>
                    <a:pt x="13589" y="1577352"/>
                  </a:moveTo>
                  <a:lnTo>
                    <a:pt x="0" y="1577352"/>
                  </a:lnTo>
                  <a:lnTo>
                    <a:pt x="0" y="2146820"/>
                  </a:lnTo>
                  <a:lnTo>
                    <a:pt x="13589" y="2146820"/>
                  </a:lnTo>
                  <a:lnTo>
                    <a:pt x="13589" y="1577352"/>
                  </a:lnTo>
                  <a:close/>
                </a:path>
                <a:path w="13970" h="2146935">
                  <a:moveTo>
                    <a:pt x="13589" y="1036332"/>
                  </a:moveTo>
                  <a:lnTo>
                    <a:pt x="0" y="1036332"/>
                  </a:lnTo>
                  <a:lnTo>
                    <a:pt x="0" y="1474609"/>
                  </a:lnTo>
                  <a:lnTo>
                    <a:pt x="13589" y="1474609"/>
                  </a:lnTo>
                  <a:lnTo>
                    <a:pt x="13589" y="1036332"/>
                  </a:lnTo>
                  <a:close/>
                </a:path>
                <a:path w="13970" h="2146935">
                  <a:moveTo>
                    <a:pt x="13589" y="0"/>
                  </a:moveTo>
                  <a:lnTo>
                    <a:pt x="0" y="0"/>
                  </a:lnTo>
                  <a:lnTo>
                    <a:pt x="0" y="773569"/>
                  </a:lnTo>
                  <a:lnTo>
                    <a:pt x="13589" y="773569"/>
                  </a:lnTo>
                  <a:lnTo>
                    <a:pt x="13589" y="0"/>
                  </a:lnTo>
                  <a:close/>
                </a:path>
              </a:pathLst>
            </a:custGeom>
            <a:solidFill>
              <a:srgbClr val="000000"/>
            </a:solidFill>
          </p:spPr>
          <p:txBody>
            <a:bodyPr wrap="square" lIns="0" tIns="0" rIns="0" bIns="0" rtlCol="0"/>
            <a:lstStyle/>
            <a:p/>
          </p:txBody>
        </p:sp>
        <p:sp>
          <p:nvSpPr>
            <p:cNvPr id="26" name="object 26"/>
            <p:cNvSpPr/>
            <p:nvPr/>
          </p:nvSpPr>
          <p:spPr>
            <a:xfrm>
              <a:off x="3858005" y="3694938"/>
              <a:ext cx="0" cy="2233930"/>
            </a:xfrm>
            <a:custGeom>
              <a:avLst/>
              <a:gdLst/>
              <a:ahLst/>
              <a:cxnLst/>
              <a:rect l="l" t="t" r="r" b="b"/>
              <a:pathLst>
                <a:path h="2233929">
                  <a:moveTo>
                    <a:pt x="0" y="0"/>
                  </a:moveTo>
                  <a:lnTo>
                    <a:pt x="0" y="2233777"/>
                  </a:lnTo>
                </a:path>
              </a:pathLst>
            </a:custGeom>
            <a:ln w="13716">
              <a:solidFill>
                <a:srgbClr val="000000"/>
              </a:solidFill>
            </a:ln>
          </p:spPr>
          <p:txBody>
            <a:bodyPr wrap="square" lIns="0" tIns="0" rIns="0" bIns="0" rtlCol="0"/>
            <a:lstStyle/>
            <a:p/>
          </p:txBody>
        </p:sp>
        <p:sp>
          <p:nvSpPr>
            <p:cNvPr id="27" name="object 27"/>
            <p:cNvSpPr/>
            <p:nvPr/>
          </p:nvSpPr>
          <p:spPr>
            <a:xfrm>
              <a:off x="4998720" y="1473708"/>
              <a:ext cx="1141095" cy="0"/>
            </a:xfrm>
            <a:custGeom>
              <a:avLst/>
              <a:gdLst/>
              <a:ahLst/>
              <a:cxnLst/>
              <a:rect l="l" t="t" r="r" b="b"/>
              <a:pathLst>
                <a:path w="1141095">
                  <a:moveTo>
                    <a:pt x="0" y="0"/>
                  </a:moveTo>
                  <a:lnTo>
                    <a:pt x="1140967" y="0"/>
                  </a:lnTo>
                </a:path>
              </a:pathLst>
            </a:custGeom>
            <a:ln w="15240">
              <a:solidFill>
                <a:srgbClr val="000000"/>
              </a:solidFill>
            </a:ln>
          </p:spPr>
          <p:txBody>
            <a:bodyPr wrap="square" lIns="0" tIns="0" rIns="0" bIns="0" rtlCol="0"/>
            <a:lstStyle/>
            <a:p/>
          </p:txBody>
        </p:sp>
        <p:sp>
          <p:nvSpPr>
            <p:cNvPr id="28" name="object 28"/>
            <p:cNvSpPr/>
            <p:nvPr/>
          </p:nvSpPr>
          <p:spPr>
            <a:xfrm>
              <a:off x="6134100" y="1473707"/>
              <a:ext cx="12700" cy="3039110"/>
            </a:xfrm>
            <a:custGeom>
              <a:avLst/>
              <a:gdLst/>
              <a:ahLst/>
              <a:cxnLst/>
              <a:rect l="l" t="t" r="r" b="b"/>
              <a:pathLst>
                <a:path w="12700" h="3039110">
                  <a:moveTo>
                    <a:pt x="12077" y="2877362"/>
                  </a:moveTo>
                  <a:lnTo>
                    <a:pt x="0" y="2877362"/>
                  </a:lnTo>
                  <a:lnTo>
                    <a:pt x="0" y="3038856"/>
                  </a:lnTo>
                  <a:lnTo>
                    <a:pt x="12077" y="3038856"/>
                  </a:lnTo>
                  <a:lnTo>
                    <a:pt x="12077" y="2877362"/>
                  </a:lnTo>
                  <a:close/>
                </a:path>
                <a:path w="12700" h="3039110">
                  <a:moveTo>
                    <a:pt x="12077" y="2220493"/>
                  </a:moveTo>
                  <a:lnTo>
                    <a:pt x="0" y="2220493"/>
                  </a:lnTo>
                  <a:lnTo>
                    <a:pt x="0" y="2745740"/>
                  </a:lnTo>
                  <a:lnTo>
                    <a:pt x="12077" y="2745740"/>
                  </a:lnTo>
                  <a:lnTo>
                    <a:pt x="12077" y="2220493"/>
                  </a:lnTo>
                  <a:close/>
                </a:path>
                <a:path w="12700" h="3039110">
                  <a:moveTo>
                    <a:pt x="12077" y="0"/>
                  </a:moveTo>
                  <a:lnTo>
                    <a:pt x="0" y="0"/>
                  </a:lnTo>
                  <a:lnTo>
                    <a:pt x="0" y="2160905"/>
                  </a:lnTo>
                  <a:lnTo>
                    <a:pt x="12077" y="2160905"/>
                  </a:lnTo>
                  <a:lnTo>
                    <a:pt x="12077" y="0"/>
                  </a:lnTo>
                  <a:close/>
                </a:path>
              </a:pathLst>
            </a:custGeom>
            <a:solidFill>
              <a:srgbClr val="000000"/>
            </a:solidFill>
          </p:spPr>
          <p:txBody>
            <a:bodyPr wrap="square" lIns="0" tIns="0" rIns="0" bIns="0" rtlCol="0"/>
            <a:lstStyle/>
            <a:p/>
          </p:txBody>
        </p:sp>
        <p:sp>
          <p:nvSpPr>
            <p:cNvPr id="29" name="object 29"/>
            <p:cNvSpPr/>
            <p:nvPr/>
          </p:nvSpPr>
          <p:spPr>
            <a:xfrm>
              <a:off x="6140958" y="4906517"/>
              <a:ext cx="0" cy="716280"/>
            </a:xfrm>
            <a:custGeom>
              <a:avLst/>
              <a:gdLst/>
              <a:ahLst/>
              <a:cxnLst/>
              <a:rect l="l" t="t" r="r" b="b"/>
              <a:pathLst>
                <a:path h="716279">
                  <a:moveTo>
                    <a:pt x="0" y="0"/>
                  </a:moveTo>
                  <a:lnTo>
                    <a:pt x="0" y="715797"/>
                  </a:lnTo>
                </a:path>
              </a:pathLst>
            </a:custGeom>
            <a:ln w="13716">
              <a:solidFill>
                <a:srgbClr val="000000"/>
              </a:solidFill>
            </a:ln>
          </p:spPr>
          <p:txBody>
            <a:bodyPr wrap="square" lIns="0" tIns="0" rIns="0" bIns="0" rtlCol="0"/>
            <a:lstStyle/>
            <a:p/>
          </p:txBody>
        </p:sp>
        <p:sp>
          <p:nvSpPr>
            <p:cNvPr id="30" name="object 30"/>
            <p:cNvSpPr/>
            <p:nvPr/>
          </p:nvSpPr>
          <p:spPr>
            <a:xfrm>
              <a:off x="4998720" y="5622035"/>
              <a:ext cx="1141095" cy="0"/>
            </a:xfrm>
            <a:custGeom>
              <a:avLst/>
              <a:gdLst/>
              <a:ahLst/>
              <a:cxnLst/>
              <a:rect l="l" t="t" r="r" b="b"/>
              <a:pathLst>
                <a:path w="1141095">
                  <a:moveTo>
                    <a:pt x="1140967" y="0"/>
                  </a:moveTo>
                  <a:lnTo>
                    <a:pt x="0" y="0"/>
                  </a:lnTo>
                </a:path>
              </a:pathLst>
            </a:custGeom>
            <a:ln w="15240">
              <a:solidFill>
                <a:srgbClr val="000000"/>
              </a:solidFill>
            </a:ln>
          </p:spPr>
          <p:txBody>
            <a:bodyPr wrap="square" lIns="0" tIns="0" rIns="0" bIns="0" rtlCol="0"/>
            <a:lstStyle/>
            <a:p/>
          </p:txBody>
        </p:sp>
        <p:sp>
          <p:nvSpPr>
            <p:cNvPr id="31" name="object 31"/>
            <p:cNvSpPr/>
            <p:nvPr/>
          </p:nvSpPr>
          <p:spPr>
            <a:xfrm>
              <a:off x="4991100" y="1473669"/>
              <a:ext cx="13970" cy="2673350"/>
            </a:xfrm>
            <a:custGeom>
              <a:avLst/>
              <a:gdLst/>
              <a:ahLst/>
              <a:cxnLst/>
              <a:rect l="l" t="t" r="r" b="b"/>
              <a:pathLst>
                <a:path w="13970" h="2673350">
                  <a:moveTo>
                    <a:pt x="13589" y="2220480"/>
                  </a:moveTo>
                  <a:lnTo>
                    <a:pt x="0" y="2220480"/>
                  </a:lnTo>
                  <a:lnTo>
                    <a:pt x="0" y="2672753"/>
                  </a:lnTo>
                  <a:lnTo>
                    <a:pt x="13589" y="2672753"/>
                  </a:lnTo>
                  <a:lnTo>
                    <a:pt x="13589" y="2220480"/>
                  </a:lnTo>
                  <a:close/>
                </a:path>
                <a:path w="13970" h="2673350">
                  <a:moveTo>
                    <a:pt x="13589" y="1577327"/>
                  </a:moveTo>
                  <a:lnTo>
                    <a:pt x="0" y="1577327"/>
                  </a:lnTo>
                  <a:lnTo>
                    <a:pt x="0" y="1942630"/>
                  </a:lnTo>
                  <a:lnTo>
                    <a:pt x="13589" y="1942630"/>
                  </a:lnTo>
                  <a:lnTo>
                    <a:pt x="13589" y="1577327"/>
                  </a:lnTo>
                  <a:close/>
                </a:path>
                <a:path w="13970" h="2673350">
                  <a:moveTo>
                    <a:pt x="13589" y="1036396"/>
                  </a:moveTo>
                  <a:lnTo>
                    <a:pt x="0" y="1036396"/>
                  </a:lnTo>
                  <a:lnTo>
                    <a:pt x="0" y="1431074"/>
                  </a:lnTo>
                  <a:lnTo>
                    <a:pt x="13589" y="1431074"/>
                  </a:lnTo>
                  <a:lnTo>
                    <a:pt x="13589" y="1036396"/>
                  </a:lnTo>
                  <a:close/>
                </a:path>
                <a:path w="13970" h="2673350">
                  <a:moveTo>
                    <a:pt x="13589" y="0"/>
                  </a:moveTo>
                  <a:lnTo>
                    <a:pt x="0" y="0"/>
                  </a:lnTo>
                  <a:lnTo>
                    <a:pt x="0" y="934123"/>
                  </a:lnTo>
                  <a:lnTo>
                    <a:pt x="13589" y="934123"/>
                  </a:lnTo>
                  <a:lnTo>
                    <a:pt x="13589" y="0"/>
                  </a:lnTo>
                  <a:close/>
                </a:path>
              </a:pathLst>
            </a:custGeom>
            <a:solidFill>
              <a:srgbClr val="000000"/>
            </a:solidFill>
          </p:spPr>
          <p:txBody>
            <a:bodyPr wrap="square" lIns="0" tIns="0" rIns="0" bIns="0" rtlCol="0"/>
            <a:lstStyle/>
            <a:p/>
          </p:txBody>
        </p:sp>
        <p:sp>
          <p:nvSpPr>
            <p:cNvPr id="32" name="object 32"/>
            <p:cNvSpPr/>
            <p:nvPr/>
          </p:nvSpPr>
          <p:spPr>
            <a:xfrm>
              <a:off x="4999482" y="4351782"/>
              <a:ext cx="0" cy="1270635"/>
            </a:xfrm>
            <a:custGeom>
              <a:avLst/>
              <a:gdLst/>
              <a:ahLst/>
              <a:cxnLst/>
              <a:rect l="l" t="t" r="r" b="b"/>
              <a:pathLst>
                <a:path h="1270635">
                  <a:moveTo>
                    <a:pt x="0" y="0"/>
                  </a:moveTo>
                  <a:lnTo>
                    <a:pt x="0" y="1270469"/>
                  </a:lnTo>
                </a:path>
              </a:pathLst>
            </a:custGeom>
            <a:ln w="13716">
              <a:solidFill>
                <a:srgbClr val="000000"/>
              </a:solidFill>
            </a:ln>
          </p:spPr>
          <p:txBody>
            <a:bodyPr wrap="square" lIns="0" tIns="0" rIns="0" bIns="0" rtlCol="0"/>
            <a:lstStyle/>
            <a:p/>
          </p:txBody>
        </p:sp>
        <p:sp>
          <p:nvSpPr>
            <p:cNvPr id="33" name="object 33"/>
            <p:cNvSpPr/>
            <p:nvPr/>
          </p:nvSpPr>
          <p:spPr>
            <a:xfrm>
              <a:off x="6140196" y="1473708"/>
              <a:ext cx="1127760" cy="0"/>
            </a:xfrm>
            <a:custGeom>
              <a:avLst/>
              <a:gdLst/>
              <a:ahLst/>
              <a:cxnLst/>
              <a:rect l="l" t="t" r="r" b="b"/>
              <a:pathLst>
                <a:path w="1127759">
                  <a:moveTo>
                    <a:pt x="0" y="0"/>
                  </a:moveTo>
                  <a:lnTo>
                    <a:pt x="1127632" y="0"/>
                  </a:lnTo>
                </a:path>
              </a:pathLst>
            </a:custGeom>
            <a:ln w="15240">
              <a:solidFill>
                <a:srgbClr val="000000"/>
              </a:solidFill>
            </a:ln>
          </p:spPr>
          <p:txBody>
            <a:bodyPr wrap="square" lIns="0" tIns="0" rIns="0" bIns="0" rtlCol="0"/>
            <a:lstStyle/>
            <a:p/>
          </p:txBody>
        </p:sp>
        <p:sp>
          <p:nvSpPr>
            <p:cNvPr id="34" name="object 34"/>
            <p:cNvSpPr/>
            <p:nvPr/>
          </p:nvSpPr>
          <p:spPr>
            <a:xfrm>
              <a:off x="7268717" y="1474470"/>
              <a:ext cx="0" cy="4439285"/>
            </a:xfrm>
            <a:custGeom>
              <a:avLst/>
              <a:gdLst/>
              <a:ahLst/>
              <a:cxnLst/>
              <a:rect l="l" t="t" r="r" b="b"/>
              <a:pathLst>
                <a:path h="4439285">
                  <a:moveTo>
                    <a:pt x="0" y="0"/>
                  </a:moveTo>
                  <a:lnTo>
                    <a:pt x="0" y="3373501"/>
                  </a:lnTo>
                </a:path>
                <a:path h="4439285">
                  <a:moveTo>
                    <a:pt x="0" y="3432048"/>
                  </a:moveTo>
                  <a:lnTo>
                    <a:pt x="0" y="4439234"/>
                  </a:lnTo>
                </a:path>
              </a:pathLst>
            </a:custGeom>
            <a:ln w="13716">
              <a:solidFill>
                <a:srgbClr val="000000"/>
              </a:solidFill>
            </a:ln>
          </p:spPr>
          <p:txBody>
            <a:bodyPr wrap="square" lIns="0" tIns="0" rIns="0" bIns="0" rtlCol="0"/>
            <a:lstStyle/>
            <a:p/>
          </p:txBody>
        </p:sp>
        <p:sp>
          <p:nvSpPr>
            <p:cNvPr id="35" name="object 35"/>
            <p:cNvSpPr/>
            <p:nvPr/>
          </p:nvSpPr>
          <p:spPr>
            <a:xfrm>
              <a:off x="6140196" y="5913120"/>
              <a:ext cx="1127760" cy="0"/>
            </a:xfrm>
            <a:custGeom>
              <a:avLst/>
              <a:gdLst/>
              <a:ahLst/>
              <a:cxnLst/>
              <a:rect l="l" t="t" r="r" b="b"/>
              <a:pathLst>
                <a:path w="1127759">
                  <a:moveTo>
                    <a:pt x="1127632" y="0"/>
                  </a:moveTo>
                  <a:lnTo>
                    <a:pt x="0" y="0"/>
                  </a:lnTo>
                </a:path>
              </a:pathLst>
            </a:custGeom>
            <a:ln w="15240">
              <a:solidFill>
                <a:srgbClr val="000000"/>
              </a:solidFill>
            </a:ln>
          </p:spPr>
          <p:txBody>
            <a:bodyPr wrap="square" lIns="0" tIns="0" rIns="0" bIns="0" rtlCol="0"/>
            <a:lstStyle/>
            <a:p/>
          </p:txBody>
        </p:sp>
        <p:sp>
          <p:nvSpPr>
            <p:cNvPr id="36" name="object 36"/>
            <p:cNvSpPr/>
            <p:nvPr/>
          </p:nvSpPr>
          <p:spPr>
            <a:xfrm>
              <a:off x="6134100" y="1473707"/>
              <a:ext cx="12700" cy="3039110"/>
            </a:xfrm>
            <a:custGeom>
              <a:avLst/>
              <a:gdLst/>
              <a:ahLst/>
              <a:cxnLst/>
              <a:rect l="l" t="t" r="r" b="b"/>
              <a:pathLst>
                <a:path w="12700" h="3039110">
                  <a:moveTo>
                    <a:pt x="12077" y="2877362"/>
                  </a:moveTo>
                  <a:lnTo>
                    <a:pt x="0" y="2877362"/>
                  </a:lnTo>
                  <a:lnTo>
                    <a:pt x="0" y="3038856"/>
                  </a:lnTo>
                  <a:lnTo>
                    <a:pt x="12077" y="3038856"/>
                  </a:lnTo>
                  <a:lnTo>
                    <a:pt x="12077" y="2877362"/>
                  </a:lnTo>
                  <a:close/>
                </a:path>
                <a:path w="12700" h="3039110">
                  <a:moveTo>
                    <a:pt x="12077" y="2220493"/>
                  </a:moveTo>
                  <a:lnTo>
                    <a:pt x="0" y="2220493"/>
                  </a:lnTo>
                  <a:lnTo>
                    <a:pt x="0" y="2745740"/>
                  </a:lnTo>
                  <a:lnTo>
                    <a:pt x="12077" y="2745740"/>
                  </a:lnTo>
                  <a:lnTo>
                    <a:pt x="12077" y="2220493"/>
                  </a:lnTo>
                  <a:close/>
                </a:path>
                <a:path w="12700" h="3039110">
                  <a:moveTo>
                    <a:pt x="12077" y="0"/>
                  </a:moveTo>
                  <a:lnTo>
                    <a:pt x="0" y="0"/>
                  </a:lnTo>
                  <a:lnTo>
                    <a:pt x="0" y="2160905"/>
                  </a:lnTo>
                  <a:lnTo>
                    <a:pt x="12077" y="2160905"/>
                  </a:lnTo>
                  <a:lnTo>
                    <a:pt x="12077" y="0"/>
                  </a:lnTo>
                  <a:close/>
                </a:path>
              </a:pathLst>
            </a:custGeom>
            <a:solidFill>
              <a:srgbClr val="000000"/>
            </a:solidFill>
          </p:spPr>
          <p:txBody>
            <a:bodyPr wrap="square" lIns="0" tIns="0" rIns="0" bIns="0" rtlCol="0"/>
            <a:lstStyle/>
            <a:p/>
          </p:txBody>
        </p:sp>
        <p:sp>
          <p:nvSpPr>
            <p:cNvPr id="37" name="object 37"/>
            <p:cNvSpPr/>
            <p:nvPr/>
          </p:nvSpPr>
          <p:spPr>
            <a:xfrm>
              <a:off x="6140958" y="4906517"/>
              <a:ext cx="0" cy="1007744"/>
            </a:xfrm>
            <a:custGeom>
              <a:avLst/>
              <a:gdLst/>
              <a:ahLst/>
              <a:cxnLst/>
              <a:rect l="l" t="t" r="r" b="b"/>
              <a:pathLst>
                <a:path h="1007745">
                  <a:moveTo>
                    <a:pt x="0" y="0"/>
                  </a:moveTo>
                  <a:lnTo>
                    <a:pt x="0" y="1007186"/>
                  </a:lnTo>
                </a:path>
              </a:pathLst>
            </a:custGeom>
            <a:ln w="13716">
              <a:solidFill>
                <a:srgbClr val="000000"/>
              </a:solidFill>
            </a:ln>
          </p:spPr>
          <p:txBody>
            <a:bodyPr wrap="square" lIns="0" tIns="0" rIns="0" bIns="0" rtlCol="0"/>
            <a:lstStyle/>
            <a:p/>
          </p:txBody>
        </p:sp>
      </p:grpSp>
      <p:sp>
        <p:nvSpPr>
          <p:cNvPr id="38" name="object 38"/>
          <p:cNvSpPr txBox="1"/>
          <p:nvPr/>
        </p:nvSpPr>
        <p:spPr>
          <a:xfrm>
            <a:off x="2967989" y="1500378"/>
            <a:ext cx="581025" cy="201295"/>
          </a:xfrm>
          <a:prstGeom prst="rect">
            <a:avLst/>
          </a:prstGeom>
        </p:spPr>
        <p:txBody>
          <a:bodyPr vert="horz" wrap="square" lIns="0" tIns="12700" rIns="0" bIns="0" rtlCol="0">
            <a:spAutoFit/>
          </a:bodyPr>
          <a:lstStyle/>
          <a:p>
            <a:pPr marL="12700">
              <a:lnSpc>
                <a:spcPct val="100000"/>
              </a:lnSpc>
              <a:spcBef>
                <a:spcPts val="100"/>
              </a:spcBef>
            </a:pPr>
            <a:r>
              <a:rPr sz="1150" spc="-40" dirty="0">
                <a:latin typeface="Arial" panose="020B0604020202020204"/>
                <a:cs typeface="Arial" panose="020B0604020202020204"/>
              </a:rPr>
              <a:t>Inception</a:t>
            </a:r>
            <a:endParaRPr sz="1150">
              <a:latin typeface="Arial" panose="020B0604020202020204"/>
              <a:cs typeface="Arial" panose="020B0604020202020204"/>
            </a:endParaRPr>
          </a:p>
        </p:txBody>
      </p:sp>
      <p:sp>
        <p:nvSpPr>
          <p:cNvPr id="39" name="object 39"/>
          <p:cNvSpPr txBox="1"/>
          <p:nvPr/>
        </p:nvSpPr>
        <p:spPr>
          <a:xfrm>
            <a:off x="4083177" y="1514983"/>
            <a:ext cx="701040" cy="201295"/>
          </a:xfrm>
          <a:prstGeom prst="rect">
            <a:avLst/>
          </a:prstGeom>
        </p:spPr>
        <p:txBody>
          <a:bodyPr vert="horz" wrap="square" lIns="0" tIns="12700" rIns="0" bIns="0" rtlCol="0">
            <a:spAutoFit/>
          </a:bodyPr>
          <a:lstStyle/>
          <a:p>
            <a:pPr marL="12700">
              <a:lnSpc>
                <a:spcPct val="100000"/>
              </a:lnSpc>
              <a:spcBef>
                <a:spcPts val="100"/>
              </a:spcBef>
            </a:pPr>
            <a:r>
              <a:rPr sz="1150" spc="-50" dirty="0">
                <a:latin typeface="Arial" panose="020B0604020202020204"/>
                <a:cs typeface="Arial" panose="020B0604020202020204"/>
              </a:rPr>
              <a:t>Elaboration</a:t>
            </a:r>
            <a:endParaRPr sz="1150">
              <a:latin typeface="Arial" panose="020B0604020202020204"/>
              <a:cs typeface="Arial" panose="020B0604020202020204"/>
            </a:endParaRPr>
          </a:p>
        </p:txBody>
      </p:sp>
      <p:sp>
        <p:nvSpPr>
          <p:cNvPr id="40" name="object 40"/>
          <p:cNvSpPr txBox="1"/>
          <p:nvPr/>
        </p:nvSpPr>
        <p:spPr>
          <a:xfrm>
            <a:off x="5185028" y="1514983"/>
            <a:ext cx="805815" cy="201295"/>
          </a:xfrm>
          <a:prstGeom prst="rect">
            <a:avLst/>
          </a:prstGeom>
        </p:spPr>
        <p:txBody>
          <a:bodyPr vert="horz" wrap="square" lIns="0" tIns="12700" rIns="0" bIns="0" rtlCol="0">
            <a:spAutoFit/>
          </a:bodyPr>
          <a:lstStyle/>
          <a:p>
            <a:pPr marL="12700">
              <a:lnSpc>
                <a:spcPct val="100000"/>
              </a:lnSpc>
              <a:spcBef>
                <a:spcPts val="100"/>
              </a:spcBef>
            </a:pPr>
            <a:r>
              <a:rPr sz="1150" spc="-30" dirty="0">
                <a:latin typeface="Arial" panose="020B0604020202020204"/>
                <a:cs typeface="Arial" panose="020B0604020202020204"/>
              </a:rPr>
              <a:t>Construction</a:t>
            </a:r>
            <a:endParaRPr sz="1150">
              <a:latin typeface="Arial" panose="020B0604020202020204"/>
              <a:cs typeface="Arial" panose="020B0604020202020204"/>
            </a:endParaRPr>
          </a:p>
        </p:txBody>
      </p:sp>
      <p:sp>
        <p:nvSpPr>
          <p:cNvPr id="41" name="object 41"/>
          <p:cNvSpPr txBox="1"/>
          <p:nvPr/>
        </p:nvSpPr>
        <p:spPr>
          <a:xfrm>
            <a:off x="6353302" y="1514983"/>
            <a:ext cx="624840" cy="201295"/>
          </a:xfrm>
          <a:prstGeom prst="rect">
            <a:avLst/>
          </a:prstGeom>
        </p:spPr>
        <p:txBody>
          <a:bodyPr vert="horz" wrap="square" lIns="0" tIns="12700" rIns="0" bIns="0" rtlCol="0">
            <a:spAutoFit/>
          </a:bodyPr>
          <a:lstStyle/>
          <a:p>
            <a:pPr marL="12700">
              <a:lnSpc>
                <a:spcPct val="100000"/>
              </a:lnSpc>
              <a:spcBef>
                <a:spcPts val="100"/>
              </a:spcBef>
            </a:pPr>
            <a:r>
              <a:rPr sz="1150" spc="-40" dirty="0">
                <a:latin typeface="Arial" panose="020B0604020202020204"/>
                <a:cs typeface="Arial" panose="020B0604020202020204"/>
              </a:rPr>
              <a:t>Transition</a:t>
            </a:r>
            <a:endParaRPr sz="1150">
              <a:latin typeface="Arial" panose="020B0604020202020204"/>
              <a:cs typeface="Arial" panose="020B0604020202020204"/>
            </a:endParaRPr>
          </a:p>
        </p:txBody>
      </p:sp>
      <p:sp>
        <p:nvSpPr>
          <p:cNvPr id="42" name="object 42"/>
          <p:cNvSpPr txBox="1"/>
          <p:nvPr/>
        </p:nvSpPr>
        <p:spPr>
          <a:xfrm>
            <a:off x="7442072" y="1514983"/>
            <a:ext cx="695325" cy="201295"/>
          </a:xfrm>
          <a:prstGeom prst="rect">
            <a:avLst/>
          </a:prstGeom>
        </p:spPr>
        <p:txBody>
          <a:bodyPr vert="horz" wrap="square" lIns="0" tIns="12700" rIns="0" bIns="0" rtlCol="0">
            <a:spAutoFit/>
          </a:bodyPr>
          <a:lstStyle/>
          <a:p>
            <a:pPr marL="12700">
              <a:lnSpc>
                <a:spcPct val="100000"/>
              </a:lnSpc>
              <a:spcBef>
                <a:spcPts val="100"/>
              </a:spcBef>
            </a:pPr>
            <a:r>
              <a:rPr sz="1150" spc="-145" dirty="0">
                <a:latin typeface="Arial" panose="020B0604020202020204"/>
                <a:cs typeface="Arial" panose="020B0604020202020204"/>
              </a:rPr>
              <a:t>P</a:t>
            </a:r>
            <a:r>
              <a:rPr sz="1150" spc="35" dirty="0">
                <a:latin typeface="Arial" panose="020B0604020202020204"/>
                <a:cs typeface="Arial" panose="020B0604020202020204"/>
              </a:rPr>
              <a:t>r</a:t>
            </a:r>
            <a:r>
              <a:rPr sz="1150" spc="-30" dirty="0">
                <a:latin typeface="Arial" panose="020B0604020202020204"/>
                <a:cs typeface="Arial" panose="020B0604020202020204"/>
              </a:rPr>
              <a:t>odu</a:t>
            </a:r>
            <a:r>
              <a:rPr sz="1150" spc="-60" dirty="0">
                <a:latin typeface="Arial" panose="020B0604020202020204"/>
                <a:cs typeface="Arial" panose="020B0604020202020204"/>
              </a:rPr>
              <a:t>c</a:t>
            </a:r>
            <a:r>
              <a:rPr sz="1150" spc="95" dirty="0">
                <a:latin typeface="Arial" panose="020B0604020202020204"/>
                <a:cs typeface="Arial" panose="020B0604020202020204"/>
              </a:rPr>
              <a:t>t</a:t>
            </a:r>
            <a:r>
              <a:rPr sz="1150" spc="-55" dirty="0">
                <a:latin typeface="Arial" panose="020B0604020202020204"/>
                <a:cs typeface="Arial" panose="020B0604020202020204"/>
              </a:rPr>
              <a:t>i</a:t>
            </a:r>
            <a:r>
              <a:rPr sz="1150" spc="-30" dirty="0">
                <a:latin typeface="Arial" panose="020B0604020202020204"/>
                <a:cs typeface="Arial" panose="020B0604020202020204"/>
              </a:rPr>
              <a:t>o</a:t>
            </a:r>
            <a:r>
              <a:rPr sz="1150" dirty="0">
                <a:latin typeface="Arial" panose="020B0604020202020204"/>
                <a:cs typeface="Arial" panose="020B0604020202020204"/>
              </a:rPr>
              <a:t>n</a:t>
            </a:r>
            <a:endParaRPr sz="1150">
              <a:latin typeface="Arial" panose="020B0604020202020204"/>
              <a:cs typeface="Arial" panose="020B0604020202020204"/>
            </a:endParaRPr>
          </a:p>
        </p:txBody>
      </p:sp>
      <p:sp>
        <p:nvSpPr>
          <p:cNvPr id="43" name="object 43"/>
          <p:cNvSpPr txBox="1"/>
          <p:nvPr/>
        </p:nvSpPr>
        <p:spPr>
          <a:xfrm>
            <a:off x="2927985" y="1152905"/>
            <a:ext cx="852805" cy="232410"/>
          </a:xfrm>
          <a:prstGeom prst="rect">
            <a:avLst/>
          </a:prstGeom>
        </p:spPr>
        <p:txBody>
          <a:bodyPr vert="horz" wrap="square" lIns="0" tIns="13335" rIns="0" bIns="0" rtlCol="0">
            <a:spAutoFit/>
          </a:bodyPr>
          <a:lstStyle/>
          <a:p>
            <a:pPr marL="12700">
              <a:lnSpc>
                <a:spcPct val="100000"/>
              </a:lnSpc>
              <a:spcBef>
                <a:spcPts val="105"/>
              </a:spcBef>
            </a:pPr>
            <a:r>
              <a:rPr sz="1350" b="1" spc="-20" dirty="0">
                <a:latin typeface="Arial" panose="020B0604020202020204"/>
                <a:cs typeface="Arial" panose="020B0604020202020204"/>
              </a:rPr>
              <a:t>UP</a:t>
            </a:r>
            <a:r>
              <a:rPr sz="1350" b="1" spc="-270" dirty="0">
                <a:latin typeface="Arial" panose="020B0604020202020204"/>
                <a:cs typeface="Arial" panose="020B0604020202020204"/>
              </a:rPr>
              <a:t> </a:t>
            </a:r>
            <a:r>
              <a:rPr sz="1350" b="1" spc="-40" dirty="0">
                <a:latin typeface="Arial" panose="020B0604020202020204"/>
                <a:cs typeface="Arial" panose="020B0604020202020204"/>
              </a:rPr>
              <a:t>Phases</a:t>
            </a:r>
            <a:endParaRPr sz="1350">
              <a:latin typeface="Arial" panose="020B0604020202020204"/>
              <a:cs typeface="Arial" panose="020B0604020202020204"/>
            </a:endParaRPr>
          </a:p>
        </p:txBody>
      </p:sp>
      <p:grpSp>
        <p:nvGrpSpPr>
          <p:cNvPr id="44" name="object 44"/>
          <p:cNvGrpSpPr/>
          <p:nvPr/>
        </p:nvGrpSpPr>
        <p:grpSpPr>
          <a:xfrm>
            <a:off x="2720339" y="2197480"/>
            <a:ext cx="5657215" cy="3723640"/>
            <a:chOff x="2720339" y="2197480"/>
            <a:chExt cx="5657215" cy="3723640"/>
          </a:xfrm>
        </p:grpSpPr>
        <p:sp>
          <p:nvSpPr>
            <p:cNvPr id="45" name="object 45"/>
            <p:cNvSpPr/>
            <p:nvPr/>
          </p:nvSpPr>
          <p:spPr>
            <a:xfrm>
              <a:off x="2874263" y="2506916"/>
              <a:ext cx="226060" cy="0"/>
            </a:xfrm>
            <a:custGeom>
              <a:avLst/>
              <a:gdLst/>
              <a:ahLst/>
              <a:cxnLst/>
              <a:rect l="l" t="t" r="r" b="b"/>
              <a:pathLst>
                <a:path w="226060">
                  <a:moveTo>
                    <a:pt x="0" y="0"/>
                  </a:moveTo>
                  <a:lnTo>
                    <a:pt x="225552" y="0"/>
                  </a:lnTo>
                </a:path>
              </a:pathLst>
            </a:custGeom>
            <a:ln w="9017">
              <a:solidFill>
                <a:srgbClr val="000000"/>
              </a:solidFill>
            </a:ln>
          </p:spPr>
          <p:txBody>
            <a:bodyPr wrap="square" lIns="0" tIns="0" rIns="0" bIns="0" rtlCol="0"/>
            <a:lstStyle/>
            <a:p/>
          </p:txBody>
        </p:sp>
        <p:sp>
          <p:nvSpPr>
            <p:cNvPr id="46" name="object 46"/>
            <p:cNvSpPr/>
            <p:nvPr/>
          </p:nvSpPr>
          <p:spPr>
            <a:xfrm>
              <a:off x="3896652" y="2502407"/>
              <a:ext cx="1885314" cy="9525"/>
            </a:xfrm>
            <a:custGeom>
              <a:avLst/>
              <a:gdLst/>
              <a:ahLst/>
              <a:cxnLst/>
              <a:rect l="l" t="t" r="r" b="b"/>
              <a:pathLst>
                <a:path w="1885314" h="9525">
                  <a:moveTo>
                    <a:pt x="0" y="0"/>
                  </a:moveTo>
                  <a:lnTo>
                    <a:pt x="0" y="9017"/>
                  </a:lnTo>
                </a:path>
                <a:path w="1885314" h="9525">
                  <a:moveTo>
                    <a:pt x="397548" y="4508"/>
                  </a:moveTo>
                  <a:lnTo>
                    <a:pt x="397979" y="4508"/>
                  </a:lnTo>
                </a:path>
                <a:path w="1885314" h="9525">
                  <a:moveTo>
                    <a:pt x="1194600" y="4508"/>
                  </a:moveTo>
                  <a:lnTo>
                    <a:pt x="1195031" y="4508"/>
                  </a:lnTo>
                </a:path>
                <a:path w="1885314" h="9525">
                  <a:moveTo>
                    <a:pt x="1592364" y="4508"/>
                  </a:moveTo>
                  <a:lnTo>
                    <a:pt x="1885276" y="4508"/>
                  </a:lnTo>
                </a:path>
              </a:pathLst>
            </a:custGeom>
            <a:ln w="3175">
              <a:solidFill>
                <a:srgbClr val="000000"/>
              </a:solidFill>
            </a:ln>
          </p:spPr>
          <p:txBody>
            <a:bodyPr wrap="square" lIns="0" tIns="0" rIns="0" bIns="0" rtlCol="0"/>
            <a:lstStyle/>
            <a:p/>
          </p:txBody>
        </p:sp>
        <p:sp>
          <p:nvSpPr>
            <p:cNvPr id="47" name="object 47"/>
            <p:cNvSpPr/>
            <p:nvPr/>
          </p:nvSpPr>
          <p:spPr>
            <a:xfrm>
              <a:off x="2874263" y="2510726"/>
              <a:ext cx="425450" cy="0"/>
            </a:xfrm>
            <a:custGeom>
              <a:avLst/>
              <a:gdLst/>
              <a:ahLst/>
              <a:cxnLst/>
              <a:rect l="l" t="t" r="r" b="b"/>
              <a:pathLst>
                <a:path w="425450">
                  <a:moveTo>
                    <a:pt x="0" y="0"/>
                  </a:moveTo>
                  <a:lnTo>
                    <a:pt x="425196" y="0"/>
                  </a:lnTo>
                </a:path>
              </a:pathLst>
            </a:custGeom>
            <a:ln w="3175">
              <a:solidFill>
                <a:srgbClr val="000000"/>
              </a:solidFill>
            </a:ln>
          </p:spPr>
          <p:txBody>
            <a:bodyPr wrap="square" lIns="0" tIns="0" rIns="0" bIns="0" rtlCol="0"/>
            <a:lstStyle/>
            <a:p/>
          </p:txBody>
        </p:sp>
        <p:sp>
          <p:nvSpPr>
            <p:cNvPr id="48" name="object 48"/>
            <p:cNvSpPr/>
            <p:nvPr/>
          </p:nvSpPr>
          <p:spPr>
            <a:xfrm>
              <a:off x="3896652" y="2510027"/>
              <a:ext cx="398145" cy="1905"/>
            </a:xfrm>
            <a:custGeom>
              <a:avLst/>
              <a:gdLst/>
              <a:ahLst/>
              <a:cxnLst/>
              <a:rect l="l" t="t" r="r" b="b"/>
              <a:pathLst>
                <a:path w="398145" h="1905">
                  <a:moveTo>
                    <a:pt x="0" y="0"/>
                  </a:moveTo>
                  <a:lnTo>
                    <a:pt x="0" y="1397"/>
                  </a:lnTo>
                </a:path>
                <a:path w="398145" h="1905">
                  <a:moveTo>
                    <a:pt x="397548" y="698"/>
                  </a:moveTo>
                  <a:lnTo>
                    <a:pt x="397979" y="698"/>
                  </a:lnTo>
                </a:path>
              </a:pathLst>
            </a:custGeom>
            <a:ln w="3175">
              <a:solidFill>
                <a:srgbClr val="000000"/>
              </a:solidFill>
            </a:ln>
          </p:spPr>
          <p:txBody>
            <a:bodyPr wrap="square" lIns="0" tIns="0" rIns="0" bIns="0" rtlCol="0"/>
            <a:lstStyle/>
            <a:p/>
          </p:txBody>
        </p:sp>
        <p:sp>
          <p:nvSpPr>
            <p:cNvPr id="49" name="object 49"/>
            <p:cNvSpPr/>
            <p:nvPr/>
          </p:nvSpPr>
          <p:spPr>
            <a:xfrm>
              <a:off x="4494161" y="2510713"/>
              <a:ext cx="1287780" cy="635"/>
            </a:xfrm>
            <a:custGeom>
              <a:avLst/>
              <a:gdLst/>
              <a:ahLst/>
              <a:cxnLst/>
              <a:rect l="l" t="t" r="r" b="b"/>
              <a:pathLst>
                <a:path w="1287779" h="635">
                  <a:moveTo>
                    <a:pt x="0" y="0"/>
                  </a:moveTo>
                  <a:lnTo>
                    <a:pt x="198234" y="0"/>
                  </a:lnTo>
                </a:path>
                <a:path w="1287779" h="635">
                  <a:moveTo>
                    <a:pt x="597090" y="0"/>
                  </a:moveTo>
                  <a:lnTo>
                    <a:pt x="597522" y="0"/>
                  </a:lnTo>
                </a:path>
                <a:path w="1287779" h="635">
                  <a:moveTo>
                    <a:pt x="994854" y="0"/>
                  </a:moveTo>
                  <a:lnTo>
                    <a:pt x="1287767" y="0"/>
                  </a:lnTo>
                </a:path>
                <a:path w="1287779" h="635">
                  <a:moveTo>
                    <a:pt x="0" y="215"/>
                  </a:moveTo>
                  <a:lnTo>
                    <a:pt x="198234" y="215"/>
                  </a:lnTo>
                </a:path>
                <a:path w="1287779" h="635">
                  <a:moveTo>
                    <a:pt x="597090" y="215"/>
                  </a:moveTo>
                  <a:lnTo>
                    <a:pt x="597522" y="215"/>
                  </a:lnTo>
                </a:path>
                <a:path w="1287779" h="635">
                  <a:moveTo>
                    <a:pt x="994854" y="215"/>
                  </a:moveTo>
                  <a:lnTo>
                    <a:pt x="1287767" y="215"/>
                  </a:lnTo>
                </a:path>
              </a:pathLst>
            </a:custGeom>
            <a:ln w="3175">
              <a:solidFill>
                <a:srgbClr val="000000"/>
              </a:solidFill>
            </a:ln>
          </p:spPr>
          <p:txBody>
            <a:bodyPr wrap="square" lIns="0" tIns="0" rIns="0" bIns="0" rtlCol="0"/>
            <a:lstStyle/>
            <a:p/>
          </p:txBody>
        </p:sp>
        <p:sp>
          <p:nvSpPr>
            <p:cNvPr id="50" name="object 50"/>
            <p:cNvSpPr/>
            <p:nvPr/>
          </p:nvSpPr>
          <p:spPr>
            <a:xfrm>
              <a:off x="2874263" y="2515234"/>
              <a:ext cx="2907665" cy="0"/>
            </a:xfrm>
            <a:custGeom>
              <a:avLst/>
              <a:gdLst/>
              <a:ahLst/>
              <a:cxnLst/>
              <a:rect l="l" t="t" r="r" b="b"/>
              <a:pathLst>
                <a:path w="2907665">
                  <a:moveTo>
                    <a:pt x="0" y="0"/>
                  </a:moveTo>
                  <a:lnTo>
                    <a:pt x="2907665" y="0"/>
                  </a:lnTo>
                </a:path>
              </a:pathLst>
            </a:custGeom>
            <a:ln w="3175">
              <a:solidFill>
                <a:srgbClr val="000000"/>
              </a:solidFill>
            </a:ln>
          </p:spPr>
          <p:txBody>
            <a:bodyPr wrap="square" lIns="0" tIns="0" rIns="0" bIns="0" rtlCol="0"/>
            <a:lstStyle/>
            <a:p/>
          </p:txBody>
        </p:sp>
        <p:sp>
          <p:nvSpPr>
            <p:cNvPr id="51" name="object 51"/>
            <p:cNvSpPr/>
            <p:nvPr/>
          </p:nvSpPr>
          <p:spPr>
            <a:xfrm>
              <a:off x="2874263" y="3066288"/>
              <a:ext cx="4979035" cy="0"/>
            </a:xfrm>
            <a:custGeom>
              <a:avLst/>
              <a:gdLst/>
              <a:ahLst/>
              <a:cxnLst/>
              <a:rect l="l" t="t" r="r" b="b"/>
              <a:pathLst>
                <a:path w="4979034">
                  <a:moveTo>
                    <a:pt x="0" y="0"/>
                  </a:moveTo>
                  <a:lnTo>
                    <a:pt x="4978908" y="0"/>
                  </a:lnTo>
                </a:path>
              </a:pathLst>
            </a:custGeom>
            <a:ln w="15240">
              <a:solidFill>
                <a:srgbClr val="000000"/>
              </a:solidFill>
            </a:ln>
          </p:spPr>
          <p:txBody>
            <a:bodyPr wrap="square" lIns="0" tIns="0" rIns="0" bIns="0" rtlCol="0"/>
            <a:lstStyle/>
            <a:p/>
          </p:txBody>
        </p:sp>
        <p:sp>
          <p:nvSpPr>
            <p:cNvPr id="52" name="object 52"/>
            <p:cNvSpPr/>
            <p:nvPr/>
          </p:nvSpPr>
          <p:spPr>
            <a:xfrm>
              <a:off x="2860547" y="3690302"/>
              <a:ext cx="1062355" cy="0"/>
            </a:xfrm>
            <a:custGeom>
              <a:avLst/>
              <a:gdLst/>
              <a:ahLst/>
              <a:cxnLst/>
              <a:rect l="l" t="t" r="r" b="b"/>
              <a:pathLst>
                <a:path w="1062354">
                  <a:moveTo>
                    <a:pt x="0" y="0"/>
                  </a:moveTo>
                  <a:lnTo>
                    <a:pt x="1062227" y="0"/>
                  </a:lnTo>
                </a:path>
              </a:pathLst>
            </a:custGeom>
            <a:ln w="7493">
              <a:solidFill>
                <a:srgbClr val="000000"/>
              </a:solidFill>
            </a:ln>
          </p:spPr>
          <p:txBody>
            <a:bodyPr wrap="square" lIns="0" tIns="0" rIns="0" bIns="0" rtlCol="0"/>
            <a:lstStyle/>
            <a:p/>
          </p:txBody>
        </p:sp>
        <p:sp>
          <p:nvSpPr>
            <p:cNvPr id="53" name="object 53"/>
            <p:cNvSpPr/>
            <p:nvPr/>
          </p:nvSpPr>
          <p:spPr>
            <a:xfrm>
              <a:off x="4122204" y="3686555"/>
              <a:ext cx="0" cy="7620"/>
            </a:xfrm>
            <a:custGeom>
              <a:avLst/>
              <a:gdLst/>
              <a:ahLst/>
              <a:cxnLst/>
              <a:rect l="l" t="t" r="r" b="b"/>
              <a:pathLst>
                <a:path h="7620">
                  <a:moveTo>
                    <a:pt x="0" y="0"/>
                  </a:moveTo>
                  <a:lnTo>
                    <a:pt x="0" y="7493"/>
                  </a:lnTo>
                </a:path>
              </a:pathLst>
            </a:custGeom>
            <a:ln w="3175">
              <a:solidFill>
                <a:srgbClr val="000000"/>
              </a:solidFill>
            </a:ln>
          </p:spPr>
          <p:txBody>
            <a:bodyPr wrap="square" lIns="0" tIns="0" rIns="0" bIns="0" rtlCol="0"/>
            <a:lstStyle/>
            <a:p/>
          </p:txBody>
        </p:sp>
        <p:sp>
          <p:nvSpPr>
            <p:cNvPr id="54" name="object 54"/>
            <p:cNvSpPr/>
            <p:nvPr/>
          </p:nvSpPr>
          <p:spPr>
            <a:xfrm>
              <a:off x="4519974" y="3690086"/>
              <a:ext cx="3319779" cy="635"/>
            </a:xfrm>
            <a:custGeom>
              <a:avLst/>
              <a:gdLst/>
              <a:ahLst/>
              <a:cxnLst/>
              <a:rect l="l" t="t" r="r" b="b"/>
              <a:pathLst>
                <a:path w="3319779" h="635">
                  <a:moveTo>
                    <a:pt x="0" y="0"/>
                  </a:moveTo>
                  <a:lnTo>
                    <a:pt x="0" y="431"/>
                  </a:lnTo>
                </a:path>
                <a:path w="3319779" h="635">
                  <a:moveTo>
                    <a:pt x="796829" y="215"/>
                  </a:moveTo>
                  <a:lnTo>
                    <a:pt x="797261" y="215"/>
                  </a:lnTo>
                </a:path>
                <a:path w="3319779" h="635">
                  <a:moveTo>
                    <a:pt x="1194606" y="215"/>
                  </a:moveTo>
                  <a:lnTo>
                    <a:pt x="1195025" y="215"/>
                  </a:lnTo>
                </a:path>
                <a:path w="3319779" h="635">
                  <a:moveTo>
                    <a:pt x="1792319" y="215"/>
                  </a:moveTo>
                  <a:lnTo>
                    <a:pt x="3319227" y="215"/>
                  </a:lnTo>
                </a:path>
              </a:pathLst>
            </a:custGeom>
            <a:ln w="3175">
              <a:solidFill>
                <a:srgbClr val="000000"/>
              </a:solidFill>
            </a:ln>
          </p:spPr>
          <p:txBody>
            <a:bodyPr wrap="square" lIns="0" tIns="0" rIns="0" bIns="0" rtlCol="0"/>
            <a:lstStyle/>
            <a:p/>
          </p:txBody>
        </p:sp>
        <p:sp>
          <p:nvSpPr>
            <p:cNvPr id="55" name="object 55"/>
            <p:cNvSpPr/>
            <p:nvPr/>
          </p:nvSpPr>
          <p:spPr>
            <a:xfrm>
              <a:off x="2860547" y="3697922"/>
              <a:ext cx="4979035" cy="0"/>
            </a:xfrm>
            <a:custGeom>
              <a:avLst/>
              <a:gdLst/>
              <a:ahLst/>
              <a:cxnLst/>
              <a:rect l="l" t="t" r="r" b="b"/>
              <a:pathLst>
                <a:path w="4979034">
                  <a:moveTo>
                    <a:pt x="0" y="0"/>
                  </a:moveTo>
                  <a:lnTo>
                    <a:pt x="4978654" y="0"/>
                  </a:lnTo>
                </a:path>
              </a:pathLst>
            </a:custGeom>
            <a:ln w="7493">
              <a:solidFill>
                <a:srgbClr val="000000"/>
              </a:solidFill>
            </a:ln>
          </p:spPr>
          <p:txBody>
            <a:bodyPr wrap="square" lIns="0" tIns="0" rIns="0" bIns="0" rtlCol="0"/>
            <a:lstStyle/>
            <a:p/>
          </p:txBody>
        </p:sp>
        <p:sp>
          <p:nvSpPr>
            <p:cNvPr id="56" name="object 56"/>
            <p:cNvSpPr/>
            <p:nvPr/>
          </p:nvSpPr>
          <p:spPr>
            <a:xfrm>
              <a:off x="4055363" y="4901882"/>
              <a:ext cx="955675" cy="0"/>
            </a:xfrm>
            <a:custGeom>
              <a:avLst/>
              <a:gdLst/>
              <a:ahLst/>
              <a:cxnLst/>
              <a:rect l="l" t="t" r="r" b="b"/>
              <a:pathLst>
                <a:path w="955675">
                  <a:moveTo>
                    <a:pt x="0" y="0"/>
                  </a:moveTo>
                  <a:lnTo>
                    <a:pt x="955548" y="0"/>
                  </a:lnTo>
                </a:path>
              </a:pathLst>
            </a:custGeom>
            <a:ln w="7493">
              <a:solidFill>
                <a:srgbClr val="000000"/>
              </a:solidFill>
            </a:ln>
          </p:spPr>
          <p:txBody>
            <a:bodyPr wrap="square" lIns="0" tIns="0" rIns="0" bIns="0" rtlCol="0"/>
            <a:lstStyle/>
            <a:p/>
          </p:txBody>
        </p:sp>
        <p:sp>
          <p:nvSpPr>
            <p:cNvPr id="57" name="object 57"/>
            <p:cNvSpPr/>
            <p:nvPr/>
          </p:nvSpPr>
          <p:spPr>
            <a:xfrm>
              <a:off x="5409984" y="4898135"/>
              <a:ext cx="0" cy="7620"/>
            </a:xfrm>
            <a:custGeom>
              <a:avLst/>
              <a:gdLst/>
              <a:ahLst/>
              <a:cxnLst/>
              <a:rect l="l" t="t" r="r" b="b"/>
              <a:pathLst>
                <a:path h="7620">
                  <a:moveTo>
                    <a:pt x="0" y="0"/>
                  </a:moveTo>
                  <a:lnTo>
                    <a:pt x="0" y="7493"/>
                  </a:lnTo>
                </a:path>
              </a:pathLst>
            </a:custGeom>
            <a:ln w="3175">
              <a:solidFill>
                <a:srgbClr val="000000"/>
              </a:solidFill>
            </a:ln>
          </p:spPr>
          <p:txBody>
            <a:bodyPr wrap="square" lIns="0" tIns="0" rIns="0" bIns="0" rtlCol="0"/>
            <a:lstStyle/>
            <a:p/>
          </p:txBody>
        </p:sp>
        <p:sp>
          <p:nvSpPr>
            <p:cNvPr id="58" name="object 58"/>
            <p:cNvSpPr/>
            <p:nvPr/>
          </p:nvSpPr>
          <p:spPr>
            <a:xfrm>
              <a:off x="5807748" y="4901666"/>
              <a:ext cx="1991995" cy="635"/>
            </a:xfrm>
            <a:custGeom>
              <a:avLst/>
              <a:gdLst/>
              <a:ahLst/>
              <a:cxnLst/>
              <a:rect l="l" t="t" r="r" b="b"/>
              <a:pathLst>
                <a:path w="1991995" h="635">
                  <a:moveTo>
                    <a:pt x="0" y="0"/>
                  </a:moveTo>
                  <a:lnTo>
                    <a:pt x="0" y="431"/>
                  </a:lnTo>
                </a:path>
                <a:path w="1991995" h="635">
                  <a:moveTo>
                    <a:pt x="796836" y="215"/>
                  </a:moveTo>
                  <a:lnTo>
                    <a:pt x="797267" y="215"/>
                  </a:lnTo>
                </a:path>
                <a:path w="1991995" h="635">
                  <a:moveTo>
                    <a:pt x="1194600" y="215"/>
                  </a:moveTo>
                  <a:lnTo>
                    <a:pt x="1195031" y="215"/>
                  </a:lnTo>
                </a:path>
                <a:path w="1991995" h="635">
                  <a:moveTo>
                    <a:pt x="1593888" y="215"/>
                  </a:moveTo>
                  <a:lnTo>
                    <a:pt x="1991575" y="215"/>
                  </a:lnTo>
                </a:path>
              </a:pathLst>
            </a:custGeom>
            <a:ln w="3175">
              <a:solidFill>
                <a:srgbClr val="000000"/>
              </a:solidFill>
            </a:ln>
          </p:spPr>
          <p:txBody>
            <a:bodyPr wrap="square" lIns="0" tIns="0" rIns="0" bIns="0" rtlCol="0"/>
            <a:lstStyle/>
            <a:p/>
          </p:txBody>
        </p:sp>
        <p:sp>
          <p:nvSpPr>
            <p:cNvPr id="59" name="object 59"/>
            <p:cNvSpPr/>
            <p:nvPr/>
          </p:nvSpPr>
          <p:spPr>
            <a:xfrm>
              <a:off x="4055363" y="4906263"/>
              <a:ext cx="1155700" cy="0"/>
            </a:xfrm>
            <a:custGeom>
              <a:avLst/>
              <a:gdLst/>
              <a:ahLst/>
              <a:cxnLst/>
              <a:rect l="l" t="t" r="r" b="b"/>
              <a:pathLst>
                <a:path w="1155700">
                  <a:moveTo>
                    <a:pt x="0" y="0"/>
                  </a:moveTo>
                  <a:lnTo>
                    <a:pt x="1155191" y="0"/>
                  </a:lnTo>
                </a:path>
              </a:pathLst>
            </a:custGeom>
            <a:ln w="3175">
              <a:solidFill>
                <a:srgbClr val="000000"/>
              </a:solidFill>
            </a:ln>
          </p:spPr>
          <p:txBody>
            <a:bodyPr wrap="square" lIns="0" tIns="0" rIns="0" bIns="0" rtlCol="0"/>
            <a:lstStyle/>
            <a:p/>
          </p:txBody>
        </p:sp>
        <p:sp>
          <p:nvSpPr>
            <p:cNvPr id="60" name="object 60"/>
            <p:cNvSpPr/>
            <p:nvPr/>
          </p:nvSpPr>
          <p:spPr>
            <a:xfrm>
              <a:off x="5409768" y="4906200"/>
              <a:ext cx="796290" cy="0"/>
            </a:xfrm>
            <a:custGeom>
              <a:avLst/>
              <a:gdLst/>
              <a:ahLst/>
              <a:cxnLst/>
              <a:rect l="l" t="t" r="r" b="b"/>
              <a:pathLst>
                <a:path w="796289">
                  <a:moveTo>
                    <a:pt x="0" y="0"/>
                  </a:moveTo>
                  <a:lnTo>
                    <a:pt x="795959" y="0"/>
                  </a:lnTo>
                </a:path>
              </a:pathLst>
            </a:custGeom>
            <a:ln w="3175">
              <a:solidFill>
                <a:srgbClr val="000000"/>
              </a:solidFill>
            </a:ln>
          </p:spPr>
          <p:txBody>
            <a:bodyPr wrap="square" lIns="0" tIns="0" rIns="0" bIns="0" rtlCol="0"/>
            <a:lstStyle/>
            <a:p/>
          </p:txBody>
        </p:sp>
        <p:sp>
          <p:nvSpPr>
            <p:cNvPr id="61" name="object 61"/>
            <p:cNvSpPr/>
            <p:nvPr/>
          </p:nvSpPr>
          <p:spPr>
            <a:xfrm>
              <a:off x="6604800" y="4905755"/>
              <a:ext cx="1195070" cy="1270"/>
            </a:xfrm>
            <a:custGeom>
              <a:avLst/>
              <a:gdLst/>
              <a:ahLst/>
              <a:cxnLst/>
              <a:rect l="l" t="t" r="r" b="b"/>
              <a:pathLst>
                <a:path w="1195070" h="1270">
                  <a:moveTo>
                    <a:pt x="0" y="0"/>
                  </a:moveTo>
                  <a:lnTo>
                    <a:pt x="0" y="889"/>
                  </a:lnTo>
                </a:path>
                <a:path w="1195070" h="1270">
                  <a:moveTo>
                    <a:pt x="199745" y="444"/>
                  </a:moveTo>
                  <a:lnTo>
                    <a:pt x="1194523" y="444"/>
                  </a:lnTo>
                </a:path>
              </a:pathLst>
            </a:custGeom>
            <a:ln w="3175">
              <a:solidFill>
                <a:srgbClr val="000000"/>
              </a:solidFill>
            </a:ln>
          </p:spPr>
          <p:txBody>
            <a:bodyPr wrap="square" lIns="0" tIns="0" rIns="0" bIns="0" rtlCol="0"/>
            <a:lstStyle/>
            <a:p/>
          </p:txBody>
        </p:sp>
        <p:sp>
          <p:nvSpPr>
            <p:cNvPr id="62" name="object 62"/>
            <p:cNvSpPr/>
            <p:nvPr/>
          </p:nvSpPr>
          <p:spPr>
            <a:xfrm>
              <a:off x="5409768" y="4906454"/>
              <a:ext cx="2390140" cy="0"/>
            </a:xfrm>
            <a:custGeom>
              <a:avLst/>
              <a:gdLst/>
              <a:ahLst/>
              <a:cxnLst/>
              <a:rect l="l" t="t" r="r" b="b"/>
              <a:pathLst>
                <a:path w="2390140">
                  <a:moveTo>
                    <a:pt x="0" y="0"/>
                  </a:moveTo>
                  <a:lnTo>
                    <a:pt x="995603" y="0"/>
                  </a:lnTo>
                </a:path>
                <a:path w="2390140">
                  <a:moveTo>
                    <a:pt x="1194816" y="0"/>
                  </a:moveTo>
                  <a:lnTo>
                    <a:pt x="1195247" y="0"/>
                  </a:lnTo>
                </a:path>
                <a:path w="2390140">
                  <a:moveTo>
                    <a:pt x="1394777" y="0"/>
                  </a:moveTo>
                  <a:lnTo>
                    <a:pt x="2389555" y="0"/>
                  </a:lnTo>
                </a:path>
              </a:pathLst>
            </a:custGeom>
            <a:ln w="3175">
              <a:solidFill>
                <a:srgbClr val="000000"/>
              </a:solidFill>
            </a:ln>
          </p:spPr>
          <p:txBody>
            <a:bodyPr wrap="square" lIns="0" tIns="0" rIns="0" bIns="0" rtlCol="0"/>
            <a:lstStyle/>
            <a:p/>
          </p:txBody>
        </p:sp>
        <p:sp>
          <p:nvSpPr>
            <p:cNvPr id="63" name="object 63"/>
            <p:cNvSpPr/>
            <p:nvPr/>
          </p:nvSpPr>
          <p:spPr>
            <a:xfrm>
              <a:off x="5409768" y="4906740"/>
              <a:ext cx="2390140" cy="635"/>
            </a:xfrm>
            <a:custGeom>
              <a:avLst/>
              <a:gdLst/>
              <a:ahLst/>
              <a:cxnLst/>
              <a:rect l="l" t="t" r="r" b="b"/>
              <a:pathLst>
                <a:path w="2390140" h="635">
                  <a:moveTo>
                    <a:pt x="0" y="0"/>
                  </a:moveTo>
                  <a:lnTo>
                    <a:pt x="1195247" y="0"/>
                  </a:lnTo>
                </a:path>
                <a:path w="2390140" h="635">
                  <a:moveTo>
                    <a:pt x="1394777" y="0"/>
                  </a:moveTo>
                  <a:lnTo>
                    <a:pt x="2389555" y="0"/>
                  </a:lnTo>
                </a:path>
                <a:path w="2390140" h="635">
                  <a:moveTo>
                    <a:pt x="0" y="190"/>
                  </a:moveTo>
                  <a:lnTo>
                    <a:pt x="2389555" y="190"/>
                  </a:lnTo>
                </a:path>
              </a:pathLst>
            </a:custGeom>
            <a:ln w="3175">
              <a:solidFill>
                <a:srgbClr val="000000"/>
              </a:solidFill>
            </a:ln>
          </p:spPr>
          <p:txBody>
            <a:bodyPr wrap="square" lIns="0" tIns="0" rIns="0" bIns="0" rtlCol="0"/>
            <a:lstStyle/>
            <a:p/>
          </p:txBody>
        </p:sp>
        <p:sp>
          <p:nvSpPr>
            <p:cNvPr id="64" name="object 64"/>
            <p:cNvSpPr/>
            <p:nvPr/>
          </p:nvSpPr>
          <p:spPr>
            <a:xfrm>
              <a:off x="4055363" y="4910010"/>
              <a:ext cx="3743960" cy="0"/>
            </a:xfrm>
            <a:custGeom>
              <a:avLst/>
              <a:gdLst/>
              <a:ahLst/>
              <a:cxnLst/>
              <a:rect l="l" t="t" r="r" b="b"/>
              <a:pathLst>
                <a:path w="3743959">
                  <a:moveTo>
                    <a:pt x="0" y="0"/>
                  </a:moveTo>
                  <a:lnTo>
                    <a:pt x="3743960" y="0"/>
                  </a:lnTo>
                </a:path>
              </a:pathLst>
            </a:custGeom>
            <a:ln w="3175">
              <a:solidFill>
                <a:srgbClr val="000000"/>
              </a:solidFill>
            </a:ln>
          </p:spPr>
          <p:txBody>
            <a:bodyPr wrap="square" lIns="0" tIns="0" rIns="0" bIns="0" rtlCol="0"/>
            <a:lstStyle/>
            <a:p/>
          </p:txBody>
        </p:sp>
        <p:sp>
          <p:nvSpPr>
            <p:cNvPr id="65" name="object 65"/>
            <p:cNvSpPr/>
            <p:nvPr/>
          </p:nvSpPr>
          <p:spPr>
            <a:xfrm>
              <a:off x="4069079" y="4366260"/>
              <a:ext cx="3743960" cy="0"/>
            </a:xfrm>
            <a:custGeom>
              <a:avLst/>
              <a:gdLst/>
              <a:ahLst/>
              <a:cxnLst/>
              <a:rect l="l" t="t" r="r" b="b"/>
              <a:pathLst>
                <a:path w="3743959">
                  <a:moveTo>
                    <a:pt x="0" y="0"/>
                  </a:moveTo>
                  <a:lnTo>
                    <a:pt x="3743960" y="0"/>
                  </a:lnTo>
                </a:path>
              </a:pathLst>
            </a:custGeom>
            <a:ln w="15240">
              <a:solidFill>
                <a:srgbClr val="000000"/>
              </a:solidFill>
            </a:ln>
          </p:spPr>
          <p:txBody>
            <a:bodyPr wrap="square" lIns="0" tIns="0" rIns="0" bIns="0" rtlCol="0"/>
            <a:lstStyle/>
            <a:p/>
          </p:txBody>
        </p:sp>
        <p:sp>
          <p:nvSpPr>
            <p:cNvPr id="66" name="object 66"/>
            <p:cNvSpPr/>
            <p:nvPr/>
          </p:nvSpPr>
          <p:spPr>
            <a:xfrm>
              <a:off x="2901695" y="2438445"/>
              <a:ext cx="198120" cy="73025"/>
            </a:xfrm>
            <a:custGeom>
              <a:avLst/>
              <a:gdLst/>
              <a:ahLst/>
              <a:cxnLst/>
              <a:rect l="l" t="t" r="r" b="b"/>
              <a:pathLst>
                <a:path w="198119" h="73025">
                  <a:moveTo>
                    <a:pt x="197700" y="0"/>
                  </a:moveTo>
                  <a:lnTo>
                    <a:pt x="0" y="0"/>
                  </a:lnTo>
                  <a:lnTo>
                    <a:pt x="0" y="72979"/>
                  </a:lnTo>
                  <a:lnTo>
                    <a:pt x="197700" y="72979"/>
                  </a:lnTo>
                  <a:lnTo>
                    <a:pt x="197700" y="0"/>
                  </a:lnTo>
                  <a:close/>
                </a:path>
              </a:pathLst>
            </a:custGeom>
            <a:solidFill>
              <a:srgbClr val="919191"/>
            </a:solidFill>
          </p:spPr>
          <p:txBody>
            <a:bodyPr wrap="square" lIns="0" tIns="0" rIns="0" bIns="0" rtlCol="0"/>
            <a:lstStyle/>
            <a:p/>
          </p:txBody>
        </p:sp>
        <p:sp>
          <p:nvSpPr>
            <p:cNvPr id="67" name="object 67"/>
            <p:cNvSpPr/>
            <p:nvPr/>
          </p:nvSpPr>
          <p:spPr>
            <a:xfrm>
              <a:off x="2901695" y="2430730"/>
              <a:ext cx="198120" cy="15240"/>
            </a:xfrm>
            <a:custGeom>
              <a:avLst/>
              <a:gdLst/>
              <a:ahLst/>
              <a:cxnLst/>
              <a:rect l="l" t="t" r="r" b="b"/>
              <a:pathLst>
                <a:path w="198119" h="15239">
                  <a:moveTo>
                    <a:pt x="197713" y="0"/>
                  </a:moveTo>
                  <a:lnTo>
                    <a:pt x="0" y="0"/>
                  </a:lnTo>
                  <a:lnTo>
                    <a:pt x="0" y="15162"/>
                  </a:lnTo>
                  <a:lnTo>
                    <a:pt x="197713" y="15162"/>
                  </a:lnTo>
                  <a:lnTo>
                    <a:pt x="197713" y="0"/>
                  </a:lnTo>
                  <a:close/>
                </a:path>
              </a:pathLst>
            </a:custGeom>
            <a:solidFill>
              <a:srgbClr val="000000"/>
            </a:solidFill>
          </p:spPr>
          <p:txBody>
            <a:bodyPr wrap="square" lIns="0" tIns="0" rIns="0" bIns="0" rtlCol="0"/>
            <a:lstStyle/>
            <a:p/>
          </p:txBody>
        </p:sp>
        <p:sp>
          <p:nvSpPr>
            <p:cNvPr id="68" name="object 68"/>
            <p:cNvSpPr/>
            <p:nvPr/>
          </p:nvSpPr>
          <p:spPr>
            <a:xfrm>
              <a:off x="3096767" y="2438399"/>
              <a:ext cx="0" cy="73025"/>
            </a:xfrm>
            <a:custGeom>
              <a:avLst/>
              <a:gdLst/>
              <a:ahLst/>
              <a:cxnLst/>
              <a:rect l="l" t="t" r="r" b="b"/>
              <a:pathLst>
                <a:path h="73025">
                  <a:moveTo>
                    <a:pt x="0" y="0"/>
                  </a:moveTo>
                  <a:lnTo>
                    <a:pt x="0" y="72898"/>
                  </a:lnTo>
                </a:path>
              </a:pathLst>
            </a:custGeom>
            <a:ln w="6096">
              <a:solidFill>
                <a:srgbClr val="000000"/>
              </a:solidFill>
            </a:ln>
          </p:spPr>
          <p:txBody>
            <a:bodyPr wrap="square" lIns="0" tIns="0" rIns="0" bIns="0" rtlCol="0"/>
            <a:lstStyle/>
            <a:p/>
          </p:txBody>
        </p:sp>
        <p:sp>
          <p:nvSpPr>
            <p:cNvPr id="69" name="object 69"/>
            <p:cNvSpPr/>
            <p:nvPr/>
          </p:nvSpPr>
          <p:spPr>
            <a:xfrm>
              <a:off x="2901695" y="2502407"/>
              <a:ext cx="198120" cy="15240"/>
            </a:xfrm>
            <a:custGeom>
              <a:avLst/>
              <a:gdLst/>
              <a:ahLst/>
              <a:cxnLst/>
              <a:rect l="l" t="t" r="r" b="b"/>
              <a:pathLst>
                <a:path w="198119" h="15239">
                  <a:moveTo>
                    <a:pt x="0" y="15240"/>
                  </a:moveTo>
                  <a:lnTo>
                    <a:pt x="197739" y="15240"/>
                  </a:lnTo>
                  <a:lnTo>
                    <a:pt x="197739" y="0"/>
                  </a:lnTo>
                  <a:lnTo>
                    <a:pt x="0" y="0"/>
                  </a:lnTo>
                  <a:lnTo>
                    <a:pt x="0" y="15240"/>
                  </a:lnTo>
                  <a:close/>
                </a:path>
              </a:pathLst>
            </a:custGeom>
            <a:solidFill>
              <a:srgbClr val="000000"/>
            </a:solidFill>
          </p:spPr>
          <p:txBody>
            <a:bodyPr wrap="square" lIns="0" tIns="0" rIns="0" bIns="0" rtlCol="0"/>
            <a:lstStyle/>
            <a:p/>
          </p:txBody>
        </p:sp>
        <p:sp>
          <p:nvSpPr>
            <p:cNvPr id="70" name="object 70"/>
            <p:cNvSpPr/>
            <p:nvPr/>
          </p:nvSpPr>
          <p:spPr>
            <a:xfrm>
              <a:off x="2902457" y="2439161"/>
              <a:ext cx="0" cy="73025"/>
            </a:xfrm>
            <a:custGeom>
              <a:avLst/>
              <a:gdLst/>
              <a:ahLst/>
              <a:cxnLst/>
              <a:rect l="l" t="t" r="r" b="b"/>
              <a:pathLst>
                <a:path h="73025">
                  <a:moveTo>
                    <a:pt x="0" y="72898"/>
                  </a:moveTo>
                  <a:lnTo>
                    <a:pt x="0" y="0"/>
                  </a:lnTo>
                </a:path>
              </a:pathLst>
            </a:custGeom>
            <a:ln w="13716">
              <a:solidFill>
                <a:srgbClr val="000000"/>
              </a:solidFill>
            </a:ln>
          </p:spPr>
          <p:txBody>
            <a:bodyPr wrap="square" lIns="0" tIns="0" rIns="0" bIns="0" rtlCol="0"/>
            <a:lstStyle/>
            <a:p/>
          </p:txBody>
        </p:sp>
        <p:sp>
          <p:nvSpPr>
            <p:cNvPr id="71" name="object 71"/>
            <p:cNvSpPr/>
            <p:nvPr/>
          </p:nvSpPr>
          <p:spPr>
            <a:xfrm>
              <a:off x="3099815" y="2394211"/>
              <a:ext cx="200025" cy="117475"/>
            </a:xfrm>
            <a:custGeom>
              <a:avLst/>
              <a:gdLst/>
              <a:ahLst/>
              <a:cxnLst/>
              <a:rect l="l" t="t" r="r" b="b"/>
              <a:pathLst>
                <a:path w="200025" h="117475">
                  <a:moveTo>
                    <a:pt x="199529" y="0"/>
                  </a:moveTo>
                  <a:lnTo>
                    <a:pt x="0" y="0"/>
                  </a:lnTo>
                  <a:lnTo>
                    <a:pt x="0" y="117213"/>
                  </a:lnTo>
                  <a:lnTo>
                    <a:pt x="199529" y="117213"/>
                  </a:lnTo>
                  <a:lnTo>
                    <a:pt x="199529" y="0"/>
                  </a:lnTo>
                  <a:close/>
                </a:path>
              </a:pathLst>
            </a:custGeom>
            <a:solidFill>
              <a:srgbClr val="919191"/>
            </a:solidFill>
          </p:spPr>
          <p:txBody>
            <a:bodyPr wrap="square" lIns="0" tIns="0" rIns="0" bIns="0" rtlCol="0"/>
            <a:lstStyle/>
            <a:p/>
          </p:txBody>
        </p:sp>
        <p:sp>
          <p:nvSpPr>
            <p:cNvPr id="72" name="object 72"/>
            <p:cNvSpPr/>
            <p:nvPr/>
          </p:nvSpPr>
          <p:spPr>
            <a:xfrm>
              <a:off x="3099815" y="2386534"/>
              <a:ext cx="200025" cy="15240"/>
            </a:xfrm>
            <a:custGeom>
              <a:avLst/>
              <a:gdLst/>
              <a:ahLst/>
              <a:cxnLst/>
              <a:rect l="l" t="t" r="r" b="b"/>
              <a:pathLst>
                <a:path w="200025" h="15239">
                  <a:moveTo>
                    <a:pt x="199491" y="0"/>
                  </a:moveTo>
                  <a:lnTo>
                    <a:pt x="0" y="0"/>
                  </a:lnTo>
                  <a:lnTo>
                    <a:pt x="0" y="15162"/>
                  </a:lnTo>
                  <a:lnTo>
                    <a:pt x="199491" y="15162"/>
                  </a:lnTo>
                  <a:lnTo>
                    <a:pt x="199491" y="0"/>
                  </a:lnTo>
                  <a:close/>
                </a:path>
              </a:pathLst>
            </a:custGeom>
            <a:solidFill>
              <a:srgbClr val="000000"/>
            </a:solidFill>
          </p:spPr>
          <p:txBody>
            <a:bodyPr wrap="square" lIns="0" tIns="0" rIns="0" bIns="0" rtlCol="0"/>
            <a:lstStyle/>
            <a:p/>
          </p:txBody>
        </p:sp>
        <p:sp>
          <p:nvSpPr>
            <p:cNvPr id="73" name="object 73"/>
            <p:cNvSpPr/>
            <p:nvPr/>
          </p:nvSpPr>
          <p:spPr>
            <a:xfrm>
              <a:off x="3296411" y="2394203"/>
              <a:ext cx="0" cy="117475"/>
            </a:xfrm>
            <a:custGeom>
              <a:avLst/>
              <a:gdLst/>
              <a:ahLst/>
              <a:cxnLst/>
              <a:rect l="l" t="t" r="r" b="b"/>
              <a:pathLst>
                <a:path h="117475">
                  <a:moveTo>
                    <a:pt x="0" y="0"/>
                  </a:moveTo>
                  <a:lnTo>
                    <a:pt x="0" y="117094"/>
                  </a:lnTo>
                </a:path>
              </a:pathLst>
            </a:custGeom>
            <a:ln w="6096">
              <a:solidFill>
                <a:srgbClr val="000000"/>
              </a:solidFill>
            </a:ln>
          </p:spPr>
          <p:txBody>
            <a:bodyPr wrap="square" lIns="0" tIns="0" rIns="0" bIns="0" rtlCol="0"/>
            <a:lstStyle/>
            <a:p/>
          </p:txBody>
        </p:sp>
        <p:sp>
          <p:nvSpPr>
            <p:cNvPr id="74" name="object 74"/>
            <p:cNvSpPr/>
            <p:nvPr/>
          </p:nvSpPr>
          <p:spPr>
            <a:xfrm>
              <a:off x="3099815" y="2502407"/>
              <a:ext cx="200025" cy="15240"/>
            </a:xfrm>
            <a:custGeom>
              <a:avLst/>
              <a:gdLst/>
              <a:ahLst/>
              <a:cxnLst/>
              <a:rect l="l" t="t" r="r" b="b"/>
              <a:pathLst>
                <a:path w="200025" h="15239">
                  <a:moveTo>
                    <a:pt x="0" y="15240"/>
                  </a:moveTo>
                  <a:lnTo>
                    <a:pt x="199517" y="15240"/>
                  </a:lnTo>
                  <a:lnTo>
                    <a:pt x="199517" y="0"/>
                  </a:lnTo>
                  <a:lnTo>
                    <a:pt x="0" y="0"/>
                  </a:lnTo>
                  <a:lnTo>
                    <a:pt x="0" y="15240"/>
                  </a:lnTo>
                  <a:close/>
                </a:path>
              </a:pathLst>
            </a:custGeom>
            <a:solidFill>
              <a:srgbClr val="000000"/>
            </a:solidFill>
          </p:spPr>
          <p:txBody>
            <a:bodyPr wrap="square" lIns="0" tIns="0" rIns="0" bIns="0" rtlCol="0"/>
            <a:lstStyle/>
            <a:p/>
          </p:txBody>
        </p:sp>
        <p:sp>
          <p:nvSpPr>
            <p:cNvPr id="75" name="object 75"/>
            <p:cNvSpPr/>
            <p:nvPr/>
          </p:nvSpPr>
          <p:spPr>
            <a:xfrm>
              <a:off x="3100577" y="2394965"/>
              <a:ext cx="0" cy="117475"/>
            </a:xfrm>
            <a:custGeom>
              <a:avLst/>
              <a:gdLst/>
              <a:ahLst/>
              <a:cxnLst/>
              <a:rect l="l" t="t" r="r" b="b"/>
              <a:pathLst>
                <a:path h="117475">
                  <a:moveTo>
                    <a:pt x="0" y="117094"/>
                  </a:moveTo>
                  <a:lnTo>
                    <a:pt x="0" y="0"/>
                  </a:lnTo>
                </a:path>
              </a:pathLst>
            </a:custGeom>
            <a:ln w="13716">
              <a:solidFill>
                <a:srgbClr val="000000"/>
              </a:solidFill>
            </a:ln>
          </p:spPr>
          <p:txBody>
            <a:bodyPr wrap="square" lIns="0" tIns="0" rIns="0" bIns="0" rtlCol="0"/>
            <a:lstStyle/>
            <a:p/>
          </p:txBody>
        </p:sp>
        <p:sp>
          <p:nvSpPr>
            <p:cNvPr id="76" name="object 76"/>
            <p:cNvSpPr/>
            <p:nvPr/>
          </p:nvSpPr>
          <p:spPr>
            <a:xfrm>
              <a:off x="3299459" y="2349969"/>
              <a:ext cx="199390" cy="161925"/>
            </a:xfrm>
            <a:custGeom>
              <a:avLst/>
              <a:gdLst/>
              <a:ahLst/>
              <a:cxnLst/>
              <a:rect l="l" t="t" r="r" b="b"/>
              <a:pathLst>
                <a:path w="199389" h="161925">
                  <a:moveTo>
                    <a:pt x="199212" y="0"/>
                  </a:moveTo>
                  <a:lnTo>
                    <a:pt x="0" y="0"/>
                  </a:lnTo>
                  <a:lnTo>
                    <a:pt x="0" y="161455"/>
                  </a:lnTo>
                  <a:lnTo>
                    <a:pt x="199212" y="161455"/>
                  </a:lnTo>
                  <a:lnTo>
                    <a:pt x="199212" y="0"/>
                  </a:lnTo>
                  <a:close/>
                </a:path>
              </a:pathLst>
            </a:custGeom>
            <a:solidFill>
              <a:srgbClr val="919191"/>
            </a:solidFill>
          </p:spPr>
          <p:txBody>
            <a:bodyPr wrap="square" lIns="0" tIns="0" rIns="0" bIns="0" rtlCol="0"/>
            <a:lstStyle/>
            <a:p/>
          </p:txBody>
        </p:sp>
        <p:sp>
          <p:nvSpPr>
            <p:cNvPr id="77" name="object 77"/>
            <p:cNvSpPr/>
            <p:nvPr/>
          </p:nvSpPr>
          <p:spPr>
            <a:xfrm>
              <a:off x="3299459" y="2342338"/>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78" name="object 78"/>
            <p:cNvSpPr/>
            <p:nvPr/>
          </p:nvSpPr>
          <p:spPr>
            <a:xfrm>
              <a:off x="3494531" y="2350007"/>
              <a:ext cx="0" cy="161925"/>
            </a:xfrm>
            <a:custGeom>
              <a:avLst/>
              <a:gdLst/>
              <a:ahLst/>
              <a:cxnLst/>
              <a:rect l="l" t="t" r="r" b="b"/>
              <a:pathLst>
                <a:path h="161925">
                  <a:moveTo>
                    <a:pt x="0" y="0"/>
                  </a:moveTo>
                  <a:lnTo>
                    <a:pt x="0" y="161416"/>
                  </a:lnTo>
                </a:path>
              </a:pathLst>
            </a:custGeom>
            <a:ln w="6096">
              <a:solidFill>
                <a:srgbClr val="000000"/>
              </a:solidFill>
            </a:ln>
          </p:spPr>
          <p:txBody>
            <a:bodyPr wrap="square" lIns="0" tIns="0" rIns="0" bIns="0" rtlCol="0"/>
            <a:lstStyle/>
            <a:p/>
          </p:txBody>
        </p:sp>
        <p:sp>
          <p:nvSpPr>
            <p:cNvPr id="79" name="object 79"/>
            <p:cNvSpPr/>
            <p:nvPr/>
          </p:nvSpPr>
          <p:spPr>
            <a:xfrm>
              <a:off x="3299459" y="2510027"/>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80" name="object 80"/>
            <p:cNvSpPr/>
            <p:nvPr/>
          </p:nvSpPr>
          <p:spPr>
            <a:xfrm>
              <a:off x="3300221" y="2350769"/>
              <a:ext cx="0" cy="161925"/>
            </a:xfrm>
            <a:custGeom>
              <a:avLst/>
              <a:gdLst/>
              <a:ahLst/>
              <a:cxnLst/>
              <a:rect l="l" t="t" r="r" b="b"/>
              <a:pathLst>
                <a:path h="161925">
                  <a:moveTo>
                    <a:pt x="0" y="161416"/>
                  </a:moveTo>
                  <a:lnTo>
                    <a:pt x="0" y="0"/>
                  </a:lnTo>
                </a:path>
              </a:pathLst>
            </a:custGeom>
            <a:ln w="13716">
              <a:solidFill>
                <a:srgbClr val="000000"/>
              </a:solidFill>
            </a:ln>
          </p:spPr>
          <p:txBody>
            <a:bodyPr wrap="square" lIns="0" tIns="0" rIns="0" bIns="0" rtlCol="0"/>
            <a:lstStyle/>
            <a:p/>
          </p:txBody>
        </p:sp>
        <p:sp>
          <p:nvSpPr>
            <p:cNvPr id="81" name="object 81"/>
            <p:cNvSpPr/>
            <p:nvPr/>
          </p:nvSpPr>
          <p:spPr>
            <a:xfrm>
              <a:off x="3497579" y="2292134"/>
              <a:ext cx="200025" cy="219710"/>
            </a:xfrm>
            <a:custGeom>
              <a:avLst/>
              <a:gdLst/>
              <a:ahLst/>
              <a:cxnLst/>
              <a:rect l="l" t="t" r="r" b="b"/>
              <a:pathLst>
                <a:path w="200025" h="219710">
                  <a:moveTo>
                    <a:pt x="199529" y="0"/>
                  </a:moveTo>
                  <a:lnTo>
                    <a:pt x="0" y="0"/>
                  </a:lnTo>
                  <a:lnTo>
                    <a:pt x="0" y="219290"/>
                  </a:lnTo>
                  <a:lnTo>
                    <a:pt x="199529" y="219290"/>
                  </a:lnTo>
                  <a:lnTo>
                    <a:pt x="199529" y="0"/>
                  </a:lnTo>
                  <a:close/>
                </a:path>
              </a:pathLst>
            </a:custGeom>
            <a:solidFill>
              <a:srgbClr val="919191"/>
            </a:solidFill>
          </p:spPr>
          <p:txBody>
            <a:bodyPr wrap="square" lIns="0" tIns="0" rIns="0" bIns="0" rtlCol="0"/>
            <a:lstStyle/>
            <a:p/>
          </p:txBody>
        </p:sp>
        <p:sp>
          <p:nvSpPr>
            <p:cNvPr id="82" name="object 82"/>
            <p:cNvSpPr/>
            <p:nvPr/>
          </p:nvSpPr>
          <p:spPr>
            <a:xfrm>
              <a:off x="3497579" y="2284426"/>
              <a:ext cx="200025" cy="15240"/>
            </a:xfrm>
            <a:custGeom>
              <a:avLst/>
              <a:gdLst/>
              <a:ahLst/>
              <a:cxnLst/>
              <a:rect l="l" t="t" r="r" b="b"/>
              <a:pathLst>
                <a:path w="200025" h="15239">
                  <a:moveTo>
                    <a:pt x="199491" y="0"/>
                  </a:moveTo>
                  <a:lnTo>
                    <a:pt x="0" y="0"/>
                  </a:lnTo>
                  <a:lnTo>
                    <a:pt x="0" y="15162"/>
                  </a:lnTo>
                  <a:lnTo>
                    <a:pt x="199491" y="15162"/>
                  </a:lnTo>
                  <a:lnTo>
                    <a:pt x="199491" y="0"/>
                  </a:lnTo>
                  <a:close/>
                </a:path>
              </a:pathLst>
            </a:custGeom>
            <a:solidFill>
              <a:srgbClr val="000000"/>
            </a:solidFill>
          </p:spPr>
          <p:txBody>
            <a:bodyPr wrap="square" lIns="0" tIns="0" rIns="0" bIns="0" rtlCol="0"/>
            <a:lstStyle/>
            <a:p/>
          </p:txBody>
        </p:sp>
        <p:sp>
          <p:nvSpPr>
            <p:cNvPr id="83" name="object 83"/>
            <p:cNvSpPr/>
            <p:nvPr/>
          </p:nvSpPr>
          <p:spPr>
            <a:xfrm>
              <a:off x="3694175" y="2292095"/>
              <a:ext cx="0" cy="219710"/>
            </a:xfrm>
            <a:custGeom>
              <a:avLst/>
              <a:gdLst/>
              <a:ahLst/>
              <a:cxnLst/>
              <a:rect l="l" t="t" r="r" b="b"/>
              <a:pathLst>
                <a:path h="219710">
                  <a:moveTo>
                    <a:pt x="0" y="0"/>
                  </a:moveTo>
                  <a:lnTo>
                    <a:pt x="0" y="219201"/>
                  </a:lnTo>
                </a:path>
              </a:pathLst>
            </a:custGeom>
            <a:ln w="6096">
              <a:solidFill>
                <a:srgbClr val="000000"/>
              </a:solidFill>
            </a:ln>
          </p:spPr>
          <p:txBody>
            <a:bodyPr wrap="square" lIns="0" tIns="0" rIns="0" bIns="0" rtlCol="0"/>
            <a:lstStyle/>
            <a:p/>
          </p:txBody>
        </p:sp>
        <p:sp>
          <p:nvSpPr>
            <p:cNvPr id="84" name="object 84"/>
            <p:cNvSpPr/>
            <p:nvPr/>
          </p:nvSpPr>
          <p:spPr>
            <a:xfrm>
              <a:off x="3497579" y="2502407"/>
              <a:ext cx="200025" cy="15240"/>
            </a:xfrm>
            <a:custGeom>
              <a:avLst/>
              <a:gdLst/>
              <a:ahLst/>
              <a:cxnLst/>
              <a:rect l="l" t="t" r="r" b="b"/>
              <a:pathLst>
                <a:path w="200025" h="15239">
                  <a:moveTo>
                    <a:pt x="0" y="15240"/>
                  </a:moveTo>
                  <a:lnTo>
                    <a:pt x="199517" y="15240"/>
                  </a:lnTo>
                  <a:lnTo>
                    <a:pt x="199517" y="0"/>
                  </a:lnTo>
                  <a:lnTo>
                    <a:pt x="0" y="0"/>
                  </a:lnTo>
                  <a:lnTo>
                    <a:pt x="0" y="15240"/>
                  </a:lnTo>
                  <a:close/>
                </a:path>
              </a:pathLst>
            </a:custGeom>
            <a:solidFill>
              <a:srgbClr val="000000"/>
            </a:solidFill>
          </p:spPr>
          <p:txBody>
            <a:bodyPr wrap="square" lIns="0" tIns="0" rIns="0" bIns="0" rtlCol="0"/>
            <a:lstStyle/>
            <a:p/>
          </p:txBody>
        </p:sp>
        <p:sp>
          <p:nvSpPr>
            <p:cNvPr id="85" name="object 85"/>
            <p:cNvSpPr/>
            <p:nvPr/>
          </p:nvSpPr>
          <p:spPr>
            <a:xfrm>
              <a:off x="3498341" y="2292857"/>
              <a:ext cx="0" cy="219710"/>
            </a:xfrm>
            <a:custGeom>
              <a:avLst/>
              <a:gdLst/>
              <a:ahLst/>
              <a:cxnLst/>
              <a:rect l="l" t="t" r="r" b="b"/>
              <a:pathLst>
                <a:path h="219710">
                  <a:moveTo>
                    <a:pt x="0" y="219201"/>
                  </a:moveTo>
                  <a:lnTo>
                    <a:pt x="0" y="0"/>
                  </a:lnTo>
                </a:path>
              </a:pathLst>
            </a:custGeom>
            <a:ln w="13716">
              <a:solidFill>
                <a:srgbClr val="000000"/>
              </a:solidFill>
            </a:ln>
          </p:spPr>
          <p:txBody>
            <a:bodyPr wrap="square" lIns="0" tIns="0" rIns="0" bIns="0" rtlCol="0"/>
            <a:lstStyle/>
            <a:p/>
          </p:txBody>
        </p:sp>
        <p:sp>
          <p:nvSpPr>
            <p:cNvPr id="86" name="object 86"/>
            <p:cNvSpPr/>
            <p:nvPr/>
          </p:nvSpPr>
          <p:spPr>
            <a:xfrm>
              <a:off x="3697223" y="2247899"/>
              <a:ext cx="199390" cy="263525"/>
            </a:xfrm>
            <a:custGeom>
              <a:avLst/>
              <a:gdLst/>
              <a:ahLst/>
              <a:cxnLst/>
              <a:rect l="l" t="t" r="r" b="b"/>
              <a:pathLst>
                <a:path w="199389" h="263525">
                  <a:moveTo>
                    <a:pt x="199212" y="0"/>
                  </a:moveTo>
                  <a:lnTo>
                    <a:pt x="0" y="0"/>
                  </a:lnTo>
                  <a:lnTo>
                    <a:pt x="0" y="263525"/>
                  </a:lnTo>
                  <a:lnTo>
                    <a:pt x="199212" y="263525"/>
                  </a:lnTo>
                  <a:lnTo>
                    <a:pt x="199212" y="0"/>
                  </a:lnTo>
                  <a:close/>
                </a:path>
              </a:pathLst>
            </a:custGeom>
            <a:solidFill>
              <a:srgbClr val="919191"/>
            </a:solidFill>
          </p:spPr>
          <p:txBody>
            <a:bodyPr wrap="square" lIns="0" tIns="0" rIns="0" bIns="0" rtlCol="0"/>
            <a:lstStyle/>
            <a:p/>
          </p:txBody>
        </p:sp>
        <p:sp>
          <p:nvSpPr>
            <p:cNvPr id="87" name="object 87"/>
            <p:cNvSpPr/>
            <p:nvPr/>
          </p:nvSpPr>
          <p:spPr>
            <a:xfrm>
              <a:off x="3697223" y="2240230"/>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88" name="object 88"/>
            <p:cNvSpPr/>
            <p:nvPr/>
          </p:nvSpPr>
          <p:spPr>
            <a:xfrm>
              <a:off x="3893819" y="2247899"/>
              <a:ext cx="0" cy="263525"/>
            </a:xfrm>
            <a:custGeom>
              <a:avLst/>
              <a:gdLst/>
              <a:ahLst/>
              <a:cxnLst/>
              <a:rect l="l" t="t" r="r" b="b"/>
              <a:pathLst>
                <a:path h="263525">
                  <a:moveTo>
                    <a:pt x="0" y="0"/>
                  </a:moveTo>
                  <a:lnTo>
                    <a:pt x="0" y="263525"/>
                  </a:lnTo>
                </a:path>
              </a:pathLst>
            </a:custGeom>
            <a:ln w="6096">
              <a:solidFill>
                <a:srgbClr val="000000"/>
              </a:solidFill>
            </a:ln>
          </p:spPr>
          <p:txBody>
            <a:bodyPr wrap="square" lIns="0" tIns="0" rIns="0" bIns="0" rtlCol="0"/>
            <a:lstStyle/>
            <a:p/>
          </p:txBody>
        </p:sp>
        <p:sp>
          <p:nvSpPr>
            <p:cNvPr id="89" name="object 89"/>
            <p:cNvSpPr/>
            <p:nvPr/>
          </p:nvSpPr>
          <p:spPr>
            <a:xfrm>
              <a:off x="3697223" y="2502407"/>
              <a:ext cx="199390" cy="15240"/>
            </a:xfrm>
            <a:custGeom>
              <a:avLst/>
              <a:gdLst/>
              <a:ahLst/>
              <a:cxnLst/>
              <a:rect l="l" t="t" r="r" b="b"/>
              <a:pathLst>
                <a:path w="199389" h="15239">
                  <a:moveTo>
                    <a:pt x="0" y="15240"/>
                  </a:moveTo>
                  <a:lnTo>
                    <a:pt x="199262" y="15240"/>
                  </a:lnTo>
                  <a:lnTo>
                    <a:pt x="199262" y="0"/>
                  </a:lnTo>
                  <a:lnTo>
                    <a:pt x="0" y="0"/>
                  </a:lnTo>
                  <a:lnTo>
                    <a:pt x="0" y="15240"/>
                  </a:lnTo>
                  <a:close/>
                </a:path>
              </a:pathLst>
            </a:custGeom>
            <a:solidFill>
              <a:srgbClr val="000000"/>
            </a:solidFill>
          </p:spPr>
          <p:txBody>
            <a:bodyPr wrap="square" lIns="0" tIns="0" rIns="0" bIns="0" rtlCol="0"/>
            <a:lstStyle/>
            <a:p/>
          </p:txBody>
        </p:sp>
        <p:sp>
          <p:nvSpPr>
            <p:cNvPr id="90" name="object 90"/>
            <p:cNvSpPr/>
            <p:nvPr/>
          </p:nvSpPr>
          <p:spPr>
            <a:xfrm>
              <a:off x="3697986" y="2248661"/>
              <a:ext cx="0" cy="263525"/>
            </a:xfrm>
            <a:custGeom>
              <a:avLst/>
              <a:gdLst/>
              <a:ahLst/>
              <a:cxnLst/>
              <a:rect l="l" t="t" r="r" b="b"/>
              <a:pathLst>
                <a:path h="263525">
                  <a:moveTo>
                    <a:pt x="0" y="263525"/>
                  </a:moveTo>
                  <a:lnTo>
                    <a:pt x="0" y="0"/>
                  </a:lnTo>
                </a:path>
              </a:pathLst>
            </a:custGeom>
            <a:ln w="13716">
              <a:solidFill>
                <a:srgbClr val="000000"/>
              </a:solidFill>
            </a:ln>
          </p:spPr>
          <p:txBody>
            <a:bodyPr wrap="square" lIns="0" tIns="0" rIns="0" bIns="0" rtlCol="0"/>
            <a:lstStyle/>
            <a:p/>
          </p:txBody>
        </p:sp>
        <p:sp>
          <p:nvSpPr>
            <p:cNvPr id="91" name="object 91"/>
            <p:cNvSpPr/>
            <p:nvPr/>
          </p:nvSpPr>
          <p:spPr>
            <a:xfrm>
              <a:off x="3896867" y="2203665"/>
              <a:ext cx="200025" cy="307975"/>
            </a:xfrm>
            <a:custGeom>
              <a:avLst/>
              <a:gdLst/>
              <a:ahLst/>
              <a:cxnLst/>
              <a:rect l="l" t="t" r="r" b="b"/>
              <a:pathLst>
                <a:path w="200025" h="307975">
                  <a:moveTo>
                    <a:pt x="199529" y="0"/>
                  </a:moveTo>
                  <a:lnTo>
                    <a:pt x="0" y="0"/>
                  </a:lnTo>
                  <a:lnTo>
                    <a:pt x="0" y="307759"/>
                  </a:lnTo>
                  <a:lnTo>
                    <a:pt x="199529" y="307759"/>
                  </a:lnTo>
                  <a:lnTo>
                    <a:pt x="199529" y="0"/>
                  </a:lnTo>
                  <a:close/>
                </a:path>
              </a:pathLst>
            </a:custGeom>
            <a:solidFill>
              <a:srgbClr val="919191"/>
            </a:solidFill>
          </p:spPr>
          <p:txBody>
            <a:bodyPr wrap="square" lIns="0" tIns="0" rIns="0" bIns="0" rtlCol="0"/>
            <a:lstStyle/>
            <a:p/>
          </p:txBody>
        </p:sp>
        <p:sp>
          <p:nvSpPr>
            <p:cNvPr id="92" name="object 92"/>
            <p:cNvSpPr/>
            <p:nvPr/>
          </p:nvSpPr>
          <p:spPr>
            <a:xfrm>
              <a:off x="3896867" y="2197550"/>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93" name="object 93"/>
            <p:cNvSpPr/>
            <p:nvPr/>
          </p:nvSpPr>
          <p:spPr>
            <a:xfrm>
              <a:off x="4095750" y="2204465"/>
              <a:ext cx="0" cy="307975"/>
            </a:xfrm>
            <a:custGeom>
              <a:avLst/>
              <a:gdLst/>
              <a:ahLst/>
              <a:cxnLst/>
              <a:rect l="l" t="t" r="r" b="b"/>
              <a:pathLst>
                <a:path h="307975">
                  <a:moveTo>
                    <a:pt x="0" y="0"/>
                  </a:moveTo>
                  <a:lnTo>
                    <a:pt x="0" y="307721"/>
                  </a:lnTo>
                </a:path>
              </a:pathLst>
            </a:custGeom>
            <a:ln w="13716">
              <a:solidFill>
                <a:srgbClr val="000000"/>
              </a:solidFill>
            </a:ln>
          </p:spPr>
          <p:txBody>
            <a:bodyPr wrap="square" lIns="0" tIns="0" rIns="0" bIns="0" rtlCol="0"/>
            <a:lstStyle/>
            <a:p/>
          </p:txBody>
        </p:sp>
        <p:sp>
          <p:nvSpPr>
            <p:cNvPr id="94" name="object 94"/>
            <p:cNvSpPr/>
            <p:nvPr/>
          </p:nvSpPr>
          <p:spPr>
            <a:xfrm>
              <a:off x="3896867" y="2510027"/>
              <a:ext cx="200025" cy="0"/>
            </a:xfrm>
            <a:custGeom>
              <a:avLst/>
              <a:gdLst/>
              <a:ahLst/>
              <a:cxnLst/>
              <a:rect l="l" t="t" r="r" b="b"/>
              <a:pathLst>
                <a:path w="200025">
                  <a:moveTo>
                    <a:pt x="199517" y="0"/>
                  </a:moveTo>
                  <a:lnTo>
                    <a:pt x="0" y="0"/>
                  </a:lnTo>
                </a:path>
              </a:pathLst>
            </a:custGeom>
            <a:ln w="15240">
              <a:solidFill>
                <a:srgbClr val="000000"/>
              </a:solidFill>
            </a:ln>
          </p:spPr>
          <p:txBody>
            <a:bodyPr wrap="square" lIns="0" tIns="0" rIns="0" bIns="0" rtlCol="0"/>
            <a:lstStyle/>
            <a:p/>
          </p:txBody>
        </p:sp>
        <p:sp>
          <p:nvSpPr>
            <p:cNvPr id="95" name="object 95"/>
            <p:cNvSpPr/>
            <p:nvPr/>
          </p:nvSpPr>
          <p:spPr>
            <a:xfrm>
              <a:off x="3897629" y="2204465"/>
              <a:ext cx="0" cy="307975"/>
            </a:xfrm>
            <a:custGeom>
              <a:avLst/>
              <a:gdLst/>
              <a:ahLst/>
              <a:cxnLst/>
              <a:rect l="l" t="t" r="r" b="b"/>
              <a:pathLst>
                <a:path h="307975">
                  <a:moveTo>
                    <a:pt x="0" y="307721"/>
                  </a:moveTo>
                  <a:lnTo>
                    <a:pt x="0" y="0"/>
                  </a:lnTo>
                </a:path>
              </a:pathLst>
            </a:custGeom>
            <a:ln w="13716">
              <a:solidFill>
                <a:srgbClr val="000000"/>
              </a:solidFill>
            </a:ln>
          </p:spPr>
          <p:txBody>
            <a:bodyPr wrap="square" lIns="0" tIns="0" rIns="0" bIns="0" rtlCol="0"/>
            <a:lstStyle/>
            <a:p/>
          </p:txBody>
        </p:sp>
        <p:sp>
          <p:nvSpPr>
            <p:cNvPr id="96" name="object 96"/>
            <p:cNvSpPr/>
            <p:nvPr/>
          </p:nvSpPr>
          <p:spPr>
            <a:xfrm>
              <a:off x="4094987" y="2234158"/>
              <a:ext cx="199390" cy="277495"/>
            </a:xfrm>
            <a:custGeom>
              <a:avLst/>
              <a:gdLst/>
              <a:ahLst/>
              <a:cxnLst/>
              <a:rect l="l" t="t" r="r" b="b"/>
              <a:pathLst>
                <a:path w="199389" h="277494">
                  <a:moveTo>
                    <a:pt x="199212" y="0"/>
                  </a:moveTo>
                  <a:lnTo>
                    <a:pt x="0" y="0"/>
                  </a:lnTo>
                  <a:lnTo>
                    <a:pt x="0" y="277139"/>
                  </a:lnTo>
                  <a:lnTo>
                    <a:pt x="199212" y="277139"/>
                  </a:lnTo>
                  <a:lnTo>
                    <a:pt x="199212" y="0"/>
                  </a:lnTo>
                  <a:close/>
                </a:path>
              </a:pathLst>
            </a:custGeom>
            <a:solidFill>
              <a:srgbClr val="919191"/>
            </a:solidFill>
          </p:spPr>
          <p:txBody>
            <a:bodyPr wrap="square" lIns="0" tIns="0" rIns="0" bIns="0" rtlCol="0"/>
            <a:lstStyle/>
            <a:p/>
          </p:txBody>
        </p:sp>
        <p:sp>
          <p:nvSpPr>
            <p:cNvPr id="97" name="object 97"/>
            <p:cNvSpPr/>
            <p:nvPr/>
          </p:nvSpPr>
          <p:spPr>
            <a:xfrm>
              <a:off x="4094987" y="2226506"/>
              <a:ext cx="199390" cy="13970"/>
            </a:xfrm>
            <a:custGeom>
              <a:avLst/>
              <a:gdLst/>
              <a:ahLst/>
              <a:cxnLst/>
              <a:rect l="l" t="t" r="r" b="b"/>
              <a:pathLst>
                <a:path w="199389" h="13969">
                  <a:moveTo>
                    <a:pt x="199224" y="0"/>
                  </a:moveTo>
                  <a:lnTo>
                    <a:pt x="0" y="0"/>
                  </a:lnTo>
                  <a:lnTo>
                    <a:pt x="0" y="13646"/>
                  </a:lnTo>
                  <a:lnTo>
                    <a:pt x="199224" y="13646"/>
                  </a:lnTo>
                  <a:lnTo>
                    <a:pt x="199224" y="0"/>
                  </a:lnTo>
                  <a:close/>
                </a:path>
              </a:pathLst>
            </a:custGeom>
            <a:solidFill>
              <a:srgbClr val="000000"/>
            </a:solidFill>
          </p:spPr>
          <p:txBody>
            <a:bodyPr wrap="square" lIns="0" tIns="0" rIns="0" bIns="0" rtlCol="0"/>
            <a:lstStyle/>
            <a:p/>
          </p:txBody>
        </p:sp>
        <p:sp>
          <p:nvSpPr>
            <p:cNvPr id="98" name="object 98"/>
            <p:cNvSpPr/>
            <p:nvPr/>
          </p:nvSpPr>
          <p:spPr>
            <a:xfrm>
              <a:off x="4295393" y="2234945"/>
              <a:ext cx="0" cy="277495"/>
            </a:xfrm>
            <a:custGeom>
              <a:avLst/>
              <a:gdLst/>
              <a:ahLst/>
              <a:cxnLst/>
              <a:rect l="l" t="t" r="r" b="b"/>
              <a:pathLst>
                <a:path h="277494">
                  <a:moveTo>
                    <a:pt x="0" y="0"/>
                  </a:moveTo>
                  <a:lnTo>
                    <a:pt x="0" y="277113"/>
                  </a:lnTo>
                </a:path>
              </a:pathLst>
            </a:custGeom>
            <a:ln w="13716">
              <a:solidFill>
                <a:srgbClr val="000000"/>
              </a:solidFill>
            </a:ln>
          </p:spPr>
          <p:txBody>
            <a:bodyPr wrap="square" lIns="0" tIns="0" rIns="0" bIns="0" rtlCol="0"/>
            <a:lstStyle/>
            <a:p/>
          </p:txBody>
        </p:sp>
        <p:sp>
          <p:nvSpPr>
            <p:cNvPr id="99" name="object 99"/>
            <p:cNvSpPr/>
            <p:nvPr/>
          </p:nvSpPr>
          <p:spPr>
            <a:xfrm>
              <a:off x="4094987" y="2502407"/>
              <a:ext cx="199390" cy="15240"/>
            </a:xfrm>
            <a:custGeom>
              <a:avLst/>
              <a:gdLst/>
              <a:ahLst/>
              <a:cxnLst/>
              <a:rect l="l" t="t" r="r" b="b"/>
              <a:pathLst>
                <a:path w="199389" h="15239">
                  <a:moveTo>
                    <a:pt x="0" y="15240"/>
                  </a:moveTo>
                  <a:lnTo>
                    <a:pt x="199262" y="15240"/>
                  </a:lnTo>
                  <a:lnTo>
                    <a:pt x="199262" y="0"/>
                  </a:lnTo>
                  <a:lnTo>
                    <a:pt x="0" y="0"/>
                  </a:lnTo>
                  <a:lnTo>
                    <a:pt x="0" y="15240"/>
                  </a:lnTo>
                  <a:close/>
                </a:path>
              </a:pathLst>
            </a:custGeom>
            <a:solidFill>
              <a:srgbClr val="000000"/>
            </a:solidFill>
          </p:spPr>
          <p:txBody>
            <a:bodyPr wrap="square" lIns="0" tIns="0" rIns="0" bIns="0" rtlCol="0"/>
            <a:lstStyle/>
            <a:p/>
          </p:txBody>
        </p:sp>
        <p:sp>
          <p:nvSpPr>
            <p:cNvPr id="100" name="object 100"/>
            <p:cNvSpPr/>
            <p:nvPr/>
          </p:nvSpPr>
          <p:spPr>
            <a:xfrm>
              <a:off x="4095750" y="2234945"/>
              <a:ext cx="0" cy="277495"/>
            </a:xfrm>
            <a:custGeom>
              <a:avLst/>
              <a:gdLst/>
              <a:ahLst/>
              <a:cxnLst/>
              <a:rect l="l" t="t" r="r" b="b"/>
              <a:pathLst>
                <a:path h="277494">
                  <a:moveTo>
                    <a:pt x="0" y="277113"/>
                  </a:moveTo>
                  <a:lnTo>
                    <a:pt x="0" y="0"/>
                  </a:lnTo>
                </a:path>
              </a:pathLst>
            </a:custGeom>
            <a:ln w="13716">
              <a:solidFill>
                <a:srgbClr val="000000"/>
              </a:solidFill>
            </a:ln>
          </p:spPr>
          <p:txBody>
            <a:bodyPr wrap="square" lIns="0" tIns="0" rIns="0" bIns="0" rtlCol="0"/>
            <a:lstStyle/>
            <a:p/>
          </p:txBody>
        </p:sp>
        <p:sp>
          <p:nvSpPr>
            <p:cNvPr id="101" name="object 101"/>
            <p:cNvSpPr/>
            <p:nvPr/>
          </p:nvSpPr>
          <p:spPr>
            <a:xfrm>
              <a:off x="4294631" y="2263152"/>
              <a:ext cx="200025" cy="248920"/>
            </a:xfrm>
            <a:custGeom>
              <a:avLst/>
              <a:gdLst/>
              <a:ahLst/>
              <a:cxnLst/>
              <a:rect l="l" t="t" r="r" b="b"/>
              <a:pathLst>
                <a:path w="200025" h="248919">
                  <a:moveTo>
                    <a:pt x="199529" y="0"/>
                  </a:moveTo>
                  <a:lnTo>
                    <a:pt x="0" y="0"/>
                  </a:lnTo>
                  <a:lnTo>
                    <a:pt x="0" y="248399"/>
                  </a:lnTo>
                  <a:lnTo>
                    <a:pt x="199529" y="248399"/>
                  </a:lnTo>
                  <a:lnTo>
                    <a:pt x="199529" y="0"/>
                  </a:lnTo>
                  <a:close/>
                </a:path>
              </a:pathLst>
            </a:custGeom>
            <a:solidFill>
              <a:srgbClr val="919191"/>
            </a:solidFill>
          </p:spPr>
          <p:txBody>
            <a:bodyPr wrap="square" lIns="0" tIns="0" rIns="0" bIns="0" rtlCol="0"/>
            <a:lstStyle/>
            <a:p/>
          </p:txBody>
        </p:sp>
        <p:sp>
          <p:nvSpPr>
            <p:cNvPr id="102" name="object 102"/>
            <p:cNvSpPr/>
            <p:nvPr/>
          </p:nvSpPr>
          <p:spPr>
            <a:xfrm>
              <a:off x="4294631" y="2255462"/>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103" name="object 103"/>
            <p:cNvSpPr/>
            <p:nvPr/>
          </p:nvSpPr>
          <p:spPr>
            <a:xfrm>
              <a:off x="4495038" y="2263901"/>
              <a:ext cx="0" cy="248285"/>
            </a:xfrm>
            <a:custGeom>
              <a:avLst/>
              <a:gdLst/>
              <a:ahLst/>
              <a:cxnLst/>
              <a:rect l="l" t="t" r="r" b="b"/>
              <a:pathLst>
                <a:path h="248285">
                  <a:moveTo>
                    <a:pt x="0" y="0"/>
                  </a:moveTo>
                  <a:lnTo>
                    <a:pt x="0" y="247776"/>
                  </a:lnTo>
                </a:path>
              </a:pathLst>
            </a:custGeom>
            <a:ln w="13716">
              <a:solidFill>
                <a:srgbClr val="000000"/>
              </a:solidFill>
            </a:ln>
          </p:spPr>
          <p:txBody>
            <a:bodyPr wrap="square" lIns="0" tIns="0" rIns="0" bIns="0" rtlCol="0"/>
            <a:lstStyle/>
            <a:p/>
          </p:txBody>
        </p:sp>
        <p:sp>
          <p:nvSpPr>
            <p:cNvPr id="104" name="object 104"/>
            <p:cNvSpPr/>
            <p:nvPr/>
          </p:nvSpPr>
          <p:spPr>
            <a:xfrm>
              <a:off x="4294631" y="2502407"/>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105" name="object 105"/>
            <p:cNvSpPr/>
            <p:nvPr/>
          </p:nvSpPr>
          <p:spPr>
            <a:xfrm>
              <a:off x="4295393" y="2263901"/>
              <a:ext cx="0" cy="248285"/>
            </a:xfrm>
            <a:custGeom>
              <a:avLst/>
              <a:gdLst/>
              <a:ahLst/>
              <a:cxnLst/>
              <a:rect l="l" t="t" r="r" b="b"/>
              <a:pathLst>
                <a:path h="248285">
                  <a:moveTo>
                    <a:pt x="0" y="247776"/>
                  </a:moveTo>
                  <a:lnTo>
                    <a:pt x="0" y="0"/>
                  </a:lnTo>
                </a:path>
              </a:pathLst>
            </a:custGeom>
            <a:ln w="13716">
              <a:solidFill>
                <a:srgbClr val="000000"/>
              </a:solidFill>
            </a:ln>
          </p:spPr>
          <p:txBody>
            <a:bodyPr wrap="square" lIns="0" tIns="0" rIns="0" bIns="0" rtlCol="0"/>
            <a:lstStyle/>
            <a:p/>
          </p:txBody>
        </p:sp>
        <p:sp>
          <p:nvSpPr>
            <p:cNvPr id="106" name="object 106"/>
            <p:cNvSpPr/>
            <p:nvPr/>
          </p:nvSpPr>
          <p:spPr>
            <a:xfrm>
              <a:off x="4494275" y="2321001"/>
              <a:ext cx="199390" cy="190500"/>
            </a:xfrm>
            <a:custGeom>
              <a:avLst/>
              <a:gdLst/>
              <a:ahLst/>
              <a:cxnLst/>
              <a:rect l="l" t="t" r="r" b="b"/>
              <a:pathLst>
                <a:path w="199389" h="190500">
                  <a:moveTo>
                    <a:pt x="199212" y="0"/>
                  </a:moveTo>
                  <a:lnTo>
                    <a:pt x="0" y="0"/>
                  </a:lnTo>
                  <a:lnTo>
                    <a:pt x="0" y="189915"/>
                  </a:lnTo>
                  <a:lnTo>
                    <a:pt x="199212" y="189915"/>
                  </a:lnTo>
                  <a:lnTo>
                    <a:pt x="199212" y="0"/>
                  </a:lnTo>
                  <a:close/>
                </a:path>
              </a:pathLst>
            </a:custGeom>
            <a:solidFill>
              <a:srgbClr val="919191"/>
            </a:solidFill>
          </p:spPr>
          <p:txBody>
            <a:bodyPr wrap="square" lIns="0" tIns="0" rIns="0" bIns="0" rtlCol="0"/>
            <a:lstStyle/>
            <a:p/>
          </p:txBody>
        </p:sp>
        <p:sp>
          <p:nvSpPr>
            <p:cNvPr id="107" name="object 107"/>
            <p:cNvSpPr/>
            <p:nvPr/>
          </p:nvSpPr>
          <p:spPr>
            <a:xfrm>
              <a:off x="4494275" y="2313382"/>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108" name="object 108"/>
            <p:cNvSpPr/>
            <p:nvPr/>
          </p:nvSpPr>
          <p:spPr>
            <a:xfrm>
              <a:off x="4693157" y="2321813"/>
              <a:ext cx="0" cy="190500"/>
            </a:xfrm>
            <a:custGeom>
              <a:avLst/>
              <a:gdLst/>
              <a:ahLst/>
              <a:cxnLst/>
              <a:rect l="l" t="t" r="r" b="b"/>
              <a:pathLst>
                <a:path h="190500">
                  <a:moveTo>
                    <a:pt x="0" y="0"/>
                  </a:moveTo>
                  <a:lnTo>
                    <a:pt x="0" y="190500"/>
                  </a:lnTo>
                </a:path>
              </a:pathLst>
            </a:custGeom>
            <a:ln w="13716">
              <a:solidFill>
                <a:srgbClr val="000000"/>
              </a:solidFill>
            </a:ln>
          </p:spPr>
          <p:txBody>
            <a:bodyPr wrap="square" lIns="0" tIns="0" rIns="0" bIns="0" rtlCol="0"/>
            <a:lstStyle/>
            <a:p/>
          </p:txBody>
        </p:sp>
        <p:sp>
          <p:nvSpPr>
            <p:cNvPr id="109" name="object 109"/>
            <p:cNvSpPr/>
            <p:nvPr/>
          </p:nvSpPr>
          <p:spPr>
            <a:xfrm>
              <a:off x="4494275" y="2510027"/>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110" name="object 110"/>
            <p:cNvSpPr/>
            <p:nvPr/>
          </p:nvSpPr>
          <p:spPr>
            <a:xfrm>
              <a:off x="4495038" y="2321813"/>
              <a:ext cx="0" cy="190500"/>
            </a:xfrm>
            <a:custGeom>
              <a:avLst/>
              <a:gdLst/>
              <a:ahLst/>
              <a:cxnLst/>
              <a:rect l="l" t="t" r="r" b="b"/>
              <a:pathLst>
                <a:path h="190500">
                  <a:moveTo>
                    <a:pt x="0" y="190500"/>
                  </a:moveTo>
                  <a:lnTo>
                    <a:pt x="0" y="0"/>
                  </a:lnTo>
                </a:path>
              </a:pathLst>
            </a:custGeom>
            <a:ln w="13716">
              <a:solidFill>
                <a:srgbClr val="000000"/>
              </a:solidFill>
            </a:ln>
          </p:spPr>
          <p:txBody>
            <a:bodyPr wrap="square" lIns="0" tIns="0" rIns="0" bIns="0" rtlCol="0"/>
            <a:lstStyle/>
            <a:p/>
          </p:txBody>
        </p:sp>
        <p:sp>
          <p:nvSpPr>
            <p:cNvPr id="111" name="object 111"/>
            <p:cNvSpPr/>
            <p:nvPr/>
          </p:nvSpPr>
          <p:spPr>
            <a:xfrm>
              <a:off x="4692395" y="2378951"/>
              <a:ext cx="200025" cy="132715"/>
            </a:xfrm>
            <a:custGeom>
              <a:avLst/>
              <a:gdLst/>
              <a:ahLst/>
              <a:cxnLst/>
              <a:rect l="l" t="t" r="r" b="b"/>
              <a:pathLst>
                <a:path w="200025" h="132714">
                  <a:moveTo>
                    <a:pt x="199529" y="0"/>
                  </a:moveTo>
                  <a:lnTo>
                    <a:pt x="0" y="0"/>
                  </a:lnTo>
                  <a:lnTo>
                    <a:pt x="0" y="132346"/>
                  </a:lnTo>
                  <a:lnTo>
                    <a:pt x="199529" y="132346"/>
                  </a:lnTo>
                  <a:lnTo>
                    <a:pt x="199529" y="0"/>
                  </a:lnTo>
                  <a:close/>
                </a:path>
              </a:pathLst>
            </a:custGeom>
            <a:solidFill>
              <a:srgbClr val="919191"/>
            </a:solidFill>
          </p:spPr>
          <p:txBody>
            <a:bodyPr wrap="square" lIns="0" tIns="0" rIns="0" bIns="0" rtlCol="0"/>
            <a:lstStyle/>
            <a:p/>
          </p:txBody>
        </p:sp>
        <p:sp>
          <p:nvSpPr>
            <p:cNvPr id="112" name="object 112"/>
            <p:cNvSpPr/>
            <p:nvPr/>
          </p:nvSpPr>
          <p:spPr>
            <a:xfrm>
              <a:off x="4692395" y="2372810"/>
              <a:ext cx="200025" cy="13970"/>
            </a:xfrm>
            <a:custGeom>
              <a:avLst/>
              <a:gdLst/>
              <a:ahLst/>
              <a:cxnLst/>
              <a:rect l="l" t="t" r="r" b="b"/>
              <a:pathLst>
                <a:path w="200025" h="13969">
                  <a:moveTo>
                    <a:pt x="199631" y="0"/>
                  </a:moveTo>
                  <a:lnTo>
                    <a:pt x="0" y="0"/>
                  </a:lnTo>
                  <a:lnTo>
                    <a:pt x="0" y="13646"/>
                  </a:lnTo>
                  <a:lnTo>
                    <a:pt x="199631" y="13646"/>
                  </a:lnTo>
                  <a:lnTo>
                    <a:pt x="199631" y="0"/>
                  </a:lnTo>
                  <a:close/>
                </a:path>
              </a:pathLst>
            </a:custGeom>
            <a:solidFill>
              <a:srgbClr val="000000"/>
            </a:solidFill>
          </p:spPr>
          <p:txBody>
            <a:bodyPr wrap="square" lIns="0" tIns="0" rIns="0" bIns="0" rtlCol="0"/>
            <a:lstStyle/>
            <a:p/>
          </p:txBody>
        </p:sp>
        <p:sp>
          <p:nvSpPr>
            <p:cNvPr id="113" name="object 113"/>
            <p:cNvSpPr/>
            <p:nvPr/>
          </p:nvSpPr>
          <p:spPr>
            <a:xfrm>
              <a:off x="4892801" y="2379725"/>
              <a:ext cx="0" cy="132715"/>
            </a:xfrm>
            <a:custGeom>
              <a:avLst/>
              <a:gdLst/>
              <a:ahLst/>
              <a:cxnLst/>
              <a:rect l="l" t="t" r="r" b="b"/>
              <a:pathLst>
                <a:path h="132714">
                  <a:moveTo>
                    <a:pt x="0" y="0"/>
                  </a:moveTo>
                  <a:lnTo>
                    <a:pt x="0" y="132334"/>
                  </a:lnTo>
                </a:path>
              </a:pathLst>
            </a:custGeom>
            <a:ln w="13716">
              <a:solidFill>
                <a:srgbClr val="000000"/>
              </a:solidFill>
            </a:ln>
          </p:spPr>
          <p:txBody>
            <a:bodyPr wrap="square" lIns="0" tIns="0" rIns="0" bIns="0" rtlCol="0"/>
            <a:lstStyle/>
            <a:p/>
          </p:txBody>
        </p:sp>
        <p:sp>
          <p:nvSpPr>
            <p:cNvPr id="114" name="object 114"/>
            <p:cNvSpPr/>
            <p:nvPr/>
          </p:nvSpPr>
          <p:spPr>
            <a:xfrm>
              <a:off x="4692395" y="2502407"/>
              <a:ext cx="200025" cy="15240"/>
            </a:xfrm>
            <a:custGeom>
              <a:avLst/>
              <a:gdLst/>
              <a:ahLst/>
              <a:cxnLst/>
              <a:rect l="l" t="t" r="r" b="b"/>
              <a:pathLst>
                <a:path w="200025" h="15239">
                  <a:moveTo>
                    <a:pt x="0" y="15240"/>
                  </a:moveTo>
                  <a:lnTo>
                    <a:pt x="199643" y="15240"/>
                  </a:lnTo>
                  <a:lnTo>
                    <a:pt x="199643" y="0"/>
                  </a:lnTo>
                  <a:lnTo>
                    <a:pt x="0" y="0"/>
                  </a:lnTo>
                  <a:lnTo>
                    <a:pt x="0" y="15240"/>
                  </a:lnTo>
                  <a:close/>
                </a:path>
              </a:pathLst>
            </a:custGeom>
            <a:solidFill>
              <a:srgbClr val="000000"/>
            </a:solidFill>
          </p:spPr>
          <p:txBody>
            <a:bodyPr wrap="square" lIns="0" tIns="0" rIns="0" bIns="0" rtlCol="0"/>
            <a:lstStyle/>
            <a:p/>
          </p:txBody>
        </p:sp>
        <p:sp>
          <p:nvSpPr>
            <p:cNvPr id="115" name="object 115"/>
            <p:cNvSpPr/>
            <p:nvPr/>
          </p:nvSpPr>
          <p:spPr>
            <a:xfrm>
              <a:off x="4693157" y="2379725"/>
              <a:ext cx="0" cy="132715"/>
            </a:xfrm>
            <a:custGeom>
              <a:avLst/>
              <a:gdLst/>
              <a:ahLst/>
              <a:cxnLst/>
              <a:rect l="l" t="t" r="r" b="b"/>
              <a:pathLst>
                <a:path h="132714">
                  <a:moveTo>
                    <a:pt x="0" y="132334"/>
                  </a:moveTo>
                  <a:lnTo>
                    <a:pt x="0" y="0"/>
                  </a:lnTo>
                </a:path>
              </a:pathLst>
            </a:custGeom>
            <a:ln w="13716">
              <a:solidFill>
                <a:srgbClr val="000000"/>
              </a:solidFill>
            </a:ln>
          </p:spPr>
          <p:txBody>
            <a:bodyPr wrap="square" lIns="0" tIns="0" rIns="0" bIns="0" rtlCol="0"/>
            <a:lstStyle/>
            <a:p/>
          </p:txBody>
        </p:sp>
        <p:sp>
          <p:nvSpPr>
            <p:cNvPr id="116" name="object 116"/>
            <p:cNvSpPr/>
            <p:nvPr/>
          </p:nvSpPr>
          <p:spPr>
            <a:xfrm>
              <a:off x="4892039" y="2407950"/>
              <a:ext cx="199390" cy="104139"/>
            </a:xfrm>
            <a:custGeom>
              <a:avLst/>
              <a:gdLst/>
              <a:ahLst/>
              <a:cxnLst/>
              <a:rect l="l" t="t" r="r" b="b"/>
              <a:pathLst>
                <a:path w="199389" h="104139">
                  <a:moveTo>
                    <a:pt x="199212" y="0"/>
                  </a:moveTo>
                  <a:lnTo>
                    <a:pt x="0" y="0"/>
                  </a:lnTo>
                  <a:lnTo>
                    <a:pt x="0" y="103601"/>
                  </a:lnTo>
                  <a:lnTo>
                    <a:pt x="199212" y="103601"/>
                  </a:lnTo>
                  <a:lnTo>
                    <a:pt x="199212" y="0"/>
                  </a:lnTo>
                  <a:close/>
                </a:path>
              </a:pathLst>
            </a:custGeom>
            <a:solidFill>
              <a:srgbClr val="919191"/>
            </a:solidFill>
          </p:spPr>
          <p:txBody>
            <a:bodyPr wrap="square" lIns="0" tIns="0" rIns="0" bIns="0" rtlCol="0"/>
            <a:lstStyle/>
            <a:p/>
          </p:txBody>
        </p:sp>
        <p:sp>
          <p:nvSpPr>
            <p:cNvPr id="117" name="object 117"/>
            <p:cNvSpPr/>
            <p:nvPr/>
          </p:nvSpPr>
          <p:spPr>
            <a:xfrm>
              <a:off x="4892039" y="2401766"/>
              <a:ext cx="199390" cy="13970"/>
            </a:xfrm>
            <a:custGeom>
              <a:avLst/>
              <a:gdLst/>
              <a:ahLst/>
              <a:cxnLst/>
              <a:rect l="l" t="t" r="r" b="b"/>
              <a:pathLst>
                <a:path w="199389" h="13969">
                  <a:moveTo>
                    <a:pt x="199097" y="0"/>
                  </a:moveTo>
                  <a:lnTo>
                    <a:pt x="0" y="0"/>
                  </a:lnTo>
                  <a:lnTo>
                    <a:pt x="0" y="13646"/>
                  </a:lnTo>
                  <a:lnTo>
                    <a:pt x="199097" y="13646"/>
                  </a:lnTo>
                  <a:lnTo>
                    <a:pt x="199097" y="0"/>
                  </a:lnTo>
                  <a:close/>
                </a:path>
              </a:pathLst>
            </a:custGeom>
            <a:solidFill>
              <a:srgbClr val="000000"/>
            </a:solidFill>
          </p:spPr>
          <p:txBody>
            <a:bodyPr wrap="square" lIns="0" tIns="0" rIns="0" bIns="0" rtlCol="0"/>
            <a:lstStyle/>
            <a:p/>
          </p:txBody>
        </p:sp>
        <p:sp>
          <p:nvSpPr>
            <p:cNvPr id="118" name="object 118"/>
            <p:cNvSpPr/>
            <p:nvPr/>
          </p:nvSpPr>
          <p:spPr>
            <a:xfrm>
              <a:off x="5092445" y="2408681"/>
              <a:ext cx="0" cy="104139"/>
            </a:xfrm>
            <a:custGeom>
              <a:avLst/>
              <a:gdLst/>
              <a:ahLst/>
              <a:cxnLst/>
              <a:rect l="l" t="t" r="r" b="b"/>
              <a:pathLst>
                <a:path h="104139">
                  <a:moveTo>
                    <a:pt x="0" y="0"/>
                  </a:moveTo>
                  <a:lnTo>
                    <a:pt x="0" y="103631"/>
                  </a:lnTo>
                </a:path>
              </a:pathLst>
            </a:custGeom>
            <a:ln w="13716">
              <a:solidFill>
                <a:srgbClr val="000000"/>
              </a:solidFill>
            </a:ln>
          </p:spPr>
          <p:txBody>
            <a:bodyPr wrap="square" lIns="0" tIns="0" rIns="0" bIns="0" rtlCol="0"/>
            <a:lstStyle/>
            <a:p/>
          </p:txBody>
        </p:sp>
        <p:sp>
          <p:nvSpPr>
            <p:cNvPr id="119" name="object 119"/>
            <p:cNvSpPr/>
            <p:nvPr/>
          </p:nvSpPr>
          <p:spPr>
            <a:xfrm>
              <a:off x="4892039" y="2502407"/>
              <a:ext cx="199390" cy="15240"/>
            </a:xfrm>
            <a:custGeom>
              <a:avLst/>
              <a:gdLst/>
              <a:ahLst/>
              <a:cxnLst/>
              <a:rect l="l" t="t" r="r" b="b"/>
              <a:pathLst>
                <a:path w="199389" h="15239">
                  <a:moveTo>
                    <a:pt x="0" y="15240"/>
                  </a:moveTo>
                  <a:lnTo>
                    <a:pt x="199136" y="15240"/>
                  </a:lnTo>
                  <a:lnTo>
                    <a:pt x="199136" y="0"/>
                  </a:lnTo>
                  <a:lnTo>
                    <a:pt x="0" y="0"/>
                  </a:lnTo>
                  <a:lnTo>
                    <a:pt x="0" y="15240"/>
                  </a:lnTo>
                  <a:close/>
                </a:path>
              </a:pathLst>
            </a:custGeom>
            <a:solidFill>
              <a:srgbClr val="000000"/>
            </a:solidFill>
          </p:spPr>
          <p:txBody>
            <a:bodyPr wrap="square" lIns="0" tIns="0" rIns="0" bIns="0" rtlCol="0"/>
            <a:lstStyle/>
            <a:p/>
          </p:txBody>
        </p:sp>
        <p:sp>
          <p:nvSpPr>
            <p:cNvPr id="120" name="object 120"/>
            <p:cNvSpPr/>
            <p:nvPr/>
          </p:nvSpPr>
          <p:spPr>
            <a:xfrm>
              <a:off x="4892801" y="2408681"/>
              <a:ext cx="0" cy="104139"/>
            </a:xfrm>
            <a:custGeom>
              <a:avLst/>
              <a:gdLst/>
              <a:ahLst/>
              <a:cxnLst/>
              <a:rect l="l" t="t" r="r" b="b"/>
              <a:pathLst>
                <a:path h="104139">
                  <a:moveTo>
                    <a:pt x="0" y="103631"/>
                  </a:moveTo>
                  <a:lnTo>
                    <a:pt x="0" y="0"/>
                  </a:lnTo>
                </a:path>
              </a:pathLst>
            </a:custGeom>
            <a:ln w="13716">
              <a:solidFill>
                <a:srgbClr val="000000"/>
              </a:solidFill>
            </a:ln>
          </p:spPr>
          <p:txBody>
            <a:bodyPr wrap="square" lIns="0" tIns="0" rIns="0" bIns="0" rtlCol="0"/>
            <a:lstStyle/>
            <a:p/>
          </p:txBody>
        </p:sp>
        <p:sp>
          <p:nvSpPr>
            <p:cNvPr id="121" name="object 121"/>
            <p:cNvSpPr/>
            <p:nvPr/>
          </p:nvSpPr>
          <p:spPr>
            <a:xfrm>
              <a:off x="5091683" y="2438445"/>
              <a:ext cx="198120" cy="73025"/>
            </a:xfrm>
            <a:custGeom>
              <a:avLst/>
              <a:gdLst/>
              <a:ahLst/>
              <a:cxnLst/>
              <a:rect l="l" t="t" r="r" b="b"/>
              <a:pathLst>
                <a:path w="198120" h="73025">
                  <a:moveTo>
                    <a:pt x="198018" y="0"/>
                  </a:moveTo>
                  <a:lnTo>
                    <a:pt x="0" y="0"/>
                  </a:lnTo>
                  <a:lnTo>
                    <a:pt x="0" y="72979"/>
                  </a:lnTo>
                  <a:lnTo>
                    <a:pt x="198018" y="72979"/>
                  </a:lnTo>
                  <a:lnTo>
                    <a:pt x="198018" y="0"/>
                  </a:lnTo>
                  <a:close/>
                </a:path>
              </a:pathLst>
            </a:custGeom>
            <a:solidFill>
              <a:srgbClr val="919191"/>
            </a:solidFill>
          </p:spPr>
          <p:txBody>
            <a:bodyPr wrap="square" lIns="0" tIns="0" rIns="0" bIns="0" rtlCol="0"/>
            <a:lstStyle/>
            <a:p/>
          </p:txBody>
        </p:sp>
        <p:sp>
          <p:nvSpPr>
            <p:cNvPr id="122" name="object 122"/>
            <p:cNvSpPr/>
            <p:nvPr/>
          </p:nvSpPr>
          <p:spPr>
            <a:xfrm>
              <a:off x="5091683" y="2430730"/>
              <a:ext cx="198120" cy="15240"/>
            </a:xfrm>
            <a:custGeom>
              <a:avLst/>
              <a:gdLst/>
              <a:ahLst/>
              <a:cxnLst/>
              <a:rect l="l" t="t" r="r" b="b"/>
              <a:pathLst>
                <a:path w="198120" h="15239">
                  <a:moveTo>
                    <a:pt x="198107" y="0"/>
                  </a:moveTo>
                  <a:lnTo>
                    <a:pt x="0" y="0"/>
                  </a:lnTo>
                  <a:lnTo>
                    <a:pt x="0" y="15162"/>
                  </a:lnTo>
                  <a:lnTo>
                    <a:pt x="198107" y="15162"/>
                  </a:lnTo>
                  <a:lnTo>
                    <a:pt x="198107" y="0"/>
                  </a:lnTo>
                  <a:close/>
                </a:path>
              </a:pathLst>
            </a:custGeom>
            <a:solidFill>
              <a:srgbClr val="000000"/>
            </a:solidFill>
          </p:spPr>
          <p:txBody>
            <a:bodyPr wrap="square" lIns="0" tIns="0" rIns="0" bIns="0" rtlCol="0"/>
            <a:lstStyle/>
            <a:p/>
          </p:txBody>
        </p:sp>
        <p:sp>
          <p:nvSpPr>
            <p:cNvPr id="123" name="object 123"/>
            <p:cNvSpPr/>
            <p:nvPr/>
          </p:nvSpPr>
          <p:spPr>
            <a:xfrm>
              <a:off x="5290566" y="2439161"/>
              <a:ext cx="0" cy="73025"/>
            </a:xfrm>
            <a:custGeom>
              <a:avLst/>
              <a:gdLst/>
              <a:ahLst/>
              <a:cxnLst/>
              <a:rect l="l" t="t" r="r" b="b"/>
              <a:pathLst>
                <a:path h="73025">
                  <a:moveTo>
                    <a:pt x="0" y="0"/>
                  </a:moveTo>
                  <a:lnTo>
                    <a:pt x="0" y="72898"/>
                  </a:lnTo>
                </a:path>
              </a:pathLst>
            </a:custGeom>
            <a:ln w="13716">
              <a:solidFill>
                <a:srgbClr val="000000"/>
              </a:solidFill>
            </a:ln>
          </p:spPr>
          <p:txBody>
            <a:bodyPr wrap="square" lIns="0" tIns="0" rIns="0" bIns="0" rtlCol="0"/>
            <a:lstStyle/>
            <a:p/>
          </p:txBody>
        </p:sp>
        <p:sp>
          <p:nvSpPr>
            <p:cNvPr id="124" name="object 124"/>
            <p:cNvSpPr/>
            <p:nvPr/>
          </p:nvSpPr>
          <p:spPr>
            <a:xfrm>
              <a:off x="5091683" y="2502407"/>
              <a:ext cx="198120" cy="15240"/>
            </a:xfrm>
            <a:custGeom>
              <a:avLst/>
              <a:gdLst/>
              <a:ahLst/>
              <a:cxnLst/>
              <a:rect l="l" t="t" r="r" b="b"/>
              <a:pathLst>
                <a:path w="198120" h="15239">
                  <a:moveTo>
                    <a:pt x="0" y="15240"/>
                  </a:moveTo>
                  <a:lnTo>
                    <a:pt x="198119" y="15240"/>
                  </a:lnTo>
                  <a:lnTo>
                    <a:pt x="198119" y="0"/>
                  </a:lnTo>
                  <a:lnTo>
                    <a:pt x="0" y="0"/>
                  </a:lnTo>
                  <a:lnTo>
                    <a:pt x="0" y="15240"/>
                  </a:lnTo>
                  <a:close/>
                </a:path>
              </a:pathLst>
            </a:custGeom>
            <a:solidFill>
              <a:srgbClr val="000000"/>
            </a:solidFill>
          </p:spPr>
          <p:txBody>
            <a:bodyPr wrap="square" lIns="0" tIns="0" rIns="0" bIns="0" rtlCol="0"/>
            <a:lstStyle/>
            <a:p/>
          </p:txBody>
        </p:sp>
        <p:sp>
          <p:nvSpPr>
            <p:cNvPr id="125" name="object 125"/>
            <p:cNvSpPr/>
            <p:nvPr/>
          </p:nvSpPr>
          <p:spPr>
            <a:xfrm>
              <a:off x="5092445" y="2439161"/>
              <a:ext cx="0" cy="73025"/>
            </a:xfrm>
            <a:custGeom>
              <a:avLst/>
              <a:gdLst/>
              <a:ahLst/>
              <a:cxnLst/>
              <a:rect l="l" t="t" r="r" b="b"/>
              <a:pathLst>
                <a:path h="73025">
                  <a:moveTo>
                    <a:pt x="0" y="72898"/>
                  </a:moveTo>
                  <a:lnTo>
                    <a:pt x="0" y="0"/>
                  </a:lnTo>
                </a:path>
              </a:pathLst>
            </a:custGeom>
            <a:ln w="13716">
              <a:solidFill>
                <a:srgbClr val="000000"/>
              </a:solidFill>
            </a:ln>
          </p:spPr>
          <p:txBody>
            <a:bodyPr wrap="square" lIns="0" tIns="0" rIns="0" bIns="0" rtlCol="0"/>
            <a:lstStyle/>
            <a:p/>
          </p:txBody>
        </p:sp>
        <p:sp>
          <p:nvSpPr>
            <p:cNvPr id="126" name="object 126"/>
            <p:cNvSpPr/>
            <p:nvPr/>
          </p:nvSpPr>
          <p:spPr>
            <a:xfrm>
              <a:off x="5289804" y="2452057"/>
              <a:ext cx="199390" cy="59690"/>
            </a:xfrm>
            <a:custGeom>
              <a:avLst/>
              <a:gdLst/>
              <a:ahLst/>
              <a:cxnLst/>
              <a:rect l="l" t="t" r="r" b="b"/>
              <a:pathLst>
                <a:path w="199389" h="59689">
                  <a:moveTo>
                    <a:pt x="199212" y="0"/>
                  </a:moveTo>
                  <a:lnTo>
                    <a:pt x="0" y="0"/>
                  </a:lnTo>
                  <a:lnTo>
                    <a:pt x="0" y="59367"/>
                  </a:lnTo>
                  <a:lnTo>
                    <a:pt x="199212" y="59367"/>
                  </a:lnTo>
                  <a:lnTo>
                    <a:pt x="199212" y="0"/>
                  </a:lnTo>
                  <a:close/>
                </a:path>
              </a:pathLst>
            </a:custGeom>
            <a:solidFill>
              <a:srgbClr val="919191"/>
            </a:solidFill>
          </p:spPr>
          <p:txBody>
            <a:bodyPr wrap="square" lIns="0" tIns="0" rIns="0" bIns="0" rtlCol="0"/>
            <a:lstStyle/>
            <a:p/>
          </p:txBody>
        </p:sp>
        <p:sp>
          <p:nvSpPr>
            <p:cNvPr id="127" name="object 127"/>
            <p:cNvSpPr/>
            <p:nvPr/>
          </p:nvSpPr>
          <p:spPr>
            <a:xfrm>
              <a:off x="5289804" y="2444446"/>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128" name="object 128"/>
            <p:cNvSpPr/>
            <p:nvPr/>
          </p:nvSpPr>
          <p:spPr>
            <a:xfrm>
              <a:off x="5490210" y="2452877"/>
              <a:ext cx="0" cy="59690"/>
            </a:xfrm>
            <a:custGeom>
              <a:avLst/>
              <a:gdLst/>
              <a:ahLst/>
              <a:cxnLst/>
              <a:rect l="l" t="t" r="r" b="b"/>
              <a:pathLst>
                <a:path h="59689">
                  <a:moveTo>
                    <a:pt x="0" y="0"/>
                  </a:moveTo>
                  <a:lnTo>
                    <a:pt x="0" y="59309"/>
                  </a:lnTo>
                </a:path>
              </a:pathLst>
            </a:custGeom>
            <a:ln w="13716">
              <a:solidFill>
                <a:srgbClr val="000000"/>
              </a:solidFill>
            </a:ln>
          </p:spPr>
          <p:txBody>
            <a:bodyPr wrap="square" lIns="0" tIns="0" rIns="0" bIns="0" rtlCol="0"/>
            <a:lstStyle/>
            <a:p/>
          </p:txBody>
        </p:sp>
        <p:sp>
          <p:nvSpPr>
            <p:cNvPr id="129" name="object 129"/>
            <p:cNvSpPr/>
            <p:nvPr/>
          </p:nvSpPr>
          <p:spPr>
            <a:xfrm>
              <a:off x="5289804" y="2503874"/>
              <a:ext cx="199390" cy="13970"/>
            </a:xfrm>
            <a:custGeom>
              <a:avLst/>
              <a:gdLst/>
              <a:ahLst/>
              <a:cxnLst/>
              <a:rect l="l" t="t" r="r" b="b"/>
              <a:pathLst>
                <a:path w="199389" h="13969">
                  <a:moveTo>
                    <a:pt x="199224" y="0"/>
                  </a:moveTo>
                  <a:lnTo>
                    <a:pt x="0" y="0"/>
                  </a:lnTo>
                  <a:lnTo>
                    <a:pt x="0" y="13646"/>
                  </a:lnTo>
                  <a:lnTo>
                    <a:pt x="199224" y="13646"/>
                  </a:lnTo>
                  <a:lnTo>
                    <a:pt x="199224" y="0"/>
                  </a:lnTo>
                  <a:close/>
                </a:path>
              </a:pathLst>
            </a:custGeom>
            <a:solidFill>
              <a:srgbClr val="000000"/>
            </a:solidFill>
          </p:spPr>
          <p:txBody>
            <a:bodyPr wrap="square" lIns="0" tIns="0" rIns="0" bIns="0" rtlCol="0"/>
            <a:lstStyle/>
            <a:p/>
          </p:txBody>
        </p:sp>
        <p:sp>
          <p:nvSpPr>
            <p:cNvPr id="130" name="object 130"/>
            <p:cNvSpPr/>
            <p:nvPr/>
          </p:nvSpPr>
          <p:spPr>
            <a:xfrm>
              <a:off x="5290566" y="2452877"/>
              <a:ext cx="0" cy="59690"/>
            </a:xfrm>
            <a:custGeom>
              <a:avLst/>
              <a:gdLst/>
              <a:ahLst/>
              <a:cxnLst/>
              <a:rect l="l" t="t" r="r" b="b"/>
              <a:pathLst>
                <a:path h="59689">
                  <a:moveTo>
                    <a:pt x="0" y="59309"/>
                  </a:moveTo>
                  <a:lnTo>
                    <a:pt x="0" y="0"/>
                  </a:lnTo>
                </a:path>
              </a:pathLst>
            </a:custGeom>
            <a:ln w="13716">
              <a:solidFill>
                <a:srgbClr val="000000"/>
              </a:solidFill>
            </a:ln>
          </p:spPr>
          <p:txBody>
            <a:bodyPr wrap="square" lIns="0" tIns="0" rIns="0" bIns="0" rtlCol="0"/>
            <a:lstStyle/>
            <a:p/>
          </p:txBody>
        </p:sp>
        <p:sp>
          <p:nvSpPr>
            <p:cNvPr id="131" name="object 131"/>
            <p:cNvSpPr/>
            <p:nvPr/>
          </p:nvSpPr>
          <p:spPr>
            <a:xfrm>
              <a:off x="3445763" y="3066288"/>
              <a:ext cx="2907665" cy="0"/>
            </a:xfrm>
            <a:custGeom>
              <a:avLst/>
              <a:gdLst/>
              <a:ahLst/>
              <a:cxnLst/>
              <a:rect l="l" t="t" r="r" b="b"/>
              <a:pathLst>
                <a:path w="2907665">
                  <a:moveTo>
                    <a:pt x="0" y="0"/>
                  </a:moveTo>
                  <a:lnTo>
                    <a:pt x="2907157" y="0"/>
                  </a:lnTo>
                </a:path>
              </a:pathLst>
            </a:custGeom>
            <a:ln w="15240">
              <a:solidFill>
                <a:srgbClr val="000000"/>
              </a:solidFill>
            </a:ln>
          </p:spPr>
          <p:txBody>
            <a:bodyPr wrap="square" lIns="0" tIns="0" rIns="0" bIns="0" rtlCol="0"/>
            <a:lstStyle/>
            <a:p/>
          </p:txBody>
        </p:sp>
        <p:sp>
          <p:nvSpPr>
            <p:cNvPr id="132" name="object 132"/>
            <p:cNvSpPr/>
            <p:nvPr/>
          </p:nvSpPr>
          <p:spPr>
            <a:xfrm>
              <a:off x="3471671" y="2977941"/>
              <a:ext cx="200025" cy="73025"/>
            </a:xfrm>
            <a:custGeom>
              <a:avLst/>
              <a:gdLst/>
              <a:ahLst/>
              <a:cxnLst/>
              <a:rect l="l" t="t" r="r" b="b"/>
              <a:pathLst>
                <a:path w="200025" h="73025">
                  <a:moveTo>
                    <a:pt x="199529" y="0"/>
                  </a:moveTo>
                  <a:lnTo>
                    <a:pt x="0" y="0"/>
                  </a:lnTo>
                  <a:lnTo>
                    <a:pt x="0" y="72979"/>
                  </a:lnTo>
                  <a:lnTo>
                    <a:pt x="199529" y="72979"/>
                  </a:lnTo>
                  <a:lnTo>
                    <a:pt x="199529" y="0"/>
                  </a:lnTo>
                  <a:close/>
                </a:path>
              </a:pathLst>
            </a:custGeom>
            <a:solidFill>
              <a:srgbClr val="919191"/>
            </a:solidFill>
          </p:spPr>
          <p:txBody>
            <a:bodyPr wrap="square" lIns="0" tIns="0" rIns="0" bIns="0" rtlCol="0"/>
            <a:lstStyle/>
            <a:p/>
          </p:txBody>
        </p:sp>
        <p:sp>
          <p:nvSpPr>
            <p:cNvPr id="133" name="object 133"/>
            <p:cNvSpPr/>
            <p:nvPr/>
          </p:nvSpPr>
          <p:spPr>
            <a:xfrm>
              <a:off x="3471671" y="2971742"/>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134" name="object 134"/>
            <p:cNvSpPr/>
            <p:nvPr/>
          </p:nvSpPr>
          <p:spPr>
            <a:xfrm>
              <a:off x="3668267" y="2977895"/>
              <a:ext cx="0" cy="73025"/>
            </a:xfrm>
            <a:custGeom>
              <a:avLst/>
              <a:gdLst/>
              <a:ahLst/>
              <a:cxnLst/>
              <a:rect l="l" t="t" r="r" b="b"/>
              <a:pathLst>
                <a:path h="73025">
                  <a:moveTo>
                    <a:pt x="0" y="0"/>
                  </a:moveTo>
                  <a:lnTo>
                    <a:pt x="0" y="72898"/>
                  </a:lnTo>
                </a:path>
              </a:pathLst>
            </a:custGeom>
            <a:ln w="6096">
              <a:solidFill>
                <a:srgbClr val="000000"/>
              </a:solidFill>
            </a:ln>
          </p:spPr>
          <p:txBody>
            <a:bodyPr wrap="square" lIns="0" tIns="0" rIns="0" bIns="0" rtlCol="0"/>
            <a:lstStyle/>
            <a:p/>
          </p:txBody>
        </p:sp>
        <p:sp>
          <p:nvSpPr>
            <p:cNvPr id="135" name="object 135"/>
            <p:cNvSpPr/>
            <p:nvPr/>
          </p:nvSpPr>
          <p:spPr>
            <a:xfrm>
              <a:off x="3471671" y="3043427"/>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136" name="object 136"/>
            <p:cNvSpPr/>
            <p:nvPr/>
          </p:nvSpPr>
          <p:spPr>
            <a:xfrm>
              <a:off x="3472433" y="2978657"/>
              <a:ext cx="0" cy="73025"/>
            </a:xfrm>
            <a:custGeom>
              <a:avLst/>
              <a:gdLst/>
              <a:ahLst/>
              <a:cxnLst/>
              <a:rect l="l" t="t" r="r" b="b"/>
              <a:pathLst>
                <a:path h="73025">
                  <a:moveTo>
                    <a:pt x="0" y="72897"/>
                  </a:moveTo>
                  <a:lnTo>
                    <a:pt x="0" y="0"/>
                  </a:lnTo>
                </a:path>
              </a:pathLst>
            </a:custGeom>
            <a:ln w="13716">
              <a:solidFill>
                <a:srgbClr val="000000"/>
              </a:solidFill>
            </a:ln>
          </p:spPr>
          <p:txBody>
            <a:bodyPr wrap="square" lIns="0" tIns="0" rIns="0" bIns="0" rtlCol="0"/>
            <a:lstStyle/>
            <a:p/>
          </p:txBody>
        </p:sp>
        <p:sp>
          <p:nvSpPr>
            <p:cNvPr id="137" name="object 137"/>
            <p:cNvSpPr/>
            <p:nvPr/>
          </p:nvSpPr>
          <p:spPr>
            <a:xfrm>
              <a:off x="3671315" y="2948970"/>
              <a:ext cx="199390" cy="102235"/>
            </a:xfrm>
            <a:custGeom>
              <a:avLst/>
              <a:gdLst/>
              <a:ahLst/>
              <a:cxnLst/>
              <a:rect l="l" t="t" r="r" b="b"/>
              <a:pathLst>
                <a:path w="199389" h="102235">
                  <a:moveTo>
                    <a:pt x="199212" y="0"/>
                  </a:moveTo>
                  <a:lnTo>
                    <a:pt x="0" y="0"/>
                  </a:lnTo>
                  <a:lnTo>
                    <a:pt x="0" y="102077"/>
                  </a:lnTo>
                  <a:lnTo>
                    <a:pt x="199212" y="102077"/>
                  </a:lnTo>
                  <a:lnTo>
                    <a:pt x="199212" y="0"/>
                  </a:lnTo>
                  <a:close/>
                </a:path>
              </a:pathLst>
            </a:custGeom>
            <a:solidFill>
              <a:srgbClr val="919191"/>
            </a:solidFill>
          </p:spPr>
          <p:txBody>
            <a:bodyPr wrap="square" lIns="0" tIns="0" rIns="0" bIns="0" rtlCol="0"/>
            <a:lstStyle/>
            <a:p/>
          </p:txBody>
        </p:sp>
        <p:sp>
          <p:nvSpPr>
            <p:cNvPr id="138" name="object 138"/>
            <p:cNvSpPr/>
            <p:nvPr/>
          </p:nvSpPr>
          <p:spPr>
            <a:xfrm>
              <a:off x="3671315" y="2941270"/>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139" name="object 139"/>
            <p:cNvSpPr/>
            <p:nvPr/>
          </p:nvSpPr>
          <p:spPr>
            <a:xfrm>
              <a:off x="3866387" y="2948939"/>
              <a:ext cx="0" cy="102235"/>
            </a:xfrm>
            <a:custGeom>
              <a:avLst/>
              <a:gdLst/>
              <a:ahLst/>
              <a:cxnLst/>
              <a:rect l="l" t="t" r="r" b="b"/>
              <a:pathLst>
                <a:path h="102235">
                  <a:moveTo>
                    <a:pt x="0" y="0"/>
                  </a:moveTo>
                  <a:lnTo>
                    <a:pt x="0" y="102108"/>
                  </a:lnTo>
                </a:path>
              </a:pathLst>
            </a:custGeom>
            <a:ln w="6096">
              <a:solidFill>
                <a:srgbClr val="000000"/>
              </a:solidFill>
            </a:ln>
          </p:spPr>
          <p:txBody>
            <a:bodyPr wrap="square" lIns="0" tIns="0" rIns="0" bIns="0" rtlCol="0"/>
            <a:lstStyle/>
            <a:p/>
          </p:txBody>
        </p:sp>
        <p:sp>
          <p:nvSpPr>
            <p:cNvPr id="140" name="object 140"/>
            <p:cNvSpPr/>
            <p:nvPr/>
          </p:nvSpPr>
          <p:spPr>
            <a:xfrm>
              <a:off x="3671315" y="3051047"/>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141" name="object 141"/>
            <p:cNvSpPr/>
            <p:nvPr/>
          </p:nvSpPr>
          <p:spPr>
            <a:xfrm>
              <a:off x="3672077" y="2949701"/>
              <a:ext cx="0" cy="102235"/>
            </a:xfrm>
            <a:custGeom>
              <a:avLst/>
              <a:gdLst/>
              <a:ahLst/>
              <a:cxnLst/>
              <a:rect l="l" t="t" r="r" b="b"/>
              <a:pathLst>
                <a:path h="102235">
                  <a:moveTo>
                    <a:pt x="0" y="102108"/>
                  </a:moveTo>
                  <a:lnTo>
                    <a:pt x="0" y="0"/>
                  </a:lnTo>
                </a:path>
              </a:pathLst>
            </a:custGeom>
            <a:ln w="13716">
              <a:solidFill>
                <a:srgbClr val="000000"/>
              </a:solidFill>
            </a:ln>
          </p:spPr>
          <p:txBody>
            <a:bodyPr wrap="square" lIns="0" tIns="0" rIns="0" bIns="0" rtlCol="0"/>
            <a:lstStyle/>
            <a:p/>
          </p:txBody>
        </p:sp>
        <p:sp>
          <p:nvSpPr>
            <p:cNvPr id="142" name="object 142"/>
            <p:cNvSpPr/>
            <p:nvPr/>
          </p:nvSpPr>
          <p:spPr>
            <a:xfrm>
              <a:off x="3869436" y="2904743"/>
              <a:ext cx="200025" cy="146685"/>
            </a:xfrm>
            <a:custGeom>
              <a:avLst/>
              <a:gdLst/>
              <a:ahLst/>
              <a:cxnLst/>
              <a:rect l="l" t="t" r="r" b="b"/>
              <a:pathLst>
                <a:path w="200025" h="146685">
                  <a:moveTo>
                    <a:pt x="199529" y="0"/>
                  </a:moveTo>
                  <a:lnTo>
                    <a:pt x="0" y="0"/>
                  </a:lnTo>
                  <a:lnTo>
                    <a:pt x="0" y="146303"/>
                  </a:lnTo>
                  <a:lnTo>
                    <a:pt x="199529" y="146303"/>
                  </a:lnTo>
                  <a:lnTo>
                    <a:pt x="199529" y="0"/>
                  </a:lnTo>
                  <a:close/>
                </a:path>
              </a:pathLst>
            </a:custGeom>
            <a:solidFill>
              <a:srgbClr val="919191"/>
            </a:solidFill>
          </p:spPr>
          <p:txBody>
            <a:bodyPr wrap="square" lIns="0" tIns="0" rIns="0" bIns="0" rtlCol="0"/>
            <a:lstStyle/>
            <a:p/>
          </p:txBody>
        </p:sp>
        <p:sp>
          <p:nvSpPr>
            <p:cNvPr id="143" name="object 143"/>
            <p:cNvSpPr/>
            <p:nvPr/>
          </p:nvSpPr>
          <p:spPr>
            <a:xfrm>
              <a:off x="3869436" y="2898590"/>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144" name="object 144"/>
            <p:cNvSpPr/>
            <p:nvPr/>
          </p:nvSpPr>
          <p:spPr>
            <a:xfrm>
              <a:off x="4066031" y="2904743"/>
              <a:ext cx="0" cy="146685"/>
            </a:xfrm>
            <a:custGeom>
              <a:avLst/>
              <a:gdLst/>
              <a:ahLst/>
              <a:cxnLst/>
              <a:rect l="l" t="t" r="r" b="b"/>
              <a:pathLst>
                <a:path h="146685">
                  <a:moveTo>
                    <a:pt x="0" y="0"/>
                  </a:moveTo>
                  <a:lnTo>
                    <a:pt x="0" y="146176"/>
                  </a:lnTo>
                </a:path>
              </a:pathLst>
            </a:custGeom>
            <a:ln w="6096">
              <a:solidFill>
                <a:srgbClr val="000000"/>
              </a:solidFill>
            </a:ln>
          </p:spPr>
          <p:txBody>
            <a:bodyPr wrap="square" lIns="0" tIns="0" rIns="0" bIns="0" rtlCol="0"/>
            <a:lstStyle/>
            <a:p/>
          </p:txBody>
        </p:sp>
        <p:sp>
          <p:nvSpPr>
            <p:cNvPr id="145" name="object 145"/>
            <p:cNvSpPr/>
            <p:nvPr/>
          </p:nvSpPr>
          <p:spPr>
            <a:xfrm>
              <a:off x="3869436" y="3043427"/>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146" name="object 146"/>
            <p:cNvSpPr/>
            <p:nvPr/>
          </p:nvSpPr>
          <p:spPr>
            <a:xfrm>
              <a:off x="3870197" y="2905505"/>
              <a:ext cx="0" cy="146685"/>
            </a:xfrm>
            <a:custGeom>
              <a:avLst/>
              <a:gdLst/>
              <a:ahLst/>
              <a:cxnLst/>
              <a:rect l="l" t="t" r="r" b="b"/>
              <a:pathLst>
                <a:path h="146685">
                  <a:moveTo>
                    <a:pt x="0" y="146177"/>
                  </a:moveTo>
                  <a:lnTo>
                    <a:pt x="0" y="0"/>
                  </a:lnTo>
                </a:path>
              </a:pathLst>
            </a:custGeom>
            <a:ln w="13716">
              <a:solidFill>
                <a:srgbClr val="000000"/>
              </a:solidFill>
            </a:ln>
          </p:spPr>
          <p:txBody>
            <a:bodyPr wrap="square" lIns="0" tIns="0" rIns="0" bIns="0" rtlCol="0"/>
            <a:lstStyle/>
            <a:p/>
          </p:txBody>
        </p:sp>
        <p:sp>
          <p:nvSpPr>
            <p:cNvPr id="147" name="object 147"/>
            <p:cNvSpPr/>
            <p:nvPr/>
          </p:nvSpPr>
          <p:spPr>
            <a:xfrm>
              <a:off x="4069079" y="2846895"/>
              <a:ext cx="199390" cy="204470"/>
            </a:xfrm>
            <a:custGeom>
              <a:avLst/>
              <a:gdLst/>
              <a:ahLst/>
              <a:cxnLst/>
              <a:rect l="l" t="t" r="r" b="b"/>
              <a:pathLst>
                <a:path w="199389" h="204469">
                  <a:moveTo>
                    <a:pt x="199212" y="0"/>
                  </a:moveTo>
                  <a:lnTo>
                    <a:pt x="0" y="0"/>
                  </a:lnTo>
                  <a:lnTo>
                    <a:pt x="0" y="204152"/>
                  </a:lnTo>
                  <a:lnTo>
                    <a:pt x="199212" y="204152"/>
                  </a:lnTo>
                  <a:lnTo>
                    <a:pt x="199212" y="0"/>
                  </a:lnTo>
                  <a:close/>
                </a:path>
              </a:pathLst>
            </a:custGeom>
            <a:solidFill>
              <a:srgbClr val="919191"/>
            </a:solidFill>
          </p:spPr>
          <p:txBody>
            <a:bodyPr wrap="square" lIns="0" tIns="0" rIns="0" bIns="0" rtlCol="0"/>
            <a:lstStyle/>
            <a:p/>
          </p:txBody>
        </p:sp>
        <p:sp>
          <p:nvSpPr>
            <p:cNvPr id="148" name="object 148"/>
            <p:cNvSpPr/>
            <p:nvPr/>
          </p:nvSpPr>
          <p:spPr>
            <a:xfrm>
              <a:off x="4069079" y="2839162"/>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149" name="object 149"/>
            <p:cNvSpPr/>
            <p:nvPr/>
          </p:nvSpPr>
          <p:spPr>
            <a:xfrm>
              <a:off x="4265675" y="2846831"/>
              <a:ext cx="0" cy="204470"/>
            </a:xfrm>
            <a:custGeom>
              <a:avLst/>
              <a:gdLst/>
              <a:ahLst/>
              <a:cxnLst/>
              <a:rect l="l" t="t" r="r" b="b"/>
              <a:pathLst>
                <a:path h="204469">
                  <a:moveTo>
                    <a:pt x="0" y="0"/>
                  </a:moveTo>
                  <a:lnTo>
                    <a:pt x="0" y="204215"/>
                  </a:lnTo>
                </a:path>
              </a:pathLst>
            </a:custGeom>
            <a:ln w="6096">
              <a:solidFill>
                <a:srgbClr val="000000"/>
              </a:solidFill>
            </a:ln>
          </p:spPr>
          <p:txBody>
            <a:bodyPr wrap="square" lIns="0" tIns="0" rIns="0" bIns="0" rtlCol="0"/>
            <a:lstStyle/>
            <a:p/>
          </p:txBody>
        </p:sp>
        <p:sp>
          <p:nvSpPr>
            <p:cNvPr id="150" name="object 150"/>
            <p:cNvSpPr/>
            <p:nvPr/>
          </p:nvSpPr>
          <p:spPr>
            <a:xfrm>
              <a:off x="4069079" y="3043427"/>
              <a:ext cx="199390" cy="15240"/>
            </a:xfrm>
            <a:custGeom>
              <a:avLst/>
              <a:gdLst/>
              <a:ahLst/>
              <a:cxnLst/>
              <a:rect l="l" t="t" r="r" b="b"/>
              <a:pathLst>
                <a:path w="199389" h="15239">
                  <a:moveTo>
                    <a:pt x="0" y="15240"/>
                  </a:moveTo>
                  <a:lnTo>
                    <a:pt x="199262" y="15240"/>
                  </a:lnTo>
                  <a:lnTo>
                    <a:pt x="199262" y="0"/>
                  </a:lnTo>
                  <a:lnTo>
                    <a:pt x="0" y="0"/>
                  </a:lnTo>
                  <a:lnTo>
                    <a:pt x="0" y="15240"/>
                  </a:lnTo>
                  <a:close/>
                </a:path>
              </a:pathLst>
            </a:custGeom>
            <a:solidFill>
              <a:srgbClr val="000000"/>
            </a:solidFill>
          </p:spPr>
          <p:txBody>
            <a:bodyPr wrap="square" lIns="0" tIns="0" rIns="0" bIns="0" rtlCol="0"/>
            <a:lstStyle/>
            <a:p/>
          </p:txBody>
        </p:sp>
        <p:sp>
          <p:nvSpPr>
            <p:cNvPr id="151" name="object 151"/>
            <p:cNvSpPr/>
            <p:nvPr/>
          </p:nvSpPr>
          <p:spPr>
            <a:xfrm>
              <a:off x="4069841" y="2847593"/>
              <a:ext cx="0" cy="204470"/>
            </a:xfrm>
            <a:custGeom>
              <a:avLst/>
              <a:gdLst/>
              <a:ahLst/>
              <a:cxnLst/>
              <a:rect l="l" t="t" r="r" b="b"/>
              <a:pathLst>
                <a:path h="204469">
                  <a:moveTo>
                    <a:pt x="0" y="204215"/>
                  </a:moveTo>
                  <a:lnTo>
                    <a:pt x="0" y="0"/>
                  </a:lnTo>
                </a:path>
              </a:pathLst>
            </a:custGeom>
            <a:ln w="13716">
              <a:solidFill>
                <a:srgbClr val="000000"/>
              </a:solidFill>
            </a:ln>
          </p:spPr>
          <p:txBody>
            <a:bodyPr wrap="square" lIns="0" tIns="0" rIns="0" bIns="0" rtlCol="0"/>
            <a:lstStyle/>
            <a:p/>
          </p:txBody>
        </p:sp>
        <p:sp>
          <p:nvSpPr>
            <p:cNvPr id="152" name="object 152"/>
            <p:cNvSpPr/>
            <p:nvPr/>
          </p:nvSpPr>
          <p:spPr>
            <a:xfrm>
              <a:off x="4268723" y="2788919"/>
              <a:ext cx="200025" cy="262255"/>
            </a:xfrm>
            <a:custGeom>
              <a:avLst/>
              <a:gdLst/>
              <a:ahLst/>
              <a:cxnLst/>
              <a:rect l="l" t="t" r="r" b="b"/>
              <a:pathLst>
                <a:path w="200025" h="262255">
                  <a:moveTo>
                    <a:pt x="199529" y="0"/>
                  </a:moveTo>
                  <a:lnTo>
                    <a:pt x="0" y="0"/>
                  </a:lnTo>
                  <a:lnTo>
                    <a:pt x="0" y="262000"/>
                  </a:lnTo>
                  <a:lnTo>
                    <a:pt x="199529" y="262000"/>
                  </a:lnTo>
                  <a:lnTo>
                    <a:pt x="199529" y="0"/>
                  </a:lnTo>
                  <a:close/>
                </a:path>
              </a:pathLst>
            </a:custGeom>
            <a:solidFill>
              <a:srgbClr val="919191"/>
            </a:solidFill>
          </p:spPr>
          <p:txBody>
            <a:bodyPr wrap="square" lIns="0" tIns="0" rIns="0" bIns="0" rtlCol="0"/>
            <a:lstStyle/>
            <a:p/>
          </p:txBody>
        </p:sp>
        <p:sp>
          <p:nvSpPr>
            <p:cNvPr id="153" name="object 153"/>
            <p:cNvSpPr/>
            <p:nvPr/>
          </p:nvSpPr>
          <p:spPr>
            <a:xfrm>
              <a:off x="4268723" y="2781242"/>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154" name="object 154"/>
            <p:cNvSpPr/>
            <p:nvPr/>
          </p:nvSpPr>
          <p:spPr>
            <a:xfrm>
              <a:off x="4463795" y="2788919"/>
              <a:ext cx="0" cy="262255"/>
            </a:xfrm>
            <a:custGeom>
              <a:avLst/>
              <a:gdLst/>
              <a:ahLst/>
              <a:cxnLst/>
              <a:rect l="l" t="t" r="r" b="b"/>
              <a:pathLst>
                <a:path h="262255">
                  <a:moveTo>
                    <a:pt x="0" y="0"/>
                  </a:moveTo>
                  <a:lnTo>
                    <a:pt x="0" y="262000"/>
                  </a:lnTo>
                </a:path>
              </a:pathLst>
            </a:custGeom>
            <a:ln w="6096">
              <a:solidFill>
                <a:srgbClr val="000000"/>
              </a:solidFill>
            </a:ln>
          </p:spPr>
          <p:txBody>
            <a:bodyPr wrap="square" lIns="0" tIns="0" rIns="0" bIns="0" rtlCol="0"/>
            <a:lstStyle/>
            <a:p/>
          </p:txBody>
        </p:sp>
        <p:sp>
          <p:nvSpPr>
            <p:cNvPr id="155" name="object 155"/>
            <p:cNvSpPr/>
            <p:nvPr/>
          </p:nvSpPr>
          <p:spPr>
            <a:xfrm>
              <a:off x="4268723" y="3051047"/>
              <a:ext cx="200025" cy="0"/>
            </a:xfrm>
            <a:custGeom>
              <a:avLst/>
              <a:gdLst/>
              <a:ahLst/>
              <a:cxnLst/>
              <a:rect l="l" t="t" r="r" b="b"/>
              <a:pathLst>
                <a:path w="200025">
                  <a:moveTo>
                    <a:pt x="199516" y="0"/>
                  </a:moveTo>
                  <a:lnTo>
                    <a:pt x="0" y="0"/>
                  </a:lnTo>
                </a:path>
              </a:pathLst>
            </a:custGeom>
            <a:ln w="15240">
              <a:solidFill>
                <a:srgbClr val="000000"/>
              </a:solidFill>
            </a:ln>
          </p:spPr>
          <p:txBody>
            <a:bodyPr wrap="square" lIns="0" tIns="0" rIns="0" bIns="0" rtlCol="0"/>
            <a:lstStyle/>
            <a:p/>
          </p:txBody>
        </p:sp>
        <p:sp>
          <p:nvSpPr>
            <p:cNvPr id="156" name="object 156"/>
            <p:cNvSpPr/>
            <p:nvPr/>
          </p:nvSpPr>
          <p:spPr>
            <a:xfrm>
              <a:off x="4269486" y="2789681"/>
              <a:ext cx="0" cy="262255"/>
            </a:xfrm>
            <a:custGeom>
              <a:avLst/>
              <a:gdLst/>
              <a:ahLst/>
              <a:cxnLst/>
              <a:rect l="l" t="t" r="r" b="b"/>
              <a:pathLst>
                <a:path h="262255">
                  <a:moveTo>
                    <a:pt x="0" y="262000"/>
                  </a:moveTo>
                  <a:lnTo>
                    <a:pt x="0" y="0"/>
                  </a:lnTo>
                </a:path>
              </a:pathLst>
            </a:custGeom>
            <a:ln w="13716">
              <a:solidFill>
                <a:srgbClr val="000000"/>
              </a:solidFill>
            </a:ln>
          </p:spPr>
          <p:txBody>
            <a:bodyPr wrap="square" lIns="0" tIns="0" rIns="0" bIns="0" rtlCol="0"/>
            <a:lstStyle/>
            <a:p/>
          </p:txBody>
        </p:sp>
        <p:sp>
          <p:nvSpPr>
            <p:cNvPr id="157" name="object 157"/>
            <p:cNvSpPr/>
            <p:nvPr/>
          </p:nvSpPr>
          <p:spPr>
            <a:xfrm>
              <a:off x="4466844" y="2758427"/>
              <a:ext cx="199390" cy="292100"/>
            </a:xfrm>
            <a:custGeom>
              <a:avLst/>
              <a:gdLst/>
              <a:ahLst/>
              <a:cxnLst/>
              <a:rect l="l" t="t" r="r" b="b"/>
              <a:pathLst>
                <a:path w="199389" h="292100">
                  <a:moveTo>
                    <a:pt x="199212" y="0"/>
                  </a:moveTo>
                  <a:lnTo>
                    <a:pt x="0" y="0"/>
                  </a:lnTo>
                  <a:lnTo>
                    <a:pt x="0" y="291985"/>
                  </a:lnTo>
                  <a:lnTo>
                    <a:pt x="199212" y="291985"/>
                  </a:lnTo>
                  <a:lnTo>
                    <a:pt x="199212" y="0"/>
                  </a:lnTo>
                  <a:close/>
                </a:path>
              </a:pathLst>
            </a:custGeom>
            <a:solidFill>
              <a:srgbClr val="919191"/>
            </a:solidFill>
          </p:spPr>
          <p:txBody>
            <a:bodyPr wrap="square" lIns="0" tIns="0" rIns="0" bIns="0" rtlCol="0"/>
            <a:lstStyle/>
            <a:p/>
          </p:txBody>
        </p:sp>
        <p:sp>
          <p:nvSpPr>
            <p:cNvPr id="158" name="object 158"/>
            <p:cNvSpPr/>
            <p:nvPr/>
          </p:nvSpPr>
          <p:spPr>
            <a:xfrm>
              <a:off x="4466844" y="2752286"/>
              <a:ext cx="199390" cy="13970"/>
            </a:xfrm>
            <a:custGeom>
              <a:avLst/>
              <a:gdLst/>
              <a:ahLst/>
              <a:cxnLst/>
              <a:rect l="l" t="t" r="r" b="b"/>
              <a:pathLst>
                <a:path w="199389" h="13969">
                  <a:moveTo>
                    <a:pt x="199224" y="0"/>
                  </a:moveTo>
                  <a:lnTo>
                    <a:pt x="0" y="0"/>
                  </a:lnTo>
                  <a:lnTo>
                    <a:pt x="0" y="13646"/>
                  </a:lnTo>
                  <a:lnTo>
                    <a:pt x="199224" y="13646"/>
                  </a:lnTo>
                  <a:lnTo>
                    <a:pt x="199224" y="0"/>
                  </a:lnTo>
                  <a:close/>
                </a:path>
              </a:pathLst>
            </a:custGeom>
            <a:solidFill>
              <a:srgbClr val="000000"/>
            </a:solidFill>
          </p:spPr>
          <p:txBody>
            <a:bodyPr wrap="square" lIns="0" tIns="0" rIns="0" bIns="0" rtlCol="0"/>
            <a:lstStyle/>
            <a:p/>
          </p:txBody>
        </p:sp>
        <p:sp>
          <p:nvSpPr>
            <p:cNvPr id="159" name="object 159"/>
            <p:cNvSpPr/>
            <p:nvPr/>
          </p:nvSpPr>
          <p:spPr>
            <a:xfrm>
              <a:off x="4667250" y="2759201"/>
              <a:ext cx="0" cy="292735"/>
            </a:xfrm>
            <a:custGeom>
              <a:avLst/>
              <a:gdLst/>
              <a:ahLst/>
              <a:cxnLst/>
              <a:rect l="l" t="t" r="r" b="b"/>
              <a:pathLst>
                <a:path h="292735">
                  <a:moveTo>
                    <a:pt x="0" y="0"/>
                  </a:moveTo>
                  <a:lnTo>
                    <a:pt x="0" y="292608"/>
                  </a:lnTo>
                </a:path>
              </a:pathLst>
            </a:custGeom>
            <a:ln w="13716">
              <a:solidFill>
                <a:srgbClr val="000000"/>
              </a:solidFill>
            </a:ln>
          </p:spPr>
          <p:txBody>
            <a:bodyPr wrap="square" lIns="0" tIns="0" rIns="0" bIns="0" rtlCol="0"/>
            <a:lstStyle/>
            <a:p/>
          </p:txBody>
        </p:sp>
        <p:sp>
          <p:nvSpPr>
            <p:cNvPr id="160" name="object 160"/>
            <p:cNvSpPr/>
            <p:nvPr/>
          </p:nvSpPr>
          <p:spPr>
            <a:xfrm>
              <a:off x="4466844" y="3043427"/>
              <a:ext cx="199390" cy="15240"/>
            </a:xfrm>
            <a:custGeom>
              <a:avLst/>
              <a:gdLst/>
              <a:ahLst/>
              <a:cxnLst/>
              <a:rect l="l" t="t" r="r" b="b"/>
              <a:pathLst>
                <a:path w="199389" h="15239">
                  <a:moveTo>
                    <a:pt x="0" y="15240"/>
                  </a:moveTo>
                  <a:lnTo>
                    <a:pt x="199262" y="15240"/>
                  </a:lnTo>
                  <a:lnTo>
                    <a:pt x="199262" y="0"/>
                  </a:lnTo>
                  <a:lnTo>
                    <a:pt x="0" y="0"/>
                  </a:lnTo>
                  <a:lnTo>
                    <a:pt x="0" y="15240"/>
                  </a:lnTo>
                  <a:close/>
                </a:path>
              </a:pathLst>
            </a:custGeom>
            <a:solidFill>
              <a:srgbClr val="000000"/>
            </a:solidFill>
          </p:spPr>
          <p:txBody>
            <a:bodyPr wrap="square" lIns="0" tIns="0" rIns="0" bIns="0" rtlCol="0"/>
            <a:lstStyle/>
            <a:p/>
          </p:txBody>
        </p:sp>
        <p:sp>
          <p:nvSpPr>
            <p:cNvPr id="161" name="object 161"/>
            <p:cNvSpPr/>
            <p:nvPr/>
          </p:nvSpPr>
          <p:spPr>
            <a:xfrm>
              <a:off x="4467605" y="2759201"/>
              <a:ext cx="0" cy="292735"/>
            </a:xfrm>
            <a:custGeom>
              <a:avLst/>
              <a:gdLst/>
              <a:ahLst/>
              <a:cxnLst/>
              <a:rect l="l" t="t" r="r" b="b"/>
              <a:pathLst>
                <a:path h="292735">
                  <a:moveTo>
                    <a:pt x="0" y="292608"/>
                  </a:moveTo>
                  <a:lnTo>
                    <a:pt x="0" y="0"/>
                  </a:lnTo>
                </a:path>
              </a:pathLst>
            </a:custGeom>
            <a:ln w="13716">
              <a:solidFill>
                <a:srgbClr val="000000"/>
              </a:solidFill>
            </a:ln>
          </p:spPr>
          <p:txBody>
            <a:bodyPr wrap="square" lIns="0" tIns="0" rIns="0" bIns="0" rtlCol="0"/>
            <a:lstStyle/>
            <a:p/>
          </p:txBody>
        </p:sp>
        <p:sp>
          <p:nvSpPr>
            <p:cNvPr id="162" name="object 162"/>
            <p:cNvSpPr/>
            <p:nvPr/>
          </p:nvSpPr>
          <p:spPr>
            <a:xfrm>
              <a:off x="4666488" y="2831630"/>
              <a:ext cx="200025" cy="219710"/>
            </a:xfrm>
            <a:custGeom>
              <a:avLst/>
              <a:gdLst/>
              <a:ahLst/>
              <a:cxnLst/>
              <a:rect l="l" t="t" r="r" b="b"/>
              <a:pathLst>
                <a:path w="200025" h="219710">
                  <a:moveTo>
                    <a:pt x="199529" y="0"/>
                  </a:moveTo>
                  <a:lnTo>
                    <a:pt x="0" y="0"/>
                  </a:lnTo>
                  <a:lnTo>
                    <a:pt x="0" y="219290"/>
                  </a:lnTo>
                  <a:lnTo>
                    <a:pt x="199529" y="219290"/>
                  </a:lnTo>
                  <a:lnTo>
                    <a:pt x="199529" y="0"/>
                  </a:lnTo>
                  <a:close/>
                </a:path>
              </a:pathLst>
            </a:custGeom>
            <a:solidFill>
              <a:srgbClr val="919191"/>
            </a:solidFill>
          </p:spPr>
          <p:txBody>
            <a:bodyPr wrap="square" lIns="0" tIns="0" rIns="0" bIns="0" rtlCol="0"/>
            <a:lstStyle/>
            <a:p/>
          </p:txBody>
        </p:sp>
        <p:sp>
          <p:nvSpPr>
            <p:cNvPr id="163" name="object 163"/>
            <p:cNvSpPr/>
            <p:nvPr/>
          </p:nvSpPr>
          <p:spPr>
            <a:xfrm>
              <a:off x="4666488" y="2825438"/>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164" name="object 164"/>
            <p:cNvSpPr/>
            <p:nvPr/>
          </p:nvSpPr>
          <p:spPr>
            <a:xfrm>
              <a:off x="4866894" y="2832354"/>
              <a:ext cx="0" cy="219710"/>
            </a:xfrm>
            <a:custGeom>
              <a:avLst/>
              <a:gdLst/>
              <a:ahLst/>
              <a:cxnLst/>
              <a:rect l="l" t="t" r="r" b="b"/>
              <a:pathLst>
                <a:path h="219710">
                  <a:moveTo>
                    <a:pt x="0" y="0"/>
                  </a:moveTo>
                  <a:lnTo>
                    <a:pt x="0" y="219201"/>
                  </a:lnTo>
                </a:path>
              </a:pathLst>
            </a:custGeom>
            <a:ln w="13716">
              <a:solidFill>
                <a:srgbClr val="000000"/>
              </a:solidFill>
            </a:ln>
          </p:spPr>
          <p:txBody>
            <a:bodyPr wrap="square" lIns="0" tIns="0" rIns="0" bIns="0" rtlCol="0"/>
            <a:lstStyle/>
            <a:p/>
          </p:txBody>
        </p:sp>
        <p:sp>
          <p:nvSpPr>
            <p:cNvPr id="165" name="object 165"/>
            <p:cNvSpPr/>
            <p:nvPr/>
          </p:nvSpPr>
          <p:spPr>
            <a:xfrm>
              <a:off x="4666488" y="3043427"/>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166" name="object 166"/>
            <p:cNvSpPr/>
            <p:nvPr/>
          </p:nvSpPr>
          <p:spPr>
            <a:xfrm>
              <a:off x="4667250" y="2832354"/>
              <a:ext cx="0" cy="219710"/>
            </a:xfrm>
            <a:custGeom>
              <a:avLst/>
              <a:gdLst/>
              <a:ahLst/>
              <a:cxnLst/>
              <a:rect l="l" t="t" r="r" b="b"/>
              <a:pathLst>
                <a:path h="219710">
                  <a:moveTo>
                    <a:pt x="0" y="219201"/>
                  </a:moveTo>
                  <a:lnTo>
                    <a:pt x="0" y="0"/>
                  </a:lnTo>
                </a:path>
              </a:pathLst>
            </a:custGeom>
            <a:ln w="13716">
              <a:solidFill>
                <a:srgbClr val="000000"/>
              </a:solidFill>
            </a:ln>
          </p:spPr>
          <p:txBody>
            <a:bodyPr wrap="square" lIns="0" tIns="0" rIns="0" bIns="0" rtlCol="0"/>
            <a:lstStyle/>
            <a:p/>
          </p:txBody>
        </p:sp>
        <p:sp>
          <p:nvSpPr>
            <p:cNvPr id="167" name="object 167"/>
            <p:cNvSpPr/>
            <p:nvPr/>
          </p:nvSpPr>
          <p:spPr>
            <a:xfrm>
              <a:off x="4866132" y="2904743"/>
              <a:ext cx="199390" cy="146685"/>
            </a:xfrm>
            <a:custGeom>
              <a:avLst/>
              <a:gdLst/>
              <a:ahLst/>
              <a:cxnLst/>
              <a:rect l="l" t="t" r="r" b="b"/>
              <a:pathLst>
                <a:path w="199389" h="146685">
                  <a:moveTo>
                    <a:pt x="199212" y="0"/>
                  </a:moveTo>
                  <a:lnTo>
                    <a:pt x="0" y="0"/>
                  </a:lnTo>
                  <a:lnTo>
                    <a:pt x="0" y="146303"/>
                  </a:lnTo>
                  <a:lnTo>
                    <a:pt x="199212" y="146303"/>
                  </a:lnTo>
                  <a:lnTo>
                    <a:pt x="199212" y="0"/>
                  </a:lnTo>
                  <a:close/>
                </a:path>
              </a:pathLst>
            </a:custGeom>
            <a:solidFill>
              <a:srgbClr val="919191"/>
            </a:solidFill>
          </p:spPr>
          <p:txBody>
            <a:bodyPr wrap="square" lIns="0" tIns="0" rIns="0" bIns="0" rtlCol="0"/>
            <a:lstStyle/>
            <a:p/>
          </p:txBody>
        </p:sp>
        <p:sp>
          <p:nvSpPr>
            <p:cNvPr id="168" name="object 168"/>
            <p:cNvSpPr/>
            <p:nvPr/>
          </p:nvSpPr>
          <p:spPr>
            <a:xfrm>
              <a:off x="4866132" y="2898590"/>
              <a:ext cx="199390" cy="13970"/>
            </a:xfrm>
            <a:custGeom>
              <a:avLst/>
              <a:gdLst/>
              <a:ahLst/>
              <a:cxnLst/>
              <a:rect l="l" t="t" r="r" b="b"/>
              <a:pathLst>
                <a:path w="199389" h="13969">
                  <a:moveTo>
                    <a:pt x="199224" y="0"/>
                  </a:moveTo>
                  <a:lnTo>
                    <a:pt x="0" y="0"/>
                  </a:lnTo>
                  <a:lnTo>
                    <a:pt x="0" y="13646"/>
                  </a:lnTo>
                  <a:lnTo>
                    <a:pt x="199224" y="13646"/>
                  </a:lnTo>
                  <a:lnTo>
                    <a:pt x="199224" y="0"/>
                  </a:lnTo>
                  <a:close/>
                </a:path>
              </a:pathLst>
            </a:custGeom>
            <a:solidFill>
              <a:srgbClr val="000000"/>
            </a:solidFill>
          </p:spPr>
          <p:txBody>
            <a:bodyPr wrap="square" lIns="0" tIns="0" rIns="0" bIns="0" rtlCol="0"/>
            <a:lstStyle/>
            <a:p/>
          </p:txBody>
        </p:sp>
        <p:sp>
          <p:nvSpPr>
            <p:cNvPr id="169" name="object 169"/>
            <p:cNvSpPr/>
            <p:nvPr/>
          </p:nvSpPr>
          <p:spPr>
            <a:xfrm>
              <a:off x="5065013" y="2905505"/>
              <a:ext cx="0" cy="146685"/>
            </a:xfrm>
            <a:custGeom>
              <a:avLst/>
              <a:gdLst/>
              <a:ahLst/>
              <a:cxnLst/>
              <a:rect l="l" t="t" r="r" b="b"/>
              <a:pathLst>
                <a:path h="146685">
                  <a:moveTo>
                    <a:pt x="0" y="0"/>
                  </a:moveTo>
                  <a:lnTo>
                    <a:pt x="0" y="146177"/>
                  </a:lnTo>
                </a:path>
              </a:pathLst>
            </a:custGeom>
            <a:ln w="13716">
              <a:solidFill>
                <a:srgbClr val="000000"/>
              </a:solidFill>
            </a:ln>
          </p:spPr>
          <p:txBody>
            <a:bodyPr wrap="square" lIns="0" tIns="0" rIns="0" bIns="0" rtlCol="0"/>
            <a:lstStyle/>
            <a:p/>
          </p:txBody>
        </p:sp>
        <p:sp>
          <p:nvSpPr>
            <p:cNvPr id="170" name="object 170"/>
            <p:cNvSpPr/>
            <p:nvPr/>
          </p:nvSpPr>
          <p:spPr>
            <a:xfrm>
              <a:off x="4866132" y="3051047"/>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171" name="object 171"/>
            <p:cNvSpPr/>
            <p:nvPr/>
          </p:nvSpPr>
          <p:spPr>
            <a:xfrm>
              <a:off x="4866894" y="2905505"/>
              <a:ext cx="0" cy="146685"/>
            </a:xfrm>
            <a:custGeom>
              <a:avLst/>
              <a:gdLst/>
              <a:ahLst/>
              <a:cxnLst/>
              <a:rect l="l" t="t" r="r" b="b"/>
              <a:pathLst>
                <a:path h="146685">
                  <a:moveTo>
                    <a:pt x="0" y="146177"/>
                  </a:moveTo>
                  <a:lnTo>
                    <a:pt x="0" y="0"/>
                  </a:lnTo>
                </a:path>
              </a:pathLst>
            </a:custGeom>
            <a:ln w="13716">
              <a:solidFill>
                <a:srgbClr val="000000"/>
              </a:solidFill>
            </a:ln>
          </p:spPr>
          <p:txBody>
            <a:bodyPr wrap="square" lIns="0" tIns="0" rIns="0" bIns="0" rtlCol="0"/>
            <a:lstStyle/>
            <a:p/>
          </p:txBody>
        </p:sp>
        <p:sp>
          <p:nvSpPr>
            <p:cNvPr id="172" name="object 172"/>
            <p:cNvSpPr/>
            <p:nvPr/>
          </p:nvSpPr>
          <p:spPr>
            <a:xfrm>
              <a:off x="5064251" y="2977941"/>
              <a:ext cx="200025" cy="73025"/>
            </a:xfrm>
            <a:custGeom>
              <a:avLst/>
              <a:gdLst/>
              <a:ahLst/>
              <a:cxnLst/>
              <a:rect l="l" t="t" r="r" b="b"/>
              <a:pathLst>
                <a:path w="200025" h="73025">
                  <a:moveTo>
                    <a:pt x="199529" y="0"/>
                  </a:moveTo>
                  <a:lnTo>
                    <a:pt x="0" y="0"/>
                  </a:lnTo>
                  <a:lnTo>
                    <a:pt x="0" y="72979"/>
                  </a:lnTo>
                  <a:lnTo>
                    <a:pt x="199529" y="72979"/>
                  </a:lnTo>
                  <a:lnTo>
                    <a:pt x="199529" y="0"/>
                  </a:lnTo>
                  <a:close/>
                </a:path>
              </a:pathLst>
            </a:custGeom>
            <a:solidFill>
              <a:srgbClr val="919191"/>
            </a:solidFill>
          </p:spPr>
          <p:txBody>
            <a:bodyPr wrap="square" lIns="0" tIns="0" rIns="0" bIns="0" rtlCol="0"/>
            <a:lstStyle/>
            <a:p/>
          </p:txBody>
        </p:sp>
        <p:sp>
          <p:nvSpPr>
            <p:cNvPr id="173" name="object 173"/>
            <p:cNvSpPr/>
            <p:nvPr/>
          </p:nvSpPr>
          <p:spPr>
            <a:xfrm>
              <a:off x="5064251" y="2971742"/>
              <a:ext cx="200025" cy="13970"/>
            </a:xfrm>
            <a:custGeom>
              <a:avLst/>
              <a:gdLst/>
              <a:ahLst/>
              <a:cxnLst/>
              <a:rect l="l" t="t" r="r" b="b"/>
              <a:pathLst>
                <a:path w="200025" h="13969">
                  <a:moveTo>
                    <a:pt x="199491" y="0"/>
                  </a:moveTo>
                  <a:lnTo>
                    <a:pt x="0" y="0"/>
                  </a:lnTo>
                  <a:lnTo>
                    <a:pt x="0" y="13646"/>
                  </a:lnTo>
                  <a:lnTo>
                    <a:pt x="199491" y="13646"/>
                  </a:lnTo>
                  <a:lnTo>
                    <a:pt x="199491" y="0"/>
                  </a:lnTo>
                  <a:close/>
                </a:path>
              </a:pathLst>
            </a:custGeom>
            <a:solidFill>
              <a:srgbClr val="000000"/>
            </a:solidFill>
          </p:spPr>
          <p:txBody>
            <a:bodyPr wrap="square" lIns="0" tIns="0" rIns="0" bIns="0" rtlCol="0"/>
            <a:lstStyle/>
            <a:p/>
          </p:txBody>
        </p:sp>
        <p:sp>
          <p:nvSpPr>
            <p:cNvPr id="174" name="object 174"/>
            <p:cNvSpPr/>
            <p:nvPr/>
          </p:nvSpPr>
          <p:spPr>
            <a:xfrm>
              <a:off x="5264657" y="2978657"/>
              <a:ext cx="0" cy="73025"/>
            </a:xfrm>
            <a:custGeom>
              <a:avLst/>
              <a:gdLst/>
              <a:ahLst/>
              <a:cxnLst/>
              <a:rect l="l" t="t" r="r" b="b"/>
              <a:pathLst>
                <a:path h="73025">
                  <a:moveTo>
                    <a:pt x="0" y="0"/>
                  </a:moveTo>
                  <a:lnTo>
                    <a:pt x="0" y="72897"/>
                  </a:lnTo>
                </a:path>
              </a:pathLst>
            </a:custGeom>
            <a:ln w="13716">
              <a:solidFill>
                <a:srgbClr val="000000"/>
              </a:solidFill>
            </a:ln>
          </p:spPr>
          <p:txBody>
            <a:bodyPr wrap="square" lIns="0" tIns="0" rIns="0" bIns="0" rtlCol="0"/>
            <a:lstStyle/>
            <a:p/>
          </p:txBody>
        </p:sp>
        <p:sp>
          <p:nvSpPr>
            <p:cNvPr id="175" name="object 175"/>
            <p:cNvSpPr/>
            <p:nvPr/>
          </p:nvSpPr>
          <p:spPr>
            <a:xfrm>
              <a:off x="5064251" y="3043427"/>
              <a:ext cx="200025" cy="15240"/>
            </a:xfrm>
            <a:custGeom>
              <a:avLst/>
              <a:gdLst/>
              <a:ahLst/>
              <a:cxnLst/>
              <a:rect l="l" t="t" r="r" b="b"/>
              <a:pathLst>
                <a:path w="200025" h="15239">
                  <a:moveTo>
                    <a:pt x="0" y="15240"/>
                  </a:moveTo>
                  <a:lnTo>
                    <a:pt x="199517" y="15240"/>
                  </a:lnTo>
                  <a:lnTo>
                    <a:pt x="199517" y="0"/>
                  </a:lnTo>
                  <a:lnTo>
                    <a:pt x="0" y="0"/>
                  </a:lnTo>
                  <a:lnTo>
                    <a:pt x="0" y="15240"/>
                  </a:lnTo>
                  <a:close/>
                </a:path>
              </a:pathLst>
            </a:custGeom>
            <a:solidFill>
              <a:srgbClr val="000000"/>
            </a:solidFill>
          </p:spPr>
          <p:txBody>
            <a:bodyPr wrap="square" lIns="0" tIns="0" rIns="0" bIns="0" rtlCol="0"/>
            <a:lstStyle/>
            <a:p/>
          </p:txBody>
        </p:sp>
        <p:sp>
          <p:nvSpPr>
            <p:cNvPr id="176" name="object 176"/>
            <p:cNvSpPr/>
            <p:nvPr/>
          </p:nvSpPr>
          <p:spPr>
            <a:xfrm>
              <a:off x="5065013" y="2978657"/>
              <a:ext cx="0" cy="73025"/>
            </a:xfrm>
            <a:custGeom>
              <a:avLst/>
              <a:gdLst/>
              <a:ahLst/>
              <a:cxnLst/>
              <a:rect l="l" t="t" r="r" b="b"/>
              <a:pathLst>
                <a:path h="73025">
                  <a:moveTo>
                    <a:pt x="0" y="72897"/>
                  </a:moveTo>
                  <a:lnTo>
                    <a:pt x="0" y="0"/>
                  </a:lnTo>
                </a:path>
              </a:pathLst>
            </a:custGeom>
            <a:ln w="13716">
              <a:solidFill>
                <a:srgbClr val="000000"/>
              </a:solidFill>
            </a:ln>
          </p:spPr>
          <p:txBody>
            <a:bodyPr wrap="square" lIns="0" tIns="0" rIns="0" bIns="0" rtlCol="0"/>
            <a:lstStyle/>
            <a:p/>
          </p:txBody>
        </p:sp>
        <p:sp>
          <p:nvSpPr>
            <p:cNvPr id="177" name="object 177"/>
            <p:cNvSpPr/>
            <p:nvPr/>
          </p:nvSpPr>
          <p:spPr>
            <a:xfrm>
              <a:off x="5263895" y="3022047"/>
              <a:ext cx="199390" cy="29209"/>
            </a:xfrm>
            <a:custGeom>
              <a:avLst/>
              <a:gdLst/>
              <a:ahLst/>
              <a:cxnLst/>
              <a:rect l="l" t="t" r="r" b="b"/>
              <a:pathLst>
                <a:path w="199389" h="29210">
                  <a:moveTo>
                    <a:pt x="199212" y="0"/>
                  </a:moveTo>
                  <a:lnTo>
                    <a:pt x="0" y="0"/>
                  </a:lnTo>
                  <a:lnTo>
                    <a:pt x="0" y="28746"/>
                  </a:lnTo>
                  <a:lnTo>
                    <a:pt x="199212" y="28746"/>
                  </a:lnTo>
                  <a:lnTo>
                    <a:pt x="199212" y="0"/>
                  </a:lnTo>
                  <a:close/>
                </a:path>
              </a:pathLst>
            </a:custGeom>
            <a:solidFill>
              <a:srgbClr val="919191"/>
            </a:solidFill>
          </p:spPr>
          <p:txBody>
            <a:bodyPr wrap="square" lIns="0" tIns="0" rIns="0" bIns="0" rtlCol="0"/>
            <a:lstStyle/>
            <a:p/>
          </p:txBody>
        </p:sp>
        <p:sp>
          <p:nvSpPr>
            <p:cNvPr id="178" name="object 178"/>
            <p:cNvSpPr/>
            <p:nvPr/>
          </p:nvSpPr>
          <p:spPr>
            <a:xfrm>
              <a:off x="5263895" y="3014422"/>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179" name="object 179"/>
            <p:cNvSpPr/>
            <p:nvPr/>
          </p:nvSpPr>
          <p:spPr>
            <a:xfrm>
              <a:off x="5464301" y="3022853"/>
              <a:ext cx="0" cy="29209"/>
            </a:xfrm>
            <a:custGeom>
              <a:avLst/>
              <a:gdLst/>
              <a:ahLst/>
              <a:cxnLst/>
              <a:rect l="l" t="t" r="r" b="b"/>
              <a:pathLst>
                <a:path h="29210">
                  <a:moveTo>
                    <a:pt x="0" y="0"/>
                  </a:moveTo>
                  <a:lnTo>
                    <a:pt x="0" y="28701"/>
                  </a:lnTo>
                </a:path>
              </a:pathLst>
            </a:custGeom>
            <a:ln w="13716">
              <a:solidFill>
                <a:srgbClr val="000000"/>
              </a:solidFill>
            </a:ln>
          </p:spPr>
          <p:txBody>
            <a:bodyPr wrap="square" lIns="0" tIns="0" rIns="0" bIns="0" rtlCol="0"/>
            <a:lstStyle/>
            <a:p/>
          </p:txBody>
        </p:sp>
        <p:sp>
          <p:nvSpPr>
            <p:cNvPr id="180" name="object 180"/>
            <p:cNvSpPr/>
            <p:nvPr/>
          </p:nvSpPr>
          <p:spPr>
            <a:xfrm>
              <a:off x="5263895" y="3043378"/>
              <a:ext cx="199390" cy="15240"/>
            </a:xfrm>
            <a:custGeom>
              <a:avLst/>
              <a:gdLst/>
              <a:ahLst/>
              <a:cxnLst/>
              <a:rect l="l" t="t" r="r" b="b"/>
              <a:pathLst>
                <a:path w="199389" h="15239">
                  <a:moveTo>
                    <a:pt x="199224" y="0"/>
                  </a:moveTo>
                  <a:lnTo>
                    <a:pt x="0" y="0"/>
                  </a:lnTo>
                  <a:lnTo>
                    <a:pt x="0" y="15162"/>
                  </a:lnTo>
                  <a:lnTo>
                    <a:pt x="199224" y="15162"/>
                  </a:lnTo>
                  <a:lnTo>
                    <a:pt x="199224" y="0"/>
                  </a:lnTo>
                  <a:close/>
                </a:path>
              </a:pathLst>
            </a:custGeom>
            <a:solidFill>
              <a:srgbClr val="000000"/>
            </a:solidFill>
          </p:spPr>
          <p:txBody>
            <a:bodyPr wrap="square" lIns="0" tIns="0" rIns="0" bIns="0" rtlCol="0"/>
            <a:lstStyle/>
            <a:p/>
          </p:txBody>
        </p:sp>
        <p:sp>
          <p:nvSpPr>
            <p:cNvPr id="181" name="object 181"/>
            <p:cNvSpPr/>
            <p:nvPr/>
          </p:nvSpPr>
          <p:spPr>
            <a:xfrm>
              <a:off x="5264657" y="3022853"/>
              <a:ext cx="0" cy="29209"/>
            </a:xfrm>
            <a:custGeom>
              <a:avLst/>
              <a:gdLst/>
              <a:ahLst/>
              <a:cxnLst/>
              <a:rect l="l" t="t" r="r" b="b"/>
              <a:pathLst>
                <a:path h="29210">
                  <a:moveTo>
                    <a:pt x="0" y="28701"/>
                  </a:moveTo>
                  <a:lnTo>
                    <a:pt x="0" y="0"/>
                  </a:lnTo>
                </a:path>
              </a:pathLst>
            </a:custGeom>
            <a:ln w="13716">
              <a:solidFill>
                <a:srgbClr val="000000"/>
              </a:solidFill>
            </a:ln>
          </p:spPr>
          <p:txBody>
            <a:bodyPr wrap="square" lIns="0" tIns="0" rIns="0" bIns="0" rtlCol="0"/>
            <a:lstStyle/>
            <a:p/>
          </p:txBody>
        </p:sp>
        <p:sp>
          <p:nvSpPr>
            <p:cNvPr id="182" name="object 182"/>
            <p:cNvSpPr/>
            <p:nvPr/>
          </p:nvSpPr>
          <p:spPr>
            <a:xfrm>
              <a:off x="3697223" y="3690302"/>
              <a:ext cx="226060" cy="0"/>
            </a:xfrm>
            <a:custGeom>
              <a:avLst/>
              <a:gdLst/>
              <a:ahLst/>
              <a:cxnLst/>
              <a:rect l="l" t="t" r="r" b="b"/>
              <a:pathLst>
                <a:path w="226060">
                  <a:moveTo>
                    <a:pt x="0" y="0"/>
                  </a:moveTo>
                  <a:lnTo>
                    <a:pt x="225551" y="0"/>
                  </a:lnTo>
                </a:path>
              </a:pathLst>
            </a:custGeom>
            <a:ln w="7493">
              <a:solidFill>
                <a:srgbClr val="000000"/>
              </a:solidFill>
            </a:ln>
          </p:spPr>
          <p:txBody>
            <a:bodyPr wrap="square" lIns="0" tIns="0" rIns="0" bIns="0" rtlCol="0"/>
            <a:lstStyle/>
            <a:p/>
          </p:txBody>
        </p:sp>
        <p:sp>
          <p:nvSpPr>
            <p:cNvPr id="183" name="object 183"/>
            <p:cNvSpPr/>
            <p:nvPr/>
          </p:nvSpPr>
          <p:spPr>
            <a:xfrm>
              <a:off x="4122204" y="3686555"/>
              <a:ext cx="0" cy="7620"/>
            </a:xfrm>
            <a:custGeom>
              <a:avLst/>
              <a:gdLst/>
              <a:ahLst/>
              <a:cxnLst/>
              <a:rect l="l" t="t" r="r" b="b"/>
              <a:pathLst>
                <a:path h="7620">
                  <a:moveTo>
                    <a:pt x="0" y="0"/>
                  </a:moveTo>
                  <a:lnTo>
                    <a:pt x="0" y="7493"/>
                  </a:lnTo>
                </a:path>
              </a:pathLst>
            </a:custGeom>
            <a:ln w="3175">
              <a:solidFill>
                <a:srgbClr val="000000"/>
              </a:solidFill>
            </a:ln>
          </p:spPr>
          <p:txBody>
            <a:bodyPr wrap="square" lIns="0" tIns="0" rIns="0" bIns="0" rtlCol="0"/>
            <a:lstStyle/>
            <a:p/>
          </p:txBody>
        </p:sp>
        <p:sp>
          <p:nvSpPr>
            <p:cNvPr id="184" name="object 184"/>
            <p:cNvSpPr/>
            <p:nvPr/>
          </p:nvSpPr>
          <p:spPr>
            <a:xfrm>
              <a:off x="4519974" y="3690086"/>
              <a:ext cx="2084705" cy="635"/>
            </a:xfrm>
            <a:custGeom>
              <a:avLst/>
              <a:gdLst/>
              <a:ahLst/>
              <a:cxnLst/>
              <a:rect l="l" t="t" r="r" b="b"/>
              <a:pathLst>
                <a:path w="2084704" h="635">
                  <a:moveTo>
                    <a:pt x="0" y="0"/>
                  </a:moveTo>
                  <a:lnTo>
                    <a:pt x="0" y="431"/>
                  </a:lnTo>
                </a:path>
                <a:path w="2084704" h="635">
                  <a:moveTo>
                    <a:pt x="796829" y="215"/>
                  </a:moveTo>
                  <a:lnTo>
                    <a:pt x="797261" y="215"/>
                  </a:lnTo>
                </a:path>
                <a:path w="2084704" h="635">
                  <a:moveTo>
                    <a:pt x="1194606" y="215"/>
                  </a:moveTo>
                  <a:lnTo>
                    <a:pt x="1195025" y="215"/>
                  </a:lnTo>
                </a:path>
                <a:path w="2084704" h="635">
                  <a:moveTo>
                    <a:pt x="1792319" y="215"/>
                  </a:moveTo>
                  <a:lnTo>
                    <a:pt x="2084406" y="215"/>
                  </a:lnTo>
                </a:path>
              </a:pathLst>
            </a:custGeom>
            <a:ln w="3175">
              <a:solidFill>
                <a:srgbClr val="000000"/>
              </a:solidFill>
            </a:ln>
          </p:spPr>
          <p:txBody>
            <a:bodyPr wrap="square" lIns="0" tIns="0" rIns="0" bIns="0" rtlCol="0"/>
            <a:lstStyle/>
            <a:p/>
          </p:txBody>
        </p:sp>
        <p:sp>
          <p:nvSpPr>
            <p:cNvPr id="185" name="object 185"/>
            <p:cNvSpPr/>
            <p:nvPr/>
          </p:nvSpPr>
          <p:spPr>
            <a:xfrm>
              <a:off x="3697223" y="3697922"/>
              <a:ext cx="2907665" cy="0"/>
            </a:xfrm>
            <a:custGeom>
              <a:avLst/>
              <a:gdLst/>
              <a:ahLst/>
              <a:cxnLst/>
              <a:rect l="l" t="t" r="r" b="b"/>
              <a:pathLst>
                <a:path w="2907665">
                  <a:moveTo>
                    <a:pt x="0" y="0"/>
                  </a:moveTo>
                  <a:lnTo>
                    <a:pt x="2907156" y="0"/>
                  </a:lnTo>
                </a:path>
              </a:pathLst>
            </a:custGeom>
            <a:ln w="7493">
              <a:solidFill>
                <a:srgbClr val="000000"/>
              </a:solidFill>
            </a:ln>
          </p:spPr>
          <p:txBody>
            <a:bodyPr wrap="square" lIns="0" tIns="0" rIns="0" bIns="0" rtlCol="0"/>
            <a:lstStyle/>
            <a:p/>
          </p:txBody>
        </p:sp>
        <p:sp>
          <p:nvSpPr>
            <p:cNvPr id="186" name="object 186"/>
            <p:cNvSpPr/>
            <p:nvPr/>
          </p:nvSpPr>
          <p:spPr>
            <a:xfrm>
              <a:off x="3724655" y="3621069"/>
              <a:ext cx="198120" cy="73025"/>
            </a:xfrm>
            <a:custGeom>
              <a:avLst/>
              <a:gdLst/>
              <a:ahLst/>
              <a:cxnLst/>
              <a:rect l="l" t="t" r="r" b="b"/>
              <a:pathLst>
                <a:path w="198120" h="73025">
                  <a:moveTo>
                    <a:pt x="198018" y="0"/>
                  </a:moveTo>
                  <a:lnTo>
                    <a:pt x="0" y="0"/>
                  </a:lnTo>
                  <a:lnTo>
                    <a:pt x="0" y="72979"/>
                  </a:lnTo>
                  <a:lnTo>
                    <a:pt x="198018" y="72979"/>
                  </a:lnTo>
                  <a:lnTo>
                    <a:pt x="198018" y="0"/>
                  </a:lnTo>
                  <a:close/>
                </a:path>
              </a:pathLst>
            </a:custGeom>
            <a:solidFill>
              <a:srgbClr val="919191"/>
            </a:solidFill>
          </p:spPr>
          <p:txBody>
            <a:bodyPr wrap="square" lIns="0" tIns="0" rIns="0" bIns="0" rtlCol="0"/>
            <a:lstStyle/>
            <a:p/>
          </p:txBody>
        </p:sp>
        <p:sp>
          <p:nvSpPr>
            <p:cNvPr id="187" name="object 187"/>
            <p:cNvSpPr/>
            <p:nvPr/>
          </p:nvSpPr>
          <p:spPr>
            <a:xfrm>
              <a:off x="3724655" y="3613351"/>
              <a:ext cx="198120" cy="15240"/>
            </a:xfrm>
            <a:custGeom>
              <a:avLst/>
              <a:gdLst/>
              <a:ahLst/>
              <a:cxnLst/>
              <a:rect l="l" t="t" r="r" b="b"/>
              <a:pathLst>
                <a:path w="198120" h="15239">
                  <a:moveTo>
                    <a:pt x="197967" y="0"/>
                  </a:moveTo>
                  <a:lnTo>
                    <a:pt x="0" y="0"/>
                  </a:lnTo>
                  <a:lnTo>
                    <a:pt x="0" y="15165"/>
                  </a:lnTo>
                  <a:lnTo>
                    <a:pt x="197967" y="15165"/>
                  </a:lnTo>
                  <a:lnTo>
                    <a:pt x="197967" y="0"/>
                  </a:lnTo>
                  <a:close/>
                </a:path>
              </a:pathLst>
            </a:custGeom>
            <a:solidFill>
              <a:srgbClr val="000000"/>
            </a:solidFill>
          </p:spPr>
          <p:txBody>
            <a:bodyPr wrap="square" lIns="0" tIns="0" rIns="0" bIns="0" rtlCol="0"/>
            <a:lstStyle/>
            <a:p/>
          </p:txBody>
        </p:sp>
        <p:sp>
          <p:nvSpPr>
            <p:cNvPr id="188" name="object 188"/>
            <p:cNvSpPr/>
            <p:nvPr/>
          </p:nvSpPr>
          <p:spPr>
            <a:xfrm>
              <a:off x="3919727" y="3621023"/>
              <a:ext cx="0" cy="73025"/>
            </a:xfrm>
            <a:custGeom>
              <a:avLst/>
              <a:gdLst/>
              <a:ahLst/>
              <a:cxnLst/>
              <a:rect l="l" t="t" r="r" b="b"/>
              <a:pathLst>
                <a:path h="73025">
                  <a:moveTo>
                    <a:pt x="0" y="0"/>
                  </a:moveTo>
                  <a:lnTo>
                    <a:pt x="0" y="72898"/>
                  </a:lnTo>
                </a:path>
              </a:pathLst>
            </a:custGeom>
            <a:ln w="6096">
              <a:solidFill>
                <a:srgbClr val="000000"/>
              </a:solidFill>
            </a:ln>
          </p:spPr>
          <p:txBody>
            <a:bodyPr wrap="square" lIns="0" tIns="0" rIns="0" bIns="0" rtlCol="0"/>
            <a:lstStyle/>
            <a:p/>
          </p:txBody>
        </p:sp>
        <p:sp>
          <p:nvSpPr>
            <p:cNvPr id="189" name="object 189"/>
            <p:cNvSpPr/>
            <p:nvPr/>
          </p:nvSpPr>
          <p:spPr>
            <a:xfrm>
              <a:off x="3724655" y="3686555"/>
              <a:ext cx="198120" cy="15240"/>
            </a:xfrm>
            <a:custGeom>
              <a:avLst/>
              <a:gdLst/>
              <a:ahLst/>
              <a:cxnLst/>
              <a:rect l="l" t="t" r="r" b="b"/>
              <a:pathLst>
                <a:path w="198120" h="15239">
                  <a:moveTo>
                    <a:pt x="0" y="15240"/>
                  </a:moveTo>
                  <a:lnTo>
                    <a:pt x="197993" y="15240"/>
                  </a:lnTo>
                  <a:lnTo>
                    <a:pt x="197993" y="0"/>
                  </a:lnTo>
                  <a:lnTo>
                    <a:pt x="0" y="0"/>
                  </a:lnTo>
                  <a:lnTo>
                    <a:pt x="0" y="15240"/>
                  </a:lnTo>
                  <a:close/>
                </a:path>
              </a:pathLst>
            </a:custGeom>
            <a:solidFill>
              <a:srgbClr val="000000"/>
            </a:solidFill>
          </p:spPr>
          <p:txBody>
            <a:bodyPr wrap="square" lIns="0" tIns="0" rIns="0" bIns="0" rtlCol="0"/>
            <a:lstStyle/>
            <a:p/>
          </p:txBody>
        </p:sp>
        <p:sp>
          <p:nvSpPr>
            <p:cNvPr id="190" name="object 190"/>
            <p:cNvSpPr/>
            <p:nvPr/>
          </p:nvSpPr>
          <p:spPr>
            <a:xfrm>
              <a:off x="3725417" y="3621786"/>
              <a:ext cx="0" cy="73025"/>
            </a:xfrm>
            <a:custGeom>
              <a:avLst/>
              <a:gdLst/>
              <a:ahLst/>
              <a:cxnLst/>
              <a:rect l="l" t="t" r="r" b="b"/>
              <a:pathLst>
                <a:path h="73025">
                  <a:moveTo>
                    <a:pt x="0" y="72897"/>
                  </a:moveTo>
                  <a:lnTo>
                    <a:pt x="0" y="0"/>
                  </a:lnTo>
                </a:path>
              </a:pathLst>
            </a:custGeom>
            <a:ln w="13716">
              <a:solidFill>
                <a:srgbClr val="000000"/>
              </a:solidFill>
            </a:ln>
          </p:spPr>
          <p:txBody>
            <a:bodyPr wrap="square" lIns="0" tIns="0" rIns="0" bIns="0" rtlCol="0"/>
            <a:lstStyle/>
            <a:p/>
          </p:txBody>
        </p:sp>
        <p:sp>
          <p:nvSpPr>
            <p:cNvPr id="191" name="object 191"/>
            <p:cNvSpPr/>
            <p:nvPr/>
          </p:nvSpPr>
          <p:spPr>
            <a:xfrm>
              <a:off x="3922775" y="3576835"/>
              <a:ext cx="199390" cy="117475"/>
            </a:xfrm>
            <a:custGeom>
              <a:avLst/>
              <a:gdLst/>
              <a:ahLst/>
              <a:cxnLst/>
              <a:rect l="l" t="t" r="r" b="b"/>
              <a:pathLst>
                <a:path w="199389" h="117475">
                  <a:moveTo>
                    <a:pt x="199212" y="0"/>
                  </a:moveTo>
                  <a:lnTo>
                    <a:pt x="0" y="0"/>
                  </a:lnTo>
                  <a:lnTo>
                    <a:pt x="0" y="117213"/>
                  </a:lnTo>
                  <a:lnTo>
                    <a:pt x="199212" y="117213"/>
                  </a:lnTo>
                  <a:lnTo>
                    <a:pt x="199212" y="0"/>
                  </a:lnTo>
                  <a:close/>
                </a:path>
              </a:pathLst>
            </a:custGeom>
            <a:solidFill>
              <a:srgbClr val="919191"/>
            </a:solidFill>
          </p:spPr>
          <p:txBody>
            <a:bodyPr wrap="square" lIns="0" tIns="0" rIns="0" bIns="0" rtlCol="0"/>
            <a:lstStyle/>
            <a:p/>
          </p:txBody>
        </p:sp>
        <p:sp>
          <p:nvSpPr>
            <p:cNvPr id="192" name="object 192"/>
            <p:cNvSpPr/>
            <p:nvPr/>
          </p:nvSpPr>
          <p:spPr>
            <a:xfrm>
              <a:off x="3922775" y="3569155"/>
              <a:ext cx="199390" cy="15240"/>
            </a:xfrm>
            <a:custGeom>
              <a:avLst/>
              <a:gdLst/>
              <a:ahLst/>
              <a:cxnLst/>
              <a:rect l="l" t="t" r="r" b="b"/>
              <a:pathLst>
                <a:path w="199389"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193" name="object 193"/>
            <p:cNvSpPr/>
            <p:nvPr/>
          </p:nvSpPr>
          <p:spPr>
            <a:xfrm>
              <a:off x="4119372" y="3576827"/>
              <a:ext cx="0" cy="117475"/>
            </a:xfrm>
            <a:custGeom>
              <a:avLst/>
              <a:gdLst/>
              <a:ahLst/>
              <a:cxnLst/>
              <a:rect l="l" t="t" r="r" b="b"/>
              <a:pathLst>
                <a:path h="117475">
                  <a:moveTo>
                    <a:pt x="0" y="0"/>
                  </a:moveTo>
                  <a:lnTo>
                    <a:pt x="0" y="117094"/>
                  </a:lnTo>
                </a:path>
              </a:pathLst>
            </a:custGeom>
            <a:ln w="6096">
              <a:solidFill>
                <a:srgbClr val="000000"/>
              </a:solidFill>
            </a:ln>
          </p:spPr>
          <p:txBody>
            <a:bodyPr wrap="square" lIns="0" tIns="0" rIns="0" bIns="0" rtlCol="0"/>
            <a:lstStyle/>
            <a:p/>
          </p:txBody>
        </p:sp>
        <p:sp>
          <p:nvSpPr>
            <p:cNvPr id="194" name="object 194"/>
            <p:cNvSpPr/>
            <p:nvPr/>
          </p:nvSpPr>
          <p:spPr>
            <a:xfrm>
              <a:off x="3922775" y="3686555"/>
              <a:ext cx="199390" cy="15240"/>
            </a:xfrm>
            <a:custGeom>
              <a:avLst/>
              <a:gdLst/>
              <a:ahLst/>
              <a:cxnLst/>
              <a:rect l="l" t="t" r="r" b="b"/>
              <a:pathLst>
                <a:path w="199389" h="15239">
                  <a:moveTo>
                    <a:pt x="0" y="15240"/>
                  </a:moveTo>
                  <a:lnTo>
                    <a:pt x="199262" y="15240"/>
                  </a:lnTo>
                  <a:lnTo>
                    <a:pt x="199262" y="0"/>
                  </a:lnTo>
                  <a:lnTo>
                    <a:pt x="0" y="0"/>
                  </a:lnTo>
                  <a:lnTo>
                    <a:pt x="0" y="15240"/>
                  </a:lnTo>
                  <a:close/>
                </a:path>
              </a:pathLst>
            </a:custGeom>
            <a:solidFill>
              <a:srgbClr val="000000"/>
            </a:solidFill>
          </p:spPr>
          <p:txBody>
            <a:bodyPr wrap="square" lIns="0" tIns="0" rIns="0" bIns="0" rtlCol="0"/>
            <a:lstStyle/>
            <a:p/>
          </p:txBody>
        </p:sp>
        <p:sp>
          <p:nvSpPr>
            <p:cNvPr id="195" name="object 195"/>
            <p:cNvSpPr/>
            <p:nvPr/>
          </p:nvSpPr>
          <p:spPr>
            <a:xfrm>
              <a:off x="3923537" y="3577589"/>
              <a:ext cx="0" cy="117475"/>
            </a:xfrm>
            <a:custGeom>
              <a:avLst/>
              <a:gdLst/>
              <a:ahLst/>
              <a:cxnLst/>
              <a:rect l="l" t="t" r="r" b="b"/>
              <a:pathLst>
                <a:path h="117475">
                  <a:moveTo>
                    <a:pt x="0" y="117093"/>
                  </a:moveTo>
                  <a:lnTo>
                    <a:pt x="0" y="0"/>
                  </a:lnTo>
                </a:path>
              </a:pathLst>
            </a:custGeom>
            <a:ln w="13716">
              <a:solidFill>
                <a:srgbClr val="000000"/>
              </a:solidFill>
            </a:ln>
          </p:spPr>
          <p:txBody>
            <a:bodyPr wrap="square" lIns="0" tIns="0" rIns="0" bIns="0" rtlCol="0"/>
            <a:lstStyle/>
            <a:p/>
          </p:txBody>
        </p:sp>
        <p:sp>
          <p:nvSpPr>
            <p:cNvPr id="196" name="object 196"/>
            <p:cNvSpPr/>
            <p:nvPr/>
          </p:nvSpPr>
          <p:spPr>
            <a:xfrm>
              <a:off x="4122419" y="3532593"/>
              <a:ext cx="200025" cy="161925"/>
            </a:xfrm>
            <a:custGeom>
              <a:avLst/>
              <a:gdLst/>
              <a:ahLst/>
              <a:cxnLst/>
              <a:rect l="l" t="t" r="r" b="b"/>
              <a:pathLst>
                <a:path w="200025" h="161925">
                  <a:moveTo>
                    <a:pt x="199529" y="0"/>
                  </a:moveTo>
                  <a:lnTo>
                    <a:pt x="0" y="0"/>
                  </a:lnTo>
                  <a:lnTo>
                    <a:pt x="0" y="161455"/>
                  </a:lnTo>
                  <a:lnTo>
                    <a:pt x="199529" y="161455"/>
                  </a:lnTo>
                  <a:lnTo>
                    <a:pt x="199529" y="0"/>
                  </a:lnTo>
                  <a:close/>
                </a:path>
              </a:pathLst>
            </a:custGeom>
            <a:solidFill>
              <a:srgbClr val="919191"/>
            </a:solidFill>
          </p:spPr>
          <p:txBody>
            <a:bodyPr wrap="square" lIns="0" tIns="0" rIns="0" bIns="0" rtlCol="0"/>
            <a:lstStyle/>
            <a:p/>
          </p:txBody>
        </p:sp>
        <p:sp>
          <p:nvSpPr>
            <p:cNvPr id="197" name="object 197"/>
            <p:cNvSpPr/>
            <p:nvPr/>
          </p:nvSpPr>
          <p:spPr>
            <a:xfrm>
              <a:off x="4122419" y="3526476"/>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198" name="object 198"/>
            <p:cNvSpPr/>
            <p:nvPr/>
          </p:nvSpPr>
          <p:spPr>
            <a:xfrm>
              <a:off x="4317491" y="3532631"/>
              <a:ext cx="0" cy="161925"/>
            </a:xfrm>
            <a:custGeom>
              <a:avLst/>
              <a:gdLst/>
              <a:ahLst/>
              <a:cxnLst/>
              <a:rect l="l" t="t" r="r" b="b"/>
              <a:pathLst>
                <a:path h="161925">
                  <a:moveTo>
                    <a:pt x="0" y="0"/>
                  </a:moveTo>
                  <a:lnTo>
                    <a:pt x="0" y="161416"/>
                  </a:lnTo>
                </a:path>
              </a:pathLst>
            </a:custGeom>
            <a:ln w="6096">
              <a:solidFill>
                <a:srgbClr val="000000"/>
              </a:solidFill>
            </a:ln>
          </p:spPr>
          <p:txBody>
            <a:bodyPr wrap="square" lIns="0" tIns="0" rIns="0" bIns="0" rtlCol="0"/>
            <a:lstStyle/>
            <a:p/>
          </p:txBody>
        </p:sp>
        <p:sp>
          <p:nvSpPr>
            <p:cNvPr id="199" name="object 199"/>
            <p:cNvSpPr/>
            <p:nvPr/>
          </p:nvSpPr>
          <p:spPr>
            <a:xfrm>
              <a:off x="4122419" y="3694175"/>
              <a:ext cx="200025" cy="0"/>
            </a:xfrm>
            <a:custGeom>
              <a:avLst/>
              <a:gdLst/>
              <a:ahLst/>
              <a:cxnLst/>
              <a:rect l="l" t="t" r="r" b="b"/>
              <a:pathLst>
                <a:path w="200025">
                  <a:moveTo>
                    <a:pt x="199516" y="0"/>
                  </a:moveTo>
                  <a:lnTo>
                    <a:pt x="0" y="0"/>
                  </a:lnTo>
                </a:path>
              </a:pathLst>
            </a:custGeom>
            <a:ln w="15240">
              <a:solidFill>
                <a:srgbClr val="000000"/>
              </a:solidFill>
            </a:ln>
          </p:spPr>
          <p:txBody>
            <a:bodyPr wrap="square" lIns="0" tIns="0" rIns="0" bIns="0" rtlCol="0"/>
            <a:lstStyle/>
            <a:p/>
          </p:txBody>
        </p:sp>
        <p:sp>
          <p:nvSpPr>
            <p:cNvPr id="200" name="object 200"/>
            <p:cNvSpPr/>
            <p:nvPr/>
          </p:nvSpPr>
          <p:spPr>
            <a:xfrm>
              <a:off x="4123181" y="3533394"/>
              <a:ext cx="0" cy="161925"/>
            </a:xfrm>
            <a:custGeom>
              <a:avLst/>
              <a:gdLst/>
              <a:ahLst/>
              <a:cxnLst/>
              <a:rect l="l" t="t" r="r" b="b"/>
              <a:pathLst>
                <a:path h="161925">
                  <a:moveTo>
                    <a:pt x="0" y="161416"/>
                  </a:moveTo>
                  <a:lnTo>
                    <a:pt x="0" y="0"/>
                  </a:lnTo>
                </a:path>
              </a:pathLst>
            </a:custGeom>
            <a:ln w="13716">
              <a:solidFill>
                <a:srgbClr val="000000"/>
              </a:solidFill>
            </a:ln>
          </p:spPr>
          <p:txBody>
            <a:bodyPr wrap="square" lIns="0" tIns="0" rIns="0" bIns="0" rtlCol="0"/>
            <a:lstStyle/>
            <a:p/>
          </p:txBody>
        </p:sp>
        <p:sp>
          <p:nvSpPr>
            <p:cNvPr id="201" name="object 201"/>
            <p:cNvSpPr/>
            <p:nvPr/>
          </p:nvSpPr>
          <p:spPr>
            <a:xfrm>
              <a:off x="4322063" y="3474758"/>
              <a:ext cx="198120" cy="219710"/>
            </a:xfrm>
            <a:custGeom>
              <a:avLst/>
              <a:gdLst/>
              <a:ahLst/>
              <a:cxnLst/>
              <a:rect l="l" t="t" r="r" b="b"/>
              <a:pathLst>
                <a:path w="198120" h="219710">
                  <a:moveTo>
                    <a:pt x="197700" y="0"/>
                  </a:moveTo>
                  <a:lnTo>
                    <a:pt x="0" y="0"/>
                  </a:lnTo>
                  <a:lnTo>
                    <a:pt x="0" y="219290"/>
                  </a:lnTo>
                  <a:lnTo>
                    <a:pt x="197700" y="219290"/>
                  </a:lnTo>
                  <a:lnTo>
                    <a:pt x="197700" y="0"/>
                  </a:lnTo>
                  <a:close/>
                </a:path>
              </a:pathLst>
            </a:custGeom>
            <a:solidFill>
              <a:srgbClr val="919191"/>
            </a:solidFill>
          </p:spPr>
          <p:txBody>
            <a:bodyPr wrap="square" lIns="0" tIns="0" rIns="0" bIns="0" rtlCol="0"/>
            <a:lstStyle/>
            <a:p/>
          </p:txBody>
        </p:sp>
        <p:sp>
          <p:nvSpPr>
            <p:cNvPr id="202" name="object 202"/>
            <p:cNvSpPr/>
            <p:nvPr/>
          </p:nvSpPr>
          <p:spPr>
            <a:xfrm>
              <a:off x="4322063" y="3467047"/>
              <a:ext cx="198120" cy="15240"/>
            </a:xfrm>
            <a:custGeom>
              <a:avLst/>
              <a:gdLst/>
              <a:ahLst/>
              <a:cxnLst/>
              <a:rect l="l" t="t" r="r" b="b"/>
              <a:pathLst>
                <a:path w="198120" h="15239">
                  <a:moveTo>
                    <a:pt x="197713" y="0"/>
                  </a:moveTo>
                  <a:lnTo>
                    <a:pt x="0" y="0"/>
                  </a:lnTo>
                  <a:lnTo>
                    <a:pt x="0" y="15165"/>
                  </a:lnTo>
                  <a:lnTo>
                    <a:pt x="197713" y="15165"/>
                  </a:lnTo>
                  <a:lnTo>
                    <a:pt x="197713" y="0"/>
                  </a:lnTo>
                  <a:close/>
                </a:path>
              </a:pathLst>
            </a:custGeom>
            <a:solidFill>
              <a:srgbClr val="000000"/>
            </a:solidFill>
          </p:spPr>
          <p:txBody>
            <a:bodyPr wrap="square" lIns="0" tIns="0" rIns="0" bIns="0" rtlCol="0"/>
            <a:lstStyle/>
            <a:p/>
          </p:txBody>
        </p:sp>
        <p:sp>
          <p:nvSpPr>
            <p:cNvPr id="203" name="object 203"/>
            <p:cNvSpPr/>
            <p:nvPr/>
          </p:nvSpPr>
          <p:spPr>
            <a:xfrm>
              <a:off x="4517135" y="3474719"/>
              <a:ext cx="0" cy="219710"/>
            </a:xfrm>
            <a:custGeom>
              <a:avLst/>
              <a:gdLst/>
              <a:ahLst/>
              <a:cxnLst/>
              <a:rect l="l" t="t" r="r" b="b"/>
              <a:pathLst>
                <a:path h="219710">
                  <a:moveTo>
                    <a:pt x="0" y="0"/>
                  </a:moveTo>
                  <a:lnTo>
                    <a:pt x="0" y="219201"/>
                  </a:lnTo>
                </a:path>
              </a:pathLst>
            </a:custGeom>
            <a:ln w="6096">
              <a:solidFill>
                <a:srgbClr val="000000"/>
              </a:solidFill>
            </a:ln>
          </p:spPr>
          <p:txBody>
            <a:bodyPr wrap="square" lIns="0" tIns="0" rIns="0" bIns="0" rtlCol="0"/>
            <a:lstStyle/>
            <a:p/>
          </p:txBody>
        </p:sp>
        <p:sp>
          <p:nvSpPr>
            <p:cNvPr id="204" name="object 204"/>
            <p:cNvSpPr/>
            <p:nvPr/>
          </p:nvSpPr>
          <p:spPr>
            <a:xfrm>
              <a:off x="4322063" y="3686555"/>
              <a:ext cx="198120" cy="15240"/>
            </a:xfrm>
            <a:custGeom>
              <a:avLst/>
              <a:gdLst/>
              <a:ahLst/>
              <a:cxnLst/>
              <a:rect l="l" t="t" r="r" b="b"/>
              <a:pathLst>
                <a:path w="198120" h="15239">
                  <a:moveTo>
                    <a:pt x="0" y="15240"/>
                  </a:moveTo>
                  <a:lnTo>
                    <a:pt x="197738" y="15240"/>
                  </a:lnTo>
                  <a:lnTo>
                    <a:pt x="197738" y="0"/>
                  </a:lnTo>
                  <a:lnTo>
                    <a:pt x="0" y="0"/>
                  </a:lnTo>
                  <a:lnTo>
                    <a:pt x="0" y="15240"/>
                  </a:lnTo>
                  <a:close/>
                </a:path>
              </a:pathLst>
            </a:custGeom>
            <a:solidFill>
              <a:srgbClr val="000000"/>
            </a:solidFill>
          </p:spPr>
          <p:txBody>
            <a:bodyPr wrap="square" lIns="0" tIns="0" rIns="0" bIns="0" rtlCol="0"/>
            <a:lstStyle/>
            <a:p/>
          </p:txBody>
        </p:sp>
        <p:sp>
          <p:nvSpPr>
            <p:cNvPr id="205" name="object 205"/>
            <p:cNvSpPr/>
            <p:nvPr/>
          </p:nvSpPr>
          <p:spPr>
            <a:xfrm>
              <a:off x="4322825" y="3475481"/>
              <a:ext cx="0" cy="219710"/>
            </a:xfrm>
            <a:custGeom>
              <a:avLst/>
              <a:gdLst/>
              <a:ahLst/>
              <a:cxnLst/>
              <a:rect l="l" t="t" r="r" b="b"/>
              <a:pathLst>
                <a:path h="219710">
                  <a:moveTo>
                    <a:pt x="0" y="219201"/>
                  </a:moveTo>
                  <a:lnTo>
                    <a:pt x="0" y="0"/>
                  </a:lnTo>
                </a:path>
              </a:pathLst>
            </a:custGeom>
            <a:ln w="13716">
              <a:solidFill>
                <a:srgbClr val="000000"/>
              </a:solidFill>
            </a:ln>
          </p:spPr>
          <p:txBody>
            <a:bodyPr wrap="square" lIns="0" tIns="0" rIns="0" bIns="0" rtlCol="0"/>
            <a:lstStyle/>
            <a:p/>
          </p:txBody>
        </p:sp>
        <p:sp>
          <p:nvSpPr>
            <p:cNvPr id="206" name="object 206"/>
            <p:cNvSpPr/>
            <p:nvPr/>
          </p:nvSpPr>
          <p:spPr>
            <a:xfrm>
              <a:off x="4520183" y="3430523"/>
              <a:ext cx="200025" cy="263525"/>
            </a:xfrm>
            <a:custGeom>
              <a:avLst/>
              <a:gdLst/>
              <a:ahLst/>
              <a:cxnLst/>
              <a:rect l="l" t="t" r="r" b="b"/>
              <a:pathLst>
                <a:path w="200025" h="263525">
                  <a:moveTo>
                    <a:pt x="199529" y="0"/>
                  </a:moveTo>
                  <a:lnTo>
                    <a:pt x="0" y="0"/>
                  </a:lnTo>
                  <a:lnTo>
                    <a:pt x="0" y="263525"/>
                  </a:lnTo>
                  <a:lnTo>
                    <a:pt x="199529" y="263525"/>
                  </a:lnTo>
                  <a:lnTo>
                    <a:pt x="199529" y="0"/>
                  </a:lnTo>
                  <a:close/>
                </a:path>
              </a:pathLst>
            </a:custGeom>
            <a:solidFill>
              <a:srgbClr val="919191"/>
            </a:solidFill>
          </p:spPr>
          <p:txBody>
            <a:bodyPr wrap="square" lIns="0" tIns="0" rIns="0" bIns="0" rtlCol="0"/>
            <a:lstStyle/>
            <a:p/>
          </p:txBody>
        </p:sp>
        <p:sp>
          <p:nvSpPr>
            <p:cNvPr id="207" name="object 207"/>
            <p:cNvSpPr/>
            <p:nvPr/>
          </p:nvSpPr>
          <p:spPr>
            <a:xfrm>
              <a:off x="4520183" y="3424368"/>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208" name="object 208"/>
            <p:cNvSpPr/>
            <p:nvPr/>
          </p:nvSpPr>
          <p:spPr>
            <a:xfrm>
              <a:off x="4716779" y="3430523"/>
              <a:ext cx="0" cy="263525"/>
            </a:xfrm>
            <a:custGeom>
              <a:avLst/>
              <a:gdLst/>
              <a:ahLst/>
              <a:cxnLst/>
              <a:rect l="l" t="t" r="r" b="b"/>
              <a:pathLst>
                <a:path h="263525">
                  <a:moveTo>
                    <a:pt x="0" y="0"/>
                  </a:moveTo>
                  <a:lnTo>
                    <a:pt x="0" y="263525"/>
                  </a:lnTo>
                </a:path>
              </a:pathLst>
            </a:custGeom>
            <a:ln w="6096">
              <a:solidFill>
                <a:srgbClr val="000000"/>
              </a:solidFill>
            </a:ln>
          </p:spPr>
          <p:txBody>
            <a:bodyPr wrap="square" lIns="0" tIns="0" rIns="0" bIns="0" rtlCol="0"/>
            <a:lstStyle/>
            <a:p/>
          </p:txBody>
        </p:sp>
        <p:sp>
          <p:nvSpPr>
            <p:cNvPr id="209" name="object 209"/>
            <p:cNvSpPr/>
            <p:nvPr/>
          </p:nvSpPr>
          <p:spPr>
            <a:xfrm>
              <a:off x="4520183" y="3686555"/>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210" name="object 210"/>
            <p:cNvSpPr/>
            <p:nvPr/>
          </p:nvSpPr>
          <p:spPr>
            <a:xfrm>
              <a:off x="4520945" y="3431286"/>
              <a:ext cx="0" cy="263525"/>
            </a:xfrm>
            <a:custGeom>
              <a:avLst/>
              <a:gdLst/>
              <a:ahLst/>
              <a:cxnLst/>
              <a:rect l="l" t="t" r="r" b="b"/>
              <a:pathLst>
                <a:path h="263525">
                  <a:moveTo>
                    <a:pt x="0" y="263525"/>
                  </a:moveTo>
                  <a:lnTo>
                    <a:pt x="0" y="0"/>
                  </a:lnTo>
                </a:path>
              </a:pathLst>
            </a:custGeom>
            <a:ln w="13716">
              <a:solidFill>
                <a:srgbClr val="000000"/>
              </a:solidFill>
            </a:ln>
          </p:spPr>
          <p:txBody>
            <a:bodyPr wrap="square" lIns="0" tIns="0" rIns="0" bIns="0" rtlCol="0"/>
            <a:lstStyle/>
            <a:p/>
          </p:txBody>
        </p:sp>
        <p:sp>
          <p:nvSpPr>
            <p:cNvPr id="211" name="object 211"/>
            <p:cNvSpPr/>
            <p:nvPr/>
          </p:nvSpPr>
          <p:spPr>
            <a:xfrm>
              <a:off x="4719827" y="3387813"/>
              <a:ext cx="199390" cy="306705"/>
            </a:xfrm>
            <a:custGeom>
              <a:avLst/>
              <a:gdLst/>
              <a:ahLst/>
              <a:cxnLst/>
              <a:rect l="l" t="t" r="r" b="b"/>
              <a:pathLst>
                <a:path w="199389" h="306704">
                  <a:moveTo>
                    <a:pt x="199212" y="0"/>
                  </a:moveTo>
                  <a:lnTo>
                    <a:pt x="0" y="0"/>
                  </a:lnTo>
                  <a:lnTo>
                    <a:pt x="0" y="306235"/>
                  </a:lnTo>
                  <a:lnTo>
                    <a:pt x="199212" y="306235"/>
                  </a:lnTo>
                  <a:lnTo>
                    <a:pt x="199212" y="0"/>
                  </a:lnTo>
                  <a:close/>
                </a:path>
              </a:pathLst>
            </a:custGeom>
            <a:solidFill>
              <a:srgbClr val="919191"/>
            </a:solidFill>
          </p:spPr>
          <p:txBody>
            <a:bodyPr wrap="square" lIns="0" tIns="0" rIns="0" bIns="0" rtlCol="0"/>
            <a:lstStyle/>
            <a:p/>
          </p:txBody>
        </p:sp>
        <p:sp>
          <p:nvSpPr>
            <p:cNvPr id="212" name="object 212"/>
            <p:cNvSpPr/>
            <p:nvPr/>
          </p:nvSpPr>
          <p:spPr>
            <a:xfrm>
              <a:off x="4719827" y="3380172"/>
              <a:ext cx="199390" cy="13970"/>
            </a:xfrm>
            <a:custGeom>
              <a:avLst/>
              <a:gdLst/>
              <a:ahLst/>
              <a:cxnLst/>
              <a:rect l="l" t="t" r="r" b="b"/>
              <a:pathLst>
                <a:path w="199389" h="13970">
                  <a:moveTo>
                    <a:pt x="199224" y="0"/>
                  </a:moveTo>
                  <a:lnTo>
                    <a:pt x="0" y="0"/>
                  </a:lnTo>
                  <a:lnTo>
                    <a:pt x="0" y="13648"/>
                  </a:lnTo>
                  <a:lnTo>
                    <a:pt x="199224" y="13648"/>
                  </a:lnTo>
                  <a:lnTo>
                    <a:pt x="199224" y="0"/>
                  </a:lnTo>
                  <a:close/>
                </a:path>
              </a:pathLst>
            </a:custGeom>
            <a:solidFill>
              <a:srgbClr val="000000"/>
            </a:solidFill>
          </p:spPr>
          <p:txBody>
            <a:bodyPr wrap="square" lIns="0" tIns="0" rIns="0" bIns="0" rtlCol="0"/>
            <a:lstStyle/>
            <a:p/>
          </p:txBody>
        </p:sp>
        <p:sp>
          <p:nvSpPr>
            <p:cNvPr id="213" name="object 213"/>
            <p:cNvSpPr/>
            <p:nvPr/>
          </p:nvSpPr>
          <p:spPr>
            <a:xfrm>
              <a:off x="4918710" y="3388613"/>
              <a:ext cx="0" cy="306070"/>
            </a:xfrm>
            <a:custGeom>
              <a:avLst/>
              <a:gdLst/>
              <a:ahLst/>
              <a:cxnLst/>
              <a:rect l="l" t="t" r="r" b="b"/>
              <a:pathLst>
                <a:path h="306070">
                  <a:moveTo>
                    <a:pt x="0" y="0"/>
                  </a:moveTo>
                  <a:lnTo>
                    <a:pt x="0" y="306069"/>
                  </a:lnTo>
                </a:path>
              </a:pathLst>
            </a:custGeom>
            <a:ln w="13716">
              <a:solidFill>
                <a:srgbClr val="000000"/>
              </a:solidFill>
            </a:ln>
          </p:spPr>
          <p:txBody>
            <a:bodyPr wrap="square" lIns="0" tIns="0" rIns="0" bIns="0" rtlCol="0"/>
            <a:lstStyle/>
            <a:p/>
          </p:txBody>
        </p:sp>
        <p:sp>
          <p:nvSpPr>
            <p:cNvPr id="214" name="object 214"/>
            <p:cNvSpPr/>
            <p:nvPr/>
          </p:nvSpPr>
          <p:spPr>
            <a:xfrm>
              <a:off x="4719827" y="3694175"/>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215" name="object 215"/>
            <p:cNvSpPr/>
            <p:nvPr/>
          </p:nvSpPr>
          <p:spPr>
            <a:xfrm>
              <a:off x="4720589" y="3388613"/>
              <a:ext cx="0" cy="306070"/>
            </a:xfrm>
            <a:custGeom>
              <a:avLst/>
              <a:gdLst/>
              <a:ahLst/>
              <a:cxnLst/>
              <a:rect l="l" t="t" r="r" b="b"/>
              <a:pathLst>
                <a:path h="306070">
                  <a:moveTo>
                    <a:pt x="0" y="306069"/>
                  </a:moveTo>
                  <a:lnTo>
                    <a:pt x="0" y="0"/>
                  </a:lnTo>
                </a:path>
              </a:pathLst>
            </a:custGeom>
            <a:ln w="13716">
              <a:solidFill>
                <a:srgbClr val="000000"/>
              </a:solidFill>
            </a:ln>
          </p:spPr>
          <p:txBody>
            <a:bodyPr wrap="square" lIns="0" tIns="0" rIns="0" bIns="0" rtlCol="0"/>
            <a:lstStyle/>
            <a:p/>
          </p:txBody>
        </p:sp>
        <p:sp>
          <p:nvSpPr>
            <p:cNvPr id="216" name="object 216"/>
            <p:cNvSpPr/>
            <p:nvPr/>
          </p:nvSpPr>
          <p:spPr>
            <a:xfrm>
              <a:off x="4917947" y="3416782"/>
              <a:ext cx="200025" cy="277495"/>
            </a:xfrm>
            <a:custGeom>
              <a:avLst/>
              <a:gdLst/>
              <a:ahLst/>
              <a:cxnLst/>
              <a:rect l="l" t="t" r="r" b="b"/>
              <a:pathLst>
                <a:path w="200025" h="277495">
                  <a:moveTo>
                    <a:pt x="199529" y="0"/>
                  </a:moveTo>
                  <a:lnTo>
                    <a:pt x="0" y="0"/>
                  </a:lnTo>
                  <a:lnTo>
                    <a:pt x="0" y="277139"/>
                  </a:lnTo>
                  <a:lnTo>
                    <a:pt x="199529" y="277139"/>
                  </a:lnTo>
                  <a:lnTo>
                    <a:pt x="199529" y="0"/>
                  </a:lnTo>
                  <a:close/>
                </a:path>
              </a:pathLst>
            </a:custGeom>
            <a:solidFill>
              <a:srgbClr val="919191"/>
            </a:solidFill>
          </p:spPr>
          <p:txBody>
            <a:bodyPr wrap="square" lIns="0" tIns="0" rIns="0" bIns="0" rtlCol="0"/>
            <a:lstStyle/>
            <a:p/>
          </p:txBody>
        </p:sp>
        <p:sp>
          <p:nvSpPr>
            <p:cNvPr id="217" name="object 217"/>
            <p:cNvSpPr/>
            <p:nvPr/>
          </p:nvSpPr>
          <p:spPr>
            <a:xfrm>
              <a:off x="4917947" y="3409135"/>
              <a:ext cx="200025" cy="15240"/>
            </a:xfrm>
            <a:custGeom>
              <a:avLst/>
              <a:gdLst/>
              <a:ahLst/>
              <a:cxnLst/>
              <a:rect l="l" t="t" r="r" b="b"/>
              <a:pathLst>
                <a:path w="200025" h="15239">
                  <a:moveTo>
                    <a:pt x="199491" y="0"/>
                  </a:moveTo>
                  <a:lnTo>
                    <a:pt x="0" y="0"/>
                  </a:lnTo>
                  <a:lnTo>
                    <a:pt x="0" y="15165"/>
                  </a:lnTo>
                  <a:lnTo>
                    <a:pt x="199491" y="15165"/>
                  </a:lnTo>
                  <a:lnTo>
                    <a:pt x="199491" y="0"/>
                  </a:lnTo>
                  <a:close/>
                </a:path>
              </a:pathLst>
            </a:custGeom>
            <a:solidFill>
              <a:srgbClr val="000000"/>
            </a:solidFill>
          </p:spPr>
          <p:txBody>
            <a:bodyPr wrap="square" lIns="0" tIns="0" rIns="0" bIns="0" rtlCol="0"/>
            <a:lstStyle/>
            <a:p/>
          </p:txBody>
        </p:sp>
        <p:sp>
          <p:nvSpPr>
            <p:cNvPr id="218" name="object 218"/>
            <p:cNvSpPr/>
            <p:nvPr/>
          </p:nvSpPr>
          <p:spPr>
            <a:xfrm>
              <a:off x="5118354" y="3417569"/>
              <a:ext cx="0" cy="277495"/>
            </a:xfrm>
            <a:custGeom>
              <a:avLst/>
              <a:gdLst/>
              <a:ahLst/>
              <a:cxnLst/>
              <a:rect l="l" t="t" r="r" b="b"/>
              <a:pathLst>
                <a:path h="277495">
                  <a:moveTo>
                    <a:pt x="0" y="0"/>
                  </a:moveTo>
                  <a:lnTo>
                    <a:pt x="0" y="277113"/>
                  </a:lnTo>
                </a:path>
              </a:pathLst>
            </a:custGeom>
            <a:ln w="13716">
              <a:solidFill>
                <a:srgbClr val="000000"/>
              </a:solidFill>
            </a:ln>
          </p:spPr>
          <p:txBody>
            <a:bodyPr wrap="square" lIns="0" tIns="0" rIns="0" bIns="0" rtlCol="0"/>
            <a:lstStyle/>
            <a:p/>
          </p:txBody>
        </p:sp>
        <p:sp>
          <p:nvSpPr>
            <p:cNvPr id="219" name="object 219"/>
            <p:cNvSpPr/>
            <p:nvPr/>
          </p:nvSpPr>
          <p:spPr>
            <a:xfrm>
              <a:off x="4917947" y="3686555"/>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220" name="object 220"/>
            <p:cNvSpPr/>
            <p:nvPr/>
          </p:nvSpPr>
          <p:spPr>
            <a:xfrm>
              <a:off x="4918710" y="3417569"/>
              <a:ext cx="0" cy="277495"/>
            </a:xfrm>
            <a:custGeom>
              <a:avLst/>
              <a:gdLst/>
              <a:ahLst/>
              <a:cxnLst/>
              <a:rect l="l" t="t" r="r" b="b"/>
              <a:pathLst>
                <a:path h="277495">
                  <a:moveTo>
                    <a:pt x="0" y="277113"/>
                  </a:moveTo>
                  <a:lnTo>
                    <a:pt x="0" y="0"/>
                  </a:lnTo>
                </a:path>
              </a:pathLst>
            </a:custGeom>
            <a:ln w="13716">
              <a:solidFill>
                <a:srgbClr val="000000"/>
              </a:solidFill>
            </a:ln>
          </p:spPr>
          <p:txBody>
            <a:bodyPr wrap="square" lIns="0" tIns="0" rIns="0" bIns="0" rtlCol="0"/>
            <a:lstStyle/>
            <a:p/>
          </p:txBody>
        </p:sp>
        <p:sp>
          <p:nvSpPr>
            <p:cNvPr id="221" name="object 221"/>
            <p:cNvSpPr/>
            <p:nvPr/>
          </p:nvSpPr>
          <p:spPr>
            <a:xfrm>
              <a:off x="5117591" y="3445776"/>
              <a:ext cx="199390" cy="248920"/>
            </a:xfrm>
            <a:custGeom>
              <a:avLst/>
              <a:gdLst/>
              <a:ahLst/>
              <a:cxnLst/>
              <a:rect l="l" t="t" r="r" b="b"/>
              <a:pathLst>
                <a:path w="199389" h="248920">
                  <a:moveTo>
                    <a:pt x="199212" y="0"/>
                  </a:moveTo>
                  <a:lnTo>
                    <a:pt x="0" y="0"/>
                  </a:lnTo>
                  <a:lnTo>
                    <a:pt x="0" y="248399"/>
                  </a:lnTo>
                  <a:lnTo>
                    <a:pt x="199212" y="248399"/>
                  </a:lnTo>
                  <a:lnTo>
                    <a:pt x="199212" y="0"/>
                  </a:lnTo>
                  <a:close/>
                </a:path>
              </a:pathLst>
            </a:custGeom>
            <a:solidFill>
              <a:srgbClr val="919191"/>
            </a:solidFill>
          </p:spPr>
          <p:txBody>
            <a:bodyPr wrap="square" lIns="0" tIns="0" rIns="0" bIns="0" rtlCol="0"/>
            <a:lstStyle/>
            <a:p/>
          </p:txBody>
        </p:sp>
        <p:sp>
          <p:nvSpPr>
            <p:cNvPr id="222" name="object 222"/>
            <p:cNvSpPr/>
            <p:nvPr/>
          </p:nvSpPr>
          <p:spPr>
            <a:xfrm>
              <a:off x="5117591" y="3438091"/>
              <a:ext cx="199390" cy="15240"/>
            </a:xfrm>
            <a:custGeom>
              <a:avLst/>
              <a:gdLst/>
              <a:ahLst/>
              <a:cxnLst/>
              <a:rect l="l" t="t" r="r" b="b"/>
              <a:pathLst>
                <a:path w="199389"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223" name="object 223"/>
            <p:cNvSpPr/>
            <p:nvPr/>
          </p:nvSpPr>
          <p:spPr>
            <a:xfrm>
              <a:off x="5317997" y="3446525"/>
              <a:ext cx="0" cy="248285"/>
            </a:xfrm>
            <a:custGeom>
              <a:avLst/>
              <a:gdLst/>
              <a:ahLst/>
              <a:cxnLst/>
              <a:rect l="l" t="t" r="r" b="b"/>
              <a:pathLst>
                <a:path h="248285">
                  <a:moveTo>
                    <a:pt x="0" y="0"/>
                  </a:moveTo>
                  <a:lnTo>
                    <a:pt x="0" y="248285"/>
                  </a:lnTo>
                </a:path>
              </a:pathLst>
            </a:custGeom>
            <a:ln w="13716">
              <a:solidFill>
                <a:srgbClr val="000000"/>
              </a:solidFill>
            </a:ln>
          </p:spPr>
          <p:txBody>
            <a:bodyPr wrap="square" lIns="0" tIns="0" rIns="0" bIns="0" rtlCol="0"/>
            <a:lstStyle/>
            <a:p/>
          </p:txBody>
        </p:sp>
        <p:sp>
          <p:nvSpPr>
            <p:cNvPr id="224" name="object 224"/>
            <p:cNvSpPr/>
            <p:nvPr/>
          </p:nvSpPr>
          <p:spPr>
            <a:xfrm>
              <a:off x="5117591" y="3686555"/>
              <a:ext cx="199390" cy="15240"/>
            </a:xfrm>
            <a:custGeom>
              <a:avLst/>
              <a:gdLst/>
              <a:ahLst/>
              <a:cxnLst/>
              <a:rect l="l" t="t" r="r" b="b"/>
              <a:pathLst>
                <a:path w="199389" h="15239">
                  <a:moveTo>
                    <a:pt x="0" y="15240"/>
                  </a:moveTo>
                  <a:lnTo>
                    <a:pt x="199262" y="15240"/>
                  </a:lnTo>
                  <a:lnTo>
                    <a:pt x="199262" y="0"/>
                  </a:lnTo>
                  <a:lnTo>
                    <a:pt x="0" y="0"/>
                  </a:lnTo>
                  <a:lnTo>
                    <a:pt x="0" y="15240"/>
                  </a:lnTo>
                  <a:close/>
                </a:path>
              </a:pathLst>
            </a:custGeom>
            <a:solidFill>
              <a:srgbClr val="000000"/>
            </a:solidFill>
          </p:spPr>
          <p:txBody>
            <a:bodyPr wrap="square" lIns="0" tIns="0" rIns="0" bIns="0" rtlCol="0"/>
            <a:lstStyle/>
            <a:p/>
          </p:txBody>
        </p:sp>
        <p:sp>
          <p:nvSpPr>
            <p:cNvPr id="225" name="object 225"/>
            <p:cNvSpPr/>
            <p:nvPr/>
          </p:nvSpPr>
          <p:spPr>
            <a:xfrm>
              <a:off x="5118354" y="3446525"/>
              <a:ext cx="0" cy="248285"/>
            </a:xfrm>
            <a:custGeom>
              <a:avLst/>
              <a:gdLst/>
              <a:ahLst/>
              <a:cxnLst/>
              <a:rect l="l" t="t" r="r" b="b"/>
              <a:pathLst>
                <a:path h="248285">
                  <a:moveTo>
                    <a:pt x="0" y="248285"/>
                  </a:moveTo>
                  <a:lnTo>
                    <a:pt x="0" y="0"/>
                  </a:lnTo>
                </a:path>
              </a:pathLst>
            </a:custGeom>
            <a:ln w="13716">
              <a:solidFill>
                <a:srgbClr val="000000"/>
              </a:solidFill>
            </a:ln>
          </p:spPr>
          <p:txBody>
            <a:bodyPr wrap="square" lIns="0" tIns="0" rIns="0" bIns="0" rtlCol="0"/>
            <a:lstStyle/>
            <a:p/>
          </p:txBody>
        </p:sp>
        <p:sp>
          <p:nvSpPr>
            <p:cNvPr id="226" name="object 226"/>
            <p:cNvSpPr/>
            <p:nvPr/>
          </p:nvSpPr>
          <p:spPr>
            <a:xfrm>
              <a:off x="5317235" y="3503726"/>
              <a:ext cx="200025" cy="190500"/>
            </a:xfrm>
            <a:custGeom>
              <a:avLst/>
              <a:gdLst/>
              <a:ahLst/>
              <a:cxnLst/>
              <a:rect l="l" t="t" r="r" b="b"/>
              <a:pathLst>
                <a:path w="200025" h="190500">
                  <a:moveTo>
                    <a:pt x="199529" y="0"/>
                  </a:moveTo>
                  <a:lnTo>
                    <a:pt x="0" y="0"/>
                  </a:lnTo>
                  <a:lnTo>
                    <a:pt x="0" y="190195"/>
                  </a:lnTo>
                  <a:lnTo>
                    <a:pt x="199529" y="190195"/>
                  </a:lnTo>
                  <a:lnTo>
                    <a:pt x="199529" y="0"/>
                  </a:lnTo>
                  <a:close/>
                </a:path>
              </a:pathLst>
            </a:custGeom>
            <a:solidFill>
              <a:srgbClr val="919191"/>
            </a:solidFill>
          </p:spPr>
          <p:txBody>
            <a:bodyPr wrap="square" lIns="0" tIns="0" rIns="0" bIns="0" rtlCol="0"/>
            <a:lstStyle/>
            <a:p/>
          </p:txBody>
        </p:sp>
        <p:sp>
          <p:nvSpPr>
            <p:cNvPr id="227" name="object 227"/>
            <p:cNvSpPr/>
            <p:nvPr/>
          </p:nvSpPr>
          <p:spPr>
            <a:xfrm>
              <a:off x="5317235" y="3497520"/>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228" name="object 228"/>
            <p:cNvSpPr/>
            <p:nvPr/>
          </p:nvSpPr>
          <p:spPr>
            <a:xfrm>
              <a:off x="5517641" y="3504438"/>
              <a:ext cx="0" cy="190500"/>
            </a:xfrm>
            <a:custGeom>
              <a:avLst/>
              <a:gdLst/>
              <a:ahLst/>
              <a:cxnLst/>
              <a:rect l="l" t="t" r="r" b="b"/>
              <a:pathLst>
                <a:path h="190500">
                  <a:moveTo>
                    <a:pt x="0" y="0"/>
                  </a:moveTo>
                  <a:lnTo>
                    <a:pt x="0" y="190245"/>
                  </a:lnTo>
                </a:path>
              </a:pathLst>
            </a:custGeom>
            <a:ln w="13716">
              <a:solidFill>
                <a:srgbClr val="000000"/>
              </a:solidFill>
            </a:ln>
          </p:spPr>
          <p:txBody>
            <a:bodyPr wrap="square" lIns="0" tIns="0" rIns="0" bIns="0" rtlCol="0"/>
            <a:lstStyle/>
            <a:p/>
          </p:txBody>
        </p:sp>
        <p:sp>
          <p:nvSpPr>
            <p:cNvPr id="229" name="object 229"/>
            <p:cNvSpPr/>
            <p:nvPr/>
          </p:nvSpPr>
          <p:spPr>
            <a:xfrm>
              <a:off x="5317235" y="3686555"/>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230" name="object 230"/>
            <p:cNvSpPr/>
            <p:nvPr/>
          </p:nvSpPr>
          <p:spPr>
            <a:xfrm>
              <a:off x="5317997" y="3504438"/>
              <a:ext cx="0" cy="190500"/>
            </a:xfrm>
            <a:custGeom>
              <a:avLst/>
              <a:gdLst/>
              <a:ahLst/>
              <a:cxnLst/>
              <a:rect l="l" t="t" r="r" b="b"/>
              <a:pathLst>
                <a:path h="190500">
                  <a:moveTo>
                    <a:pt x="0" y="190245"/>
                  </a:moveTo>
                  <a:lnTo>
                    <a:pt x="0" y="0"/>
                  </a:lnTo>
                </a:path>
              </a:pathLst>
            </a:custGeom>
            <a:ln w="13716">
              <a:solidFill>
                <a:srgbClr val="000000"/>
              </a:solidFill>
            </a:ln>
          </p:spPr>
          <p:txBody>
            <a:bodyPr wrap="square" lIns="0" tIns="0" rIns="0" bIns="0" rtlCol="0"/>
            <a:lstStyle/>
            <a:p/>
          </p:txBody>
        </p:sp>
        <p:sp>
          <p:nvSpPr>
            <p:cNvPr id="231" name="object 231"/>
            <p:cNvSpPr/>
            <p:nvPr/>
          </p:nvSpPr>
          <p:spPr>
            <a:xfrm>
              <a:off x="5516879" y="3563099"/>
              <a:ext cx="198120" cy="131445"/>
            </a:xfrm>
            <a:custGeom>
              <a:avLst/>
              <a:gdLst/>
              <a:ahLst/>
              <a:cxnLst/>
              <a:rect l="l" t="t" r="r" b="b"/>
              <a:pathLst>
                <a:path w="198120" h="131445">
                  <a:moveTo>
                    <a:pt x="197700" y="0"/>
                  </a:moveTo>
                  <a:lnTo>
                    <a:pt x="0" y="0"/>
                  </a:lnTo>
                  <a:lnTo>
                    <a:pt x="0" y="130822"/>
                  </a:lnTo>
                  <a:lnTo>
                    <a:pt x="197700" y="130822"/>
                  </a:lnTo>
                  <a:lnTo>
                    <a:pt x="197700" y="0"/>
                  </a:lnTo>
                  <a:close/>
                </a:path>
              </a:pathLst>
            </a:custGeom>
            <a:solidFill>
              <a:srgbClr val="919191"/>
            </a:solidFill>
          </p:spPr>
          <p:txBody>
            <a:bodyPr wrap="square" lIns="0" tIns="0" rIns="0" bIns="0" rtlCol="0"/>
            <a:lstStyle/>
            <a:p/>
          </p:txBody>
        </p:sp>
        <p:sp>
          <p:nvSpPr>
            <p:cNvPr id="232" name="object 232"/>
            <p:cNvSpPr/>
            <p:nvPr/>
          </p:nvSpPr>
          <p:spPr>
            <a:xfrm>
              <a:off x="5516879" y="3555432"/>
              <a:ext cx="198120" cy="13970"/>
            </a:xfrm>
            <a:custGeom>
              <a:avLst/>
              <a:gdLst/>
              <a:ahLst/>
              <a:cxnLst/>
              <a:rect l="l" t="t" r="r" b="b"/>
              <a:pathLst>
                <a:path w="198120" h="13970">
                  <a:moveTo>
                    <a:pt x="197713" y="0"/>
                  </a:moveTo>
                  <a:lnTo>
                    <a:pt x="0" y="0"/>
                  </a:lnTo>
                  <a:lnTo>
                    <a:pt x="0" y="13648"/>
                  </a:lnTo>
                  <a:lnTo>
                    <a:pt x="197713" y="13648"/>
                  </a:lnTo>
                  <a:lnTo>
                    <a:pt x="197713" y="0"/>
                  </a:lnTo>
                  <a:close/>
                </a:path>
              </a:pathLst>
            </a:custGeom>
            <a:solidFill>
              <a:srgbClr val="000000"/>
            </a:solidFill>
          </p:spPr>
          <p:txBody>
            <a:bodyPr wrap="square" lIns="0" tIns="0" rIns="0" bIns="0" rtlCol="0"/>
            <a:lstStyle/>
            <a:p/>
          </p:txBody>
        </p:sp>
        <p:sp>
          <p:nvSpPr>
            <p:cNvPr id="233" name="object 233"/>
            <p:cNvSpPr/>
            <p:nvPr/>
          </p:nvSpPr>
          <p:spPr>
            <a:xfrm>
              <a:off x="5715761" y="3563873"/>
              <a:ext cx="0" cy="130810"/>
            </a:xfrm>
            <a:custGeom>
              <a:avLst/>
              <a:gdLst/>
              <a:ahLst/>
              <a:cxnLst/>
              <a:rect l="l" t="t" r="r" b="b"/>
              <a:pathLst>
                <a:path h="130810">
                  <a:moveTo>
                    <a:pt x="0" y="0"/>
                  </a:moveTo>
                  <a:lnTo>
                    <a:pt x="0" y="130682"/>
                  </a:lnTo>
                </a:path>
              </a:pathLst>
            </a:custGeom>
            <a:ln w="13716">
              <a:solidFill>
                <a:srgbClr val="000000"/>
              </a:solidFill>
            </a:ln>
          </p:spPr>
          <p:txBody>
            <a:bodyPr wrap="square" lIns="0" tIns="0" rIns="0" bIns="0" rtlCol="0"/>
            <a:lstStyle/>
            <a:p/>
          </p:txBody>
        </p:sp>
        <p:sp>
          <p:nvSpPr>
            <p:cNvPr id="234" name="object 234"/>
            <p:cNvSpPr/>
            <p:nvPr/>
          </p:nvSpPr>
          <p:spPr>
            <a:xfrm>
              <a:off x="5516879" y="3686555"/>
              <a:ext cx="198120" cy="15240"/>
            </a:xfrm>
            <a:custGeom>
              <a:avLst/>
              <a:gdLst/>
              <a:ahLst/>
              <a:cxnLst/>
              <a:rect l="l" t="t" r="r" b="b"/>
              <a:pathLst>
                <a:path w="198120" h="15239">
                  <a:moveTo>
                    <a:pt x="0" y="15240"/>
                  </a:moveTo>
                  <a:lnTo>
                    <a:pt x="197739" y="15240"/>
                  </a:lnTo>
                  <a:lnTo>
                    <a:pt x="197739" y="0"/>
                  </a:lnTo>
                  <a:lnTo>
                    <a:pt x="0" y="0"/>
                  </a:lnTo>
                  <a:lnTo>
                    <a:pt x="0" y="15240"/>
                  </a:lnTo>
                  <a:close/>
                </a:path>
              </a:pathLst>
            </a:custGeom>
            <a:solidFill>
              <a:srgbClr val="000000"/>
            </a:solidFill>
          </p:spPr>
          <p:txBody>
            <a:bodyPr wrap="square" lIns="0" tIns="0" rIns="0" bIns="0" rtlCol="0"/>
            <a:lstStyle/>
            <a:p/>
          </p:txBody>
        </p:sp>
        <p:sp>
          <p:nvSpPr>
            <p:cNvPr id="235" name="object 235"/>
            <p:cNvSpPr/>
            <p:nvPr/>
          </p:nvSpPr>
          <p:spPr>
            <a:xfrm>
              <a:off x="5517641" y="3563873"/>
              <a:ext cx="0" cy="130810"/>
            </a:xfrm>
            <a:custGeom>
              <a:avLst/>
              <a:gdLst/>
              <a:ahLst/>
              <a:cxnLst/>
              <a:rect l="l" t="t" r="r" b="b"/>
              <a:pathLst>
                <a:path h="130810">
                  <a:moveTo>
                    <a:pt x="0" y="130682"/>
                  </a:moveTo>
                  <a:lnTo>
                    <a:pt x="0" y="0"/>
                  </a:lnTo>
                </a:path>
              </a:pathLst>
            </a:custGeom>
            <a:ln w="13716">
              <a:solidFill>
                <a:srgbClr val="000000"/>
              </a:solidFill>
            </a:ln>
          </p:spPr>
          <p:txBody>
            <a:bodyPr wrap="square" lIns="0" tIns="0" rIns="0" bIns="0" rtlCol="0"/>
            <a:lstStyle/>
            <a:p/>
          </p:txBody>
        </p:sp>
        <p:sp>
          <p:nvSpPr>
            <p:cNvPr id="236" name="object 236"/>
            <p:cNvSpPr/>
            <p:nvPr/>
          </p:nvSpPr>
          <p:spPr>
            <a:xfrm>
              <a:off x="5715000" y="3592098"/>
              <a:ext cx="200025" cy="102235"/>
            </a:xfrm>
            <a:custGeom>
              <a:avLst/>
              <a:gdLst/>
              <a:ahLst/>
              <a:cxnLst/>
              <a:rect l="l" t="t" r="r" b="b"/>
              <a:pathLst>
                <a:path w="200025" h="102235">
                  <a:moveTo>
                    <a:pt x="199529" y="0"/>
                  </a:moveTo>
                  <a:lnTo>
                    <a:pt x="0" y="0"/>
                  </a:lnTo>
                  <a:lnTo>
                    <a:pt x="0" y="102077"/>
                  </a:lnTo>
                  <a:lnTo>
                    <a:pt x="199529" y="102077"/>
                  </a:lnTo>
                  <a:lnTo>
                    <a:pt x="199529" y="0"/>
                  </a:lnTo>
                  <a:close/>
                </a:path>
              </a:pathLst>
            </a:custGeom>
            <a:solidFill>
              <a:srgbClr val="919191"/>
            </a:solidFill>
          </p:spPr>
          <p:txBody>
            <a:bodyPr wrap="square" lIns="0" tIns="0" rIns="0" bIns="0" rtlCol="0"/>
            <a:lstStyle/>
            <a:p/>
          </p:txBody>
        </p:sp>
        <p:sp>
          <p:nvSpPr>
            <p:cNvPr id="237" name="object 237"/>
            <p:cNvSpPr/>
            <p:nvPr/>
          </p:nvSpPr>
          <p:spPr>
            <a:xfrm>
              <a:off x="5715000" y="3584388"/>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238" name="object 238"/>
            <p:cNvSpPr/>
            <p:nvPr/>
          </p:nvSpPr>
          <p:spPr>
            <a:xfrm>
              <a:off x="5915405" y="3592830"/>
              <a:ext cx="0" cy="102235"/>
            </a:xfrm>
            <a:custGeom>
              <a:avLst/>
              <a:gdLst/>
              <a:ahLst/>
              <a:cxnLst/>
              <a:rect l="l" t="t" r="r" b="b"/>
              <a:pathLst>
                <a:path h="102235">
                  <a:moveTo>
                    <a:pt x="0" y="0"/>
                  </a:moveTo>
                  <a:lnTo>
                    <a:pt x="0" y="102108"/>
                  </a:lnTo>
                </a:path>
              </a:pathLst>
            </a:custGeom>
            <a:ln w="13716">
              <a:solidFill>
                <a:srgbClr val="000000"/>
              </a:solidFill>
            </a:ln>
          </p:spPr>
          <p:txBody>
            <a:bodyPr wrap="square" lIns="0" tIns="0" rIns="0" bIns="0" rtlCol="0"/>
            <a:lstStyle/>
            <a:p/>
          </p:txBody>
        </p:sp>
        <p:sp>
          <p:nvSpPr>
            <p:cNvPr id="239" name="object 239"/>
            <p:cNvSpPr/>
            <p:nvPr/>
          </p:nvSpPr>
          <p:spPr>
            <a:xfrm>
              <a:off x="5715000" y="3686555"/>
              <a:ext cx="200025" cy="15240"/>
            </a:xfrm>
            <a:custGeom>
              <a:avLst/>
              <a:gdLst/>
              <a:ahLst/>
              <a:cxnLst/>
              <a:rect l="l" t="t" r="r" b="b"/>
              <a:pathLst>
                <a:path w="200025" h="15239">
                  <a:moveTo>
                    <a:pt x="0" y="15240"/>
                  </a:moveTo>
                  <a:lnTo>
                    <a:pt x="199516" y="15240"/>
                  </a:lnTo>
                  <a:lnTo>
                    <a:pt x="199516" y="0"/>
                  </a:lnTo>
                  <a:lnTo>
                    <a:pt x="0" y="0"/>
                  </a:lnTo>
                  <a:lnTo>
                    <a:pt x="0" y="15240"/>
                  </a:lnTo>
                  <a:close/>
                </a:path>
              </a:pathLst>
            </a:custGeom>
            <a:solidFill>
              <a:srgbClr val="000000"/>
            </a:solidFill>
          </p:spPr>
          <p:txBody>
            <a:bodyPr wrap="square" lIns="0" tIns="0" rIns="0" bIns="0" rtlCol="0"/>
            <a:lstStyle/>
            <a:p/>
          </p:txBody>
        </p:sp>
        <p:sp>
          <p:nvSpPr>
            <p:cNvPr id="240" name="object 240"/>
            <p:cNvSpPr/>
            <p:nvPr/>
          </p:nvSpPr>
          <p:spPr>
            <a:xfrm>
              <a:off x="5715761" y="3592830"/>
              <a:ext cx="0" cy="102235"/>
            </a:xfrm>
            <a:custGeom>
              <a:avLst/>
              <a:gdLst/>
              <a:ahLst/>
              <a:cxnLst/>
              <a:rect l="l" t="t" r="r" b="b"/>
              <a:pathLst>
                <a:path h="102235">
                  <a:moveTo>
                    <a:pt x="0" y="102108"/>
                  </a:moveTo>
                  <a:lnTo>
                    <a:pt x="0" y="0"/>
                  </a:lnTo>
                </a:path>
              </a:pathLst>
            </a:custGeom>
            <a:ln w="13716">
              <a:solidFill>
                <a:srgbClr val="000000"/>
              </a:solidFill>
            </a:ln>
          </p:spPr>
          <p:txBody>
            <a:bodyPr wrap="square" lIns="0" tIns="0" rIns="0" bIns="0" rtlCol="0"/>
            <a:lstStyle/>
            <a:p/>
          </p:txBody>
        </p:sp>
        <p:sp>
          <p:nvSpPr>
            <p:cNvPr id="241" name="object 241"/>
            <p:cNvSpPr/>
            <p:nvPr/>
          </p:nvSpPr>
          <p:spPr>
            <a:xfrm>
              <a:off x="5914644" y="3621069"/>
              <a:ext cx="199390" cy="73025"/>
            </a:xfrm>
            <a:custGeom>
              <a:avLst/>
              <a:gdLst/>
              <a:ahLst/>
              <a:cxnLst/>
              <a:rect l="l" t="t" r="r" b="b"/>
              <a:pathLst>
                <a:path w="199389" h="73025">
                  <a:moveTo>
                    <a:pt x="199212" y="0"/>
                  </a:moveTo>
                  <a:lnTo>
                    <a:pt x="0" y="0"/>
                  </a:lnTo>
                  <a:lnTo>
                    <a:pt x="0" y="72979"/>
                  </a:lnTo>
                  <a:lnTo>
                    <a:pt x="199212" y="72979"/>
                  </a:lnTo>
                  <a:lnTo>
                    <a:pt x="199212" y="0"/>
                  </a:lnTo>
                  <a:close/>
                </a:path>
              </a:pathLst>
            </a:custGeom>
            <a:solidFill>
              <a:srgbClr val="919191"/>
            </a:solidFill>
          </p:spPr>
          <p:txBody>
            <a:bodyPr wrap="square" lIns="0" tIns="0" rIns="0" bIns="0" rtlCol="0"/>
            <a:lstStyle/>
            <a:p/>
          </p:txBody>
        </p:sp>
        <p:sp>
          <p:nvSpPr>
            <p:cNvPr id="242" name="object 242"/>
            <p:cNvSpPr/>
            <p:nvPr/>
          </p:nvSpPr>
          <p:spPr>
            <a:xfrm>
              <a:off x="5914644" y="3613351"/>
              <a:ext cx="199390" cy="15240"/>
            </a:xfrm>
            <a:custGeom>
              <a:avLst/>
              <a:gdLst/>
              <a:ahLst/>
              <a:cxnLst/>
              <a:rect l="l" t="t" r="r" b="b"/>
              <a:pathLst>
                <a:path w="199389"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243" name="object 243"/>
            <p:cNvSpPr/>
            <p:nvPr/>
          </p:nvSpPr>
          <p:spPr>
            <a:xfrm>
              <a:off x="6113525" y="3621786"/>
              <a:ext cx="0" cy="73025"/>
            </a:xfrm>
            <a:custGeom>
              <a:avLst/>
              <a:gdLst/>
              <a:ahLst/>
              <a:cxnLst/>
              <a:rect l="l" t="t" r="r" b="b"/>
              <a:pathLst>
                <a:path h="73025">
                  <a:moveTo>
                    <a:pt x="0" y="0"/>
                  </a:moveTo>
                  <a:lnTo>
                    <a:pt x="0" y="72897"/>
                  </a:lnTo>
                </a:path>
              </a:pathLst>
            </a:custGeom>
            <a:ln w="13716">
              <a:solidFill>
                <a:srgbClr val="000000"/>
              </a:solidFill>
            </a:ln>
          </p:spPr>
          <p:txBody>
            <a:bodyPr wrap="square" lIns="0" tIns="0" rIns="0" bIns="0" rtlCol="0"/>
            <a:lstStyle/>
            <a:p/>
          </p:txBody>
        </p:sp>
        <p:sp>
          <p:nvSpPr>
            <p:cNvPr id="244" name="object 244"/>
            <p:cNvSpPr/>
            <p:nvPr/>
          </p:nvSpPr>
          <p:spPr>
            <a:xfrm>
              <a:off x="5914644" y="3694175"/>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245" name="object 245"/>
            <p:cNvSpPr/>
            <p:nvPr/>
          </p:nvSpPr>
          <p:spPr>
            <a:xfrm>
              <a:off x="5915405" y="3621786"/>
              <a:ext cx="0" cy="73025"/>
            </a:xfrm>
            <a:custGeom>
              <a:avLst/>
              <a:gdLst/>
              <a:ahLst/>
              <a:cxnLst/>
              <a:rect l="l" t="t" r="r" b="b"/>
              <a:pathLst>
                <a:path h="73025">
                  <a:moveTo>
                    <a:pt x="0" y="72897"/>
                  </a:moveTo>
                  <a:lnTo>
                    <a:pt x="0" y="0"/>
                  </a:lnTo>
                </a:path>
              </a:pathLst>
            </a:custGeom>
            <a:ln w="13716">
              <a:solidFill>
                <a:srgbClr val="000000"/>
              </a:solidFill>
            </a:ln>
          </p:spPr>
          <p:txBody>
            <a:bodyPr wrap="square" lIns="0" tIns="0" rIns="0" bIns="0" rtlCol="0"/>
            <a:lstStyle/>
            <a:p/>
          </p:txBody>
        </p:sp>
        <p:sp>
          <p:nvSpPr>
            <p:cNvPr id="246" name="object 246"/>
            <p:cNvSpPr/>
            <p:nvPr/>
          </p:nvSpPr>
          <p:spPr>
            <a:xfrm>
              <a:off x="6112763" y="3634681"/>
              <a:ext cx="200025" cy="59690"/>
            </a:xfrm>
            <a:custGeom>
              <a:avLst/>
              <a:gdLst/>
              <a:ahLst/>
              <a:cxnLst/>
              <a:rect l="l" t="t" r="r" b="b"/>
              <a:pathLst>
                <a:path w="200025" h="59689">
                  <a:moveTo>
                    <a:pt x="199529" y="0"/>
                  </a:moveTo>
                  <a:lnTo>
                    <a:pt x="0" y="0"/>
                  </a:lnTo>
                  <a:lnTo>
                    <a:pt x="0" y="59367"/>
                  </a:lnTo>
                  <a:lnTo>
                    <a:pt x="199529" y="59367"/>
                  </a:lnTo>
                  <a:lnTo>
                    <a:pt x="199529" y="0"/>
                  </a:lnTo>
                  <a:close/>
                </a:path>
              </a:pathLst>
            </a:custGeom>
            <a:solidFill>
              <a:srgbClr val="919191"/>
            </a:solidFill>
          </p:spPr>
          <p:txBody>
            <a:bodyPr wrap="square" lIns="0" tIns="0" rIns="0" bIns="0" rtlCol="0"/>
            <a:lstStyle/>
            <a:p/>
          </p:txBody>
        </p:sp>
        <p:sp>
          <p:nvSpPr>
            <p:cNvPr id="247" name="object 247"/>
            <p:cNvSpPr/>
            <p:nvPr/>
          </p:nvSpPr>
          <p:spPr>
            <a:xfrm>
              <a:off x="6112763" y="3628584"/>
              <a:ext cx="200025" cy="13970"/>
            </a:xfrm>
            <a:custGeom>
              <a:avLst/>
              <a:gdLst/>
              <a:ahLst/>
              <a:cxnLst/>
              <a:rect l="l" t="t" r="r" b="b"/>
              <a:pathLst>
                <a:path w="200025" h="13970">
                  <a:moveTo>
                    <a:pt x="199631" y="0"/>
                  </a:moveTo>
                  <a:lnTo>
                    <a:pt x="0" y="0"/>
                  </a:lnTo>
                  <a:lnTo>
                    <a:pt x="0" y="13648"/>
                  </a:lnTo>
                  <a:lnTo>
                    <a:pt x="199631" y="13648"/>
                  </a:lnTo>
                  <a:lnTo>
                    <a:pt x="199631" y="0"/>
                  </a:lnTo>
                  <a:close/>
                </a:path>
              </a:pathLst>
            </a:custGeom>
            <a:solidFill>
              <a:srgbClr val="000000"/>
            </a:solidFill>
          </p:spPr>
          <p:txBody>
            <a:bodyPr wrap="square" lIns="0" tIns="0" rIns="0" bIns="0" rtlCol="0"/>
            <a:lstStyle/>
            <a:p/>
          </p:txBody>
        </p:sp>
        <p:sp>
          <p:nvSpPr>
            <p:cNvPr id="248" name="object 248"/>
            <p:cNvSpPr/>
            <p:nvPr/>
          </p:nvSpPr>
          <p:spPr>
            <a:xfrm>
              <a:off x="6313169" y="3635502"/>
              <a:ext cx="0" cy="59690"/>
            </a:xfrm>
            <a:custGeom>
              <a:avLst/>
              <a:gdLst/>
              <a:ahLst/>
              <a:cxnLst/>
              <a:rect l="l" t="t" r="r" b="b"/>
              <a:pathLst>
                <a:path h="59689">
                  <a:moveTo>
                    <a:pt x="0" y="0"/>
                  </a:moveTo>
                  <a:lnTo>
                    <a:pt x="0" y="59309"/>
                  </a:lnTo>
                </a:path>
              </a:pathLst>
            </a:custGeom>
            <a:ln w="13716">
              <a:solidFill>
                <a:srgbClr val="000000"/>
              </a:solidFill>
            </a:ln>
          </p:spPr>
          <p:txBody>
            <a:bodyPr wrap="square" lIns="0" tIns="0" rIns="0" bIns="0" rtlCol="0"/>
            <a:lstStyle/>
            <a:p/>
          </p:txBody>
        </p:sp>
        <p:sp>
          <p:nvSpPr>
            <p:cNvPr id="249" name="object 249"/>
            <p:cNvSpPr/>
            <p:nvPr/>
          </p:nvSpPr>
          <p:spPr>
            <a:xfrm>
              <a:off x="6112763" y="3686503"/>
              <a:ext cx="200025" cy="15240"/>
            </a:xfrm>
            <a:custGeom>
              <a:avLst/>
              <a:gdLst/>
              <a:ahLst/>
              <a:cxnLst/>
              <a:rect l="l" t="t" r="r" b="b"/>
              <a:pathLst>
                <a:path w="200025" h="15239">
                  <a:moveTo>
                    <a:pt x="199631" y="0"/>
                  </a:moveTo>
                  <a:lnTo>
                    <a:pt x="0" y="0"/>
                  </a:lnTo>
                  <a:lnTo>
                    <a:pt x="0" y="15165"/>
                  </a:lnTo>
                  <a:lnTo>
                    <a:pt x="199631" y="15165"/>
                  </a:lnTo>
                  <a:lnTo>
                    <a:pt x="199631" y="0"/>
                  </a:lnTo>
                  <a:close/>
                </a:path>
              </a:pathLst>
            </a:custGeom>
            <a:solidFill>
              <a:srgbClr val="000000"/>
            </a:solidFill>
          </p:spPr>
          <p:txBody>
            <a:bodyPr wrap="square" lIns="0" tIns="0" rIns="0" bIns="0" rtlCol="0"/>
            <a:lstStyle/>
            <a:p/>
          </p:txBody>
        </p:sp>
        <p:sp>
          <p:nvSpPr>
            <p:cNvPr id="250" name="object 250"/>
            <p:cNvSpPr/>
            <p:nvPr/>
          </p:nvSpPr>
          <p:spPr>
            <a:xfrm>
              <a:off x="6113525" y="3635502"/>
              <a:ext cx="0" cy="59690"/>
            </a:xfrm>
            <a:custGeom>
              <a:avLst/>
              <a:gdLst/>
              <a:ahLst/>
              <a:cxnLst/>
              <a:rect l="l" t="t" r="r" b="b"/>
              <a:pathLst>
                <a:path h="59689">
                  <a:moveTo>
                    <a:pt x="0" y="59309"/>
                  </a:moveTo>
                  <a:lnTo>
                    <a:pt x="0" y="0"/>
                  </a:lnTo>
                </a:path>
              </a:pathLst>
            </a:custGeom>
            <a:ln w="13716">
              <a:solidFill>
                <a:srgbClr val="000000"/>
              </a:solidFill>
            </a:ln>
          </p:spPr>
          <p:txBody>
            <a:bodyPr wrap="square" lIns="0" tIns="0" rIns="0" bIns="0" rtlCol="0"/>
            <a:lstStyle/>
            <a:p/>
          </p:txBody>
        </p:sp>
        <p:sp>
          <p:nvSpPr>
            <p:cNvPr id="251" name="object 251"/>
            <p:cNvSpPr/>
            <p:nvPr/>
          </p:nvSpPr>
          <p:spPr>
            <a:xfrm>
              <a:off x="4294631" y="4366260"/>
              <a:ext cx="2907665" cy="0"/>
            </a:xfrm>
            <a:custGeom>
              <a:avLst/>
              <a:gdLst/>
              <a:ahLst/>
              <a:cxnLst/>
              <a:rect l="l" t="t" r="r" b="b"/>
              <a:pathLst>
                <a:path w="2907665">
                  <a:moveTo>
                    <a:pt x="0" y="0"/>
                  </a:moveTo>
                  <a:lnTo>
                    <a:pt x="2907411" y="0"/>
                  </a:lnTo>
                </a:path>
              </a:pathLst>
            </a:custGeom>
            <a:ln w="15240">
              <a:solidFill>
                <a:srgbClr val="000000"/>
              </a:solidFill>
            </a:ln>
          </p:spPr>
          <p:txBody>
            <a:bodyPr wrap="square" lIns="0" tIns="0" rIns="0" bIns="0" rtlCol="0"/>
            <a:lstStyle/>
            <a:p/>
          </p:txBody>
        </p:sp>
        <p:sp>
          <p:nvSpPr>
            <p:cNvPr id="252" name="object 252"/>
            <p:cNvSpPr/>
            <p:nvPr/>
          </p:nvSpPr>
          <p:spPr>
            <a:xfrm>
              <a:off x="4322063" y="4277812"/>
              <a:ext cx="198120" cy="73025"/>
            </a:xfrm>
            <a:custGeom>
              <a:avLst/>
              <a:gdLst/>
              <a:ahLst/>
              <a:cxnLst/>
              <a:rect l="l" t="t" r="r" b="b"/>
              <a:pathLst>
                <a:path w="198120" h="73025">
                  <a:moveTo>
                    <a:pt x="197700" y="0"/>
                  </a:moveTo>
                  <a:lnTo>
                    <a:pt x="0" y="0"/>
                  </a:lnTo>
                  <a:lnTo>
                    <a:pt x="0" y="72699"/>
                  </a:lnTo>
                  <a:lnTo>
                    <a:pt x="197700" y="72699"/>
                  </a:lnTo>
                  <a:lnTo>
                    <a:pt x="197700" y="0"/>
                  </a:lnTo>
                  <a:close/>
                </a:path>
              </a:pathLst>
            </a:custGeom>
            <a:solidFill>
              <a:srgbClr val="919191"/>
            </a:solidFill>
          </p:spPr>
          <p:txBody>
            <a:bodyPr wrap="square" lIns="0" tIns="0" rIns="0" bIns="0" rtlCol="0"/>
            <a:lstStyle/>
            <a:p/>
          </p:txBody>
        </p:sp>
        <p:sp>
          <p:nvSpPr>
            <p:cNvPr id="253" name="object 253"/>
            <p:cNvSpPr/>
            <p:nvPr/>
          </p:nvSpPr>
          <p:spPr>
            <a:xfrm>
              <a:off x="4322063" y="4270195"/>
              <a:ext cx="198120" cy="15240"/>
            </a:xfrm>
            <a:custGeom>
              <a:avLst/>
              <a:gdLst/>
              <a:ahLst/>
              <a:cxnLst/>
              <a:rect l="l" t="t" r="r" b="b"/>
              <a:pathLst>
                <a:path w="198120" h="15239">
                  <a:moveTo>
                    <a:pt x="197713" y="0"/>
                  </a:moveTo>
                  <a:lnTo>
                    <a:pt x="0" y="0"/>
                  </a:lnTo>
                  <a:lnTo>
                    <a:pt x="0" y="15165"/>
                  </a:lnTo>
                  <a:lnTo>
                    <a:pt x="197713" y="15165"/>
                  </a:lnTo>
                  <a:lnTo>
                    <a:pt x="197713" y="0"/>
                  </a:lnTo>
                  <a:close/>
                </a:path>
              </a:pathLst>
            </a:custGeom>
            <a:solidFill>
              <a:srgbClr val="000000"/>
            </a:solidFill>
          </p:spPr>
          <p:txBody>
            <a:bodyPr wrap="square" lIns="0" tIns="0" rIns="0" bIns="0" rtlCol="0"/>
            <a:lstStyle/>
            <a:p/>
          </p:txBody>
        </p:sp>
        <p:sp>
          <p:nvSpPr>
            <p:cNvPr id="254" name="object 254"/>
            <p:cNvSpPr/>
            <p:nvPr/>
          </p:nvSpPr>
          <p:spPr>
            <a:xfrm>
              <a:off x="4520945" y="4278629"/>
              <a:ext cx="0" cy="73025"/>
            </a:xfrm>
            <a:custGeom>
              <a:avLst/>
              <a:gdLst/>
              <a:ahLst/>
              <a:cxnLst/>
              <a:rect l="l" t="t" r="r" b="b"/>
              <a:pathLst>
                <a:path h="73025">
                  <a:moveTo>
                    <a:pt x="0" y="0"/>
                  </a:moveTo>
                  <a:lnTo>
                    <a:pt x="0" y="72644"/>
                  </a:lnTo>
                </a:path>
              </a:pathLst>
            </a:custGeom>
            <a:ln w="13716">
              <a:solidFill>
                <a:srgbClr val="000000"/>
              </a:solidFill>
            </a:ln>
          </p:spPr>
          <p:txBody>
            <a:bodyPr wrap="square" lIns="0" tIns="0" rIns="0" bIns="0" rtlCol="0"/>
            <a:lstStyle/>
            <a:p/>
          </p:txBody>
        </p:sp>
        <p:sp>
          <p:nvSpPr>
            <p:cNvPr id="255" name="object 255"/>
            <p:cNvSpPr/>
            <p:nvPr/>
          </p:nvSpPr>
          <p:spPr>
            <a:xfrm>
              <a:off x="4322063" y="4343400"/>
              <a:ext cx="198120" cy="15240"/>
            </a:xfrm>
            <a:custGeom>
              <a:avLst/>
              <a:gdLst/>
              <a:ahLst/>
              <a:cxnLst/>
              <a:rect l="l" t="t" r="r" b="b"/>
              <a:pathLst>
                <a:path w="198120" h="15239">
                  <a:moveTo>
                    <a:pt x="0" y="15239"/>
                  </a:moveTo>
                  <a:lnTo>
                    <a:pt x="197738" y="15239"/>
                  </a:lnTo>
                  <a:lnTo>
                    <a:pt x="197738" y="0"/>
                  </a:lnTo>
                  <a:lnTo>
                    <a:pt x="0" y="0"/>
                  </a:lnTo>
                  <a:lnTo>
                    <a:pt x="0" y="15239"/>
                  </a:lnTo>
                  <a:close/>
                </a:path>
              </a:pathLst>
            </a:custGeom>
            <a:solidFill>
              <a:srgbClr val="000000"/>
            </a:solidFill>
          </p:spPr>
          <p:txBody>
            <a:bodyPr wrap="square" lIns="0" tIns="0" rIns="0" bIns="0" rtlCol="0"/>
            <a:lstStyle/>
            <a:p/>
          </p:txBody>
        </p:sp>
        <p:sp>
          <p:nvSpPr>
            <p:cNvPr id="256" name="object 256"/>
            <p:cNvSpPr/>
            <p:nvPr/>
          </p:nvSpPr>
          <p:spPr>
            <a:xfrm>
              <a:off x="4322825" y="4278629"/>
              <a:ext cx="0" cy="73025"/>
            </a:xfrm>
            <a:custGeom>
              <a:avLst/>
              <a:gdLst/>
              <a:ahLst/>
              <a:cxnLst/>
              <a:rect l="l" t="t" r="r" b="b"/>
              <a:pathLst>
                <a:path h="73025">
                  <a:moveTo>
                    <a:pt x="0" y="72644"/>
                  </a:moveTo>
                  <a:lnTo>
                    <a:pt x="0" y="0"/>
                  </a:lnTo>
                </a:path>
              </a:pathLst>
            </a:custGeom>
            <a:ln w="13716">
              <a:solidFill>
                <a:srgbClr val="000000"/>
              </a:solidFill>
            </a:ln>
          </p:spPr>
          <p:txBody>
            <a:bodyPr wrap="square" lIns="0" tIns="0" rIns="0" bIns="0" rtlCol="0"/>
            <a:lstStyle/>
            <a:p/>
          </p:txBody>
        </p:sp>
        <p:sp>
          <p:nvSpPr>
            <p:cNvPr id="257" name="object 257"/>
            <p:cNvSpPr/>
            <p:nvPr/>
          </p:nvSpPr>
          <p:spPr>
            <a:xfrm>
              <a:off x="4533900" y="4248942"/>
              <a:ext cx="200025" cy="102235"/>
            </a:xfrm>
            <a:custGeom>
              <a:avLst/>
              <a:gdLst/>
              <a:ahLst/>
              <a:cxnLst/>
              <a:rect l="l" t="t" r="r" b="b"/>
              <a:pathLst>
                <a:path w="200025" h="102235">
                  <a:moveTo>
                    <a:pt x="199529" y="0"/>
                  </a:moveTo>
                  <a:lnTo>
                    <a:pt x="0" y="0"/>
                  </a:lnTo>
                  <a:lnTo>
                    <a:pt x="0" y="102077"/>
                  </a:lnTo>
                  <a:lnTo>
                    <a:pt x="199529" y="102077"/>
                  </a:lnTo>
                  <a:lnTo>
                    <a:pt x="199529" y="0"/>
                  </a:lnTo>
                  <a:close/>
                </a:path>
              </a:pathLst>
            </a:custGeom>
            <a:solidFill>
              <a:srgbClr val="919191"/>
            </a:solidFill>
          </p:spPr>
          <p:txBody>
            <a:bodyPr wrap="square" lIns="0" tIns="0" rIns="0" bIns="0" rtlCol="0"/>
            <a:lstStyle/>
            <a:p/>
          </p:txBody>
        </p:sp>
        <p:sp>
          <p:nvSpPr>
            <p:cNvPr id="258" name="object 258"/>
            <p:cNvSpPr/>
            <p:nvPr/>
          </p:nvSpPr>
          <p:spPr>
            <a:xfrm>
              <a:off x="4533900" y="4241239"/>
              <a:ext cx="200025" cy="15240"/>
            </a:xfrm>
            <a:custGeom>
              <a:avLst/>
              <a:gdLst/>
              <a:ahLst/>
              <a:cxnLst/>
              <a:rect l="l" t="t" r="r" b="b"/>
              <a:pathLst>
                <a:path w="200025" h="15239">
                  <a:moveTo>
                    <a:pt x="199631" y="0"/>
                  </a:moveTo>
                  <a:lnTo>
                    <a:pt x="0" y="0"/>
                  </a:lnTo>
                  <a:lnTo>
                    <a:pt x="0" y="15165"/>
                  </a:lnTo>
                  <a:lnTo>
                    <a:pt x="199631" y="15165"/>
                  </a:lnTo>
                  <a:lnTo>
                    <a:pt x="199631" y="0"/>
                  </a:lnTo>
                  <a:close/>
                </a:path>
              </a:pathLst>
            </a:custGeom>
            <a:solidFill>
              <a:srgbClr val="000000"/>
            </a:solidFill>
          </p:spPr>
          <p:txBody>
            <a:bodyPr wrap="square" lIns="0" tIns="0" rIns="0" bIns="0" rtlCol="0"/>
            <a:lstStyle/>
            <a:p/>
          </p:txBody>
        </p:sp>
        <p:sp>
          <p:nvSpPr>
            <p:cNvPr id="259" name="object 259"/>
            <p:cNvSpPr/>
            <p:nvPr/>
          </p:nvSpPr>
          <p:spPr>
            <a:xfrm>
              <a:off x="4728972" y="4248911"/>
              <a:ext cx="0" cy="102235"/>
            </a:xfrm>
            <a:custGeom>
              <a:avLst/>
              <a:gdLst/>
              <a:ahLst/>
              <a:cxnLst/>
              <a:rect l="l" t="t" r="r" b="b"/>
              <a:pathLst>
                <a:path h="102235">
                  <a:moveTo>
                    <a:pt x="0" y="0"/>
                  </a:moveTo>
                  <a:lnTo>
                    <a:pt x="0" y="102107"/>
                  </a:lnTo>
                </a:path>
              </a:pathLst>
            </a:custGeom>
            <a:ln w="6096">
              <a:solidFill>
                <a:srgbClr val="000000"/>
              </a:solidFill>
            </a:ln>
          </p:spPr>
          <p:txBody>
            <a:bodyPr wrap="square" lIns="0" tIns="0" rIns="0" bIns="0" rtlCol="0"/>
            <a:lstStyle/>
            <a:p/>
          </p:txBody>
        </p:sp>
        <p:sp>
          <p:nvSpPr>
            <p:cNvPr id="260" name="object 260"/>
            <p:cNvSpPr/>
            <p:nvPr/>
          </p:nvSpPr>
          <p:spPr>
            <a:xfrm>
              <a:off x="4533900" y="4351020"/>
              <a:ext cx="200025" cy="0"/>
            </a:xfrm>
            <a:custGeom>
              <a:avLst/>
              <a:gdLst/>
              <a:ahLst/>
              <a:cxnLst/>
              <a:rect l="l" t="t" r="r" b="b"/>
              <a:pathLst>
                <a:path w="200025">
                  <a:moveTo>
                    <a:pt x="199644" y="0"/>
                  </a:moveTo>
                  <a:lnTo>
                    <a:pt x="0" y="0"/>
                  </a:lnTo>
                </a:path>
              </a:pathLst>
            </a:custGeom>
            <a:ln w="15240">
              <a:solidFill>
                <a:srgbClr val="000000"/>
              </a:solidFill>
            </a:ln>
          </p:spPr>
          <p:txBody>
            <a:bodyPr wrap="square" lIns="0" tIns="0" rIns="0" bIns="0" rtlCol="0"/>
            <a:lstStyle/>
            <a:p/>
          </p:txBody>
        </p:sp>
        <p:sp>
          <p:nvSpPr>
            <p:cNvPr id="261" name="object 261"/>
            <p:cNvSpPr/>
            <p:nvPr/>
          </p:nvSpPr>
          <p:spPr>
            <a:xfrm>
              <a:off x="4534661" y="4249673"/>
              <a:ext cx="0" cy="102235"/>
            </a:xfrm>
            <a:custGeom>
              <a:avLst/>
              <a:gdLst/>
              <a:ahLst/>
              <a:cxnLst/>
              <a:rect l="l" t="t" r="r" b="b"/>
              <a:pathLst>
                <a:path h="102235">
                  <a:moveTo>
                    <a:pt x="0" y="102107"/>
                  </a:moveTo>
                  <a:lnTo>
                    <a:pt x="0" y="0"/>
                  </a:lnTo>
                </a:path>
              </a:pathLst>
            </a:custGeom>
            <a:ln w="13716">
              <a:solidFill>
                <a:srgbClr val="000000"/>
              </a:solidFill>
            </a:ln>
          </p:spPr>
          <p:txBody>
            <a:bodyPr wrap="square" lIns="0" tIns="0" rIns="0" bIns="0" rtlCol="0"/>
            <a:lstStyle/>
            <a:p/>
          </p:txBody>
        </p:sp>
        <p:sp>
          <p:nvSpPr>
            <p:cNvPr id="262" name="object 262"/>
            <p:cNvSpPr/>
            <p:nvPr/>
          </p:nvSpPr>
          <p:spPr>
            <a:xfrm>
              <a:off x="4733544" y="4204716"/>
              <a:ext cx="198120" cy="146685"/>
            </a:xfrm>
            <a:custGeom>
              <a:avLst/>
              <a:gdLst/>
              <a:ahLst/>
              <a:cxnLst/>
              <a:rect l="l" t="t" r="r" b="b"/>
              <a:pathLst>
                <a:path w="198120" h="146685">
                  <a:moveTo>
                    <a:pt x="197700" y="0"/>
                  </a:moveTo>
                  <a:lnTo>
                    <a:pt x="0" y="0"/>
                  </a:lnTo>
                  <a:lnTo>
                    <a:pt x="0" y="146304"/>
                  </a:lnTo>
                  <a:lnTo>
                    <a:pt x="197700" y="146304"/>
                  </a:lnTo>
                  <a:lnTo>
                    <a:pt x="197700" y="0"/>
                  </a:lnTo>
                  <a:close/>
                </a:path>
              </a:pathLst>
            </a:custGeom>
            <a:solidFill>
              <a:srgbClr val="919191"/>
            </a:solidFill>
          </p:spPr>
          <p:txBody>
            <a:bodyPr wrap="square" lIns="0" tIns="0" rIns="0" bIns="0" rtlCol="0"/>
            <a:lstStyle/>
            <a:p/>
          </p:txBody>
        </p:sp>
        <p:sp>
          <p:nvSpPr>
            <p:cNvPr id="263" name="object 263"/>
            <p:cNvSpPr/>
            <p:nvPr/>
          </p:nvSpPr>
          <p:spPr>
            <a:xfrm>
              <a:off x="4733544" y="4198560"/>
              <a:ext cx="198120" cy="13970"/>
            </a:xfrm>
            <a:custGeom>
              <a:avLst/>
              <a:gdLst/>
              <a:ahLst/>
              <a:cxnLst/>
              <a:rect l="l" t="t" r="r" b="b"/>
              <a:pathLst>
                <a:path w="198120" h="13970">
                  <a:moveTo>
                    <a:pt x="197713" y="0"/>
                  </a:moveTo>
                  <a:lnTo>
                    <a:pt x="0" y="0"/>
                  </a:lnTo>
                  <a:lnTo>
                    <a:pt x="0" y="13648"/>
                  </a:lnTo>
                  <a:lnTo>
                    <a:pt x="197713" y="13648"/>
                  </a:lnTo>
                  <a:lnTo>
                    <a:pt x="197713" y="0"/>
                  </a:lnTo>
                  <a:close/>
                </a:path>
              </a:pathLst>
            </a:custGeom>
            <a:solidFill>
              <a:srgbClr val="000000"/>
            </a:solidFill>
          </p:spPr>
          <p:txBody>
            <a:bodyPr wrap="square" lIns="0" tIns="0" rIns="0" bIns="0" rtlCol="0"/>
            <a:lstStyle/>
            <a:p/>
          </p:txBody>
        </p:sp>
        <p:sp>
          <p:nvSpPr>
            <p:cNvPr id="264" name="object 264"/>
            <p:cNvSpPr/>
            <p:nvPr/>
          </p:nvSpPr>
          <p:spPr>
            <a:xfrm>
              <a:off x="4928616" y="4204716"/>
              <a:ext cx="0" cy="146685"/>
            </a:xfrm>
            <a:custGeom>
              <a:avLst/>
              <a:gdLst/>
              <a:ahLst/>
              <a:cxnLst/>
              <a:rect l="l" t="t" r="r" b="b"/>
              <a:pathLst>
                <a:path h="146685">
                  <a:moveTo>
                    <a:pt x="0" y="0"/>
                  </a:moveTo>
                  <a:lnTo>
                    <a:pt x="0" y="146176"/>
                  </a:lnTo>
                </a:path>
              </a:pathLst>
            </a:custGeom>
            <a:ln w="6096">
              <a:solidFill>
                <a:srgbClr val="000000"/>
              </a:solidFill>
            </a:ln>
          </p:spPr>
          <p:txBody>
            <a:bodyPr wrap="square" lIns="0" tIns="0" rIns="0" bIns="0" rtlCol="0"/>
            <a:lstStyle/>
            <a:p/>
          </p:txBody>
        </p:sp>
        <p:sp>
          <p:nvSpPr>
            <p:cNvPr id="265" name="object 265"/>
            <p:cNvSpPr/>
            <p:nvPr/>
          </p:nvSpPr>
          <p:spPr>
            <a:xfrm>
              <a:off x="4733544" y="4343400"/>
              <a:ext cx="198120" cy="15240"/>
            </a:xfrm>
            <a:custGeom>
              <a:avLst/>
              <a:gdLst/>
              <a:ahLst/>
              <a:cxnLst/>
              <a:rect l="l" t="t" r="r" b="b"/>
              <a:pathLst>
                <a:path w="198120" h="15239">
                  <a:moveTo>
                    <a:pt x="0" y="15239"/>
                  </a:moveTo>
                  <a:lnTo>
                    <a:pt x="197738" y="15239"/>
                  </a:lnTo>
                  <a:lnTo>
                    <a:pt x="197738" y="0"/>
                  </a:lnTo>
                  <a:lnTo>
                    <a:pt x="0" y="0"/>
                  </a:lnTo>
                  <a:lnTo>
                    <a:pt x="0" y="15239"/>
                  </a:lnTo>
                  <a:close/>
                </a:path>
              </a:pathLst>
            </a:custGeom>
            <a:solidFill>
              <a:srgbClr val="000000"/>
            </a:solidFill>
          </p:spPr>
          <p:txBody>
            <a:bodyPr wrap="square" lIns="0" tIns="0" rIns="0" bIns="0" rtlCol="0"/>
            <a:lstStyle/>
            <a:p/>
          </p:txBody>
        </p:sp>
        <p:sp>
          <p:nvSpPr>
            <p:cNvPr id="266" name="object 266"/>
            <p:cNvSpPr/>
            <p:nvPr/>
          </p:nvSpPr>
          <p:spPr>
            <a:xfrm>
              <a:off x="4734305" y="4205477"/>
              <a:ext cx="0" cy="146685"/>
            </a:xfrm>
            <a:custGeom>
              <a:avLst/>
              <a:gdLst/>
              <a:ahLst/>
              <a:cxnLst/>
              <a:rect l="l" t="t" r="r" b="b"/>
              <a:pathLst>
                <a:path h="146685">
                  <a:moveTo>
                    <a:pt x="0" y="146177"/>
                  </a:moveTo>
                  <a:lnTo>
                    <a:pt x="0" y="0"/>
                  </a:lnTo>
                </a:path>
              </a:pathLst>
            </a:custGeom>
            <a:ln w="13716">
              <a:solidFill>
                <a:srgbClr val="000000"/>
              </a:solidFill>
            </a:ln>
          </p:spPr>
          <p:txBody>
            <a:bodyPr wrap="square" lIns="0" tIns="0" rIns="0" bIns="0" rtlCol="0"/>
            <a:lstStyle/>
            <a:p/>
          </p:txBody>
        </p:sp>
        <p:sp>
          <p:nvSpPr>
            <p:cNvPr id="267" name="object 267"/>
            <p:cNvSpPr/>
            <p:nvPr/>
          </p:nvSpPr>
          <p:spPr>
            <a:xfrm>
              <a:off x="4931663" y="4146867"/>
              <a:ext cx="200025" cy="204470"/>
            </a:xfrm>
            <a:custGeom>
              <a:avLst/>
              <a:gdLst/>
              <a:ahLst/>
              <a:cxnLst/>
              <a:rect l="l" t="t" r="r" b="b"/>
              <a:pathLst>
                <a:path w="200025" h="204470">
                  <a:moveTo>
                    <a:pt x="199529" y="0"/>
                  </a:moveTo>
                  <a:lnTo>
                    <a:pt x="0" y="0"/>
                  </a:lnTo>
                  <a:lnTo>
                    <a:pt x="0" y="204152"/>
                  </a:lnTo>
                  <a:lnTo>
                    <a:pt x="199529" y="204152"/>
                  </a:lnTo>
                  <a:lnTo>
                    <a:pt x="199529" y="0"/>
                  </a:lnTo>
                  <a:close/>
                </a:path>
              </a:pathLst>
            </a:custGeom>
            <a:solidFill>
              <a:srgbClr val="919191"/>
            </a:solidFill>
          </p:spPr>
          <p:txBody>
            <a:bodyPr wrap="square" lIns="0" tIns="0" rIns="0" bIns="0" rtlCol="0"/>
            <a:lstStyle/>
            <a:p/>
          </p:txBody>
        </p:sp>
        <p:sp>
          <p:nvSpPr>
            <p:cNvPr id="268" name="object 268"/>
            <p:cNvSpPr/>
            <p:nvPr/>
          </p:nvSpPr>
          <p:spPr>
            <a:xfrm>
              <a:off x="4931663" y="4139131"/>
              <a:ext cx="200025" cy="15240"/>
            </a:xfrm>
            <a:custGeom>
              <a:avLst/>
              <a:gdLst/>
              <a:ahLst/>
              <a:cxnLst/>
              <a:rect l="l" t="t" r="r" b="b"/>
              <a:pathLst>
                <a:path w="200025" h="15239">
                  <a:moveTo>
                    <a:pt x="199491" y="0"/>
                  </a:moveTo>
                  <a:lnTo>
                    <a:pt x="0" y="0"/>
                  </a:lnTo>
                  <a:lnTo>
                    <a:pt x="0" y="15165"/>
                  </a:lnTo>
                  <a:lnTo>
                    <a:pt x="199491" y="15165"/>
                  </a:lnTo>
                  <a:lnTo>
                    <a:pt x="199491" y="0"/>
                  </a:lnTo>
                  <a:close/>
                </a:path>
              </a:pathLst>
            </a:custGeom>
            <a:solidFill>
              <a:srgbClr val="000000"/>
            </a:solidFill>
          </p:spPr>
          <p:txBody>
            <a:bodyPr wrap="square" lIns="0" tIns="0" rIns="0" bIns="0" rtlCol="0"/>
            <a:lstStyle/>
            <a:p/>
          </p:txBody>
        </p:sp>
        <p:sp>
          <p:nvSpPr>
            <p:cNvPr id="269" name="object 269"/>
            <p:cNvSpPr/>
            <p:nvPr/>
          </p:nvSpPr>
          <p:spPr>
            <a:xfrm>
              <a:off x="5128260" y="4146804"/>
              <a:ext cx="0" cy="204470"/>
            </a:xfrm>
            <a:custGeom>
              <a:avLst/>
              <a:gdLst/>
              <a:ahLst/>
              <a:cxnLst/>
              <a:rect l="l" t="t" r="r" b="b"/>
              <a:pathLst>
                <a:path h="204470">
                  <a:moveTo>
                    <a:pt x="0" y="0"/>
                  </a:moveTo>
                  <a:lnTo>
                    <a:pt x="0" y="204216"/>
                  </a:lnTo>
                </a:path>
              </a:pathLst>
            </a:custGeom>
            <a:ln w="6096">
              <a:solidFill>
                <a:srgbClr val="000000"/>
              </a:solidFill>
            </a:ln>
          </p:spPr>
          <p:txBody>
            <a:bodyPr wrap="square" lIns="0" tIns="0" rIns="0" bIns="0" rtlCol="0"/>
            <a:lstStyle/>
            <a:p/>
          </p:txBody>
        </p:sp>
        <p:sp>
          <p:nvSpPr>
            <p:cNvPr id="270" name="object 270"/>
            <p:cNvSpPr/>
            <p:nvPr/>
          </p:nvSpPr>
          <p:spPr>
            <a:xfrm>
              <a:off x="4931663" y="4343400"/>
              <a:ext cx="200025" cy="15240"/>
            </a:xfrm>
            <a:custGeom>
              <a:avLst/>
              <a:gdLst/>
              <a:ahLst/>
              <a:cxnLst/>
              <a:rect l="l" t="t" r="r" b="b"/>
              <a:pathLst>
                <a:path w="200025" h="15239">
                  <a:moveTo>
                    <a:pt x="0" y="15239"/>
                  </a:moveTo>
                  <a:lnTo>
                    <a:pt x="199516" y="15239"/>
                  </a:lnTo>
                  <a:lnTo>
                    <a:pt x="199516" y="0"/>
                  </a:lnTo>
                  <a:lnTo>
                    <a:pt x="0" y="0"/>
                  </a:lnTo>
                  <a:lnTo>
                    <a:pt x="0" y="15239"/>
                  </a:lnTo>
                  <a:close/>
                </a:path>
              </a:pathLst>
            </a:custGeom>
            <a:solidFill>
              <a:srgbClr val="000000"/>
            </a:solidFill>
          </p:spPr>
          <p:txBody>
            <a:bodyPr wrap="square" lIns="0" tIns="0" rIns="0" bIns="0" rtlCol="0"/>
            <a:lstStyle/>
            <a:p/>
          </p:txBody>
        </p:sp>
        <p:sp>
          <p:nvSpPr>
            <p:cNvPr id="271" name="object 271"/>
            <p:cNvSpPr/>
            <p:nvPr/>
          </p:nvSpPr>
          <p:spPr>
            <a:xfrm>
              <a:off x="4932425" y="4147566"/>
              <a:ext cx="0" cy="204470"/>
            </a:xfrm>
            <a:custGeom>
              <a:avLst/>
              <a:gdLst/>
              <a:ahLst/>
              <a:cxnLst/>
              <a:rect l="l" t="t" r="r" b="b"/>
              <a:pathLst>
                <a:path h="204470">
                  <a:moveTo>
                    <a:pt x="0" y="204215"/>
                  </a:moveTo>
                  <a:lnTo>
                    <a:pt x="0" y="0"/>
                  </a:lnTo>
                </a:path>
              </a:pathLst>
            </a:custGeom>
            <a:ln w="13716">
              <a:solidFill>
                <a:srgbClr val="000000"/>
              </a:solidFill>
            </a:ln>
          </p:spPr>
          <p:txBody>
            <a:bodyPr wrap="square" lIns="0" tIns="0" rIns="0" bIns="0" rtlCol="0"/>
            <a:lstStyle/>
            <a:p/>
          </p:txBody>
        </p:sp>
        <p:sp>
          <p:nvSpPr>
            <p:cNvPr id="272" name="object 272"/>
            <p:cNvSpPr/>
            <p:nvPr/>
          </p:nvSpPr>
          <p:spPr>
            <a:xfrm>
              <a:off x="5131307" y="4087393"/>
              <a:ext cx="199390" cy="263525"/>
            </a:xfrm>
            <a:custGeom>
              <a:avLst/>
              <a:gdLst/>
              <a:ahLst/>
              <a:cxnLst/>
              <a:rect l="l" t="t" r="r" b="b"/>
              <a:pathLst>
                <a:path w="199389" h="263525">
                  <a:moveTo>
                    <a:pt x="199212" y="0"/>
                  </a:moveTo>
                  <a:lnTo>
                    <a:pt x="0" y="0"/>
                  </a:lnTo>
                  <a:lnTo>
                    <a:pt x="0" y="263245"/>
                  </a:lnTo>
                  <a:lnTo>
                    <a:pt x="199212" y="263245"/>
                  </a:lnTo>
                  <a:lnTo>
                    <a:pt x="199212" y="0"/>
                  </a:lnTo>
                  <a:close/>
                </a:path>
              </a:pathLst>
            </a:custGeom>
            <a:solidFill>
              <a:srgbClr val="919191"/>
            </a:solidFill>
          </p:spPr>
          <p:txBody>
            <a:bodyPr wrap="square" lIns="0" tIns="0" rIns="0" bIns="0" rtlCol="0"/>
            <a:lstStyle/>
            <a:p/>
          </p:txBody>
        </p:sp>
        <p:sp>
          <p:nvSpPr>
            <p:cNvPr id="273" name="object 273"/>
            <p:cNvSpPr/>
            <p:nvPr/>
          </p:nvSpPr>
          <p:spPr>
            <a:xfrm>
              <a:off x="5131307" y="4081212"/>
              <a:ext cx="199390" cy="13970"/>
            </a:xfrm>
            <a:custGeom>
              <a:avLst/>
              <a:gdLst/>
              <a:ahLst/>
              <a:cxnLst/>
              <a:rect l="l" t="t" r="r" b="b"/>
              <a:pathLst>
                <a:path w="199389" h="13970">
                  <a:moveTo>
                    <a:pt x="199224" y="0"/>
                  </a:moveTo>
                  <a:lnTo>
                    <a:pt x="0" y="0"/>
                  </a:lnTo>
                  <a:lnTo>
                    <a:pt x="0" y="13648"/>
                  </a:lnTo>
                  <a:lnTo>
                    <a:pt x="199224" y="13648"/>
                  </a:lnTo>
                  <a:lnTo>
                    <a:pt x="199224" y="0"/>
                  </a:lnTo>
                  <a:close/>
                </a:path>
              </a:pathLst>
            </a:custGeom>
            <a:solidFill>
              <a:srgbClr val="000000"/>
            </a:solidFill>
          </p:spPr>
          <p:txBody>
            <a:bodyPr wrap="square" lIns="0" tIns="0" rIns="0" bIns="0" rtlCol="0"/>
            <a:lstStyle/>
            <a:p/>
          </p:txBody>
        </p:sp>
        <p:sp>
          <p:nvSpPr>
            <p:cNvPr id="274" name="object 274"/>
            <p:cNvSpPr/>
            <p:nvPr/>
          </p:nvSpPr>
          <p:spPr>
            <a:xfrm>
              <a:off x="5326379" y="4087367"/>
              <a:ext cx="0" cy="263525"/>
            </a:xfrm>
            <a:custGeom>
              <a:avLst/>
              <a:gdLst/>
              <a:ahLst/>
              <a:cxnLst/>
              <a:rect l="l" t="t" r="r" b="b"/>
              <a:pathLst>
                <a:path h="263525">
                  <a:moveTo>
                    <a:pt x="0" y="0"/>
                  </a:moveTo>
                  <a:lnTo>
                    <a:pt x="0" y="263143"/>
                  </a:lnTo>
                </a:path>
              </a:pathLst>
            </a:custGeom>
            <a:ln w="6096">
              <a:solidFill>
                <a:srgbClr val="000000"/>
              </a:solidFill>
            </a:ln>
          </p:spPr>
          <p:txBody>
            <a:bodyPr wrap="square" lIns="0" tIns="0" rIns="0" bIns="0" rtlCol="0"/>
            <a:lstStyle/>
            <a:p/>
          </p:txBody>
        </p:sp>
        <p:sp>
          <p:nvSpPr>
            <p:cNvPr id="275" name="object 275"/>
            <p:cNvSpPr/>
            <p:nvPr/>
          </p:nvSpPr>
          <p:spPr>
            <a:xfrm>
              <a:off x="5131307" y="4351020"/>
              <a:ext cx="199390" cy="0"/>
            </a:xfrm>
            <a:custGeom>
              <a:avLst/>
              <a:gdLst/>
              <a:ahLst/>
              <a:cxnLst/>
              <a:rect l="l" t="t" r="r" b="b"/>
              <a:pathLst>
                <a:path w="199389">
                  <a:moveTo>
                    <a:pt x="199262" y="0"/>
                  </a:moveTo>
                  <a:lnTo>
                    <a:pt x="0" y="0"/>
                  </a:lnTo>
                </a:path>
              </a:pathLst>
            </a:custGeom>
            <a:ln w="15240">
              <a:solidFill>
                <a:srgbClr val="000000"/>
              </a:solidFill>
            </a:ln>
          </p:spPr>
          <p:txBody>
            <a:bodyPr wrap="square" lIns="0" tIns="0" rIns="0" bIns="0" rtlCol="0"/>
            <a:lstStyle/>
            <a:p/>
          </p:txBody>
        </p:sp>
        <p:sp>
          <p:nvSpPr>
            <p:cNvPr id="276" name="object 276"/>
            <p:cNvSpPr/>
            <p:nvPr/>
          </p:nvSpPr>
          <p:spPr>
            <a:xfrm>
              <a:off x="5132069" y="4088129"/>
              <a:ext cx="0" cy="263525"/>
            </a:xfrm>
            <a:custGeom>
              <a:avLst/>
              <a:gdLst/>
              <a:ahLst/>
              <a:cxnLst/>
              <a:rect l="l" t="t" r="r" b="b"/>
              <a:pathLst>
                <a:path h="263525">
                  <a:moveTo>
                    <a:pt x="0" y="263144"/>
                  </a:moveTo>
                  <a:lnTo>
                    <a:pt x="0" y="0"/>
                  </a:lnTo>
                </a:path>
              </a:pathLst>
            </a:custGeom>
            <a:ln w="13716">
              <a:solidFill>
                <a:srgbClr val="000000"/>
              </a:solidFill>
            </a:ln>
          </p:spPr>
          <p:txBody>
            <a:bodyPr wrap="square" lIns="0" tIns="0" rIns="0" bIns="0" rtlCol="0"/>
            <a:lstStyle/>
            <a:p/>
          </p:txBody>
        </p:sp>
        <p:sp>
          <p:nvSpPr>
            <p:cNvPr id="277" name="object 277"/>
            <p:cNvSpPr/>
            <p:nvPr/>
          </p:nvSpPr>
          <p:spPr>
            <a:xfrm>
              <a:off x="5329427" y="4058399"/>
              <a:ext cx="200025" cy="294005"/>
            </a:xfrm>
            <a:custGeom>
              <a:avLst/>
              <a:gdLst/>
              <a:ahLst/>
              <a:cxnLst/>
              <a:rect l="l" t="t" r="r" b="b"/>
              <a:pathLst>
                <a:path w="200025" h="294004">
                  <a:moveTo>
                    <a:pt x="199529" y="0"/>
                  </a:moveTo>
                  <a:lnTo>
                    <a:pt x="0" y="0"/>
                  </a:lnTo>
                  <a:lnTo>
                    <a:pt x="0" y="293509"/>
                  </a:lnTo>
                  <a:lnTo>
                    <a:pt x="199529" y="293509"/>
                  </a:lnTo>
                  <a:lnTo>
                    <a:pt x="199529" y="0"/>
                  </a:lnTo>
                  <a:close/>
                </a:path>
              </a:pathLst>
            </a:custGeom>
            <a:solidFill>
              <a:srgbClr val="919191"/>
            </a:solidFill>
          </p:spPr>
          <p:txBody>
            <a:bodyPr wrap="square" lIns="0" tIns="0" rIns="0" bIns="0" rtlCol="0"/>
            <a:lstStyle/>
            <a:p/>
          </p:txBody>
        </p:sp>
        <p:sp>
          <p:nvSpPr>
            <p:cNvPr id="278" name="object 278"/>
            <p:cNvSpPr/>
            <p:nvPr/>
          </p:nvSpPr>
          <p:spPr>
            <a:xfrm>
              <a:off x="5329427" y="4052256"/>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279" name="object 279"/>
            <p:cNvSpPr/>
            <p:nvPr/>
          </p:nvSpPr>
          <p:spPr>
            <a:xfrm>
              <a:off x="5526023" y="4058411"/>
              <a:ext cx="0" cy="292735"/>
            </a:xfrm>
            <a:custGeom>
              <a:avLst/>
              <a:gdLst/>
              <a:ahLst/>
              <a:cxnLst/>
              <a:rect l="l" t="t" r="r" b="b"/>
              <a:pathLst>
                <a:path h="292735">
                  <a:moveTo>
                    <a:pt x="0" y="0"/>
                  </a:moveTo>
                  <a:lnTo>
                    <a:pt x="0" y="292607"/>
                  </a:lnTo>
                </a:path>
              </a:pathLst>
            </a:custGeom>
            <a:ln w="6096">
              <a:solidFill>
                <a:srgbClr val="000000"/>
              </a:solidFill>
            </a:ln>
          </p:spPr>
          <p:txBody>
            <a:bodyPr wrap="square" lIns="0" tIns="0" rIns="0" bIns="0" rtlCol="0"/>
            <a:lstStyle/>
            <a:p/>
          </p:txBody>
        </p:sp>
        <p:sp>
          <p:nvSpPr>
            <p:cNvPr id="280" name="object 280"/>
            <p:cNvSpPr/>
            <p:nvPr/>
          </p:nvSpPr>
          <p:spPr>
            <a:xfrm>
              <a:off x="5329427" y="4343400"/>
              <a:ext cx="200025" cy="15240"/>
            </a:xfrm>
            <a:custGeom>
              <a:avLst/>
              <a:gdLst/>
              <a:ahLst/>
              <a:cxnLst/>
              <a:rect l="l" t="t" r="r" b="b"/>
              <a:pathLst>
                <a:path w="200025" h="15239">
                  <a:moveTo>
                    <a:pt x="0" y="15239"/>
                  </a:moveTo>
                  <a:lnTo>
                    <a:pt x="199517" y="15239"/>
                  </a:lnTo>
                  <a:lnTo>
                    <a:pt x="199517" y="0"/>
                  </a:lnTo>
                  <a:lnTo>
                    <a:pt x="0" y="0"/>
                  </a:lnTo>
                  <a:lnTo>
                    <a:pt x="0" y="15239"/>
                  </a:lnTo>
                  <a:close/>
                </a:path>
              </a:pathLst>
            </a:custGeom>
            <a:solidFill>
              <a:srgbClr val="000000"/>
            </a:solidFill>
          </p:spPr>
          <p:txBody>
            <a:bodyPr wrap="square" lIns="0" tIns="0" rIns="0" bIns="0" rtlCol="0"/>
            <a:lstStyle/>
            <a:p/>
          </p:txBody>
        </p:sp>
        <p:sp>
          <p:nvSpPr>
            <p:cNvPr id="281" name="object 281"/>
            <p:cNvSpPr/>
            <p:nvPr/>
          </p:nvSpPr>
          <p:spPr>
            <a:xfrm>
              <a:off x="5330189" y="4059173"/>
              <a:ext cx="0" cy="292735"/>
            </a:xfrm>
            <a:custGeom>
              <a:avLst/>
              <a:gdLst/>
              <a:ahLst/>
              <a:cxnLst/>
              <a:rect l="l" t="t" r="r" b="b"/>
              <a:pathLst>
                <a:path h="292735">
                  <a:moveTo>
                    <a:pt x="0" y="292607"/>
                  </a:moveTo>
                  <a:lnTo>
                    <a:pt x="0" y="0"/>
                  </a:lnTo>
                </a:path>
              </a:pathLst>
            </a:custGeom>
            <a:ln w="13716">
              <a:solidFill>
                <a:srgbClr val="000000"/>
              </a:solidFill>
            </a:ln>
          </p:spPr>
          <p:txBody>
            <a:bodyPr wrap="square" lIns="0" tIns="0" rIns="0" bIns="0" rtlCol="0"/>
            <a:lstStyle/>
            <a:p/>
          </p:txBody>
        </p:sp>
        <p:sp>
          <p:nvSpPr>
            <p:cNvPr id="282" name="object 282"/>
            <p:cNvSpPr/>
            <p:nvPr/>
          </p:nvSpPr>
          <p:spPr>
            <a:xfrm>
              <a:off x="5529072" y="4044683"/>
              <a:ext cx="199390" cy="306070"/>
            </a:xfrm>
            <a:custGeom>
              <a:avLst/>
              <a:gdLst/>
              <a:ahLst/>
              <a:cxnLst/>
              <a:rect l="l" t="t" r="r" b="b"/>
              <a:pathLst>
                <a:path w="199389" h="306070">
                  <a:moveTo>
                    <a:pt x="199212" y="0"/>
                  </a:moveTo>
                  <a:lnTo>
                    <a:pt x="0" y="0"/>
                  </a:lnTo>
                  <a:lnTo>
                    <a:pt x="0" y="305955"/>
                  </a:lnTo>
                  <a:lnTo>
                    <a:pt x="199212" y="305955"/>
                  </a:lnTo>
                  <a:lnTo>
                    <a:pt x="199212" y="0"/>
                  </a:lnTo>
                  <a:close/>
                </a:path>
              </a:pathLst>
            </a:custGeom>
            <a:solidFill>
              <a:srgbClr val="919191"/>
            </a:solidFill>
          </p:spPr>
          <p:txBody>
            <a:bodyPr wrap="square" lIns="0" tIns="0" rIns="0" bIns="0" rtlCol="0"/>
            <a:lstStyle/>
            <a:p/>
          </p:txBody>
        </p:sp>
        <p:sp>
          <p:nvSpPr>
            <p:cNvPr id="283" name="object 283"/>
            <p:cNvSpPr/>
            <p:nvPr/>
          </p:nvSpPr>
          <p:spPr>
            <a:xfrm>
              <a:off x="5529072" y="4037023"/>
              <a:ext cx="199390" cy="15240"/>
            </a:xfrm>
            <a:custGeom>
              <a:avLst/>
              <a:gdLst/>
              <a:ahLst/>
              <a:cxnLst/>
              <a:rect l="l" t="t" r="r" b="b"/>
              <a:pathLst>
                <a:path w="199389"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284" name="object 284"/>
            <p:cNvSpPr/>
            <p:nvPr/>
          </p:nvSpPr>
          <p:spPr>
            <a:xfrm>
              <a:off x="5729477" y="4045457"/>
              <a:ext cx="0" cy="306070"/>
            </a:xfrm>
            <a:custGeom>
              <a:avLst/>
              <a:gdLst/>
              <a:ahLst/>
              <a:cxnLst/>
              <a:rect l="l" t="t" r="r" b="b"/>
              <a:pathLst>
                <a:path h="306070">
                  <a:moveTo>
                    <a:pt x="0" y="0"/>
                  </a:moveTo>
                  <a:lnTo>
                    <a:pt x="0" y="305943"/>
                  </a:lnTo>
                </a:path>
              </a:pathLst>
            </a:custGeom>
            <a:ln w="13716">
              <a:solidFill>
                <a:srgbClr val="000000"/>
              </a:solidFill>
            </a:ln>
          </p:spPr>
          <p:txBody>
            <a:bodyPr wrap="square" lIns="0" tIns="0" rIns="0" bIns="0" rtlCol="0"/>
            <a:lstStyle/>
            <a:p/>
          </p:txBody>
        </p:sp>
        <p:sp>
          <p:nvSpPr>
            <p:cNvPr id="285" name="object 285"/>
            <p:cNvSpPr/>
            <p:nvPr/>
          </p:nvSpPr>
          <p:spPr>
            <a:xfrm>
              <a:off x="5529072" y="4343400"/>
              <a:ext cx="199390" cy="15240"/>
            </a:xfrm>
            <a:custGeom>
              <a:avLst/>
              <a:gdLst/>
              <a:ahLst/>
              <a:cxnLst/>
              <a:rect l="l" t="t" r="r" b="b"/>
              <a:pathLst>
                <a:path w="199389" h="15239">
                  <a:moveTo>
                    <a:pt x="0" y="15239"/>
                  </a:moveTo>
                  <a:lnTo>
                    <a:pt x="199262" y="15239"/>
                  </a:lnTo>
                  <a:lnTo>
                    <a:pt x="199262" y="0"/>
                  </a:lnTo>
                  <a:lnTo>
                    <a:pt x="0" y="0"/>
                  </a:lnTo>
                  <a:lnTo>
                    <a:pt x="0" y="15239"/>
                  </a:lnTo>
                  <a:close/>
                </a:path>
              </a:pathLst>
            </a:custGeom>
            <a:solidFill>
              <a:srgbClr val="000000"/>
            </a:solidFill>
          </p:spPr>
          <p:txBody>
            <a:bodyPr wrap="square" lIns="0" tIns="0" rIns="0" bIns="0" rtlCol="0"/>
            <a:lstStyle/>
            <a:p/>
          </p:txBody>
        </p:sp>
        <p:sp>
          <p:nvSpPr>
            <p:cNvPr id="286" name="object 286"/>
            <p:cNvSpPr/>
            <p:nvPr/>
          </p:nvSpPr>
          <p:spPr>
            <a:xfrm>
              <a:off x="5529833" y="4045457"/>
              <a:ext cx="0" cy="306070"/>
            </a:xfrm>
            <a:custGeom>
              <a:avLst/>
              <a:gdLst/>
              <a:ahLst/>
              <a:cxnLst/>
              <a:rect l="l" t="t" r="r" b="b"/>
              <a:pathLst>
                <a:path h="306070">
                  <a:moveTo>
                    <a:pt x="0" y="305943"/>
                  </a:moveTo>
                  <a:lnTo>
                    <a:pt x="0" y="0"/>
                  </a:lnTo>
                </a:path>
              </a:pathLst>
            </a:custGeom>
            <a:ln w="13716">
              <a:solidFill>
                <a:srgbClr val="000000"/>
              </a:solidFill>
            </a:ln>
          </p:spPr>
          <p:txBody>
            <a:bodyPr wrap="square" lIns="0" tIns="0" rIns="0" bIns="0" rtlCol="0"/>
            <a:lstStyle/>
            <a:p/>
          </p:txBody>
        </p:sp>
        <p:sp>
          <p:nvSpPr>
            <p:cNvPr id="287" name="object 287"/>
            <p:cNvSpPr/>
            <p:nvPr/>
          </p:nvSpPr>
          <p:spPr>
            <a:xfrm>
              <a:off x="5728716" y="4058399"/>
              <a:ext cx="200025" cy="294005"/>
            </a:xfrm>
            <a:custGeom>
              <a:avLst/>
              <a:gdLst/>
              <a:ahLst/>
              <a:cxnLst/>
              <a:rect l="l" t="t" r="r" b="b"/>
              <a:pathLst>
                <a:path w="200025" h="294004">
                  <a:moveTo>
                    <a:pt x="199529" y="0"/>
                  </a:moveTo>
                  <a:lnTo>
                    <a:pt x="0" y="0"/>
                  </a:lnTo>
                  <a:lnTo>
                    <a:pt x="0" y="293509"/>
                  </a:lnTo>
                  <a:lnTo>
                    <a:pt x="199529" y="293509"/>
                  </a:lnTo>
                  <a:lnTo>
                    <a:pt x="199529" y="0"/>
                  </a:lnTo>
                  <a:close/>
                </a:path>
              </a:pathLst>
            </a:custGeom>
            <a:solidFill>
              <a:srgbClr val="919191"/>
            </a:solidFill>
          </p:spPr>
          <p:txBody>
            <a:bodyPr wrap="square" lIns="0" tIns="0" rIns="0" bIns="0" rtlCol="0"/>
            <a:lstStyle/>
            <a:p/>
          </p:txBody>
        </p:sp>
        <p:sp>
          <p:nvSpPr>
            <p:cNvPr id="288" name="object 288"/>
            <p:cNvSpPr/>
            <p:nvPr/>
          </p:nvSpPr>
          <p:spPr>
            <a:xfrm>
              <a:off x="5728716" y="4052256"/>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289" name="object 289"/>
            <p:cNvSpPr/>
            <p:nvPr/>
          </p:nvSpPr>
          <p:spPr>
            <a:xfrm>
              <a:off x="5929122" y="4059173"/>
              <a:ext cx="0" cy="292735"/>
            </a:xfrm>
            <a:custGeom>
              <a:avLst/>
              <a:gdLst/>
              <a:ahLst/>
              <a:cxnLst/>
              <a:rect l="l" t="t" r="r" b="b"/>
              <a:pathLst>
                <a:path h="292735">
                  <a:moveTo>
                    <a:pt x="0" y="0"/>
                  </a:moveTo>
                  <a:lnTo>
                    <a:pt x="0" y="292607"/>
                  </a:lnTo>
                </a:path>
              </a:pathLst>
            </a:custGeom>
            <a:ln w="13716">
              <a:solidFill>
                <a:srgbClr val="000000"/>
              </a:solidFill>
            </a:ln>
          </p:spPr>
          <p:txBody>
            <a:bodyPr wrap="square" lIns="0" tIns="0" rIns="0" bIns="0" rtlCol="0"/>
            <a:lstStyle/>
            <a:p/>
          </p:txBody>
        </p:sp>
        <p:sp>
          <p:nvSpPr>
            <p:cNvPr id="290" name="object 290"/>
            <p:cNvSpPr/>
            <p:nvPr/>
          </p:nvSpPr>
          <p:spPr>
            <a:xfrm>
              <a:off x="5728716" y="4343400"/>
              <a:ext cx="200025" cy="15240"/>
            </a:xfrm>
            <a:custGeom>
              <a:avLst/>
              <a:gdLst/>
              <a:ahLst/>
              <a:cxnLst/>
              <a:rect l="l" t="t" r="r" b="b"/>
              <a:pathLst>
                <a:path w="200025" h="15239">
                  <a:moveTo>
                    <a:pt x="0" y="15239"/>
                  </a:moveTo>
                  <a:lnTo>
                    <a:pt x="199517" y="15239"/>
                  </a:lnTo>
                  <a:lnTo>
                    <a:pt x="199517" y="0"/>
                  </a:lnTo>
                  <a:lnTo>
                    <a:pt x="0" y="0"/>
                  </a:lnTo>
                  <a:lnTo>
                    <a:pt x="0" y="15239"/>
                  </a:lnTo>
                  <a:close/>
                </a:path>
              </a:pathLst>
            </a:custGeom>
            <a:solidFill>
              <a:srgbClr val="000000"/>
            </a:solidFill>
          </p:spPr>
          <p:txBody>
            <a:bodyPr wrap="square" lIns="0" tIns="0" rIns="0" bIns="0" rtlCol="0"/>
            <a:lstStyle/>
            <a:p/>
          </p:txBody>
        </p:sp>
        <p:sp>
          <p:nvSpPr>
            <p:cNvPr id="291" name="object 291"/>
            <p:cNvSpPr/>
            <p:nvPr/>
          </p:nvSpPr>
          <p:spPr>
            <a:xfrm>
              <a:off x="5729477" y="4059173"/>
              <a:ext cx="0" cy="292735"/>
            </a:xfrm>
            <a:custGeom>
              <a:avLst/>
              <a:gdLst/>
              <a:ahLst/>
              <a:cxnLst/>
              <a:rect l="l" t="t" r="r" b="b"/>
              <a:pathLst>
                <a:path h="292735">
                  <a:moveTo>
                    <a:pt x="0" y="292607"/>
                  </a:moveTo>
                  <a:lnTo>
                    <a:pt x="0" y="0"/>
                  </a:lnTo>
                </a:path>
              </a:pathLst>
            </a:custGeom>
            <a:ln w="13716">
              <a:solidFill>
                <a:srgbClr val="000000"/>
              </a:solidFill>
            </a:ln>
          </p:spPr>
          <p:txBody>
            <a:bodyPr wrap="square" lIns="0" tIns="0" rIns="0" bIns="0" rtlCol="0"/>
            <a:lstStyle/>
            <a:p/>
          </p:txBody>
        </p:sp>
        <p:sp>
          <p:nvSpPr>
            <p:cNvPr id="292" name="object 292"/>
            <p:cNvSpPr/>
            <p:nvPr/>
          </p:nvSpPr>
          <p:spPr>
            <a:xfrm>
              <a:off x="5928360" y="4102620"/>
              <a:ext cx="198120" cy="248920"/>
            </a:xfrm>
            <a:custGeom>
              <a:avLst/>
              <a:gdLst/>
              <a:ahLst/>
              <a:cxnLst/>
              <a:rect l="l" t="t" r="r" b="b"/>
              <a:pathLst>
                <a:path w="198120" h="248920">
                  <a:moveTo>
                    <a:pt x="197700" y="0"/>
                  </a:moveTo>
                  <a:lnTo>
                    <a:pt x="0" y="0"/>
                  </a:lnTo>
                  <a:lnTo>
                    <a:pt x="0" y="248399"/>
                  </a:lnTo>
                  <a:lnTo>
                    <a:pt x="197700" y="248399"/>
                  </a:lnTo>
                  <a:lnTo>
                    <a:pt x="197700" y="0"/>
                  </a:lnTo>
                  <a:close/>
                </a:path>
              </a:pathLst>
            </a:custGeom>
            <a:solidFill>
              <a:srgbClr val="919191"/>
            </a:solidFill>
          </p:spPr>
          <p:txBody>
            <a:bodyPr wrap="square" lIns="0" tIns="0" rIns="0" bIns="0" rtlCol="0"/>
            <a:lstStyle/>
            <a:p/>
          </p:txBody>
        </p:sp>
        <p:sp>
          <p:nvSpPr>
            <p:cNvPr id="293" name="object 293"/>
            <p:cNvSpPr/>
            <p:nvPr/>
          </p:nvSpPr>
          <p:spPr>
            <a:xfrm>
              <a:off x="5928360" y="4094935"/>
              <a:ext cx="198120" cy="15240"/>
            </a:xfrm>
            <a:custGeom>
              <a:avLst/>
              <a:gdLst/>
              <a:ahLst/>
              <a:cxnLst/>
              <a:rect l="l" t="t" r="r" b="b"/>
              <a:pathLst>
                <a:path w="198120" h="15239">
                  <a:moveTo>
                    <a:pt x="197713" y="0"/>
                  </a:moveTo>
                  <a:lnTo>
                    <a:pt x="0" y="0"/>
                  </a:lnTo>
                  <a:lnTo>
                    <a:pt x="0" y="15165"/>
                  </a:lnTo>
                  <a:lnTo>
                    <a:pt x="197713" y="15165"/>
                  </a:lnTo>
                  <a:lnTo>
                    <a:pt x="197713" y="0"/>
                  </a:lnTo>
                  <a:close/>
                </a:path>
              </a:pathLst>
            </a:custGeom>
            <a:solidFill>
              <a:srgbClr val="000000"/>
            </a:solidFill>
          </p:spPr>
          <p:txBody>
            <a:bodyPr wrap="square" lIns="0" tIns="0" rIns="0" bIns="0" rtlCol="0"/>
            <a:lstStyle/>
            <a:p/>
          </p:txBody>
        </p:sp>
        <p:sp>
          <p:nvSpPr>
            <p:cNvPr id="294" name="object 294"/>
            <p:cNvSpPr/>
            <p:nvPr/>
          </p:nvSpPr>
          <p:spPr>
            <a:xfrm>
              <a:off x="6127242" y="4103370"/>
              <a:ext cx="0" cy="248285"/>
            </a:xfrm>
            <a:custGeom>
              <a:avLst/>
              <a:gdLst/>
              <a:ahLst/>
              <a:cxnLst/>
              <a:rect l="l" t="t" r="r" b="b"/>
              <a:pathLst>
                <a:path h="248285">
                  <a:moveTo>
                    <a:pt x="0" y="0"/>
                  </a:moveTo>
                  <a:lnTo>
                    <a:pt x="0" y="248284"/>
                  </a:lnTo>
                </a:path>
              </a:pathLst>
            </a:custGeom>
            <a:ln w="13716">
              <a:solidFill>
                <a:srgbClr val="000000"/>
              </a:solidFill>
            </a:ln>
          </p:spPr>
          <p:txBody>
            <a:bodyPr wrap="square" lIns="0" tIns="0" rIns="0" bIns="0" rtlCol="0"/>
            <a:lstStyle/>
            <a:p/>
          </p:txBody>
        </p:sp>
        <p:sp>
          <p:nvSpPr>
            <p:cNvPr id="295" name="object 295"/>
            <p:cNvSpPr/>
            <p:nvPr/>
          </p:nvSpPr>
          <p:spPr>
            <a:xfrm>
              <a:off x="5928360" y="4343400"/>
              <a:ext cx="198120" cy="15240"/>
            </a:xfrm>
            <a:custGeom>
              <a:avLst/>
              <a:gdLst/>
              <a:ahLst/>
              <a:cxnLst/>
              <a:rect l="l" t="t" r="r" b="b"/>
              <a:pathLst>
                <a:path w="198120" h="15239">
                  <a:moveTo>
                    <a:pt x="0" y="15239"/>
                  </a:moveTo>
                  <a:lnTo>
                    <a:pt x="197738" y="15239"/>
                  </a:lnTo>
                  <a:lnTo>
                    <a:pt x="197738" y="0"/>
                  </a:lnTo>
                  <a:lnTo>
                    <a:pt x="0" y="0"/>
                  </a:lnTo>
                  <a:lnTo>
                    <a:pt x="0" y="15239"/>
                  </a:lnTo>
                  <a:close/>
                </a:path>
              </a:pathLst>
            </a:custGeom>
            <a:solidFill>
              <a:srgbClr val="000000"/>
            </a:solidFill>
          </p:spPr>
          <p:txBody>
            <a:bodyPr wrap="square" lIns="0" tIns="0" rIns="0" bIns="0" rtlCol="0"/>
            <a:lstStyle/>
            <a:p/>
          </p:txBody>
        </p:sp>
        <p:sp>
          <p:nvSpPr>
            <p:cNvPr id="296" name="object 296"/>
            <p:cNvSpPr/>
            <p:nvPr/>
          </p:nvSpPr>
          <p:spPr>
            <a:xfrm>
              <a:off x="5929122" y="4103370"/>
              <a:ext cx="0" cy="248285"/>
            </a:xfrm>
            <a:custGeom>
              <a:avLst/>
              <a:gdLst/>
              <a:ahLst/>
              <a:cxnLst/>
              <a:rect l="l" t="t" r="r" b="b"/>
              <a:pathLst>
                <a:path h="248285">
                  <a:moveTo>
                    <a:pt x="0" y="248284"/>
                  </a:moveTo>
                  <a:lnTo>
                    <a:pt x="0" y="0"/>
                  </a:lnTo>
                </a:path>
              </a:pathLst>
            </a:custGeom>
            <a:ln w="13716">
              <a:solidFill>
                <a:srgbClr val="000000"/>
              </a:solidFill>
            </a:ln>
          </p:spPr>
          <p:txBody>
            <a:bodyPr wrap="square" lIns="0" tIns="0" rIns="0" bIns="0" rtlCol="0"/>
            <a:lstStyle/>
            <a:p/>
          </p:txBody>
        </p:sp>
        <p:sp>
          <p:nvSpPr>
            <p:cNvPr id="297" name="object 297"/>
            <p:cNvSpPr/>
            <p:nvPr/>
          </p:nvSpPr>
          <p:spPr>
            <a:xfrm>
              <a:off x="6126480" y="4219968"/>
              <a:ext cx="200025" cy="130810"/>
            </a:xfrm>
            <a:custGeom>
              <a:avLst/>
              <a:gdLst/>
              <a:ahLst/>
              <a:cxnLst/>
              <a:rect l="l" t="t" r="r" b="b"/>
              <a:pathLst>
                <a:path w="200025" h="130810">
                  <a:moveTo>
                    <a:pt x="199529" y="0"/>
                  </a:moveTo>
                  <a:lnTo>
                    <a:pt x="0" y="0"/>
                  </a:lnTo>
                  <a:lnTo>
                    <a:pt x="0" y="130543"/>
                  </a:lnTo>
                  <a:lnTo>
                    <a:pt x="199529" y="130543"/>
                  </a:lnTo>
                  <a:lnTo>
                    <a:pt x="199529" y="0"/>
                  </a:lnTo>
                  <a:close/>
                </a:path>
              </a:pathLst>
            </a:custGeom>
            <a:solidFill>
              <a:srgbClr val="919191"/>
            </a:solidFill>
          </p:spPr>
          <p:txBody>
            <a:bodyPr wrap="square" lIns="0" tIns="0" rIns="0" bIns="0" rtlCol="0"/>
            <a:lstStyle/>
            <a:p/>
          </p:txBody>
        </p:sp>
        <p:sp>
          <p:nvSpPr>
            <p:cNvPr id="298" name="object 298"/>
            <p:cNvSpPr/>
            <p:nvPr/>
          </p:nvSpPr>
          <p:spPr>
            <a:xfrm>
              <a:off x="6126480" y="4212283"/>
              <a:ext cx="200025" cy="15240"/>
            </a:xfrm>
            <a:custGeom>
              <a:avLst/>
              <a:gdLst/>
              <a:ahLst/>
              <a:cxnLst/>
              <a:rect l="l" t="t" r="r" b="b"/>
              <a:pathLst>
                <a:path w="200025" h="15239">
                  <a:moveTo>
                    <a:pt x="199491" y="0"/>
                  </a:moveTo>
                  <a:lnTo>
                    <a:pt x="0" y="0"/>
                  </a:lnTo>
                  <a:lnTo>
                    <a:pt x="0" y="15165"/>
                  </a:lnTo>
                  <a:lnTo>
                    <a:pt x="199491" y="15165"/>
                  </a:lnTo>
                  <a:lnTo>
                    <a:pt x="199491" y="0"/>
                  </a:lnTo>
                  <a:close/>
                </a:path>
              </a:pathLst>
            </a:custGeom>
            <a:solidFill>
              <a:srgbClr val="000000"/>
            </a:solidFill>
          </p:spPr>
          <p:txBody>
            <a:bodyPr wrap="square" lIns="0" tIns="0" rIns="0" bIns="0" rtlCol="0"/>
            <a:lstStyle/>
            <a:p/>
          </p:txBody>
        </p:sp>
        <p:sp>
          <p:nvSpPr>
            <p:cNvPr id="299" name="object 299"/>
            <p:cNvSpPr/>
            <p:nvPr/>
          </p:nvSpPr>
          <p:spPr>
            <a:xfrm>
              <a:off x="6326886" y="4220717"/>
              <a:ext cx="0" cy="130810"/>
            </a:xfrm>
            <a:custGeom>
              <a:avLst/>
              <a:gdLst/>
              <a:ahLst/>
              <a:cxnLst/>
              <a:rect l="l" t="t" r="r" b="b"/>
              <a:pathLst>
                <a:path h="130810">
                  <a:moveTo>
                    <a:pt x="0" y="0"/>
                  </a:moveTo>
                  <a:lnTo>
                    <a:pt x="0" y="130555"/>
                  </a:lnTo>
                </a:path>
              </a:pathLst>
            </a:custGeom>
            <a:ln w="13716">
              <a:solidFill>
                <a:srgbClr val="000000"/>
              </a:solidFill>
            </a:ln>
          </p:spPr>
          <p:txBody>
            <a:bodyPr wrap="square" lIns="0" tIns="0" rIns="0" bIns="0" rtlCol="0"/>
            <a:lstStyle/>
            <a:p/>
          </p:txBody>
        </p:sp>
        <p:sp>
          <p:nvSpPr>
            <p:cNvPr id="300" name="object 300"/>
            <p:cNvSpPr/>
            <p:nvPr/>
          </p:nvSpPr>
          <p:spPr>
            <a:xfrm>
              <a:off x="6126480" y="4343400"/>
              <a:ext cx="200025" cy="15240"/>
            </a:xfrm>
            <a:custGeom>
              <a:avLst/>
              <a:gdLst/>
              <a:ahLst/>
              <a:cxnLst/>
              <a:rect l="l" t="t" r="r" b="b"/>
              <a:pathLst>
                <a:path w="200025" h="15239">
                  <a:moveTo>
                    <a:pt x="0" y="15239"/>
                  </a:moveTo>
                  <a:lnTo>
                    <a:pt x="199517" y="15239"/>
                  </a:lnTo>
                  <a:lnTo>
                    <a:pt x="199517" y="0"/>
                  </a:lnTo>
                  <a:lnTo>
                    <a:pt x="0" y="0"/>
                  </a:lnTo>
                  <a:lnTo>
                    <a:pt x="0" y="15239"/>
                  </a:lnTo>
                  <a:close/>
                </a:path>
              </a:pathLst>
            </a:custGeom>
            <a:solidFill>
              <a:srgbClr val="000000"/>
            </a:solidFill>
          </p:spPr>
          <p:txBody>
            <a:bodyPr wrap="square" lIns="0" tIns="0" rIns="0" bIns="0" rtlCol="0"/>
            <a:lstStyle/>
            <a:p/>
          </p:txBody>
        </p:sp>
        <p:sp>
          <p:nvSpPr>
            <p:cNvPr id="301" name="object 301"/>
            <p:cNvSpPr/>
            <p:nvPr/>
          </p:nvSpPr>
          <p:spPr>
            <a:xfrm>
              <a:off x="6127242" y="4220717"/>
              <a:ext cx="0" cy="130810"/>
            </a:xfrm>
            <a:custGeom>
              <a:avLst/>
              <a:gdLst/>
              <a:ahLst/>
              <a:cxnLst/>
              <a:rect l="l" t="t" r="r" b="b"/>
              <a:pathLst>
                <a:path h="130810">
                  <a:moveTo>
                    <a:pt x="0" y="130555"/>
                  </a:moveTo>
                  <a:lnTo>
                    <a:pt x="0" y="0"/>
                  </a:lnTo>
                </a:path>
              </a:pathLst>
            </a:custGeom>
            <a:ln w="13716">
              <a:solidFill>
                <a:srgbClr val="000000"/>
              </a:solidFill>
            </a:ln>
          </p:spPr>
          <p:txBody>
            <a:bodyPr wrap="square" lIns="0" tIns="0" rIns="0" bIns="0" rtlCol="0"/>
            <a:lstStyle/>
            <a:p/>
          </p:txBody>
        </p:sp>
        <p:sp>
          <p:nvSpPr>
            <p:cNvPr id="302" name="object 302"/>
            <p:cNvSpPr/>
            <p:nvPr/>
          </p:nvSpPr>
          <p:spPr>
            <a:xfrm>
              <a:off x="6326124" y="4248942"/>
              <a:ext cx="199390" cy="102235"/>
            </a:xfrm>
            <a:custGeom>
              <a:avLst/>
              <a:gdLst/>
              <a:ahLst/>
              <a:cxnLst/>
              <a:rect l="l" t="t" r="r" b="b"/>
              <a:pathLst>
                <a:path w="199390" h="102235">
                  <a:moveTo>
                    <a:pt x="199212" y="0"/>
                  </a:moveTo>
                  <a:lnTo>
                    <a:pt x="0" y="0"/>
                  </a:lnTo>
                  <a:lnTo>
                    <a:pt x="0" y="102077"/>
                  </a:lnTo>
                  <a:lnTo>
                    <a:pt x="199212" y="102077"/>
                  </a:lnTo>
                  <a:lnTo>
                    <a:pt x="199212" y="0"/>
                  </a:lnTo>
                  <a:close/>
                </a:path>
              </a:pathLst>
            </a:custGeom>
            <a:solidFill>
              <a:srgbClr val="919191"/>
            </a:solidFill>
          </p:spPr>
          <p:txBody>
            <a:bodyPr wrap="square" lIns="0" tIns="0" rIns="0" bIns="0" rtlCol="0"/>
            <a:lstStyle/>
            <a:p/>
          </p:txBody>
        </p:sp>
        <p:sp>
          <p:nvSpPr>
            <p:cNvPr id="303" name="object 303"/>
            <p:cNvSpPr/>
            <p:nvPr/>
          </p:nvSpPr>
          <p:spPr>
            <a:xfrm>
              <a:off x="6326124" y="4241239"/>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04" name="object 304"/>
            <p:cNvSpPr/>
            <p:nvPr/>
          </p:nvSpPr>
          <p:spPr>
            <a:xfrm>
              <a:off x="6525005" y="4249673"/>
              <a:ext cx="0" cy="102235"/>
            </a:xfrm>
            <a:custGeom>
              <a:avLst/>
              <a:gdLst/>
              <a:ahLst/>
              <a:cxnLst/>
              <a:rect l="l" t="t" r="r" b="b"/>
              <a:pathLst>
                <a:path h="102235">
                  <a:moveTo>
                    <a:pt x="0" y="0"/>
                  </a:moveTo>
                  <a:lnTo>
                    <a:pt x="0" y="102107"/>
                  </a:lnTo>
                </a:path>
              </a:pathLst>
            </a:custGeom>
            <a:ln w="13716">
              <a:solidFill>
                <a:srgbClr val="000000"/>
              </a:solidFill>
            </a:ln>
          </p:spPr>
          <p:txBody>
            <a:bodyPr wrap="square" lIns="0" tIns="0" rIns="0" bIns="0" rtlCol="0"/>
            <a:lstStyle/>
            <a:p/>
          </p:txBody>
        </p:sp>
        <p:sp>
          <p:nvSpPr>
            <p:cNvPr id="305" name="object 305"/>
            <p:cNvSpPr/>
            <p:nvPr/>
          </p:nvSpPr>
          <p:spPr>
            <a:xfrm>
              <a:off x="6326124" y="4351020"/>
              <a:ext cx="199390" cy="0"/>
            </a:xfrm>
            <a:custGeom>
              <a:avLst/>
              <a:gdLst/>
              <a:ahLst/>
              <a:cxnLst/>
              <a:rect l="l" t="t" r="r" b="b"/>
              <a:pathLst>
                <a:path w="199390">
                  <a:moveTo>
                    <a:pt x="199262" y="0"/>
                  </a:moveTo>
                  <a:lnTo>
                    <a:pt x="0" y="0"/>
                  </a:lnTo>
                </a:path>
              </a:pathLst>
            </a:custGeom>
            <a:ln w="15240">
              <a:solidFill>
                <a:srgbClr val="000000"/>
              </a:solidFill>
            </a:ln>
          </p:spPr>
          <p:txBody>
            <a:bodyPr wrap="square" lIns="0" tIns="0" rIns="0" bIns="0" rtlCol="0"/>
            <a:lstStyle/>
            <a:p/>
          </p:txBody>
        </p:sp>
        <p:sp>
          <p:nvSpPr>
            <p:cNvPr id="306" name="object 306"/>
            <p:cNvSpPr/>
            <p:nvPr/>
          </p:nvSpPr>
          <p:spPr>
            <a:xfrm>
              <a:off x="6326886" y="4249673"/>
              <a:ext cx="0" cy="102235"/>
            </a:xfrm>
            <a:custGeom>
              <a:avLst/>
              <a:gdLst/>
              <a:ahLst/>
              <a:cxnLst/>
              <a:rect l="l" t="t" r="r" b="b"/>
              <a:pathLst>
                <a:path h="102235">
                  <a:moveTo>
                    <a:pt x="0" y="102107"/>
                  </a:moveTo>
                  <a:lnTo>
                    <a:pt x="0" y="0"/>
                  </a:lnTo>
                </a:path>
              </a:pathLst>
            </a:custGeom>
            <a:ln w="13716">
              <a:solidFill>
                <a:srgbClr val="000000"/>
              </a:solidFill>
            </a:ln>
          </p:spPr>
          <p:txBody>
            <a:bodyPr wrap="square" lIns="0" tIns="0" rIns="0" bIns="0" rtlCol="0"/>
            <a:lstStyle/>
            <a:p/>
          </p:txBody>
        </p:sp>
        <p:sp>
          <p:nvSpPr>
            <p:cNvPr id="307" name="object 307"/>
            <p:cNvSpPr/>
            <p:nvPr/>
          </p:nvSpPr>
          <p:spPr>
            <a:xfrm>
              <a:off x="6524243" y="4277812"/>
              <a:ext cx="200025" cy="73025"/>
            </a:xfrm>
            <a:custGeom>
              <a:avLst/>
              <a:gdLst/>
              <a:ahLst/>
              <a:cxnLst/>
              <a:rect l="l" t="t" r="r" b="b"/>
              <a:pathLst>
                <a:path w="200025" h="73025">
                  <a:moveTo>
                    <a:pt x="199529" y="0"/>
                  </a:moveTo>
                  <a:lnTo>
                    <a:pt x="0" y="0"/>
                  </a:lnTo>
                  <a:lnTo>
                    <a:pt x="0" y="72699"/>
                  </a:lnTo>
                  <a:lnTo>
                    <a:pt x="199529" y="72699"/>
                  </a:lnTo>
                  <a:lnTo>
                    <a:pt x="199529" y="0"/>
                  </a:lnTo>
                  <a:close/>
                </a:path>
              </a:pathLst>
            </a:custGeom>
            <a:solidFill>
              <a:srgbClr val="919191"/>
            </a:solidFill>
          </p:spPr>
          <p:txBody>
            <a:bodyPr wrap="square" lIns="0" tIns="0" rIns="0" bIns="0" rtlCol="0"/>
            <a:lstStyle/>
            <a:p/>
          </p:txBody>
        </p:sp>
        <p:sp>
          <p:nvSpPr>
            <p:cNvPr id="308" name="object 308"/>
            <p:cNvSpPr/>
            <p:nvPr/>
          </p:nvSpPr>
          <p:spPr>
            <a:xfrm>
              <a:off x="6524243" y="4270195"/>
              <a:ext cx="200025" cy="15240"/>
            </a:xfrm>
            <a:custGeom>
              <a:avLst/>
              <a:gdLst/>
              <a:ahLst/>
              <a:cxnLst/>
              <a:rect l="l" t="t" r="r" b="b"/>
              <a:pathLst>
                <a:path w="200025" h="15239">
                  <a:moveTo>
                    <a:pt x="199491" y="0"/>
                  </a:moveTo>
                  <a:lnTo>
                    <a:pt x="0" y="0"/>
                  </a:lnTo>
                  <a:lnTo>
                    <a:pt x="0" y="15165"/>
                  </a:lnTo>
                  <a:lnTo>
                    <a:pt x="199491" y="15165"/>
                  </a:lnTo>
                  <a:lnTo>
                    <a:pt x="199491" y="0"/>
                  </a:lnTo>
                  <a:close/>
                </a:path>
              </a:pathLst>
            </a:custGeom>
            <a:solidFill>
              <a:srgbClr val="000000"/>
            </a:solidFill>
          </p:spPr>
          <p:txBody>
            <a:bodyPr wrap="square" lIns="0" tIns="0" rIns="0" bIns="0" rtlCol="0"/>
            <a:lstStyle/>
            <a:p/>
          </p:txBody>
        </p:sp>
        <p:sp>
          <p:nvSpPr>
            <p:cNvPr id="309" name="object 309"/>
            <p:cNvSpPr/>
            <p:nvPr/>
          </p:nvSpPr>
          <p:spPr>
            <a:xfrm>
              <a:off x="6724649" y="4278629"/>
              <a:ext cx="0" cy="73025"/>
            </a:xfrm>
            <a:custGeom>
              <a:avLst/>
              <a:gdLst/>
              <a:ahLst/>
              <a:cxnLst/>
              <a:rect l="l" t="t" r="r" b="b"/>
              <a:pathLst>
                <a:path h="73025">
                  <a:moveTo>
                    <a:pt x="0" y="0"/>
                  </a:moveTo>
                  <a:lnTo>
                    <a:pt x="0" y="72644"/>
                  </a:lnTo>
                </a:path>
              </a:pathLst>
            </a:custGeom>
            <a:ln w="13716">
              <a:solidFill>
                <a:srgbClr val="000000"/>
              </a:solidFill>
            </a:ln>
          </p:spPr>
          <p:txBody>
            <a:bodyPr wrap="square" lIns="0" tIns="0" rIns="0" bIns="0" rtlCol="0"/>
            <a:lstStyle/>
            <a:p/>
          </p:txBody>
        </p:sp>
        <p:sp>
          <p:nvSpPr>
            <p:cNvPr id="310" name="object 310"/>
            <p:cNvSpPr/>
            <p:nvPr/>
          </p:nvSpPr>
          <p:spPr>
            <a:xfrm>
              <a:off x="6524243" y="4343400"/>
              <a:ext cx="200025" cy="15240"/>
            </a:xfrm>
            <a:custGeom>
              <a:avLst/>
              <a:gdLst/>
              <a:ahLst/>
              <a:cxnLst/>
              <a:rect l="l" t="t" r="r" b="b"/>
              <a:pathLst>
                <a:path w="200025" h="15239">
                  <a:moveTo>
                    <a:pt x="0" y="15239"/>
                  </a:moveTo>
                  <a:lnTo>
                    <a:pt x="199516" y="15239"/>
                  </a:lnTo>
                  <a:lnTo>
                    <a:pt x="199516" y="0"/>
                  </a:lnTo>
                  <a:lnTo>
                    <a:pt x="0" y="0"/>
                  </a:lnTo>
                  <a:lnTo>
                    <a:pt x="0" y="15239"/>
                  </a:lnTo>
                  <a:close/>
                </a:path>
              </a:pathLst>
            </a:custGeom>
            <a:solidFill>
              <a:srgbClr val="000000"/>
            </a:solidFill>
          </p:spPr>
          <p:txBody>
            <a:bodyPr wrap="square" lIns="0" tIns="0" rIns="0" bIns="0" rtlCol="0"/>
            <a:lstStyle/>
            <a:p/>
          </p:txBody>
        </p:sp>
        <p:sp>
          <p:nvSpPr>
            <p:cNvPr id="311" name="object 311"/>
            <p:cNvSpPr/>
            <p:nvPr/>
          </p:nvSpPr>
          <p:spPr>
            <a:xfrm>
              <a:off x="6525005" y="4278629"/>
              <a:ext cx="0" cy="73025"/>
            </a:xfrm>
            <a:custGeom>
              <a:avLst/>
              <a:gdLst/>
              <a:ahLst/>
              <a:cxnLst/>
              <a:rect l="l" t="t" r="r" b="b"/>
              <a:pathLst>
                <a:path h="73025">
                  <a:moveTo>
                    <a:pt x="0" y="72644"/>
                  </a:moveTo>
                  <a:lnTo>
                    <a:pt x="0" y="0"/>
                  </a:lnTo>
                </a:path>
              </a:pathLst>
            </a:custGeom>
            <a:ln w="13716">
              <a:solidFill>
                <a:srgbClr val="000000"/>
              </a:solidFill>
            </a:ln>
          </p:spPr>
          <p:txBody>
            <a:bodyPr wrap="square" lIns="0" tIns="0" rIns="0" bIns="0" rtlCol="0"/>
            <a:lstStyle/>
            <a:p/>
          </p:txBody>
        </p:sp>
        <p:sp>
          <p:nvSpPr>
            <p:cNvPr id="312" name="object 312"/>
            <p:cNvSpPr/>
            <p:nvPr/>
          </p:nvSpPr>
          <p:spPr>
            <a:xfrm>
              <a:off x="6723887" y="4306782"/>
              <a:ext cx="199390" cy="43815"/>
            </a:xfrm>
            <a:custGeom>
              <a:avLst/>
              <a:gdLst/>
              <a:ahLst/>
              <a:cxnLst/>
              <a:rect l="l" t="t" r="r" b="b"/>
              <a:pathLst>
                <a:path w="199390" h="43814">
                  <a:moveTo>
                    <a:pt x="199212" y="0"/>
                  </a:moveTo>
                  <a:lnTo>
                    <a:pt x="0" y="0"/>
                  </a:lnTo>
                  <a:lnTo>
                    <a:pt x="0" y="43602"/>
                  </a:lnTo>
                  <a:lnTo>
                    <a:pt x="199212" y="43602"/>
                  </a:lnTo>
                  <a:lnTo>
                    <a:pt x="199212" y="0"/>
                  </a:lnTo>
                  <a:close/>
                </a:path>
              </a:pathLst>
            </a:custGeom>
            <a:solidFill>
              <a:srgbClr val="919191"/>
            </a:solidFill>
          </p:spPr>
          <p:txBody>
            <a:bodyPr wrap="square" lIns="0" tIns="0" rIns="0" bIns="0" rtlCol="0"/>
            <a:lstStyle/>
            <a:p/>
          </p:txBody>
        </p:sp>
        <p:sp>
          <p:nvSpPr>
            <p:cNvPr id="313" name="object 313"/>
            <p:cNvSpPr/>
            <p:nvPr/>
          </p:nvSpPr>
          <p:spPr>
            <a:xfrm>
              <a:off x="6723887" y="4300668"/>
              <a:ext cx="199390" cy="13970"/>
            </a:xfrm>
            <a:custGeom>
              <a:avLst/>
              <a:gdLst/>
              <a:ahLst/>
              <a:cxnLst/>
              <a:rect l="l" t="t" r="r" b="b"/>
              <a:pathLst>
                <a:path w="199390" h="13970">
                  <a:moveTo>
                    <a:pt x="199224" y="0"/>
                  </a:moveTo>
                  <a:lnTo>
                    <a:pt x="0" y="0"/>
                  </a:lnTo>
                  <a:lnTo>
                    <a:pt x="0" y="13648"/>
                  </a:lnTo>
                  <a:lnTo>
                    <a:pt x="199224" y="13648"/>
                  </a:lnTo>
                  <a:lnTo>
                    <a:pt x="199224" y="0"/>
                  </a:lnTo>
                  <a:close/>
                </a:path>
              </a:pathLst>
            </a:custGeom>
            <a:solidFill>
              <a:srgbClr val="000000"/>
            </a:solidFill>
          </p:spPr>
          <p:txBody>
            <a:bodyPr wrap="square" lIns="0" tIns="0" rIns="0" bIns="0" rtlCol="0"/>
            <a:lstStyle/>
            <a:p/>
          </p:txBody>
        </p:sp>
        <p:sp>
          <p:nvSpPr>
            <p:cNvPr id="314" name="object 314"/>
            <p:cNvSpPr/>
            <p:nvPr/>
          </p:nvSpPr>
          <p:spPr>
            <a:xfrm>
              <a:off x="6924293" y="4307585"/>
              <a:ext cx="0" cy="44450"/>
            </a:xfrm>
            <a:custGeom>
              <a:avLst/>
              <a:gdLst/>
              <a:ahLst/>
              <a:cxnLst/>
              <a:rect l="l" t="t" r="r" b="b"/>
              <a:pathLst>
                <a:path h="44450">
                  <a:moveTo>
                    <a:pt x="0" y="0"/>
                  </a:moveTo>
                  <a:lnTo>
                    <a:pt x="0" y="44068"/>
                  </a:lnTo>
                </a:path>
              </a:pathLst>
            </a:custGeom>
            <a:ln w="13716">
              <a:solidFill>
                <a:srgbClr val="000000"/>
              </a:solidFill>
            </a:ln>
          </p:spPr>
          <p:txBody>
            <a:bodyPr wrap="square" lIns="0" tIns="0" rIns="0" bIns="0" rtlCol="0"/>
            <a:lstStyle/>
            <a:p/>
          </p:txBody>
        </p:sp>
        <p:sp>
          <p:nvSpPr>
            <p:cNvPr id="315" name="object 315"/>
            <p:cNvSpPr/>
            <p:nvPr/>
          </p:nvSpPr>
          <p:spPr>
            <a:xfrm>
              <a:off x="6723887" y="4343347"/>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16" name="object 316"/>
            <p:cNvSpPr/>
            <p:nvPr/>
          </p:nvSpPr>
          <p:spPr>
            <a:xfrm>
              <a:off x="6724649" y="4307585"/>
              <a:ext cx="0" cy="44450"/>
            </a:xfrm>
            <a:custGeom>
              <a:avLst/>
              <a:gdLst/>
              <a:ahLst/>
              <a:cxnLst/>
              <a:rect l="l" t="t" r="r" b="b"/>
              <a:pathLst>
                <a:path h="44450">
                  <a:moveTo>
                    <a:pt x="0" y="44068"/>
                  </a:moveTo>
                  <a:lnTo>
                    <a:pt x="0" y="0"/>
                  </a:lnTo>
                </a:path>
              </a:pathLst>
            </a:custGeom>
            <a:ln w="13716">
              <a:solidFill>
                <a:srgbClr val="000000"/>
              </a:solidFill>
            </a:ln>
          </p:spPr>
          <p:txBody>
            <a:bodyPr wrap="square" lIns="0" tIns="0" rIns="0" bIns="0" rtlCol="0"/>
            <a:lstStyle/>
            <a:p/>
          </p:txBody>
        </p:sp>
        <p:sp>
          <p:nvSpPr>
            <p:cNvPr id="317" name="object 317"/>
            <p:cNvSpPr/>
            <p:nvPr/>
          </p:nvSpPr>
          <p:spPr>
            <a:xfrm>
              <a:off x="4773167" y="4901882"/>
              <a:ext cx="238125" cy="0"/>
            </a:xfrm>
            <a:custGeom>
              <a:avLst/>
              <a:gdLst/>
              <a:ahLst/>
              <a:cxnLst/>
              <a:rect l="l" t="t" r="r" b="b"/>
              <a:pathLst>
                <a:path w="238125">
                  <a:moveTo>
                    <a:pt x="0" y="0"/>
                  </a:moveTo>
                  <a:lnTo>
                    <a:pt x="237744" y="0"/>
                  </a:lnTo>
                </a:path>
              </a:pathLst>
            </a:custGeom>
            <a:ln w="7493">
              <a:solidFill>
                <a:srgbClr val="000000"/>
              </a:solidFill>
            </a:ln>
          </p:spPr>
          <p:txBody>
            <a:bodyPr wrap="square" lIns="0" tIns="0" rIns="0" bIns="0" rtlCol="0"/>
            <a:lstStyle/>
            <a:p/>
          </p:txBody>
        </p:sp>
        <p:sp>
          <p:nvSpPr>
            <p:cNvPr id="318" name="object 318"/>
            <p:cNvSpPr/>
            <p:nvPr/>
          </p:nvSpPr>
          <p:spPr>
            <a:xfrm>
              <a:off x="5409984" y="4898135"/>
              <a:ext cx="0" cy="7620"/>
            </a:xfrm>
            <a:custGeom>
              <a:avLst/>
              <a:gdLst/>
              <a:ahLst/>
              <a:cxnLst/>
              <a:rect l="l" t="t" r="r" b="b"/>
              <a:pathLst>
                <a:path h="7620">
                  <a:moveTo>
                    <a:pt x="0" y="0"/>
                  </a:moveTo>
                  <a:lnTo>
                    <a:pt x="0" y="7493"/>
                  </a:lnTo>
                </a:path>
              </a:pathLst>
            </a:custGeom>
            <a:ln w="3175">
              <a:solidFill>
                <a:srgbClr val="000000"/>
              </a:solidFill>
            </a:ln>
          </p:spPr>
          <p:txBody>
            <a:bodyPr wrap="square" lIns="0" tIns="0" rIns="0" bIns="0" rtlCol="0"/>
            <a:lstStyle/>
            <a:p/>
          </p:txBody>
        </p:sp>
        <p:sp>
          <p:nvSpPr>
            <p:cNvPr id="319" name="object 319"/>
            <p:cNvSpPr/>
            <p:nvPr/>
          </p:nvSpPr>
          <p:spPr>
            <a:xfrm>
              <a:off x="5807748" y="4901666"/>
              <a:ext cx="1873250" cy="635"/>
            </a:xfrm>
            <a:custGeom>
              <a:avLst/>
              <a:gdLst/>
              <a:ahLst/>
              <a:cxnLst/>
              <a:rect l="l" t="t" r="r" b="b"/>
              <a:pathLst>
                <a:path w="1873250" h="635">
                  <a:moveTo>
                    <a:pt x="0" y="0"/>
                  </a:moveTo>
                  <a:lnTo>
                    <a:pt x="0" y="431"/>
                  </a:lnTo>
                </a:path>
                <a:path w="1873250" h="635">
                  <a:moveTo>
                    <a:pt x="796836" y="215"/>
                  </a:moveTo>
                  <a:lnTo>
                    <a:pt x="797267" y="215"/>
                  </a:lnTo>
                </a:path>
                <a:path w="1873250" h="635">
                  <a:moveTo>
                    <a:pt x="1194600" y="215"/>
                  </a:moveTo>
                  <a:lnTo>
                    <a:pt x="1195031" y="215"/>
                  </a:lnTo>
                </a:path>
                <a:path w="1873250" h="635">
                  <a:moveTo>
                    <a:pt x="1593888" y="215"/>
                  </a:moveTo>
                  <a:lnTo>
                    <a:pt x="1872830" y="215"/>
                  </a:lnTo>
                </a:path>
              </a:pathLst>
            </a:custGeom>
            <a:ln w="3175">
              <a:solidFill>
                <a:srgbClr val="000000"/>
              </a:solidFill>
            </a:ln>
          </p:spPr>
          <p:txBody>
            <a:bodyPr wrap="square" lIns="0" tIns="0" rIns="0" bIns="0" rtlCol="0"/>
            <a:lstStyle/>
            <a:p/>
          </p:txBody>
        </p:sp>
        <p:sp>
          <p:nvSpPr>
            <p:cNvPr id="320" name="object 320"/>
            <p:cNvSpPr/>
            <p:nvPr/>
          </p:nvSpPr>
          <p:spPr>
            <a:xfrm>
              <a:off x="4773167" y="4906263"/>
              <a:ext cx="437515" cy="0"/>
            </a:xfrm>
            <a:custGeom>
              <a:avLst/>
              <a:gdLst/>
              <a:ahLst/>
              <a:cxnLst/>
              <a:rect l="l" t="t" r="r" b="b"/>
              <a:pathLst>
                <a:path w="437514">
                  <a:moveTo>
                    <a:pt x="0" y="0"/>
                  </a:moveTo>
                  <a:lnTo>
                    <a:pt x="437388" y="0"/>
                  </a:lnTo>
                </a:path>
              </a:pathLst>
            </a:custGeom>
            <a:ln w="3175">
              <a:solidFill>
                <a:srgbClr val="000000"/>
              </a:solidFill>
            </a:ln>
          </p:spPr>
          <p:txBody>
            <a:bodyPr wrap="square" lIns="0" tIns="0" rIns="0" bIns="0" rtlCol="0"/>
            <a:lstStyle/>
            <a:p/>
          </p:txBody>
        </p:sp>
        <p:sp>
          <p:nvSpPr>
            <p:cNvPr id="321" name="object 321"/>
            <p:cNvSpPr/>
            <p:nvPr/>
          </p:nvSpPr>
          <p:spPr>
            <a:xfrm>
              <a:off x="5409768" y="4906200"/>
              <a:ext cx="796290" cy="0"/>
            </a:xfrm>
            <a:custGeom>
              <a:avLst/>
              <a:gdLst/>
              <a:ahLst/>
              <a:cxnLst/>
              <a:rect l="l" t="t" r="r" b="b"/>
              <a:pathLst>
                <a:path w="796289">
                  <a:moveTo>
                    <a:pt x="0" y="0"/>
                  </a:moveTo>
                  <a:lnTo>
                    <a:pt x="795959" y="0"/>
                  </a:lnTo>
                </a:path>
              </a:pathLst>
            </a:custGeom>
            <a:ln w="3175">
              <a:solidFill>
                <a:srgbClr val="000000"/>
              </a:solidFill>
            </a:ln>
          </p:spPr>
          <p:txBody>
            <a:bodyPr wrap="square" lIns="0" tIns="0" rIns="0" bIns="0" rtlCol="0"/>
            <a:lstStyle/>
            <a:p/>
          </p:txBody>
        </p:sp>
        <p:sp>
          <p:nvSpPr>
            <p:cNvPr id="322" name="object 322"/>
            <p:cNvSpPr/>
            <p:nvPr/>
          </p:nvSpPr>
          <p:spPr>
            <a:xfrm>
              <a:off x="6604800" y="4905755"/>
              <a:ext cx="1076325" cy="1270"/>
            </a:xfrm>
            <a:custGeom>
              <a:avLst/>
              <a:gdLst/>
              <a:ahLst/>
              <a:cxnLst/>
              <a:rect l="l" t="t" r="r" b="b"/>
              <a:pathLst>
                <a:path w="1076325" h="1270">
                  <a:moveTo>
                    <a:pt x="0" y="0"/>
                  </a:moveTo>
                  <a:lnTo>
                    <a:pt x="0" y="889"/>
                  </a:lnTo>
                </a:path>
                <a:path w="1076325" h="1270">
                  <a:moveTo>
                    <a:pt x="199745" y="444"/>
                  </a:moveTo>
                  <a:lnTo>
                    <a:pt x="1075778" y="444"/>
                  </a:lnTo>
                </a:path>
              </a:pathLst>
            </a:custGeom>
            <a:ln w="3175">
              <a:solidFill>
                <a:srgbClr val="000000"/>
              </a:solidFill>
            </a:ln>
          </p:spPr>
          <p:txBody>
            <a:bodyPr wrap="square" lIns="0" tIns="0" rIns="0" bIns="0" rtlCol="0"/>
            <a:lstStyle/>
            <a:p/>
          </p:txBody>
        </p:sp>
        <p:sp>
          <p:nvSpPr>
            <p:cNvPr id="323" name="object 323"/>
            <p:cNvSpPr/>
            <p:nvPr/>
          </p:nvSpPr>
          <p:spPr>
            <a:xfrm>
              <a:off x="5409768" y="4906454"/>
              <a:ext cx="2271395" cy="0"/>
            </a:xfrm>
            <a:custGeom>
              <a:avLst/>
              <a:gdLst/>
              <a:ahLst/>
              <a:cxnLst/>
              <a:rect l="l" t="t" r="r" b="b"/>
              <a:pathLst>
                <a:path w="2271395">
                  <a:moveTo>
                    <a:pt x="0" y="0"/>
                  </a:moveTo>
                  <a:lnTo>
                    <a:pt x="995603" y="0"/>
                  </a:lnTo>
                </a:path>
                <a:path w="2271395">
                  <a:moveTo>
                    <a:pt x="1194816" y="0"/>
                  </a:moveTo>
                  <a:lnTo>
                    <a:pt x="1195247" y="0"/>
                  </a:lnTo>
                </a:path>
                <a:path w="2271395">
                  <a:moveTo>
                    <a:pt x="1394777" y="0"/>
                  </a:moveTo>
                  <a:lnTo>
                    <a:pt x="2270810" y="0"/>
                  </a:lnTo>
                </a:path>
              </a:pathLst>
            </a:custGeom>
            <a:ln w="3175">
              <a:solidFill>
                <a:srgbClr val="000000"/>
              </a:solidFill>
            </a:ln>
          </p:spPr>
          <p:txBody>
            <a:bodyPr wrap="square" lIns="0" tIns="0" rIns="0" bIns="0" rtlCol="0"/>
            <a:lstStyle/>
            <a:p/>
          </p:txBody>
        </p:sp>
        <p:sp>
          <p:nvSpPr>
            <p:cNvPr id="324" name="object 324"/>
            <p:cNvSpPr/>
            <p:nvPr/>
          </p:nvSpPr>
          <p:spPr>
            <a:xfrm>
              <a:off x="5409768" y="4906740"/>
              <a:ext cx="2271395" cy="635"/>
            </a:xfrm>
            <a:custGeom>
              <a:avLst/>
              <a:gdLst/>
              <a:ahLst/>
              <a:cxnLst/>
              <a:rect l="l" t="t" r="r" b="b"/>
              <a:pathLst>
                <a:path w="2271395" h="635">
                  <a:moveTo>
                    <a:pt x="0" y="0"/>
                  </a:moveTo>
                  <a:lnTo>
                    <a:pt x="1195247" y="0"/>
                  </a:lnTo>
                </a:path>
                <a:path w="2271395" h="635">
                  <a:moveTo>
                    <a:pt x="1394777" y="0"/>
                  </a:moveTo>
                  <a:lnTo>
                    <a:pt x="2270810" y="0"/>
                  </a:lnTo>
                </a:path>
                <a:path w="2271395" h="635">
                  <a:moveTo>
                    <a:pt x="0" y="190"/>
                  </a:moveTo>
                  <a:lnTo>
                    <a:pt x="2270810" y="190"/>
                  </a:lnTo>
                </a:path>
              </a:pathLst>
            </a:custGeom>
            <a:ln w="3175">
              <a:solidFill>
                <a:srgbClr val="000000"/>
              </a:solidFill>
            </a:ln>
          </p:spPr>
          <p:txBody>
            <a:bodyPr wrap="square" lIns="0" tIns="0" rIns="0" bIns="0" rtlCol="0"/>
            <a:lstStyle/>
            <a:p/>
          </p:txBody>
        </p:sp>
        <p:sp>
          <p:nvSpPr>
            <p:cNvPr id="325" name="object 325"/>
            <p:cNvSpPr/>
            <p:nvPr/>
          </p:nvSpPr>
          <p:spPr>
            <a:xfrm>
              <a:off x="4773167" y="4910010"/>
              <a:ext cx="2907665" cy="0"/>
            </a:xfrm>
            <a:custGeom>
              <a:avLst/>
              <a:gdLst/>
              <a:ahLst/>
              <a:cxnLst/>
              <a:rect l="l" t="t" r="r" b="b"/>
              <a:pathLst>
                <a:path w="2907665">
                  <a:moveTo>
                    <a:pt x="0" y="0"/>
                  </a:moveTo>
                  <a:lnTo>
                    <a:pt x="2907411" y="0"/>
                  </a:lnTo>
                </a:path>
              </a:pathLst>
            </a:custGeom>
            <a:ln w="3175">
              <a:solidFill>
                <a:srgbClr val="000000"/>
              </a:solidFill>
            </a:ln>
          </p:spPr>
          <p:txBody>
            <a:bodyPr wrap="square" lIns="0" tIns="0" rIns="0" bIns="0" rtlCol="0"/>
            <a:lstStyle/>
            <a:p/>
          </p:txBody>
        </p:sp>
        <p:sp>
          <p:nvSpPr>
            <p:cNvPr id="326" name="object 326"/>
            <p:cNvSpPr/>
            <p:nvPr/>
          </p:nvSpPr>
          <p:spPr>
            <a:xfrm>
              <a:off x="4799075" y="4832649"/>
              <a:ext cx="199390" cy="73025"/>
            </a:xfrm>
            <a:custGeom>
              <a:avLst/>
              <a:gdLst/>
              <a:ahLst/>
              <a:cxnLst/>
              <a:rect l="l" t="t" r="r" b="b"/>
              <a:pathLst>
                <a:path w="199389" h="73025">
                  <a:moveTo>
                    <a:pt x="199212" y="0"/>
                  </a:moveTo>
                  <a:lnTo>
                    <a:pt x="0" y="0"/>
                  </a:lnTo>
                  <a:lnTo>
                    <a:pt x="0" y="72979"/>
                  </a:lnTo>
                  <a:lnTo>
                    <a:pt x="199212" y="72979"/>
                  </a:lnTo>
                  <a:lnTo>
                    <a:pt x="199212" y="0"/>
                  </a:lnTo>
                  <a:close/>
                </a:path>
              </a:pathLst>
            </a:custGeom>
            <a:solidFill>
              <a:srgbClr val="919191"/>
            </a:solidFill>
          </p:spPr>
          <p:txBody>
            <a:bodyPr wrap="square" lIns="0" tIns="0" rIns="0" bIns="0" rtlCol="0"/>
            <a:lstStyle/>
            <a:p/>
          </p:txBody>
        </p:sp>
        <p:sp>
          <p:nvSpPr>
            <p:cNvPr id="327" name="object 327"/>
            <p:cNvSpPr/>
            <p:nvPr/>
          </p:nvSpPr>
          <p:spPr>
            <a:xfrm>
              <a:off x="4799075" y="4826448"/>
              <a:ext cx="199390" cy="13970"/>
            </a:xfrm>
            <a:custGeom>
              <a:avLst/>
              <a:gdLst/>
              <a:ahLst/>
              <a:cxnLst/>
              <a:rect l="l" t="t" r="r" b="b"/>
              <a:pathLst>
                <a:path w="199389" h="13970">
                  <a:moveTo>
                    <a:pt x="199224" y="0"/>
                  </a:moveTo>
                  <a:lnTo>
                    <a:pt x="0" y="0"/>
                  </a:lnTo>
                  <a:lnTo>
                    <a:pt x="0" y="13648"/>
                  </a:lnTo>
                  <a:lnTo>
                    <a:pt x="199224" y="13648"/>
                  </a:lnTo>
                  <a:lnTo>
                    <a:pt x="199224" y="0"/>
                  </a:lnTo>
                  <a:close/>
                </a:path>
              </a:pathLst>
            </a:custGeom>
            <a:solidFill>
              <a:srgbClr val="000000"/>
            </a:solidFill>
          </p:spPr>
          <p:txBody>
            <a:bodyPr wrap="square" lIns="0" tIns="0" rIns="0" bIns="0" rtlCol="0"/>
            <a:lstStyle/>
            <a:p/>
          </p:txBody>
        </p:sp>
        <p:sp>
          <p:nvSpPr>
            <p:cNvPr id="328" name="object 328"/>
            <p:cNvSpPr/>
            <p:nvPr/>
          </p:nvSpPr>
          <p:spPr>
            <a:xfrm>
              <a:off x="4999482" y="4833366"/>
              <a:ext cx="0" cy="73025"/>
            </a:xfrm>
            <a:custGeom>
              <a:avLst/>
              <a:gdLst/>
              <a:ahLst/>
              <a:cxnLst/>
              <a:rect l="l" t="t" r="r" b="b"/>
              <a:pathLst>
                <a:path h="73025">
                  <a:moveTo>
                    <a:pt x="0" y="0"/>
                  </a:moveTo>
                  <a:lnTo>
                    <a:pt x="0" y="73024"/>
                  </a:lnTo>
                </a:path>
              </a:pathLst>
            </a:custGeom>
            <a:ln w="13716">
              <a:solidFill>
                <a:srgbClr val="000000"/>
              </a:solidFill>
            </a:ln>
          </p:spPr>
          <p:txBody>
            <a:bodyPr wrap="square" lIns="0" tIns="0" rIns="0" bIns="0" rtlCol="0"/>
            <a:lstStyle/>
            <a:p/>
          </p:txBody>
        </p:sp>
        <p:sp>
          <p:nvSpPr>
            <p:cNvPr id="329" name="object 329"/>
            <p:cNvSpPr/>
            <p:nvPr/>
          </p:nvSpPr>
          <p:spPr>
            <a:xfrm>
              <a:off x="4799075" y="4898135"/>
              <a:ext cx="199390" cy="15240"/>
            </a:xfrm>
            <a:custGeom>
              <a:avLst/>
              <a:gdLst/>
              <a:ahLst/>
              <a:cxnLst/>
              <a:rect l="l" t="t" r="r" b="b"/>
              <a:pathLst>
                <a:path w="199389" h="15239">
                  <a:moveTo>
                    <a:pt x="0" y="15239"/>
                  </a:moveTo>
                  <a:lnTo>
                    <a:pt x="199262" y="15239"/>
                  </a:lnTo>
                  <a:lnTo>
                    <a:pt x="199262" y="0"/>
                  </a:lnTo>
                  <a:lnTo>
                    <a:pt x="0" y="0"/>
                  </a:lnTo>
                  <a:lnTo>
                    <a:pt x="0" y="15239"/>
                  </a:lnTo>
                  <a:close/>
                </a:path>
              </a:pathLst>
            </a:custGeom>
            <a:solidFill>
              <a:srgbClr val="000000"/>
            </a:solidFill>
          </p:spPr>
          <p:txBody>
            <a:bodyPr wrap="square" lIns="0" tIns="0" rIns="0" bIns="0" rtlCol="0"/>
            <a:lstStyle/>
            <a:p/>
          </p:txBody>
        </p:sp>
        <p:sp>
          <p:nvSpPr>
            <p:cNvPr id="330" name="object 330"/>
            <p:cNvSpPr/>
            <p:nvPr/>
          </p:nvSpPr>
          <p:spPr>
            <a:xfrm>
              <a:off x="4799838" y="4833366"/>
              <a:ext cx="0" cy="73025"/>
            </a:xfrm>
            <a:custGeom>
              <a:avLst/>
              <a:gdLst/>
              <a:ahLst/>
              <a:cxnLst/>
              <a:rect l="l" t="t" r="r" b="b"/>
              <a:pathLst>
                <a:path h="73025">
                  <a:moveTo>
                    <a:pt x="0" y="73024"/>
                  </a:moveTo>
                  <a:lnTo>
                    <a:pt x="0" y="0"/>
                  </a:lnTo>
                </a:path>
              </a:pathLst>
            </a:custGeom>
            <a:ln w="13716">
              <a:solidFill>
                <a:srgbClr val="000000"/>
              </a:solidFill>
            </a:ln>
          </p:spPr>
          <p:txBody>
            <a:bodyPr wrap="square" lIns="0" tIns="0" rIns="0" bIns="0" rtlCol="0"/>
            <a:lstStyle/>
            <a:p/>
          </p:txBody>
        </p:sp>
        <p:sp>
          <p:nvSpPr>
            <p:cNvPr id="331" name="object 331"/>
            <p:cNvSpPr/>
            <p:nvPr/>
          </p:nvSpPr>
          <p:spPr>
            <a:xfrm>
              <a:off x="5010911" y="4818938"/>
              <a:ext cx="200025" cy="88265"/>
            </a:xfrm>
            <a:custGeom>
              <a:avLst/>
              <a:gdLst/>
              <a:ahLst/>
              <a:cxnLst/>
              <a:rect l="l" t="t" r="r" b="b"/>
              <a:pathLst>
                <a:path w="200025" h="88264">
                  <a:moveTo>
                    <a:pt x="199529" y="0"/>
                  </a:moveTo>
                  <a:lnTo>
                    <a:pt x="0" y="0"/>
                  </a:lnTo>
                  <a:lnTo>
                    <a:pt x="0" y="87833"/>
                  </a:lnTo>
                  <a:lnTo>
                    <a:pt x="199529" y="87833"/>
                  </a:lnTo>
                  <a:lnTo>
                    <a:pt x="199529" y="0"/>
                  </a:lnTo>
                  <a:close/>
                </a:path>
              </a:pathLst>
            </a:custGeom>
            <a:solidFill>
              <a:srgbClr val="919191"/>
            </a:solidFill>
          </p:spPr>
          <p:txBody>
            <a:bodyPr wrap="square" lIns="0" tIns="0" rIns="0" bIns="0" rtlCol="0"/>
            <a:lstStyle/>
            <a:p/>
          </p:txBody>
        </p:sp>
        <p:sp>
          <p:nvSpPr>
            <p:cNvPr id="332" name="object 332"/>
            <p:cNvSpPr/>
            <p:nvPr/>
          </p:nvSpPr>
          <p:spPr>
            <a:xfrm>
              <a:off x="5010911" y="4811208"/>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333" name="object 333"/>
            <p:cNvSpPr/>
            <p:nvPr/>
          </p:nvSpPr>
          <p:spPr>
            <a:xfrm>
              <a:off x="5207507" y="4818888"/>
              <a:ext cx="0" cy="88265"/>
            </a:xfrm>
            <a:custGeom>
              <a:avLst/>
              <a:gdLst/>
              <a:ahLst/>
              <a:cxnLst/>
              <a:rect l="l" t="t" r="r" b="b"/>
              <a:pathLst>
                <a:path h="88264">
                  <a:moveTo>
                    <a:pt x="0" y="0"/>
                  </a:moveTo>
                  <a:lnTo>
                    <a:pt x="0" y="87884"/>
                  </a:lnTo>
                </a:path>
              </a:pathLst>
            </a:custGeom>
            <a:ln w="6096">
              <a:solidFill>
                <a:srgbClr val="000000"/>
              </a:solidFill>
            </a:ln>
          </p:spPr>
          <p:txBody>
            <a:bodyPr wrap="square" lIns="0" tIns="0" rIns="0" bIns="0" rtlCol="0"/>
            <a:lstStyle/>
            <a:p/>
          </p:txBody>
        </p:sp>
        <p:sp>
          <p:nvSpPr>
            <p:cNvPr id="334" name="object 334"/>
            <p:cNvSpPr/>
            <p:nvPr/>
          </p:nvSpPr>
          <p:spPr>
            <a:xfrm>
              <a:off x="5010911" y="4898135"/>
              <a:ext cx="200025" cy="15240"/>
            </a:xfrm>
            <a:custGeom>
              <a:avLst/>
              <a:gdLst/>
              <a:ahLst/>
              <a:cxnLst/>
              <a:rect l="l" t="t" r="r" b="b"/>
              <a:pathLst>
                <a:path w="200025" h="15239">
                  <a:moveTo>
                    <a:pt x="0" y="15239"/>
                  </a:moveTo>
                  <a:lnTo>
                    <a:pt x="199516" y="15239"/>
                  </a:lnTo>
                  <a:lnTo>
                    <a:pt x="199516" y="0"/>
                  </a:lnTo>
                  <a:lnTo>
                    <a:pt x="0" y="0"/>
                  </a:lnTo>
                  <a:lnTo>
                    <a:pt x="0" y="15239"/>
                  </a:lnTo>
                  <a:close/>
                </a:path>
              </a:pathLst>
            </a:custGeom>
            <a:solidFill>
              <a:srgbClr val="000000"/>
            </a:solidFill>
          </p:spPr>
          <p:txBody>
            <a:bodyPr wrap="square" lIns="0" tIns="0" rIns="0" bIns="0" rtlCol="0"/>
            <a:lstStyle/>
            <a:p/>
          </p:txBody>
        </p:sp>
        <p:sp>
          <p:nvSpPr>
            <p:cNvPr id="335" name="object 335"/>
            <p:cNvSpPr/>
            <p:nvPr/>
          </p:nvSpPr>
          <p:spPr>
            <a:xfrm>
              <a:off x="5011673" y="4819650"/>
              <a:ext cx="0" cy="88265"/>
            </a:xfrm>
            <a:custGeom>
              <a:avLst/>
              <a:gdLst/>
              <a:ahLst/>
              <a:cxnLst/>
              <a:rect l="l" t="t" r="r" b="b"/>
              <a:pathLst>
                <a:path h="88264">
                  <a:moveTo>
                    <a:pt x="0" y="87883"/>
                  </a:moveTo>
                  <a:lnTo>
                    <a:pt x="0" y="0"/>
                  </a:lnTo>
                </a:path>
              </a:pathLst>
            </a:custGeom>
            <a:ln w="13716">
              <a:solidFill>
                <a:srgbClr val="000000"/>
              </a:solidFill>
            </a:ln>
          </p:spPr>
          <p:txBody>
            <a:bodyPr wrap="square" lIns="0" tIns="0" rIns="0" bIns="0" rtlCol="0"/>
            <a:lstStyle/>
            <a:p/>
          </p:txBody>
        </p:sp>
        <p:sp>
          <p:nvSpPr>
            <p:cNvPr id="336" name="object 336"/>
            <p:cNvSpPr/>
            <p:nvPr/>
          </p:nvSpPr>
          <p:spPr>
            <a:xfrm>
              <a:off x="5210555" y="4774704"/>
              <a:ext cx="199390" cy="132080"/>
            </a:xfrm>
            <a:custGeom>
              <a:avLst/>
              <a:gdLst/>
              <a:ahLst/>
              <a:cxnLst/>
              <a:rect l="l" t="t" r="r" b="b"/>
              <a:pathLst>
                <a:path w="199389" h="132079">
                  <a:moveTo>
                    <a:pt x="199212" y="0"/>
                  </a:moveTo>
                  <a:lnTo>
                    <a:pt x="0" y="0"/>
                  </a:lnTo>
                  <a:lnTo>
                    <a:pt x="0" y="132067"/>
                  </a:lnTo>
                  <a:lnTo>
                    <a:pt x="199212" y="132067"/>
                  </a:lnTo>
                  <a:lnTo>
                    <a:pt x="199212" y="0"/>
                  </a:lnTo>
                  <a:close/>
                </a:path>
              </a:pathLst>
            </a:custGeom>
            <a:solidFill>
              <a:srgbClr val="919191"/>
            </a:solidFill>
          </p:spPr>
          <p:txBody>
            <a:bodyPr wrap="square" lIns="0" tIns="0" rIns="0" bIns="0" rtlCol="0"/>
            <a:lstStyle/>
            <a:p/>
          </p:txBody>
        </p:sp>
        <p:sp>
          <p:nvSpPr>
            <p:cNvPr id="337" name="object 337"/>
            <p:cNvSpPr/>
            <p:nvPr/>
          </p:nvSpPr>
          <p:spPr>
            <a:xfrm>
              <a:off x="5210555" y="4767019"/>
              <a:ext cx="199390" cy="15240"/>
            </a:xfrm>
            <a:custGeom>
              <a:avLst/>
              <a:gdLst/>
              <a:ahLst/>
              <a:cxnLst/>
              <a:rect l="l" t="t" r="r" b="b"/>
              <a:pathLst>
                <a:path w="199389"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38" name="object 338"/>
            <p:cNvSpPr/>
            <p:nvPr/>
          </p:nvSpPr>
          <p:spPr>
            <a:xfrm>
              <a:off x="5407151" y="4774691"/>
              <a:ext cx="0" cy="132080"/>
            </a:xfrm>
            <a:custGeom>
              <a:avLst/>
              <a:gdLst/>
              <a:ahLst/>
              <a:cxnLst/>
              <a:rect l="l" t="t" r="r" b="b"/>
              <a:pathLst>
                <a:path h="132079">
                  <a:moveTo>
                    <a:pt x="0" y="0"/>
                  </a:moveTo>
                  <a:lnTo>
                    <a:pt x="0" y="132079"/>
                  </a:lnTo>
                </a:path>
              </a:pathLst>
            </a:custGeom>
            <a:ln w="6096">
              <a:solidFill>
                <a:srgbClr val="000000"/>
              </a:solidFill>
            </a:ln>
          </p:spPr>
          <p:txBody>
            <a:bodyPr wrap="square" lIns="0" tIns="0" rIns="0" bIns="0" rtlCol="0"/>
            <a:lstStyle/>
            <a:p/>
          </p:txBody>
        </p:sp>
        <p:sp>
          <p:nvSpPr>
            <p:cNvPr id="339" name="object 339"/>
            <p:cNvSpPr/>
            <p:nvPr/>
          </p:nvSpPr>
          <p:spPr>
            <a:xfrm>
              <a:off x="5210555" y="4898135"/>
              <a:ext cx="199390" cy="15240"/>
            </a:xfrm>
            <a:custGeom>
              <a:avLst/>
              <a:gdLst/>
              <a:ahLst/>
              <a:cxnLst/>
              <a:rect l="l" t="t" r="r" b="b"/>
              <a:pathLst>
                <a:path w="199389" h="15239">
                  <a:moveTo>
                    <a:pt x="0" y="15239"/>
                  </a:moveTo>
                  <a:lnTo>
                    <a:pt x="199263" y="15239"/>
                  </a:lnTo>
                  <a:lnTo>
                    <a:pt x="199263" y="0"/>
                  </a:lnTo>
                  <a:lnTo>
                    <a:pt x="0" y="0"/>
                  </a:lnTo>
                  <a:lnTo>
                    <a:pt x="0" y="15239"/>
                  </a:lnTo>
                  <a:close/>
                </a:path>
              </a:pathLst>
            </a:custGeom>
            <a:solidFill>
              <a:srgbClr val="000000"/>
            </a:solidFill>
          </p:spPr>
          <p:txBody>
            <a:bodyPr wrap="square" lIns="0" tIns="0" rIns="0" bIns="0" rtlCol="0"/>
            <a:lstStyle/>
            <a:p/>
          </p:txBody>
        </p:sp>
        <p:sp>
          <p:nvSpPr>
            <p:cNvPr id="340" name="object 340"/>
            <p:cNvSpPr/>
            <p:nvPr/>
          </p:nvSpPr>
          <p:spPr>
            <a:xfrm>
              <a:off x="5211317" y="4775454"/>
              <a:ext cx="0" cy="132080"/>
            </a:xfrm>
            <a:custGeom>
              <a:avLst/>
              <a:gdLst/>
              <a:ahLst/>
              <a:cxnLst/>
              <a:rect l="l" t="t" r="r" b="b"/>
              <a:pathLst>
                <a:path h="132079">
                  <a:moveTo>
                    <a:pt x="0" y="132080"/>
                  </a:moveTo>
                  <a:lnTo>
                    <a:pt x="0" y="0"/>
                  </a:lnTo>
                </a:path>
              </a:pathLst>
            </a:custGeom>
            <a:ln w="13716">
              <a:solidFill>
                <a:srgbClr val="000000"/>
              </a:solidFill>
            </a:ln>
          </p:spPr>
          <p:txBody>
            <a:bodyPr wrap="square" lIns="0" tIns="0" rIns="0" bIns="0" rtlCol="0"/>
            <a:lstStyle/>
            <a:p/>
          </p:txBody>
        </p:sp>
        <p:sp>
          <p:nvSpPr>
            <p:cNvPr id="341" name="object 341"/>
            <p:cNvSpPr/>
            <p:nvPr/>
          </p:nvSpPr>
          <p:spPr>
            <a:xfrm>
              <a:off x="5410200" y="4716729"/>
              <a:ext cx="200025" cy="190500"/>
            </a:xfrm>
            <a:custGeom>
              <a:avLst/>
              <a:gdLst/>
              <a:ahLst/>
              <a:cxnLst/>
              <a:rect l="l" t="t" r="r" b="b"/>
              <a:pathLst>
                <a:path w="200025" h="190500">
                  <a:moveTo>
                    <a:pt x="199529" y="0"/>
                  </a:moveTo>
                  <a:lnTo>
                    <a:pt x="0" y="0"/>
                  </a:lnTo>
                  <a:lnTo>
                    <a:pt x="0" y="189915"/>
                  </a:lnTo>
                  <a:lnTo>
                    <a:pt x="199529" y="189915"/>
                  </a:lnTo>
                  <a:lnTo>
                    <a:pt x="199529" y="0"/>
                  </a:lnTo>
                  <a:close/>
                </a:path>
              </a:pathLst>
            </a:custGeom>
            <a:solidFill>
              <a:srgbClr val="919191"/>
            </a:solidFill>
          </p:spPr>
          <p:txBody>
            <a:bodyPr wrap="square" lIns="0" tIns="0" rIns="0" bIns="0" rtlCol="0"/>
            <a:lstStyle/>
            <a:p/>
          </p:txBody>
        </p:sp>
        <p:sp>
          <p:nvSpPr>
            <p:cNvPr id="342" name="object 342"/>
            <p:cNvSpPr/>
            <p:nvPr/>
          </p:nvSpPr>
          <p:spPr>
            <a:xfrm>
              <a:off x="5410200" y="4709100"/>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343" name="object 343"/>
            <p:cNvSpPr/>
            <p:nvPr/>
          </p:nvSpPr>
          <p:spPr>
            <a:xfrm>
              <a:off x="5605272" y="4716779"/>
              <a:ext cx="0" cy="189865"/>
            </a:xfrm>
            <a:custGeom>
              <a:avLst/>
              <a:gdLst/>
              <a:ahLst/>
              <a:cxnLst/>
              <a:rect l="l" t="t" r="r" b="b"/>
              <a:pathLst>
                <a:path h="189864">
                  <a:moveTo>
                    <a:pt x="0" y="0"/>
                  </a:moveTo>
                  <a:lnTo>
                    <a:pt x="0" y="189865"/>
                  </a:lnTo>
                </a:path>
              </a:pathLst>
            </a:custGeom>
            <a:ln w="6096">
              <a:solidFill>
                <a:srgbClr val="000000"/>
              </a:solidFill>
            </a:ln>
          </p:spPr>
          <p:txBody>
            <a:bodyPr wrap="square" lIns="0" tIns="0" rIns="0" bIns="0" rtlCol="0"/>
            <a:lstStyle/>
            <a:p/>
          </p:txBody>
        </p:sp>
        <p:sp>
          <p:nvSpPr>
            <p:cNvPr id="344" name="object 344"/>
            <p:cNvSpPr/>
            <p:nvPr/>
          </p:nvSpPr>
          <p:spPr>
            <a:xfrm>
              <a:off x="5410200" y="4905755"/>
              <a:ext cx="200025" cy="0"/>
            </a:xfrm>
            <a:custGeom>
              <a:avLst/>
              <a:gdLst/>
              <a:ahLst/>
              <a:cxnLst/>
              <a:rect l="l" t="t" r="r" b="b"/>
              <a:pathLst>
                <a:path w="200025">
                  <a:moveTo>
                    <a:pt x="199516" y="0"/>
                  </a:moveTo>
                  <a:lnTo>
                    <a:pt x="0" y="0"/>
                  </a:lnTo>
                </a:path>
              </a:pathLst>
            </a:custGeom>
            <a:ln w="15240">
              <a:solidFill>
                <a:srgbClr val="000000"/>
              </a:solidFill>
            </a:ln>
          </p:spPr>
          <p:txBody>
            <a:bodyPr wrap="square" lIns="0" tIns="0" rIns="0" bIns="0" rtlCol="0"/>
            <a:lstStyle/>
            <a:p/>
          </p:txBody>
        </p:sp>
        <p:sp>
          <p:nvSpPr>
            <p:cNvPr id="345" name="object 345"/>
            <p:cNvSpPr/>
            <p:nvPr/>
          </p:nvSpPr>
          <p:spPr>
            <a:xfrm>
              <a:off x="5410961" y="4717541"/>
              <a:ext cx="0" cy="189865"/>
            </a:xfrm>
            <a:custGeom>
              <a:avLst/>
              <a:gdLst/>
              <a:ahLst/>
              <a:cxnLst/>
              <a:rect l="l" t="t" r="r" b="b"/>
              <a:pathLst>
                <a:path h="189864">
                  <a:moveTo>
                    <a:pt x="0" y="189864"/>
                  </a:moveTo>
                  <a:lnTo>
                    <a:pt x="0" y="0"/>
                  </a:lnTo>
                </a:path>
              </a:pathLst>
            </a:custGeom>
            <a:ln w="13716">
              <a:solidFill>
                <a:srgbClr val="000000"/>
              </a:solidFill>
            </a:ln>
          </p:spPr>
          <p:txBody>
            <a:bodyPr wrap="square" lIns="0" tIns="0" rIns="0" bIns="0" rtlCol="0"/>
            <a:lstStyle/>
            <a:p/>
          </p:txBody>
        </p:sp>
        <p:sp>
          <p:nvSpPr>
            <p:cNvPr id="346" name="object 346"/>
            <p:cNvSpPr/>
            <p:nvPr/>
          </p:nvSpPr>
          <p:spPr>
            <a:xfrm>
              <a:off x="5608319" y="4643627"/>
              <a:ext cx="199390" cy="262255"/>
            </a:xfrm>
            <a:custGeom>
              <a:avLst/>
              <a:gdLst/>
              <a:ahLst/>
              <a:cxnLst/>
              <a:rect l="l" t="t" r="r" b="b"/>
              <a:pathLst>
                <a:path w="199389" h="262254">
                  <a:moveTo>
                    <a:pt x="199212" y="0"/>
                  </a:moveTo>
                  <a:lnTo>
                    <a:pt x="0" y="0"/>
                  </a:lnTo>
                  <a:lnTo>
                    <a:pt x="0" y="262001"/>
                  </a:lnTo>
                  <a:lnTo>
                    <a:pt x="199212" y="262001"/>
                  </a:lnTo>
                  <a:lnTo>
                    <a:pt x="199212" y="0"/>
                  </a:lnTo>
                  <a:close/>
                </a:path>
              </a:pathLst>
            </a:custGeom>
            <a:solidFill>
              <a:srgbClr val="919191"/>
            </a:solidFill>
          </p:spPr>
          <p:txBody>
            <a:bodyPr wrap="square" lIns="0" tIns="0" rIns="0" bIns="0" rtlCol="0"/>
            <a:lstStyle/>
            <a:p/>
          </p:txBody>
        </p:sp>
        <p:sp>
          <p:nvSpPr>
            <p:cNvPr id="347" name="object 347"/>
            <p:cNvSpPr/>
            <p:nvPr/>
          </p:nvSpPr>
          <p:spPr>
            <a:xfrm>
              <a:off x="5608319" y="4635955"/>
              <a:ext cx="199390" cy="15240"/>
            </a:xfrm>
            <a:custGeom>
              <a:avLst/>
              <a:gdLst/>
              <a:ahLst/>
              <a:cxnLst/>
              <a:rect l="l" t="t" r="r" b="b"/>
              <a:pathLst>
                <a:path w="199389"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48" name="object 348"/>
            <p:cNvSpPr/>
            <p:nvPr/>
          </p:nvSpPr>
          <p:spPr>
            <a:xfrm>
              <a:off x="5804916" y="4643627"/>
              <a:ext cx="0" cy="262255"/>
            </a:xfrm>
            <a:custGeom>
              <a:avLst/>
              <a:gdLst/>
              <a:ahLst/>
              <a:cxnLst/>
              <a:rect l="l" t="t" r="r" b="b"/>
              <a:pathLst>
                <a:path h="262254">
                  <a:moveTo>
                    <a:pt x="0" y="0"/>
                  </a:moveTo>
                  <a:lnTo>
                    <a:pt x="0" y="262001"/>
                  </a:lnTo>
                </a:path>
              </a:pathLst>
            </a:custGeom>
            <a:ln w="6096">
              <a:solidFill>
                <a:srgbClr val="000000"/>
              </a:solidFill>
            </a:ln>
          </p:spPr>
          <p:txBody>
            <a:bodyPr wrap="square" lIns="0" tIns="0" rIns="0" bIns="0" rtlCol="0"/>
            <a:lstStyle/>
            <a:p/>
          </p:txBody>
        </p:sp>
        <p:sp>
          <p:nvSpPr>
            <p:cNvPr id="349" name="object 349"/>
            <p:cNvSpPr/>
            <p:nvPr/>
          </p:nvSpPr>
          <p:spPr>
            <a:xfrm>
              <a:off x="5608319" y="4898135"/>
              <a:ext cx="199390" cy="15240"/>
            </a:xfrm>
            <a:custGeom>
              <a:avLst/>
              <a:gdLst/>
              <a:ahLst/>
              <a:cxnLst/>
              <a:rect l="l" t="t" r="r" b="b"/>
              <a:pathLst>
                <a:path w="199389" h="15239">
                  <a:moveTo>
                    <a:pt x="0" y="15239"/>
                  </a:moveTo>
                  <a:lnTo>
                    <a:pt x="199262" y="15239"/>
                  </a:lnTo>
                  <a:lnTo>
                    <a:pt x="199262" y="0"/>
                  </a:lnTo>
                  <a:lnTo>
                    <a:pt x="0" y="0"/>
                  </a:lnTo>
                  <a:lnTo>
                    <a:pt x="0" y="15239"/>
                  </a:lnTo>
                  <a:close/>
                </a:path>
              </a:pathLst>
            </a:custGeom>
            <a:solidFill>
              <a:srgbClr val="000000"/>
            </a:solidFill>
          </p:spPr>
          <p:txBody>
            <a:bodyPr wrap="square" lIns="0" tIns="0" rIns="0" bIns="0" rtlCol="0"/>
            <a:lstStyle/>
            <a:p/>
          </p:txBody>
        </p:sp>
        <p:sp>
          <p:nvSpPr>
            <p:cNvPr id="350" name="object 350"/>
            <p:cNvSpPr/>
            <p:nvPr/>
          </p:nvSpPr>
          <p:spPr>
            <a:xfrm>
              <a:off x="5609082" y="4644389"/>
              <a:ext cx="0" cy="262255"/>
            </a:xfrm>
            <a:custGeom>
              <a:avLst/>
              <a:gdLst/>
              <a:ahLst/>
              <a:cxnLst/>
              <a:rect l="l" t="t" r="r" b="b"/>
              <a:pathLst>
                <a:path h="262254">
                  <a:moveTo>
                    <a:pt x="0" y="262001"/>
                  </a:moveTo>
                  <a:lnTo>
                    <a:pt x="0" y="0"/>
                  </a:lnTo>
                </a:path>
              </a:pathLst>
            </a:custGeom>
            <a:ln w="13716">
              <a:solidFill>
                <a:srgbClr val="000000"/>
              </a:solidFill>
            </a:ln>
          </p:spPr>
          <p:txBody>
            <a:bodyPr wrap="square" lIns="0" tIns="0" rIns="0" bIns="0" rtlCol="0"/>
            <a:lstStyle/>
            <a:p/>
          </p:txBody>
        </p:sp>
        <p:sp>
          <p:nvSpPr>
            <p:cNvPr id="351" name="object 351"/>
            <p:cNvSpPr/>
            <p:nvPr/>
          </p:nvSpPr>
          <p:spPr>
            <a:xfrm>
              <a:off x="5807963" y="4599393"/>
              <a:ext cx="200025" cy="306705"/>
            </a:xfrm>
            <a:custGeom>
              <a:avLst/>
              <a:gdLst/>
              <a:ahLst/>
              <a:cxnLst/>
              <a:rect l="l" t="t" r="r" b="b"/>
              <a:pathLst>
                <a:path w="200025" h="306704">
                  <a:moveTo>
                    <a:pt x="199529" y="0"/>
                  </a:moveTo>
                  <a:lnTo>
                    <a:pt x="0" y="0"/>
                  </a:lnTo>
                  <a:lnTo>
                    <a:pt x="0" y="306235"/>
                  </a:lnTo>
                  <a:lnTo>
                    <a:pt x="199529" y="306235"/>
                  </a:lnTo>
                  <a:lnTo>
                    <a:pt x="199529" y="0"/>
                  </a:lnTo>
                  <a:close/>
                </a:path>
              </a:pathLst>
            </a:custGeom>
            <a:solidFill>
              <a:srgbClr val="919191"/>
            </a:solidFill>
          </p:spPr>
          <p:txBody>
            <a:bodyPr wrap="square" lIns="0" tIns="0" rIns="0" bIns="0" rtlCol="0"/>
            <a:lstStyle/>
            <a:p/>
          </p:txBody>
        </p:sp>
        <p:sp>
          <p:nvSpPr>
            <p:cNvPr id="352" name="object 352"/>
            <p:cNvSpPr/>
            <p:nvPr/>
          </p:nvSpPr>
          <p:spPr>
            <a:xfrm>
              <a:off x="5807963" y="4591759"/>
              <a:ext cx="200025" cy="15240"/>
            </a:xfrm>
            <a:custGeom>
              <a:avLst/>
              <a:gdLst/>
              <a:ahLst/>
              <a:cxnLst/>
              <a:rect l="l" t="t" r="r" b="b"/>
              <a:pathLst>
                <a:path w="200025" h="15239">
                  <a:moveTo>
                    <a:pt x="199631" y="0"/>
                  </a:moveTo>
                  <a:lnTo>
                    <a:pt x="0" y="0"/>
                  </a:lnTo>
                  <a:lnTo>
                    <a:pt x="0" y="15165"/>
                  </a:lnTo>
                  <a:lnTo>
                    <a:pt x="199631" y="15165"/>
                  </a:lnTo>
                  <a:lnTo>
                    <a:pt x="199631" y="0"/>
                  </a:lnTo>
                  <a:close/>
                </a:path>
              </a:pathLst>
            </a:custGeom>
            <a:solidFill>
              <a:srgbClr val="000000"/>
            </a:solidFill>
          </p:spPr>
          <p:txBody>
            <a:bodyPr wrap="square" lIns="0" tIns="0" rIns="0" bIns="0" rtlCol="0"/>
            <a:lstStyle/>
            <a:p/>
          </p:txBody>
        </p:sp>
        <p:sp>
          <p:nvSpPr>
            <p:cNvPr id="353" name="object 353"/>
            <p:cNvSpPr/>
            <p:nvPr/>
          </p:nvSpPr>
          <p:spPr>
            <a:xfrm>
              <a:off x="6004560" y="4599432"/>
              <a:ext cx="0" cy="306705"/>
            </a:xfrm>
            <a:custGeom>
              <a:avLst/>
              <a:gdLst/>
              <a:ahLst/>
              <a:cxnLst/>
              <a:rect l="l" t="t" r="r" b="b"/>
              <a:pathLst>
                <a:path h="306704">
                  <a:moveTo>
                    <a:pt x="0" y="0"/>
                  </a:moveTo>
                  <a:lnTo>
                    <a:pt x="0" y="306197"/>
                  </a:lnTo>
                </a:path>
              </a:pathLst>
            </a:custGeom>
            <a:ln w="6096">
              <a:solidFill>
                <a:srgbClr val="000000"/>
              </a:solidFill>
            </a:ln>
          </p:spPr>
          <p:txBody>
            <a:bodyPr wrap="square" lIns="0" tIns="0" rIns="0" bIns="0" rtlCol="0"/>
            <a:lstStyle/>
            <a:p/>
          </p:txBody>
        </p:sp>
        <p:sp>
          <p:nvSpPr>
            <p:cNvPr id="354" name="object 354"/>
            <p:cNvSpPr/>
            <p:nvPr/>
          </p:nvSpPr>
          <p:spPr>
            <a:xfrm>
              <a:off x="5807963" y="4898135"/>
              <a:ext cx="200025" cy="15240"/>
            </a:xfrm>
            <a:custGeom>
              <a:avLst/>
              <a:gdLst/>
              <a:ahLst/>
              <a:cxnLst/>
              <a:rect l="l" t="t" r="r" b="b"/>
              <a:pathLst>
                <a:path w="200025" h="15239">
                  <a:moveTo>
                    <a:pt x="0" y="15239"/>
                  </a:moveTo>
                  <a:lnTo>
                    <a:pt x="199644" y="15239"/>
                  </a:lnTo>
                  <a:lnTo>
                    <a:pt x="199644" y="0"/>
                  </a:lnTo>
                  <a:lnTo>
                    <a:pt x="0" y="0"/>
                  </a:lnTo>
                  <a:lnTo>
                    <a:pt x="0" y="15239"/>
                  </a:lnTo>
                  <a:close/>
                </a:path>
              </a:pathLst>
            </a:custGeom>
            <a:solidFill>
              <a:srgbClr val="000000"/>
            </a:solidFill>
          </p:spPr>
          <p:txBody>
            <a:bodyPr wrap="square" lIns="0" tIns="0" rIns="0" bIns="0" rtlCol="0"/>
            <a:lstStyle/>
            <a:p/>
          </p:txBody>
        </p:sp>
        <p:sp>
          <p:nvSpPr>
            <p:cNvPr id="355" name="object 355"/>
            <p:cNvSpPr/>
            <p:nvPr/>
          </p:nvSpPr>
          <p:spPr>
            <a:xfrm>
              <a:off x="5808725" y="4600194"/>
              <a:ext cx="0" cy="306705"/>
            </a:xfrm>
            <a:custGeom>
              <a:avLst/>
              <a:gdLst/>
              <a:ahLst/>
              <a:cxnLst/>
              <a:rect l="l" t="t" r="r" b="b"/>
              <a:pathLst>
                <a:path h="306704">
                  <a:moveTo>
                    <a:pt x="0" y="306196"/>
                  </a:moveTo>
                  <a:lnTo>
                    <a:pt x="0" y="0"/>
                  </a:lnTo>
                </a:path>
              </a:pathLst>
            </a:custGeom>
            <a:ln w="13716">
              <a:solidFill>
                <a:srgbClr val="000000"/>
              </a:solidFill>
            </a:ln>
          </p:spPr>
          <p:txBody>
            <a:bodyPr wrap="square" lIns="0" tIns="0" rIns="0" bIns="0" rtlCol="0"/>
            <a:lstStyle/>
            <a:p/>
          </p:txBody>
        </p:sp>
        <p:sp>
          <p:nvSpPr>
            <p:cNvPr id="356" name="object 356"/>
            <p:cNvSpPr/>
            <p:nvPr/>
          </p:nvSpPr>
          <p:spPr>
            <a:xfrm>
              <a:off x="6007607" y="4511052"/>
              <a:ext cx="199390" cy="394970"/>
            </a:xfrm>
            <a:custGeom>
              <a:avLst/>
              <a:gdLst/>
              <a:ahLst/>
              <a:cxnLst/>
              <a:rect l="l" t="t" r="r" b="b"/>
              <a:pathLst>
                <a:path w="199389" h="394970">
                  <a:moveTo>
                    <a:pt x="199212" y="0"/>
                  </a:moveTo>
                  <a:lnTo>
                    <a:pt x="0" y="0"/>
                  </a:lnTo>
                  <a:lnTo>
                    <a:pt x="0" y="394703"/>
                  </a:lnTo>
                  <a:lnTo>
                    <a:pt x="199212" y="394703"/>
                  </a:lnTo>
                  <a:lnTo>
                    <a:pt x="199212" y="0"/>
                  </a:lnTo>
                  <a:close/>
                </a:path>
              </a:pathLst>
            </a:custGeom>
            <a:solidFill>
              <a:srgbClr val="919191"/>
            </a:solidFill>
          </p:spPr>
          <p:txBody>
            <a:bodyPr wrap="square" lIns="0" tIns="0" rIns="0" bIns="0" rtlCol="0"/>
            <a:lstStyle/>
            <a:p/>
          </p:txBody>
        </p:sp>
        <p:sp>
          <p:nvSpPr>
            <p:cNvPr id="357" name="object 357"/>
            <p:cNvSpPr/>
            <p:nvPr/>
          </p:nvSpPr>
          <p:spPr>
            <a:xfrm>
              <a:off x="6007607" y="4504884"/>
              <a:ext cx="199390" cy="13970"/>
            </a:xfrm>
            <a:custGeom>
              <a:avLst/>
              <a:gdLst/>
              <a:ahLst/>
              <a:cxnLst/>
              <a:rect l="l" t="t" r="r" b="b"/>
              <a:pathLst>
                <a:path w="199389" h="13970">
                  <a:moveTo>
                    <a:pt x="199097" y="0"/>
                  </a:moveTo>
                  <a:lnTo>
                    <a:pt x="0" y="0"/>
                  </a:lnTo>
                  <a:lnTo>
                    <a:pt x="0" y="13648"/>
                  </a:lnTo>
                  <a:lnTo>
                    <a:pt x="199097" y="13648"/>
                  </a:lnTo>
                  <a:lnTo>
                    <a:pt x="199097" y="0"/>
                  </a:lnTo>
                  <a:close/>
                </a:path>
              </a:pathLst>
            </a:custGeom>
            <a:solidFill>
              <a:srgbClr val="000000"/>
            </a:solidFill>
          </p:spPr>
          <p:txBody>
            <a:bodyPr wrap="square" lIns="0" tIns="0" rIns="0" bIns="0" rtlCol="0"/>
            <a:lstStyle/>
            <a:p/>
          </p:txBody>
        </p:sp>
        <p:sp>
          <p:nvSpPr>
            <p:cNvPr id="358" name="object 358"/>
            <p:cNvSpPr/>
            <p:nvPr/>
          </p:nvSpPr>
          <p:spPr>
            <a:xfrm>
              <a:off x="6206489" y="4511801"/>
              <a:ext cx="0" cy="394970"/>
            </a:xfrm>
            <a:custGeom>
              <a:avLst/>
              <a:gdLst/>
              <a:ahLst/>
              <a:cxnLst/>
              <a:rect l="l" t="t" r="r" b="b"/>
              <a:pathLst>
                <a:path h="394970">
                  <a:moveTo>
                    <a:pt x="0" y="0"/>
                  </a:moveTo>
                  <a:lnTo>
                    <a:pt x="0" y="394716"/>
                  </a:lnTo>
                </a:path>
              </a:pathLst>
            </a:custGeom>
            <a:ln w="13716">
              <a:solidFill>
                <a:srgbClr val="000000"/>
              </a:solidFill>
            </a:ln>
          </p:spPr>
          <p:txBody>
            <a:bodyPr wrap="square" lIns="0" tIns="0" rIns="0" bIns="0" rtlCol="0"/>
            <a:lstStyle/>
            <a:p/>
          </p:txBody>
        </p:sp>
        <p:sp>
          <p:nvSpPr>
            <p:cNvPr id="359" name="object 359"/>
            <p:cNvSpPr/>
            <p:nvPr/>
          </p:nvSpPr>
          <p:spPr>
            <a:xfrm>
              <a:off x="6007607" y="4905755"/>
              <a:ext cx="199390" cy="0"/>
            </a:xfrm>
            <a:custGeom>
              <a:avLst/>
              <a:gdLst/>
              <a:ahLst/>
              <a:cxnLst/>
              <a:rect l="l" t="t" r="r" b="b"/>
              <a:pathLst>
                <a:path w="199389">
                  <a:moveTo>
                    <a:pt x="199136" y="0"/>
                  </a:moveTo>
                  <a:lnTo>
                    <a:pt x="0" y="0"/>
                  </a:lnTo>
                </a:path>
              </a:pathLst>
            </a:custGeom>
            <a:ln w="15240">
              <a:solidFill>
                <a:srgbClr val="000000"/>
              </a:solidFill>
            </a:ln>
          </p:spPr>
          <p:txBody>
            <a:bodyPr wrap="square" lIns="0" tIns="0" rIns="0" bIns="0" rtlCol="0"/>
            <a:lstStyle/>
            <a:p/>
          </p:txBody>
        </p:sp>
        <p:sp>
          <p:nvSpPr>
            <p:cNvPr id="360" name="object 360"/>
            <p:cNvSpPr/>
            <p:nvPr/>
          </p:nvSpPr>
          <p:spPr>
            <a:xfrm>
              <a:off x="6008369" y="4511801"/>
              <a:ext cx="0" cy="394970"/>
            </a:xfrm>
            <a:custGeom>
              <a:avLst/>
              <a:gdLst/>
              <a:ahLst/>
              <a:cxnLst/>
              <a:rect l="l" t="t" r="r" b="b"/>
              <a:pathLst>
                <a:path h="394970">
                  <a:moveTo>
                    <a:pt x="0" y="394716"/>
                  </a:moveTo>
                  <a:lnTo>
                    <a:pt x="0" y="0"/>
                  </a:lnTo>
                </a:path>
              </a:pathLst>
            </a:custGeom>
            <a:ln w="13716">
              <a:solidFill>
                <a:srgbClr val="000000"/>
              </a:solidFill>
            </a:ln>
          </p:spPr>
          <p:txBody>
            <a:bodyPr wrap="square" lIns="0" tIns="0" rIns="0" bIns="0" rtlCol="0"/>
            <a:lstStyle/>
            <a:p/>
          </p:txBody>
        </p:sp>
        <p:sp>
          <p:nvSpPr>
            <p:cNvPr id="361" name="object 361"/>
            <p:cNvSpPr/>
            <p:nvPr/>
          </p:nvSpPr>
          <p:spPr>
            <a:xfrm>
              <a:off x="6205727" y="4614659"/>
              <a:ext cx="200025" cy="292100"/>
            </a:xfrm>
            <a:custGeom>
              <a:avLst/>
              <a:gdLst/>
              <a:ahLst/>
              <a:cxnLst/>
              <a:rect l="l" t="t" r="r" b="b"/>
              <a:pathLst>
                <a:path w="200025" h="292100">
                  <a:moveTo>
                    <a:pt x="199529" y="0"/>
                  </a:moveTo>
                  <a:lnTo>
                    <a:pt x="0" y="0"/>
                  </a:lnTo>
                  <a:lnTo>
                    <a:pt x="0" y="291985"/>
                  </a:lnTo>
                  <a:lnTo>
                    <a:pt x="199529" y="291985"/>
                  </a:lnTo>
                  <a:lnTo>
                    <a:pt x="199529" y="0"/>
                  </a:lnTo>
                  <a:close/>
                </a:path>
              </a:pathLst>
            </a:custGeom>
            <a:solidFill>
              <a:srgbClr val="919191"/>
            </a:solidFill>
          </p:spPr>
          <p:txBody>
            <a:bodyPr wrap="square" lIns="0" tIns="0" rIns="0" bIns="0" rtlCol="0"/>
            <a:lstStyle/>
            <a:p/>
          </p:txBody>
        </p:sp>
        <p:sp>
          <p:nvSpPr>
            <p:cNvPr id="362" name="object 362"/>
            <p:cNvSpPr/>
            <p:nvPr/>
          </p:nvSpPr>
          <p:spPr>
            <a:xfrm>
              <a:off x="6205727" y="4606992"/>
              <a:ext cx="200025" cy="13970"/>
            </a:xfrm>
            <a:custGeom>
              <a:avLst/>
              <a:gdLst/>
              <a:ahLst/>
              <a:cxnLst/>
              <a:rect l="l" t="t" r="r" b="b"/>
              <a:pathLst>
                <a:path w="200025" h="13970">
                  <a:moveTo>
                    <a:pt x="199631" y="0"/>
                  </a:moveTo>
                  <a:lnTo>
                    <a:pt x="0" y="0"/>
                  </a:lnTo>
                  <a:lnTo>
                    <a:pt x="0" y="13648"/>
                  </a:lnTo>
                  <a:lnTo>
                    <a:pt x="199631" y="13648"/>
                  </a:lnTo>
                  <a:lnTo>
                    <a:pt x="199631" y="0"/>
                  </a:lnTo>
                  <a:close/>
                </a:path>
              </a:pathLst>
            </a:custGeom>
            <a:solidFill>
              <a:srgbClr val="000000"/>
            </a:solidFill>
          </p:spPr>
          <p:txBody>
            <a:bodyPr wrap="square" lIns="0" tIns="0" rIns="0" bIns="0" rtlCol="0"/>
            <a:lstStyle/>
            <a:p/>
          </p:txBody>
        </p:sp>
        <p:sp>
          <p:nvSpPr>
            <p:cNvPr id="363" name="object 363"/>
            <p:cNvSpPr/>
            <p:nvPr/>
          </p:nvSpPr>
          <p:spPr>
            <a:xfrm>
              <a:off x="6406133" y="4615433"/>
              <a:ext cx="0" cy="292100"/>
            </a:xfrm>
            <a:custGeom>
              <a:avLst/>
              <a:gdLst/>
              <a:ahLst/>
              <a:cxnLst/>
              <a:rect l="l" t="t" r="r" b="b"/>
              <a:pathLst>
                <a:path h="292100">
                  <a:moveTo>
                    <a:pt x="0" y="0"/>
                  </a:moveTo>
                  <a:lnTo>
                    <a:pt x="0" y="291973"/>
                  </a:lnTo>
                </a:path>
              </a:pathLst>
            </a:custGeom>
            <a:ln w="13716">
              <a:solidFill>
                <a:srgbClr val="000000"/>
              </a:solidFill>
            </a:ln>
          </p:spPr>
          <p:txBody>
            <a:bodyPr wrap="square" lIns="0" tIns="0" rIns="0" bIns="0" rtlCol="0"/>
            <a:lstStyle/>
            <a:p/>
          </p:txBody>
        </p:sp>
        <p:sp>
          <p:nvSpPr>
            <p:cNvPr id="364" name="object 364"/>
            <p:cNvSpPr/>
            <p:nvPr/>
          </p:nvSpPr>
          <p:spPr>
            <a:xfrm>
              <a:off x="6205727" y="4898135"/>
              <a:ext cx="200025" cy="15240"/>
            </a:xfrm>
            <a:custGeom>
              <a:avLst/>
              <a:gdLst/>
              <a:ahLst/>
              <a:cxnLst/>
              <a:rect l="l" t="t" r="r" b="b"/>
              <a:pathLst>
                <a:path w="200025" h="15239">
                  <a:moveTo>
                    <a:pt x="0" y="15239"/>
                  </a:moveTo>
                  <a:lnTo>
                    <a:pt x="199644" y="15239"/>
                  </a:lnTo>
                  <a:lnTo>
                    <a:pt x="199644" y="0"/>
                  </a:lnTo>
                  <a:lnTo>
                    <a:pt x="0" y="0"/>
                  </a:lnTo>
                  <a:lnTo>
                    <a:pt x="0" y="15239"/>
                  </a:lnTo>
                  <a:close/>
                </a:path>
              </a:pathLst>
            </a:custGeom>
            <a:solidFill>
              <a:srgbClr val="000000"/>
            </a:solidFill>
          </p:spPr>
          <p:txBody>
            <a:bodyPr wrap="square" lIns="0" tIns="0" rIns="0" bIns="0" rtlCol="0"/>
            <a:lstStyle/>
            <a:p/>
          </p:txBody>
        </p:sp>
        <p:sp>
          <p:nvSpPr>
            <p:cNvPr id="365" name="object 365"/>
            <p:cNvSpPr/>
            <p:nvPr/>
          </p:nvSpPr>
          <p:spPr>
            <a:xfrm>
              <a:off x="6206489" y="4615433"/>
              <a:ext cx="0" cy="292100"/>
            </a:xfrm>
            <a:custGeom>
              <a:avLst/>
              <a:gdLst/>
              <a:ahLst/>
              <a:cxnLst/>
              <a:rect l="l" t="t" r="r" b="b"/>
              <a:pathLst>
                <a:path h="292100">
                  <a:moveTo>
                    <a:pt x="0" y="291973"/>
                  </a:moveTo>
                  <a:lnTo>
                    <a:pt x="0" y="0"/>
                  </a:lnTo>
                </a:path>
              </a:pathLst>
            </a:custGeom>
            <a:ln w="13716">
              <a:solidFill>
                <a:srgbClr val="000000"/>
              </a:solidFill>
            </a:ln>
          </p:spPr>
          <p:txBody>
            <a:bodyPr wrap="square" lIns="0" tIns="0" rIns="0" bIns="0" rtlCol="0"/>
            <a:lstStyle/>
            <a:p/>
          </p:txBody>
        </p:sp>
        <p:sp>
          <p:nvSpPr>
            <p:cNvPr id="366" name="object 366"/>
            <p:cNvSpPr/>
            <p:nvPr/>
          </p:nvSpPr>
          <p:spPr>
            <a:xfrm>
              <a:off x="6405372" y="4730483"/>
              <a:ext cx="199390" cy="176530"/>
            </a:xfrm>
            <a:custGeom>
              <a:avLst/>
              <a:gdLst/>
              <a:ahLst/>
              <a:cxnLst/>
              <a:rect l="l" t="t" r="r" b="b"/>
              <a:pathLst>
                <a:path w="199390" h="176529">
                  <a:moveTo>
                    <a:pt x="199212" y="0"/>
                  </a:moveTo>
                  <a:lnTo>
                    <a:pt x="0" y="0"/>
                  </a:lnTo>
                  <a:lnTo>
                    <a:pt x="0" y="176288"/>
                  </a:lnTo>
                  <a:lnTo>
                    <a:pt x="199212" y="176288"/>
                  </a:lnTo>
                  <a:lnTo>
                    <a:pt x="199212" y="0"/>
                  </a:lnTo>
                  <a:close/>
                </a:path>
              </a:pathLst>
            </a:custGeom>
            <a:solidFill>
              <a:srgbClr val="919191"/>
            </a:solidFill>
          </p:spPr>
          <p:txBody>
            <a:bodyPr wrap="square" lIns="0" tIns="0" rIns="0" bIns="0" rtlCol="0"/>
            <a:lstStyle/>
            <a:p/>
          </p:txBody>
        </p:sp>
        <p:sp>
          <p:nvSpPr>
            <p:cNvPr id="367" name="object 367"/>
            <p:cNvSpPr/>
            <p:nvPr/>
          </p:nvSpPr>
          <p:spPr>
            <a:xfrm>
              <a:off x="6405372" y="4722823"/>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68" name="object 368"/>
            <p:cNvSpPr/>
            <p:nvPr/>
          </p:nvSpPr>
          <p:spPr>
            <a:xfrm>
              <a:off x="6605777" y="4731257"/>
              <a:ext cx="0" cy="176530"/>
            </a:xfrm>
            <a:custGeom>
              <a:avLst/>
              <a:gdLst/>
              <a:ahLst/>
              <a:cxnLst/>
              <a:rect l="l" t="t" r="r" b="b"/>
              <a:pathLst>
                <a:path h="176529">
                  <a:moveTo>
                    <a:pt x="0" y="0"/>
                  </a:moveTo>
                  <a:lnTo>
                    <a:pt x="0" y="176276"/>
                  </a:lnTo>
                </a:path>
              </a:pathLst>
            </a:custGeom>
            <a:ln w="13716">
              <a:solidFill>
                <a:srgbClr val="000000"/>
              </a:solidFill>
            </a:ln>
          </p:spPr>
          <p:txBody>
            <a:bodyPr wrap="square" lIns="0" tIns="0" rIns="0" bIns="0" rtlCol="0"/>
            <a:lstStyle/>
            <a:p/>
          </p:txBody>
        </p:sp>
        <p:sp>
          <p:nvSpPr>
            <p:cNvPr id="369" name="object 369"/>
            <p:cNvSpPr/>
            <p:nvPr/>
          </p:nvSpPr>
          <p:spPr>
            <a:xfrm>
              <a:off x="6405372" y="4898135"/>
              <a:ext cx="199390" cy="15240"/>
            </a:xfrm>
            <a:custGeom>
              <a:avLst/>
              <a:gdLst/>
              <a:ahLst/>
              <a:cxnLst/>
              <a:rect l="l" t="t" r="r" b="b"/>
              <a:pathLst>
                <a:path w="199390" h="15239">
                  <a:moveTo>
                    <a:pt x="0" y="15239"/>
                  </a:moveTo>
                  <a:lnTo>
                    <a:pt x="199262" y="15239"/>
                  </a:lnTo>
                  <a:lnTo>
                    <a:pt x="199262" y="0"/>
                  </a:lnTo>
                  <a:lnTo>
                    <a:pt x="0" y="0"/>
                  </a:lnTo>
                  <a:lnTo>
                    <a:pt x="0" y="15239"/>
                  </a:lnTo>
                  <a:close/>
                </a:path>
              </a:pathLst>
            </a:custGeom>
            <a:solidFill>
              <a:srgbClr val="000000"/>
            </a:solidFill>
          </p:spPr>
          <p:txBody>
            <a:bodyPr wrap="square" lIns="0" tIns="0" rIns="0" bIns="0" rtlCol="0"/>
            <a:lstStyle/>
            <a:p/>
          </p:txBody>
        </p:sp>
        <p:sp>
          <p:nvSpPr>
            <p:cNvPr id="370" name="object 370"/>
            <p:cNvSpPr/>
            <p:nvPr/>
          </p:nvSpPr>
          <p:spPr>
            <a:xfrm>
              <a:off x="6406133" y="4731257"/>
              <a:ext cx="0" cy="176530"/>
            </a:xfrm>
            <a:custGeom>
              <a:avLst/>
              <a:gdLst/>
              <a:ahLst/>
              <a:cxnLst/>
              <a:rect l="l" t="t" r="r" b="b"/>
              <a:pathLst>
                <a:path h="176529">
                  <a:moveTo>
                    <a:pt x="0" y="176276"/>
                  </a:moveTo>
                  <a:lnTo>
                    <a:pt x="0" y="0"/>
                  </a:lnTo>
                </a:path>
              </a:pathLst>
            </a:custGeom>
            <a:ln w="13716">
              <a:solidFill>
                <a:srgbClr val="000000"/>
              </a:solidFill>
            </a:ln>
          </p:spPr>
          <p:txBody>
            <a:bodyPr wrap="square" lIns="0" tIns="0" rIns="0" bIns="0" rtlCol="0"/>
            <a:lstStyle/>
            <a:p/>
          </p:txBody>
        </p:sp>
        <p:sp>
          <p:nvSpPr>
            <p:cNvPr id="371" name="object 371"/>
            <p:cNvSpPr/>
            <p:nvPr/>
          </p:nvSpPr>
          <p:spPr>
            <a:xfrm>
              <a:off x="6605016" y="4818938"/>
              <a:ext cx="200025" cy="88265"/>
            </a:xfrm>
            <a:custGeom>
              <a:avLst/>
              <a:gdLst/>
              <a:ahLst/>
              <a:cxnLst/>
              <a:rect l="l" t="t" r="r" b="b"/>
              <a:pathLst>
                <a:path w="200025" h="88264">
                  <a:moveTo>
                    <a:pt x="199529" y="0"/>
                  </a:moveTo>
                  <a:lnTo>
                    <a:pt x="0" y="0"/>
                  </a:lnTo>
                  <a:lnTo>
                    <a:pt x="0" y="87833"/>
                  </a:lnTo>
                  <a:lnTo>
                    <a:pt x="199529" y="87833"/>
                  </a:lnTo>
                  <a:lnTo>
                    <a:pt x="199529" y="0"/>
                  </a:lnTo>
                  <a:close/>
                </a:path>
              </a:pathLst>
            </a:custGeom>
            <a:solidFill>
              <a:srgbClr val="919191"/>
            </a:solidFill>
          </p:spPr>
          <p:txBody>
            <a:bodyPr wrap="square" lIns="0" tIns="0" rIns="0" bIns="0" rtlCol="0"/>
            <a:lstStyle/>
            <a:p/>
          </p:txBody>
        </p:sp>
        <p:sp>
          <p:nvSpPr>
            <p:cNvPr id="372" name="object 372"/>
            <p:cNvSpPr/>
            <p:nvPr/>
          </p:nvSpPr>
          <p:spPr>
            <a:xfrm>
              <a:off x="6605016" y="4811208"/>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373" name="object 373"/>
            <p:cNvSpPr/>
            <p:nvPr/>
          </p:nvSpPr>
          <p:spPr>
            <a:xfrm>
              <a:off x="6803898" y="4819650"/>
              <a:ext cx="0" cy="88265"/>
            </a:xfrm>
            <a:custGeom>
              <a:avLst/>
              <a:gdLst/>
              <a:ahLst/>
              <a:cxnLst/>
              <a:rect l="l" t="t" r="r" b="b"/>
              <a:pathLst>
                <a:path h="88264">
                  <a:moveTo>
                    <a:pt x="0" y="0"/>
                  </a:moveTo>
                  <a:lnTo>
                    <a:pt x="0" y="87883"/>
                  </a:lnTo>
                </a:path>
              </a:pathLst>
            </a:custGeom>
            <a:ln w="13716">
              <a:solidFill>
                <a:srgbClr val="000000"/>
              </a:solidFill>
            </a:ln>
          </p:spPr>
          <p:txBody>
            <a:bodyPr wrap="square" lIns="0" tIns="0" rIns="0" bIns="0" rtlCol="0"/>
            <a:lstStyle/>
            <a:p/>
          </p:txBody>
        </p:sp>
        <p:sp>
          <p:nvSpPr>
            <p:cNvPr id="374" name="object 374"/>
            <p:cNvSpPr/>
            <p:nvPr/>
          </p:nvSpPr>
          <p:spPr>
            <a:xfrm>
              <a:off x="6605016" y="4905755"/>
              <a:ext cx="200025" cy="0"/>
            </a:xfrm>
            <a:custGeom>
              <a:avLst/>
              <a:gdLst/>
              <a:ahLst/>
              <a:cxnLst/>
              <a:rect l="l" t="t" r="r" b="b"/>
              <a:pathLst>
                <a:path w="200025">
                  <a:moveTo>
                    <a:pt x="199516" y="0"/>
                  </a:moveTo>
                  <a:lnTo>
                    <a:pt x="0" y="0"/>
                  </a:lnTo>
                </a:path>
              </a:pathLst>
            </a:custGeom>
            <a:ln w="15240">
              <a:solidFill>
                <a:srgbClr val="000000"/>
              </a:solidFill>
            </a:ln>
          </p:spPr>
          <p:txBody>
            <a:bodyPr wrap="square" lIns="0" tIns="0" rIns="0" bIns="0" rtlCol="0"/>
            <a:lstStyle/>
            <a:p/>
          </p:txBody>
        </p:sp>
        <p:sp>
          <p:nvSpPr>
            <p:cNvPr id="375" name="object 375"/>
            <p:cNvSpPr/>
            <p:nvPr/>
          </p:nvSpPr>
          <p:spPr>
            <a:xfrm>
              <a:off x="6605777" y="4819650"/>
              <a:ext cx="0" cy="88265"/>
            </a:xfrm>
            <a:custGeom>
              <a:avLst/>
              <a:gdLst/>
              <a:ahLst/>
              <a:cxnLst/>
              <a:rect l="l" t="t" r="r" b="b"/>
              <a:pathLst>
                <a:path h="88264">
                  <a:moveTo>
                    <a:pt x="0" y="87883"/>
                  </a:moveTo>
                  <a:lnTo>
                    <a:pt x="0" y="0"/>
                  </a:lnTo>
                </a:path>
              </a:pathLst>
            </a:custGeom>
            <a:ln w="13716">
              <a:solidFill>
                <a:srgbClr val="000000"/>
              </a:solidFill>
            </a:ln>
          </p:spPr>
          <p:txBody>
            <a:bodyPr wrap="square" lIns="0" tIns="0" rIns="0" bIns="0" rtlCol="0"/>
            <a:lstStyle/>
            <a:p/>
          </p:txBody>
        </p:sp>
        <p:sp>
          <p:nvSpPr>
            <p:cNvPr id="376" name="object 376"/>
            <p:cNvSpPr/>
            <p:nvPr/>
          </p:nvSpPr>
          <p:spPr>
            <a:xfrm>
              <a:off x="6803136" y="4847784"/>
              <a:ext cx="199390" cy="58419"/>
            </a:xfrm>
            <a:custGeom>
              <a:avLst/>
              <a:gdLst/>
              <a:ahLst/>
              <a:cxnLst/>
              <a:rect l="l" t="t" r="r" b="b"/>
              <a:pathLst>
                <a:path w="199390" h="58420">
                  <a:moveTo>
                    <a:pt x="199212" y="0"/>
                  </a:moveTo>
                  <a:lnTo>
                    <a:pt x="0" y="0"/>
                  </a:lnTo>
                  <a:lnTo>
                    <a:pt x="0" y="57844"/>
                  </a:lnTo>
                  <a:lnTo>
                    <a:pt x="199212" y="57844"/>
                  </a:lnTo>
                  <a:lnTo>
                    <a:pt x="199212" y="0"/>
                  </a:lnTo>
                  <a:close/>
                </a:path>
              </a:pathLst>
            </a:custGeom>
            <a:solidFill>
              <a:srgbClr val="919191"/>
            </a:solidFill>
          </p:spPr>
          <p:txBody>
            <a:bodyPr wrap="square" lIns="0" tIns="0" rIns="0" bIns="0" rtlCol="0"/>
            <a:lstStyle/>
            <a:p/>
          </p:txBody>
        </p:sp>
        <p:sp>
          <p:nvSpPr>
            <p:cNvPr id="377" name="object 377"/>
            <p:cNvSpPr/>
            <p:nvPr/>
          </p:nvSpPr>
          <p:spPr>
            <a:xfrm>
              <a:off x="6803136" y="4840172"/>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78" name="object 378"/>
            <p:cNvSpPr/>
            <p:nvPr/>
          </p:nvSpPr>
          <p:spPr>
            <a:xfrm>
              <a:off x="6999731" y="4847844"/>
              <a:ext cx="0" cy="57785"/>
            </a:xfrm>
            <a:custGeom>
              <a:avLst/>
              <a:gdLst/>
              <a:ahLst/>
              <a:cxnLst/>
              <a:rect l="l" t="t" r="r" b="b"/>
              <a:pathLst>
                <a:path h="57785">
                  <a:moveTo>
                    <a:pt x="0" y="0"/>
                  </a:moveTo>
                  <a:lnTo>
                    <a:pt x="0" y="57784"/>
                  </a:lnTo>
                </a:path>
              </a:pathLst>
            </a:custGeom>
            <a:ln w="6096">
              <a:solidFill>
                <a:srgbClr val="000000"/>
              </a:solidFill>
            </a:ln>
          </p:spPr>
          <p:txBody>
            <a:bodyPr wrap="square" lIns="0" tIns="0" rIns="0" bIns="0" rtlCol="0"/>
            <a:lstStyle/>
            <a:p/>
          </p:txBody>
        </p:sp>
        <p:sp>
          <p:nvSpPr>
            <p:cNvPr id="379" name="object 379"/>
            <p:cNvSpPr/>
            <p:nvPr/>
          </p:nvSpPr>
          <p:spPr>
            <a:xfrm>
              <a:off x="6803136" y="4898083"/>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80" name="object 380"/>
            <p:cNvSpPr/>
            <p:nvPr/>
          </p:nvSpPr>
          <p:spPr>
            <a:xfrm>
              <a:off x="6803898" y="4848605"/>
              <a:ext cx="0" cy="57785"/>
            </a:xfrm>
            <a:custGeom>
              <a:avLst/>
              <a:gdLst/>
              <a:ahLst/>
              <a:cxnLst/>
              <a:rect l="l" t="t" r="r" b="b"/>
              <a:pathLst>
                <a:path h="57785">
                  <a:moveTo>
                    <a:pt x="0" y="57785"/>
                  </a:moveTo>
                  <a:lnTo>
                    <a:pt x="0" y="0"/>
                  </a:lnTo>
                </a:path>
              </a:pathLst>
            </a:custGeom>
            <a:ln w="13716">
              <a:solidFill>
                <a:srgbClr val="000000"/>
              </a:solidFill>
            </a:ln>
          </p:spPr>
          <p:txBody>
            <a:bodyPr wrap="square" lIns="0" tIns="0" rIns="0" bIns="0" rtlCol="0"/>
            <a:lstStyle/>
            <a:p/>
          </p:txBody>
        </p:sp>
        <p:sp>
          <p:nvSpPr>
            <p:cNvPr id="381" name="object 381"/>
            <p:cNvSpPr/>
            <p:nvPr/>
          </p:nvSpPr>
          <p:spPr>
            <a:xfrm>
              <a:off x="7002780" y="4847784"/>
              <a:ext cx="200025" cy="58419"/>
            </a:xfrm>
            <a:custGeom>
              <a:avLst/>
              <a:gdLst/>
              <a:ahLst/>
              <a:cxnLst/>
              <a:rect l="l" t="t" r="r" b="b"/>
              <a:pathLst>
                <a:path w="200025" h="58420">
                  <a:moveTo>
                    <a:pt x="199529" y="0"/>
                  </a:moveTo>
                  <a:lnTo>
                    <a:pt x="0" y="0"/>
                  </a:lnTo>
                  <a:lnTo>
                    <a:pt x="0" y="57844"/>
                  </a:lnTo>
                  <a:lnTo>
                    <a:pt x="199529" y="57844"/>
                  </a:lnTo>
                  <a:lnTo>
                    <a:pt x="199529" y="0"/>
                  </a:lnTo>
                  <a:close/>
                </a:path>
              </a:pathLst>
            </a:custGeom>
            <a:solidFill>
              <a:srgbClr val="919191"/>
            </a:solidFill>
          </p:spPr>
          <p:txBody>
            <a:bodyPr wrap="square" lIns="0" tIns="0" rIns="0" bIns="0" rtlCol="0"/>
            <a:lstStyle/>
            <a:p/>
          </p:txBody>
        </p:sp>
        <p:sp>
          <p:nvSpPr>
            <p:cNvPr id="382" name="object 382"/>
            <p:cNvSpPr/>
            <p:nvPr/>
          </p:nvSpPr>
          <p:spPr>
            <a:xfrm>
              <a:off x="7002780" y="4840172"/>
              <a:ext cx="200025" cy="15240"/>
            </a:xfrm>
            <a:custGeom>
              <a:avLst/>
              <a:gdLst/>
              <a:ahLst/>
              <a:cxnLst/>
              <a:rect l="l" t="t" r="r" b="b"/>
              <a:pathLst>
                <a:path w="200025" h="15239">
                  <a:moveTo>
                    <a:pt x="199491" y="0"/>
                  </a:moveTo>
                  <a:lnTo>
                    <a:pt x="0" y="0"/>
                  </a:lnTo>
                  <a:lnTo>
                    <a:pt x="0" y="15165"/>
                  </a:lnTo>
                  <a:lnTo>
                    <a:pt x="199491" y="15165"/>
                  </a:lnTo>
                  <a:lnTo>
                    <a:pt x="199491" y="0"/>
                  </a:lnTo>
                  <a:close/>
                </a:path>
              </a:pathLst>
            </a:custGeom>
            <a:solidFill>
              <a:srgbClr val="000000"/>
            </a:solidFill>
          </p:spPr>
          <p:txBody>
            <a:bodyPr wrap="square" lIns="0" tIns="0" rIns="0" bIns="0" rtlCol="0"/>
            <a:lstStyle/>
            <a:p/>
          </p:txBody>
        </p:sp>
        <p:sp>
          <p:nvSpPr>
            <p:cNvPr id="383" name="object 383"/>
            <p:cNvSpPr/>
            <p:nvPr/>
          </p:nvSpPr>
          <p:spPr>
            <a:xfrm>
              <a:off x="7199375" y="4847844"/>
              <a:ext cx="0" cy="57785"/>
            </a:xfrm>
            <a:custGeom>
              <a:avLst/>
              <a:gdLst/>
              <a:ahLst/>
              <a:cxnLst/>
              <a:rect l="l" t="t" r="r" b="b"/>
              <a:pathLst>
                <a:path h="57785">
                  <a:moveTo>
                    <a:pt x="0" y="0"/>
                  </a:moveTo>
                  <a:lnTo>
                    <a:pt x="0" y="57784"/>
                  </a:lnTo>
                </a:path>
              </a:pathLst>
            </a:custGeom>
            <a:ln w="6096">
              <a:solidFill>
                <a:srgbClr val="000000"/>
              </a:solidFill>
            </a:ln>
          </p:spPr>
          <p:txBody>
            <a:bodyPr wrap="square" lIns="0" tIns="0" rIns="0" bIns="0" rtlCol="0"/>
            <a:lstStyle/>
            <a:p/>
          </p:txBody>
        </p:sp>
        <p:sp>
          <p:nvSpPr>
            <p:cNvPr id="384" name="object 384"/>
            <p:cNvSpPr/>
            <p:nvPr/>
          </p:nvSpPr>
          <p:spPr>
            <a:xfrm>
              <a:off x="7002780" y="4898083"/>
              <a:ext cx="200025" cy="15240"/>
            </a:xfrm>
            <a:custGeom>
              <a:avLst/>
              <a:gdLst/>
              <a:ahLst/>
              <a:cxnLst/>
              <a:rect l="l" t="t" r="r" b="b"/>
              <a:pathLst>
                <a:path w="200025" h="15239">
                  <a:moveTo>
                    <a:pt x="199491" y="0"/>
                  </a:moveTo>
                  <a:lnTo>
                    <a:pt x="0" y="0"/>
                  </a:lnTo>
                  <a:lnTo>
                    <a:pt x="0" y="15165"/>
                  </a:lnTo>
                  <a:lnTo>
                    <a:pt x="199491" y="15165"/>
                  </a:lnTo>
                  <a:lnTo>
                    <a:pt x="199491" y="0"/>
                  </a:lnTo>
                  <a:close/>
                </a:path>
              </a:pathLst>
            </a:custGeom>
            <a:solidFill>
              <a:srgbClr val="000000"/>
            </a:solidFill>
          </p:spPr>
          <p:txBody>
            <a:bodyPr wrap="square" lIns="0" tIns="0" rIns="0" bIns="0" rtlCol="0"/>
            <a:lstStyle/>
            <a:p/>
          </p:txBody>
        </p:sp>
        <p:sp>
          <p:nvSpPr>
            <p:cNvPr id="385" name="object 385"/>
            <p:cNvSpPr/>
            <p:nvPr/>
          </p:nvSpPr>
          <p:spPr>
            <a:xfrm>
              <a:off x="7003542" y="4848605"/>
              <a:ext cx="0" cy="57785"/>
            </a:xfrm>
            <a:custGeom>
              <a:avLst/>
              <a:gdLst/>
              <a:ahLst/>
              <a:cxnLst/>
              <a:rect l="l" t="t" r="r" b="b"/>
              <a:pathLst>
                <a:path h="57785">
                  <a:moveTo>
                    <a:pt x="0" y="57785"/>
                  </a:moveTo>
                  <a:lnTo>
                    <a:pt x="0" y="0"/>
                  </a:lnTo>
                </a:path>
              </a:pathLst>
            </a:custGeom>
            <a:ln w="13716">
              <a:solidFill>
                <a:srgbClr val="000000"/>
              </a:solidFill>
            </a:ln>
          </p:spPr>
          <p:txBody>
            <a:bodyPr wrap="square" lIns="0" tIns="0" rIns="0" bIns="0" rtlCol="0"/>
            <a:lstStyle/>
            <a:p/>
          </p:txBody>
        </p:sp>
        <p:sp>
          <p:nvSpPr>
            <p:cNvPr id="386" name="object 386"/>
            <p:cNvSpPr/>
            <p:nvPr/>
          </p:nvSpPr>
          <p:spPr>
            <a:xfrm>
              <a:off x="7202424" y="4847784"/>
              <a:ext cx="199390" cy="58419"/>
            </a:xfrm>
            <a:custGeom>
              <a:avLst/>
              <a:gdLst/>
              <a:ahLst/>
              <a:cxnLst/>
              <a:rect l="l" t="t" r="r" b="b"/>
              <a:pathLst>
                <a:path w="199390" h="58420">
                  <a:moveTo>
                    <a:pt x="199212" y="0"/>
                  </a:moveTo>
                  <a:lnTo>
                    <a:pt x="0" y="0"/>
                  </a:lnTo>
                  <a:lnTo>
                    <a:pt x="0" y="57844"/>
                  </a:lnTo>
                  <a:lnTo>
                    <a:pt x="199212" y="57844"/>
                  </a:lnTo>
                  <a:lnTo>
                    <a:pt x="199212" y="0"/>
                  </a:lnTo>
                  <a:close/>
                </a:path>
              </a:pathLst>
            </a:custGeom>
            <a:solidFill>
              <a:srgbClr val="919191"/>
            </a:solidFill>
          </p:spPr>
          <p:txBody>
            <a:bodyPr wrap="square" lIns="0" tIns="0" rIns="0" bIns="0" rtlCol="0"/>
            <a:lstStyle/>
            <a:p/>
          </p:txBody>
        </p:sp>
        <p:sp>
          <p:nvSpPr>
            <p:cNvPr id="387" name="object 387"/>
            <p:cNvSpPr/>
            <p:nvPr/>
          </p:nvSpPr>
          <p:spPr>
            <a:xfrm>
              <a:off x="7202424" y="4840172"/>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88" name="object 388"/>
            <p:cNvSpPr/>
            <p:nvPr/>
          </p:nvSpPr>
          <p:spPr>
            <a:xfrm>
              <a:off x="7401305" y="4848605"/>
              <a:ext cx="0" cy="57785"/>
            </a:xfrm>
            <a:custGeom>
              <a:avLst/>
              <a:gdLst/>
              <a:ahLst/>
              <a:cxnLst/>
              <a:rect l="l" t="t" r="r" b="b"/>
              <a:pathLst>
                <a:path h="57785">
                  <a:moveTo>
                    <a:pt x="0" y="0"/>
                  </a:moveTo>
                  <a:lnTo>
                    <a:pt x="0" y="57785"/>
                  </a:lnTo>
                </a:path>
              </a:pathLst>
            </a:custGeom>
            <a:ln w="13716">
              <a:solidFill>
                <a:srgbClr val="000000"/>
              </a:solidFill>
            </a:ln>
          </p:spPr>
          <p:txBody>
            <a:bodyPr wrap="square" lIns="0" tIns="0" rIns="0" bIns="0" rtlCol="0"/>
            <a:lstStyle/>
            <a:p/>
          </p:txBody>
        </p:sp>
        <p:sp>
          <p:nvSpPr>
            <p:cNvPr id="389" name="object 389"/>
            <p:cNvSpPr/>
            <p:nvPr/>
          </p:nvSpPr>
          <p:spPr>
            <a:xfrm>
              <a:off x="7202424" y="4898083"/>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390" name="object 390"/>
            <p:cNvSpPr/>
            <p:nvPr/>
          </p:nvSpPr>
          <p:spPr>
            <a:xfrm>
              <a:off x="7203186" y="4848605"/>
              <a:ext cx="0" cy="57785"/>
            </a:xfrm>
            <a:custGeom>
              <a:avLst/>
              <a:gdLst/>
              <a:ahLst/>
              <a:cxnLst/>
              <a:rect l="l" t="t" r="r" b="b"/>
              <a:pathLst>
                <a:path h="57785">
                  <a:moveTo>
                    <a:pt x="0" y="57785"/>
                  </a:moveTo>
                  <a:lnTo>
                    <a:pt x="0" y="0"/>
                  </a:lnTo>
                </a:path>
              </a:pathLst>
            </a:custGeom>
            <a:ln w="13716">
              <a:solidFill>
                <a:srgbClr val="000000"/>
              </a:solidFill>
            </a:ln>
          </p:spPr>
          <p:txBody>
            <a:bodyPr wrap="square" lIns="0" tIns="0" rIns="0" bIns="0" rtlCol="0"/>
            <a:lstStyle/>
            <a:p/>
          </p:txBody>
        </p:sp>
        <p:sp>
          <p:nvSpPr>
            <p:cNvPr id="391" name="object 391"/>
            <p:cNvSpPr/>
            <p:nvPr/>
          </p:nvSpPr>
          <p:spPr>
            <a:xfrm>
              <a:off x="2727959" y="5606796"/>
              <a:ext cx="5641975" cy="0"/>
            </a:xfrm>
            <a:custGeom>
              <a:avLst/>
              <a:gdLst/>
              <a:ahLst/>
              <a:cxnLst/>
              <a:rect l="l" t="t" r="r" b="b"/>
              <a:pathLst>
                <a:path w="5641975">
                  <a:moveTo>
                    <a:pt x="0" y="0"/>
                  </a:moveTo>
                  <a:lnTo>
                    <a:pt x="5641594" y="0"/>
                  </a:lnTo>
                </a:path>
              </a:pathLst>
            </a:custGeom>
            <a:ln w="15240">
              <a:solidFill>
                <a:srgbClr val="000000"/>
              </a:solidFill>
            </a:ln>
          </p:spPr>
          <p:txBody>
            <a:bodyPr wrap="square" lIns="0" tIns="0" rIns="0" bIns="0" rtlCol="0"/>
            <a:lstStyle/>
            <a:p/>
          </p:txBody>
        </p:sp>
        <p:sp>
          <p:nvSpPr>
            <p:cNvPr id="392" name="object 392"/>
            <p:cNvSpPr/>
            <p:nvPr/>
          </p:nvSpPr>
          <p:spPr>
            <a:xfrm>
              <a:off x="8370569" y="5607558"/>
              <a:ext cx="0" cy="306705"/>
            </a:xfrm>
            <a:custGeom>
              <a:avLst/>
              <a:gdLst/>
              <a:ahLst/>
              <a:cxnLst/>
              <a:rect l="l" t="t" r="r" b="b"/>
              <a:pathLst>
                <a:path h="306704">
                  <a:moveTo>
                    <a:pt x="0" y="0"/>
                  </a:moveTo>
                  <a:lnTo>
                    <a:pt x="0" y="306247"/>
                  </a:lnTo>
                </a:path>
              </a:pathLst>
            </a:custGeom>
            <a:ln w="13716">
              <a:solidFill>
                <a:srgbClr val="000000"/>
              </a:solidFill>
            </a:ln>
          </p:spPr>
          <p:txBody>
            <a:bodyPr wrap="square" lIns="0" tIns="0" rIns="0" bIns="0" rtlCol="0"/>
            <a:lstStyle/>
            <a:p/>
          </p:txBody>
        </p:sp>
        <p:sp>
          <p:nvSpPr>
            <p:cNvPr id="393" name="object 393"/>
            <p:cNvSpPr/>
            <p:nvPr/>
          </p:nvSpPr>
          <p:spPr>
            <a:xfrm>
              <a:off x="2727959" y="5913120"/>
              <a:ext cx="5641975" cy="0"/>
            </a:xfrm>
            <a:custGeom>
              <a:avLst/>
              <a:gdLst/>
              <a:ahLst/>
              <a:cxnLst/>
              <a:rect l="l" t="t" r="r" b="b"/>
              <a:pathLst>
                <a:path w="5641975">
                  <a:moveTo>
                    <a:pt x="5641594" y="0"/>
                  </a:moveTo>
                  <a:lnTo>
                    <a:pt x="0" y="0"/>
                  </a:lnTo>
                </a:path>
              </a:pathLst>
            </a:custGeom>
            <a:ln w="15240">
              <a:solidFill>
                <a:srgbClr val="000000"/>
              </a:solidFill>
            </a:ln>
          </p:spPr>
          <p:txBody>
            <a:bodyPr wrap="square" lIns="0" tIns="0" rIns="0" bIns="0" rtlCol="0"/>
            <a:lstStyle/>
            <a:p/>
          </p:txBody>
        </p:sp>
        <p:sp>
          <p:nvSpPr>
            <p:cNvPr id="394" name="object 394"/>
            <p:cNvSpPr/>
            <p:nvPr/>
          </p:nvSpPr>
          <p:spPr>
            <a:xfrm>
              <a:off x="2728721" y="5607558"/>
              <a:ext cx="0" cy="306705"/>
            </a:xfrm>
            <a:custGeom>
              <a:avLst/>
              <a:gdLst/>
              <a:ahLst/>
              <a:cxnLst/>
              <a:rect l="l" t="t" r="r" b="b"/>
              <a:pathLst>
                <a:path h="306704">
                  <a:moveTo>
                    <a:pt x="0" y="306247"/>
                  </a:moveTo>
                  <a:lnTo>
                    <a:pt x="0" y="0"/>
                  </a:lnTo>
                </a:path>
              </a:pathLst>
            </a:custGeom>
            <a:ln w="13716">
              <a:solidFill>
                <a:srgbClr val="000000"/>
              </a:solidFill>
            </a:ln>
          </p:spPr>
          <p:txBody>
            <a:bodyPr wrap="square" lIns="0" tIns="0" rIns="0" bIns="0" rtlCol="0"/>
            <a:lstStyle/>
            <a:p/>
          </p:txBody>
        </p:sp>
        <p:sp>
          <p:nvSpPr>
            <p:cNvPr id="395" name="object 395"/>
            <p:cNvSpPr/>
            <p:nvPr/>
          </p:nvSpPr>
          <p:spPr>
            <a:xfrm>
              <a:off x="3260597" y="5593841"/>
              <a:ext cx="3438525" cy="320040"/>
            </a:xfrm>
            <a:custGeom>
              <a:avLst/>
              <a:gdLst/>
              <a:ahLst/>
              <a:cxnLst/>
              <a:rect l="l" t="t" r="r" b="b"/>
              <a:pathLst>
                <a:path w="3438525" h="320039">
                  <a:moveTo>
                    <a:pt x="0" y="13716"/>
                  </a:moveTo>
                  <a:lnTo>
                    <a:pt x="0" y="319963"/>
                  </a:lnTo>
                </a:path>
                <a:path w="3438525" h="320039">
                  <a:moveTo>
                    <a:pt x="1167384" y="13716"/>
                  </a:moveTo>
                  <a:lnTo>
                    <a:pt x="1167384" y="319963"/>
                  </a:lnTo>
                </a:path>
                <a:path w="3438525" h="320039">
                  <a:moveTo>
                    <a:pt x="2322576" y="0"/>
                  </a:moveTo>
                  <a:lnTo>
                    <a:pt x="2322576" y="306235"/>
                  </a:lnTo>
                </a:path>
                <a:path w="3438525" h="320039">
                  <a:moveTo>
                    <a:pt x="3438144" y="13716"/>
                  </a:moveTo>
                  <a:lnTo>
                    <a:pt x="3438144" y="319963"/>
                  </a:lnTo>
                </a:path>
              </a:pathLst>
            </a:custGeom>
            <a:ln w="13716">
              <a:solidFill>
                <a:srgbClr val="919191"/>
              </a:solidFill>
            </a:ln>
          </p:spPr>
          <p:txBody>
            <a:bodyPr wrap="square" lIns="0" tIns="0" rIns="0" bIns="0" rtlCol="0"/>
            <a:lstStyle/>
            <a:p/>
          </p:txBody>
        </p:sp>
      </p:grpSp>
      <p:sp>
        <p:nvSpPr>
          <p:cNvPr id="396" name="object 396"/>
          <p:cNvSpPr txBox="1"/>
          <p:nvPr/>
        </p:nvSpPr>
        <p:spPr>
          <a:xfrm>
            <a:off x="1852676" y="5622442"/>
            <a:ext cx="687705" cy="232410"/>
          </a:xfrm>
          <a:prstGeom prst="rect">
            <a:avLst/>
          </a:prstGeom>
        </p:spPr>
        <p:txBody>
          <a:bodyPr vert="horz" wrap="square" lIns="0" tIns="13335" rIns="0" bIns="0" rtlCol="0">
            <a:spAutoFit/>
          </a:bodyPr>
          <a:lstStyle/>
          <a:p>
            <a:pPr marL="12700">
              <a:lnSpc>
                <a:spcPct val="100000"/>
              </a:lnSpc>
              <a:spcBef>
                <a:spcPts val="105"/>
              </a:spcBef>
            </a:pPr>
            <a:r>
              <a:rPr sz="1350" i="1" spc="-40" dirty="0">
                <a:latin typeface="Arial" panose="020B0604020202020204"/>
                <a:cs typeface="Arial" panose="020B0604020202020204"/>
              </a:rPr>
              <a:t>Iterations</a:t>
            </a:r>
            <a:endParaRPr sz="1350">
              <a:latin typeface="Arial" panose="020B0604020202020204"/>
              <a:cs typeface="Arial" panose="020B0604020202020204"/>
            </a:endParaRPr>
          </a:p>
        </p:txBody>
      </p:sp>
      <p:sp>
        <p:nvSpPr>
          <p:cNvPr id="397" name="object 397"/>
          <p:cNvSpPr txBox="1"/>
          <p:nvPr/>
        </p:nvSpPr>
        <p:spPr>
          <a:xfrm>
            <a:off x="2901442" y="5637377"/>
            <a:ext cx="211454" cy="232410"/>
          </a:xfrm>
          <a:prstGeom prst="rect">
            <a:avLst/>
          </a:prstGeom>
        </p:spPr>
        <p:txBody>
          <a:bodyPr vert="horz" wrap="square" lIns="0" tIns="13335" rIns="0" bIns="0" rtlCol="0">
            <a:spAutoFit/>
          </a:bodyPr>
          <a:lstStyle/>
          <a:p>
            <a:pPr marL="12700">
              <a:lnSpc>
                <a:spcPct val="100000"/>
              </a:lnSpc>
              <a:spcBef>
                <a:spcPts val="105"/>
              </a:spcBef>
            </a:pPr>
            <a:r>
              <a:rPr sz="1350" spc="-25" dirty="0">
                <a:latin typeface="Arial" panose="020B0604020202020204"/>
                <a:cs typeface="Arial" panose="020B0604020202020204"/>
              </a:rPr>
              <a:t>#1</a:t>
            </a:r>
            <a:endParaRPr sz="1350">
              <a:latin typeface="Arial" panose="020B0604020202020204"/>
              <a:cs typeface="Arial" panose="020B0604020202020204"/>
            </a:endParaRPr>
          </a:p>
        </p:txBody>
      </p:sp>
      <p:sp>
        <p:nvSpPr>
          <p:cNvPr id="398" name="object 398"/>
          <p:cNvSpPr txBox="1"/>
          <p:nvPr/>
        </p:nvSpPr>
        <p:spPr>
          <a:xfrm>
            <a:off x="3445890" y="5637377"/>
            <a:ext cx="211454" cy="232410"/>
          </a:xfrm>
          <a:prstGeom prst="rect">
            <a:avLst/>
          </a:prstGeom>
        </p:spPr>
        <p:txBody>
          <a:bodyPr vert="horz" wrap="square" lIns="0" tIns="13335" rIns="0" bIns="0" rtlCol="0">
            <a:spAutoFit/>
          </a:bodyPr>
          <a:lstStyle/>
          <a:p>
            <a:pPr marL="12700">
              <a:lnSpc>
                <a:spcPct val="100000"/>
              </a:lnSpc>
              <a:spcBef>
                <a:spcPts val="105"/>
              </a:spcBef>
            </a:pPr>
            <a:r>
              <a:rPr sz="1350" spc="-25" dirty="0">
                <a:latin typeface="Arial" panose="020B0604020202020204"/>
                <a:cs typeface="Arial" panose="020B0604020202020204"/>
              </a:rPr>
              <a:t>#2</a:t>
            </a:r>
            <a:endParaRPr sz="1350">
              <a:latin typeface="Arial" panose="020B0604020202020204"/>
              <a:cs typeface="Arial" panose="020B0604020202020204"/>
            </a:endParaRPr>
          </a:p>
        </p:txBody>
      </p:sp>
      <p:sp>
        <p:nvSpPr>
          <p:cNvPr id="399" name="object 399"/>
          <p:cNvSpPr txBox="1"/>
          <p:nvPr/>
        </p:nvSpPr>
        <p:spPr>
          <a:xfrm>
            <a:off x="6260338" y="5637377"/>
            <a:ext cx="808990" cy="232410"/>
          </a:xfrm>
          <a:prstGeom prst="rect">
            <a:avLst/>
          </a:prstGeom>
        </p:spPr>
        <p:txBody>
          <a:bodyPr vert="horz" wrap="square" lIns="0" tIns="13335" rIns="0" bIns="0" rtlCol="0">
            <a:spAutoFit/>
          </a:bodyPr>
          <a:lstStyle/>
          <a:p>
            <a:pPr marL="12700">
              <a:lnSpc>
                <a:spcPct val="100000"/>
              </a:lnSpc>
              <a:spcBef>
                <a:spcPts val="105"/>
              </a:spcBef>
              <a:tabLst>
                <a:tab pos="609600" algn="l"/>
              </a:tabLst>
            </a:pPr>
            <a:r>
              <a:rPr sz="1350" spc="-25" dirty="0">
                <a:latin typeface="Arial" panose="020B0604020202020204"/>
                <a:cs typeface="Arial" panose="020B0604020202020204"/>
              </a:rPr>
              <a:t>#n</a:t>
            </a:r>
            <a:r>
              <a:rPr sz="1350" spc="-45" dirty="0">
                <a:latin typeface="Arial" panose="020B0604020202020204"/>
                <a:cs typeface="Arial" panose="020B0604020202020204"/>
              </a:rPr>
              <a:t>-</a:t>
            </a:r>
            <a:r>
              <a:rPr sz="1350" dirty="0">
                <a:latin typeface="Arial" panose="020B0604020202020204"/>
                <a:cs typeface="Arial" panose="020B0604020202020204"/>
              </a:rPr>
              <a:t>1	</a:t>
            </a:r>
            <a:r>
              <a:rPr sz="1350" spc="-25" dirty="0">
                <a:latin typeface="Arial" panose="020B0604020202020204"/>
                <a:cs typeface="Arial" panose="020B0604020202020204"/>
              </a:rPr>
              <a:t>#n</a:t>
            </a:r>
            <a:endParaRPr sz="1350">
              <a:latin typeface="Arial" panose="020B0604020202020204"/>
              <a:cs typeface="Arial" panose="020B0604020202020204"/>
            </a:endParaRPr>
          </a:p>
        </p:txBody>
      </p:sp>
      <p:sp>
        <p:nvSpPr>
          <p:cNvPr id="400" name="object 400"/>
          <p:cNvSpPr txBox="1"/>
          <p:nvPr/>
        </p:nvSpPr>
        <p:spPr>
          <a:xfrm>
            <a:off x="1467738" y="1795653"/>
            <a:ext cx="1124585" cy="1852930"/>
          </a:xfrm>
          <a:prstGeom prst="rect">
            <a:avLst/>
          </a:prstGeom>
        </p:spPr>
        <p:txBody>
          <a:bodyPr vert="horz" wrap="square" lIns="0" tIns="13335" rIns="0" bIns="0" rtlCol="0">
            <a:spAutoFit/>
          </a:bodyPr>
          <a:lstStyle/>
          <a:p>
            <a:pPr marL="291465">
              <a:lnSpc>
                <a:spcPct val="100000"/>
              </a:lnSpc>
              <a:spcBef>
                <a:spcPts val="105"/>
              </a:spcBef>
            </a:pPr>
            <a:r>
              <a:rPr sz="1350" b="1" spc="-150" dirty="0">
                <a:latin typeface="Arial" panose="020B0604020202020204"/>
                <a:cs typeface="Arial" panose="020B0604020202020204"/>
              </a:rPr>
              <a:t>W</a:t>
            </a:r>
            <a:r>
              <a:rPr sz="1350" b="1" spc="-5" dirty="0">
                <a:latin typeface="Arial" panose="020B0604020202020204"/>
                <a:cs typeface="Arial" panose="020B0604020202020204"/>
              </a:rPr>
              <a:t>o</a:t>
            </a:r>
            <a:r>
              <a:rPr sz="1350" b="1" spc="-15" dirty="0">
                <a:latin typeface="Arial" panose="020B0604020202020204"/>
                <a:cs typeface="Arial" panose="020B0604020202020204"/>
              </a:rPr>
              <a:t>r</a:t>
            </a:r>
            <a:r>
              <a:rPr sz="1350" b="1" spc="-25" dirty="0">
                <a:latin typeface="Arial" panose="020B0604020202020204"/>
                <a:cs typeface="Arial" panose="020B0604020202020204"/>
              </a:rPr>
              <a:t>k</a:t>
            </a:r>
            <a:r>
              <a:rPr sz="1350" b="1" spc="-35" dirty="0">
                <a:latin typeface="Arial" panose="020B0604020202020204"/>
                <a:cs typeface="Arial" panose="020B0604020202020204"/>
              </a:rPr>
              <a:t>f</a:t>
            </a:r>
            <a:r>
              <a:rPr sz="1350" b="1" spc="-80" dirty="0">
                <a:latin typeface="Arial" panose="020B0604020202020204"/>
                <a:cs typeface="Arial" panose="020B0604020202020204"/>
              </a:rPr>
              <a:t>l</a:t>
            </a:r>
            <a:r>
              <a:rPr sz="1350" b="1" spc="-5" dirty="0">
                <a:latin typeface="Arial" panose="020B0604020202020204"/>
                <a:cs typeface="Arial" panose="020B0604020202020204"/>
              </a:rPr>
              <a:t>o</a:t>
            </a:r>
            <a:r>
              <a:rPr sz="1350" b="1" spc="-110" dirty="0">
                <a:latin typeface="Arial" panose="020B0604020202020204"/>
                <a:cs typeface="Arial" panose="020B0604020202020204"/>
              </a:rPr>
              <a:t>w</a:t>
            </a:r>
            <a:r>
              <a:rPr sz="1350" b="1" dirty="0">
                <a:latin typeface="Arial" panose="020B0604020202020204"/>
                <a:cs typeface="Arial" panose="020B0604020202020204"/>
              </a:rPr>
              <a:t>s</a:t>
            </a:r>
            <a:endParaRPr sz="1350">
              <a:latin typeface="Arial" panose="020B0604020202020204"/>
              <a:cs typeface="Arial" panose="020B0604020202020204"/>
            </a:endParaRPr>
          </a:p>
          <a:p>
            <a:pPr>
              <a:lnSpc>
                <a:spcPct val="100000"/>
              </a:lnSpc>
              <a:spcBef>
                <a:spcPts val="50"/>
              </a:spcBef>
            </a:pPr>
            <a:endParaRPr sz="2200">
              <a:latin typeface="Arial" panose="020B0604020202020204"/>
              <a:cs typeface="Arial" panose="020B0604020202020204"/>
            </a:endParaRPr>
          </a:p>
          <a:p>
            <a:pPr marR="101600" algn="r">
              <a:lnSpc>
                <a:spcPct val="100000"/>
              </a:lnSpc>
            </a:pPr>
            <a:r>
              <a:rPr sz="1350" spc="-45" dirty="0">
                <a:latin typeface="Arial" panose="020B0604020202020204"/>
                <a:cs typeface="Arial" panose="020B0604020202020204"/>
              </a:rPr>
              <a:t>R</a:t>
            </a:r>
            <a:r>
              <a:rPr sz="1350" spc="-50" dirty="0">
                <a:latin typeface="Arial" panose="020B0604020202020204"/>
                <a:cs typeface="Arial" panose="020B0604020202020204"/>
              </a:rPr>
              <a:t>equi</a:t>
            </a:r>
            <a:r>
              <a:rPr sz="1350" spc="-60" dirty="0">
                <a:latin typeface="Arial" panose="020B0604020202020204"/>
                <a:cs typeface="Arial" panose="020B0604020202020204"/>
              </a:rPr>
              <a:t>r</a:t>
            </a:r>
            <a:r>
              <a:rPr sz="1350" spc="-50" dirty="0">
                <a:latin typeface="Arial" panose="020B0604020202020204"/>
                <a:cs typeface="Arial" panose="020B0604020202020204"/>
              </a:rPr>
              <a:t>e</a:t>
            </a:r>
            <a:r>
              <a:rPr sz="1350" spc="-55" dirty="0">
                <a:latin typeface="Arial" panose="020B0604020202020204"/>
                <a:cs typeface="Arial" panose="020B0604020202020204"/>
              </a:rPr>
              <a:t>m</a:t>
            </a:r>
            <a:r>
              <a:rPr sz="1350" spc="-60" dirty="0">
                <a:latin typeface="Arial" panose="020B0604020202020204"/>
                <a:cs typeface="Arial" panose="020B0604020202020204"/>
              </a:rPr>
              <a:t>e</a:t>
            </a:r>
            <a:r>
              <a:rPr sz="1350" spc="-50" dirty="0">
                <a:latin typeface="Arial" panose="020B0604020202020204"/>
                <a:cs typeface="Arial" panose="020B0604020202020204"/>
              </a:rPr>
              <a:t>n</a:t>
            </a:r>
            <a:r>
              <a:rPr sz="1350" spc="-55" dirty="0">
                <a:latin typeface="Arial" panose="020B0604020202020204"/>
                <a:cs typeface="Arial" panose="020B0604020202020204"/>
              </a:rPr>
              <a:t>t</a:t>
            </a:r>
            <a:r>
              <a:rPr sz="1350" dirty="0">
                <a:latin typeface="Arial" panose="020B0604020202020204"/>
                <a:cs typeface="Arial" panose="020B0604020202020204"/>
              </a:rPr>
              <a:t>s</a:t>
            </a:r>
            <a:endParaRPr sz="1350">
              <a:latin typeface="Arial" panose="020B0604020202020204"/>
              <a:cs typeface="Arial" panose="020B0604020202020204"/>
            </a:endParaRPr>
          </a:p>
          <a:p>
            <a:pPr>
              <a:lnSpc>
                <a:spcPct val="100000"/>
              </a:lnSpc>
              <a:spcBef>
                <a:spcPts val="45"/>
              </a:spcBef>
            </a:pPr>
            <a:endParaRPr sz="1900">
              <a:latin typeface="Arial" panose="020B0604020202020204"/>
              <a:cs typeface="Arial" panose="020B0604020202020204"/>
            </a:endParaRPr>
          </a:p>
          <a:p>
            <a:pPr marR="106045" algn="r">
              <a:lnSpc>
                <a:spcPct val="100000"/>
              </a:lnSpc>
            </a:pPr>
            <a:r>
              <a:rPr sz="1350" spc="-70" dirty="0">
                <a:latin typeface="Arial" panose="020B0604020202020204"/>
                <a:cs typeface="Arial" panose="020B0604020202020204"/>
              </a:rPr>
              <a:t>A</a:t>
            </a:r>
            <a:r>
              <a:rPr sz="1350" spc="-60" dirty="0">
                <a:latin typeface="Arial" panose="020B0604020202020204"/>
                <a:cs typeface="Arial" panose="020B0604020202020204"/>
              </a:rPr>
              <a:t>na</a:t>
            </a:r>
            <a:r>
              <a:rPr sz="1350" spc="-65" dirty="0">
                <a:latin typeface="Arial" panose="020B0604020202020204"/>
                <a:cs typeface="Arial" panose="020B0604020202020204"/>
              </a:rPr>
              <a:t>l</a:t>
            </a:r>
            <a:r>
              <a:rPr sz="1350" spc="-80" dirty="0">
                <a:latin typeface="Arial" panose="020B0604020202020204"/>
                <a:cs typeface="Arial" panose="020B0604020202020204"/>
              </a:rPr>
              <a:t>y</a:t>
            </a:r>
            <a:r>
              <a:rPr sz="1350" spc="-55" dirty="0">
                <a:latin typeface="Arial" panose="020B0604020202020204"/>
                <a:cs typeface="Arial" panose="020B0604020202020204"/>
              </a:rPr>
              <a:t>s</a:t>
            </a:r>
            <a:r>
              <a:rPr sz="1350" spc="-65" dirty="0">
                <a:latin typeface="Arial" panose="020B0604020202020204"/>
                <a:cs typeface="Arial" panose="020B0604020202020204"/>
              </a:rPr>
              <a:t>i</a:t>
            </a:r>
            <a:r>
              <a:rPr sz="1350" dirty="0">
                <a:latin typeface="Arial" panose="020B0604020202020204"/>
                <a:cs typeface="Arial" panose="020B0604020202020204"/>
              </a:rPr>
              <a:t>s</a:t>
            </a:r>
            <a:endParaRPr sz="1350">
              <a:latin typeface="Arial" panose="020B0604020202020204"/>
              <a:cs typeface="Arial" panose="020B0604020202020204"/>
            </a:endParaRPr>
          </a:p>
          <a:p>
            <a:pPr>
              <a:lnSpc>
                <a:spcPct val="100000"/>
              </a:lnSpc>
            </a:pPr>
            <a:endParaRPr sz="1500">
              <a:latin typeface="Arial" panose="020B0604020202020204"/>
              <a:cs typeface="Arial" panose="020B0604020202020204"/>
            </a:endParaRPr>
          </a:p>
          <a:p>
            <a:pPr>
              <a:lnSpc>
                <a:spcPct val="100000"/>
              </a:lnSpc>
              <a:spcBef>
                <a:spcPts val="40"/>
              </a:spcBef>
            </a:pPr>
            <a:endParaRPr sz="1150">
              <a:latin typeface="Arial" panose="020B0604020202020204"/>
              <a:cs typeface="Arial" panose="020B0604020202020204"/>
            </a:endParaRPr>
          </a:p>
          <a:p>
            <a:pPr marR="64135" algn="r">
              <a:lnSpc>
                <a:spcPct val="100000"/>
              </a:lnSpc>
            </a:pPr>
            <a:r>
              <a:rPr sz="1350" spc="-35" dirty="0">
                <a:latin typeface="Arial" panose="020B0604020202020204"/>
                <a:cs typeface="Arial" panose="020B0604020202020204"/>
              </a:rPr>
              <a:t>D</a:t>
            </a:r>
            <a:r>
              <a:rPr sz="1350" spc="-130" dirty="0">
                <a:latin typeface="Arial" panose="020B0604020202020204"/>
                <a:cs typeface="Arial" panose="020B0604020202020204"/>
              </a:rPr>
              <a:t>e</a:t>
            </a:r>
            <a:r>
              <a:rPr sz="1350" spc="-45" dirty="0">
                <a:latin typeface="Arial" panose="020B0604020202020204"/>
                <a:cs typeface="Arial" panose="020B0604020202020204"/>
              </a:rPr>
              <a:t>s</a:t>
            </a:r>
            <a:r>
              <a:rPr sz="1350" spc="-15" dirty="0">
                <a:latin typeface="Arial" panose="020B0604020202020204"/>
                <a:cs typeface="Arial" panose="020B0604020202020204"/>
              </a:rPr>
              <a:t>i</a:t>
            </a:r>
            <a:r>
              <a:rPr sz="1350" spc="-10" dirty="0">
                <a:latin typeface="Arial" panose="020B0604020202020204"/>
                <a:cs typeface="Arial" panose="020B0604020202020204"/>
              </a:rPr>
              <a:t>g</a:t>
            </a:r>
            <a:r>
              <a:rPr sz="1350" dirty="0">
                <a:latin typeface="Arial" panose="020B0604020202020204"/>
                <a:cs typeface="Arial" panose="020B0604020202020204"/>
              </a:rPr>
              <a:t>n</a:t>
            </a:r>
            <a:endParaRPr sz="1350">
              <a:latin typeface="Arial" panose="020B0604020202020204"/>
              <a:cs typeface="Arial" panose="020B0604020202020204"/>
            </a:endParaRPr>
          </a:p>
        </p:txBody>
      </p:sp>
      <p:sp>
        <p:nvSpPr>
          <p:cNvPr id="401" name="object 401"/>
          <p:cNvSpPr txBox="1"/>
          <p:nvPr/>
        </p:nvSpPr>
        <p:spPr>
          <a:xfrm>
            <a:off x="1321435" y="4167377"/>
            <a:ext cx="1145540" cy="1215390"/>
          </a:xfrm>
          <a:prstGeom prst="rect">
            <a:avLst/>
          </a:prstGeom>
        </p:spPr>
        <p:txBody>
          <a:bodyPr vert="horz" wrap="square" lIns="0" tIns="13335" rIns="0" bIns="0" rtlCol="0">
            <a:spAutoFit/>
          </a:bodyPr>
          <a:lstStyle/>
          <a:p>
            <a:pPr marL="12700">
              <a:lnSpc>
                <a:spcPct val="100000"/>
              </a:lnSpc>
              <a:spcBef>
                <a:spcPts val="105"/>
              </a:spcBef>
            </a:pPr>
            <a:r>
              <a:rPr sz="1350" spc="-60" dirty="0">
                <a:latin typeface="Arial" panose="020B0604020202020204"/>
                <a:cs typeface="Arial" panose="020B0604020202020204"/>
              </a:rPr>
              <a:t>Implementation</a:t>
            </a:r>
            <a:endParaRPr sz="1350">
              <a:latin typeface="Arial" panose="020B0604020202020204"/>
              <a:cs typeface="Arial" panose="020B0604020202020204"/>
            </a:endParaRPr>
          </a:p>
          <a:p>
            <a:pPr marL="570230" marR="5080" indent="264795">
              <a:lnSpc>
                <a:spcPts val="3900"/>
              </a:lnSpc>
              <a:spcBef>
                <a:spcPts val="450"/>
              </a:spcBef>
            </a:pPr>
            <a:r>
              <a:rPr sz="1350" spc="-145" dirty="0">
                <a:latin typeface="Arial" panose="020B0604020202020204"/>
                <a:cs typeface="Arial" panose="020B0604020202020204"/>
              </a:rPr>
              <a:t>T</a:t>
            </a:r>
            <a:r>
              <a:rPr sz="1350" spc="-130" dirty="0">
                <a:latin typeface="Arial" panose="020B0604020202020204"/>
                <a:cs typeface="Arial" panose="020B0604020202020204"/>
              </a:rPr>
              <a:t>e</a:t>
            </a:r>
            <a:r>
              <a:rPr sz="1350" spc="-30" dirty="0">
                <a:latin typeface="Arial" panose="020B0604020202020204"/>
                <a:cs typeface="Arial" panose="020B0604020202020204"/>
              </a:rPr>
              <a:t>s</a:t>
            </a:r>
            <a:r>
              <a:rPr sz="1350" dirty="0">
                <a:latin typeface="Arial" panose="020B0604020202020204"/>
                <a:cs typeface="Arial" panose="020B0604020202020204"/>
              </a:rPr>
              <a:t>t  </a:t>
            </a:r>
            <a:r>
              <a:rPr sz="1350" spc="-80" dirty="0">
                <a:latin typeface="Arial" panose="020B0604020202020204"/>
                <a:cs typeface="Arial" panose="020B0604020202020204"/>
              </a:rPr>
              <a:t>S</a:t>
            </a:r>
            <a:r>
              <a:rPr sz="1350" spc="-130" dirty="0">
                <a:latin typeface="Arial" panose="020B0604020202020204"/>
                <a:cs typeface="Arial" panose="020B0604020202020204"/>
              </a:rPr>
              <a:t>u</a:t>
            </a:r>
            <a:r>
              <a:rPr sz="1350" spc="-25" dirty="0">
                <a:latin typeface="Arial" panose="020B0604020202020204"/>
                <a:cs typeface="Arial" panose="020B0604020202020204"/>
              </a:rPr>
              <a:t>ppo</a:t>
            </a:r>
            <a:r>
              <a:rPr sz="1350" spc="-35" dirty="0">
                <a:latin typeface="Arial" panose="020B0604020202020204"/>
                <a:cs typeface="Arial" panose="020B0604020202020204"/>
              </a:rPr>
              <a:t>rt</a:t>
            </a:r>
            <a:endParaRPr sz="1350">
              <a:latin typeface="Arial" panose="020B0604020202020204"/>
              <a:cs typeface="Arial" panose="020B0604020202020204"/>
            </a:endParaRPr>
          </a:p>
        </p:txBody>
      </p:sp>
      <p:grpSp>
        <p:nvGrpSpPr>
          <p:cNvPr id="402" name="object 402"/>
          <p:cNvGrpSpPr/>
          <p:nvPr/>
        </p:nvGrpSpPr>
        <p:grpSpPr>
          <a:xfrm>
            <a:off x="7168895" y="5161728"/>
            <a:ext cx="1209040" cy="306705"/>
            <a:chOff x="7168895" y="5161728"/>
            <a:chExt cx="1209040" cy="306705"/>
          </a:xfrm>
        </p:grpSpPr>
        <p:sp>
          <p:nvSpPr>
            <p:cNvPr id="403" name="object 403"/>
            <p:cNvSpPr/>
            <p:nvPr/>
          </p:nvSpPr>
          <p:spPr>
            <a:xfrm>
              <a:off x="7214615" y="5456618"/>
              <a:ext cx="558165" cy="0"/>
            </a:xfrm>
            <a:custGeom>
              <a:avLst/>
              <a:gdLst/>
              <a:ahLst/>
              <a:cxnLst/>
              <a:rect l="l" t="t" r="r" b="b"/>
              <a:pathLst>
                <a:path w="558165">
                  <a:moveTo>
                    <a:pt x="0" y="0"/>
                  </a:moveTo>
                  <a:lnTo>
                    <a:pt x="557783" y="0"/>
                  </a:lnTo>
                </a:path>
              </a:pathLst>
            </a:custGeom>
            <a:ln w="7493">
              <a:solidFill>
                <a:srgbClr val="000000"/>
              </a:solidFill>
            </a:ln>
          </p:spPr>
          <p:txBody>
            <a:bodyPr wrap="square" lIns="0" tIns="0" rIns="0" bIns="0" rtlCol="0"/>
            <a:lstStyle/>
            <a:p/>
          </p:txBody>
        </p:sp>
        <p:sp>
          <p:nvSpPr>
            <p:cNvPr id="404" name="object 404"/>
            <p:cNvSpPr/>
            <p:nvPr/>
          </p:nvSpPr>
          <p:spPr>
            <a:xfrm>
              <a:off x="7214615" y="5460936"/>
              <a:ext cx="1155065" cy="0"/>
            </a:xfrm>
            <a:custGeom>
              <a:avLst/>
              <a:gdLst/>
              <a:ahLst/>
              <a:cxnLst/>
              <a:rect l="l" t="t" r="r" b="b"/>
              <a:pathLst>
                <a:path w="1155065">
                  <a:moveTo>
                    <a:pt x="0" y="0"/>
                  </a:moveTo>
                  <a:lnTo>
                    <a:pt x="757427" y="0"/>
                  </a:lnTo>
                </a:path>
                <a:path w="1155065">
                  <a:moveTo>
                    <a:pt x="956640" y="0"/>
                  </a:moveTo>
                  <a:lnTo>
                    <a:pt x="1155064" y="0"/>
                  </a:lnTo>
                </a:path>
              </a:pathLst>
            </a:custGeom>
            <a:ln w="3175">
              <a:solidFill>
                <a:srgbClr val="000000"/>
              </a:solidFill>
            </a:ln>
          </p:spPr>
          <p:txBody>
            <a:bodyPr wrap="square" lIns="0" tIns="0" rIns="0" bIns="0" rtlCol="0"/>
            <a:lstStyle/>
            <a:p/>
          </p:txBody>
        </p:sp>
        <p:sp>
          <p:nvSpPr>
            <p:cNvPr id="405" name="object 405"/>
            <p:cNvSpPr/>
            <p:nvPr/>
          </p:nvSpPr>
          <p:spPr>
            <a:xfrm>
              <a:off x="7214615" y="5464683"/>
              <a:ext cx="1155065" cy="0"/>
            </a:xfrm>
            <a:custGeom>
              <a:avLst/>
              <a:gdLst/>
              <a:ahLst/>
              <a:cxnLst/>
              <a:rect l="l" t="t" r="r" b="b"/>
              <a:pathLst>
                <a:path w="1155065">
                  <a:moveTo>
                    <a:pt x="0" y="0"/>
                  </a:moveTo>
                  <a:lnTo>
                    <a:pt x="1155064" y="0"/>
                  </a:lnTo>
                </a:path>
              </a:pathLst>
            </a:custGeom>
            <a:ln w="3175">
              <a:solidFill>
                <a:srgbClr val="000000"/>
              </a:solidFill>
            </a:ln>
          </p:spPr>
          <p:txBody>
            <a:bodyPr wrap="square" lIns="0" tIns="0" rIns="0" bIns="0" rtlCol="0"/>
            <a:lstStyle/>
            <a:p/>
          </p:txBody>
        </p:sp>
        <p:sp>
          <p:nvSpPr>
            <p:cNvPr id="406" name="object 406"/>
            <p:cNvSpPr/>
            <p:nvPr/>
          </p:nvSpPr>
          <p:spPr>
            <a:xfrm>
              <a:off x="7168895" y="5308092"/>
              <a:ext cx="411479" cy="160019"/>
            </a:xfrm>
            <a:prstGeom prst="rect">
              <a:avLst/>
            </a:prstGeom>
            <a:blipFill>
              <a:blip r:embed="rId2" cstate="print"/>
              <a:stretch>
                <a:fillRect/>
              </a:stretch>
            </a:blipFill>
          </p:spPr>
          <p:txBody>
            <a:bodyPr wrap="square" lIns="0" tIns="0" rIns="0" bIns="0" rtlCol="0"/>
            <a:lstStyle/>
            <a:p/>
          </p:txBody>
        </p:sp>
        <p:sp>
          <p:nvSpPr>
            <p:cNvPr id="407" name="object 407"/>
            <p:cNvSpPr/>
            <p:nvPr/>
          </p:nvSpPr>
          <p:spPr>
            <a:xfrm>
              <a:off x="7574279" y="5198364"/>
              <a:ext cx="199390" cy="262255"/>
            </a:xfrm>
            <a:custGeom>
              <a:avLst/>
              <a:gdLst/>
              <a:ahLst/>
              <a:cxnLst/>
              <a:rect l="l" t="t" r="r" b="b"/>
              <a:pathLst>
                <a:path w="199390" h="262254">
                  <a:moveTo>
                    <a:pt x="199212" y="0"/>
                  </a:moveTo>
                  <a:lnTo>
                    <a:pt x="0" y="0"/>
                  </a:lnTo>
                  <a:lnTo>
                    <a:pt x="0" y="262001"/>
                  </a:lnTo>
                  <a:lnTo>
                    <a:pt x="199212" y="262001"/>
                  </a:lnTo>
                  <a:lnTo>
                    <a:pt x="199212" y="0"/>
                  </a:lnTo>
                  <a:close/>
                </a:path>
              </a:pathLst>
            </a:custGeom>
            <a:solidFill>
              <a:srgbClr val="919191"/>
            </a:solidFill>
          </p:spPr>
          <p:txBody>
            <a:bodyPr wrap="square" lIns="0" tIns="0" rIns="0" bIns="0" rtlCol="0"/>
            <a:lstStyle/>
            <a:p/>
          </p:txBody>
        </p:sp>
        <p:sp>
          <p:nvSpPr>
            <p:cNvPr id="408" name="object 408"/>
            <p:cNvSpPr/>
            <p:nvPr/>
          </p:nvSpPr>
          <p:spPr>
            <a:xfrm>
              <a:off x="7574279" y="5190691"/>
              <a:ext cx="199390" cy="15240"/>
            </a:xfrm>
            <a:custGeom>
              <a:avLst/>
              <a:gdLst/>
              <a:ahLst/>
              <a:cxnLst/>
              <a:rect l="l" t="t" r="r" b="b"/>
              <a:pathLst>
                <a:path w="199390" h="15239">
                  <a:moveTo>
                    <a:pt x="199224" y="0"/>
                  </a:moveTo>
                  <a:lnTo>
                    <a:pt x="0" y="0"/>
                  </a:lnTo>
                  <a:lnTo>
                    <a:pt x="0" y="15165"/>
                  </a:lnTo>
                  <a:lnTo>
                    <a:pt x="199224" y="15165"/>
                  </a:lnTo>
                  <a:lnTo>
                    <a:pt x="199224" y="0"/>
                  </a:lnTo>
                  <a:close/>
                </a:path>
              </a:pathLst>
            </a:custGeom>
            <a:solidFill>
              <a:srgbClr val="000000"/>
            </a:solidFill>
          </p:spPr>
          <p:txBody>
            <a:bodyPr wrap="square" lIns="0" tIns="0" rIns="0" bIns="0" rtlCol="0"/>
            <a:lstStyle/>
            <a:p/>
          </p:txBody>
        </p:sp>
        <p:sp>
          <p:nvSpPr>
            <p:cNvPr id="409" name="object 409"/>
            <p:cNvSpPr/>
            <p:nvPr/>
          </p:nvSpPr>
          <p:spPr>
            <a:xfrm>
              <a:off x="7769351" y="5198364"/>
              <a:ext cx="0" cy="262255"/>
            </a:xfrm>
            <a:custGeom>
              <a:avLst/>
              <a:gdLst/>
              <a:ahLst/>
              <a:cxnLst/>
              <a:rect l="l" t="t" r="r" b="b"/>
              <a:pathLst>
                <a:path h="262254">
                  <a:moveTo>
                    <a:pt x="0" y="0"/>
                  </a:moveTo>
                  <a:lnTo>
                    <a:pt x="0" y="262001"/>
                  </a:lnTo>
                </a:path>
              </a:pathLst>
            </a:custGeom>
            <a:ln w="6096">
              <a:solidFill>
                <a:srgbClr val="000000"/>
              </a:solidFill>
            </a:ln>
          </p:spPr>
          <p:txBody>
            <a:bodyPr wrap="square" lIns="0" tIns="0" rIns="0" bIns="0" rtlCol="0"/>
            <a:lstStyle/>
            <a:p/>
          </p:txBody>
        </p:sp>
        <p:sp>
          <p:nvSpPr>
            <p:cNvPr id="410" name="object 410"/>
            <p:cNvSpPr/>
            <p:nvPr/>
          </p:nvSpPr>
          <p:spPr>
            <a:xfrm>
              <a:off x="7574279" y="5460492"/>
              <a:ext cx="199390" cy="0"/>
            </a:xfrm>
            <a:custGeom>
              <a:avLst/>
              <a:gdLst/>
              <a:ahLst/>
              <a:cxnLst/>
              <a:rect l="l" t="t" r="r" b="b"/>
              <a:pathLst>
                <a:path w="199390">
                  <a:moveTo>
                    <a:pt x="199263" y="0"/>
                  </a:moveTo>
                  <a:lnTo>
                    <a:pt x="0" y="0"/>
                  </a:lnTo>
                </a:path>
              </a:pathLst>
            </a:custGeom>
            <a:ln w="15240">
              <a:solidFill>
                <a:srgbClr val="000000"/>
              </a:solidFill>
            </a:ln>
          </p:spPr>
          <p:txBody>
            <a:bodyPr wrap="square" lIns="0" tIns="0" rIns="0" bIns="0" rtlCol="0"/>
            <a:lstStyle/>
            <a:p/>
          </p:txBody>
        </p:sp>
        <p:sp>
          <p:nvSpPr>
            <p:cNvPr id="411" name="object 411"/>
            <p:cNvSpPr/>
            <p:nvPr/>
          </p:nvSpPr>
          <p:spPr>
            <a:xfrm>
              <a:off x="7575041" y="5199126"/>
              <a:ext cx="0" cy="262255"/>
            </a:xfrm>
            <a:custGeom>
              <a:avLst/>
              <a:gdLst/>
              <a:ahLst/>
              <a:cxnLst/>
              <a:rect l="l" t="t" r="r" b="b"/>
              <a:pathLst>
                <a:path h="262254">
                  <a:moveTo>
                    <a:pt x="0" y="262001"/>
                  </a:moveTo>
                  <a:lnTo>
                    <a:pt x="0" y="0"/>
                  </a:lnTo>
                </a:path>
              </a:pathLst>
            </a:custGeom>
            <a:ln w="13716">
              <a:solidFill>
                <a:srgbClr val="000000"/>
              </a:solidFill>
            </a:ln>
          </p:spPr>
          <p:txBody>
            <a:bodyPr wrap="square" lIns="0" tIns="0" rIns="0" bIns="0" rtlCol="0"/>
            <a:lstStyle/>
            <a:p/>
          </p:txBody>
        </p:sp>
        <p:sp>
          <p:nvSpPr>
            <p:cNvPr id="412" name="object 412"/>
            <p:cNvSpPr/>
            <p:nvPr/>
          </p:nvSpPr>
          <p:spPr>
            <a:xfrm>
              <a:off x="7772399" y="5169395"/>
              <a:ext cx="200025" cy="292100"/>
            </a:xfrm>
            <a:custGeom>
              <a:avLst/>
              <a:gdLst/>
              <a:ahLst/>
              <a:cxnLst/>
              <a:rect l="l" t="t" r="r" b="b"/>
              <a:pathLst>
                <a:path w="200025" h="292100">
                  <a:moveTo>
                    <a:pt x="199529" y="0"/>
                  </a:moveTo>
                  <a:lnTo>
                    <a:pt x="0" y="0"/>
                  </a:lnTo>
                  <a:lnTo>
                    <a:pt x="0" y="291985"/>
                  </a:lnTo>
                  <a:lnTo>
                    <a:pt x="199529" y="291985"/>
                  </a:lnTo>
                  <a:lnTo>
                    <a:pt x="199529" y="0"/>
                  </a:lnTo>
                  <a:close/>
                </a:path>
              </a:pathLst>
            </a:custGeom>
            <a:solidFill>
              <a:srgbClr val="919191"/>
            </a:solidFill>
          </p:spPr>
          <p:txBody>
            <a:bodyPr wrap="square" lIns="0" tIns="0" rIns="0" bIns="0" rtlCol="0"/>
            <a:lstStyle/>
            <a:p/>
          </p:txBody>
        </p:sp>
        <p:sp>
          <p:nvSpPr>
            <p:cNvPr id="413" name="object 413"/>
            <p:cNvSpPr/>
            <p:nvPr/>
          </p:nvSpPr>
          <p:spPr>
            <a:xfrm>
              <a:off x="7772399" y="5161728"/>
              <a:ext cx="200025" cy="13970"/>
            </a:xfrm>
            <a:custGeom>
              <a:avLst/>
              <a:gdLst/>
              <a:ahLst/>
              <a:cxnLst/>
              <a:rect l="l" t="t" r="r" b="b"/>
              <a:pathLst>
                <a:path w="200025" h="13970">
                  <a:moveTo>
                    <a:pt x="199491" y="0"/>
                  </a:moveTo>
                  <a:lnTo>
                    <a:pt x="0" y="0"/>
                  </a:lnTo>
                  <a:lnTo>
                    <a:pt x="0" y="13648"/>
                  </a:lnTo>
                  <a:lnTo>
                    <a:pt x="199491" y="13648"/>
                  </a:lnTo>
                  <a:lnTo>
                    <a:pt x="199491" y="0"/>
                  </a:lnTo>
                  <a:close/>
                </a:path>
              </a:pathLst>
            </a:custGeom>
            <a:solidFill>
              <a:srgbClr val="000000"/>
            </a:solidFill>
          </p:spPr>
          <p:txBody>
            <a:bodyPr wrap="square" lIns="0" tIns="0" rIns="0" bIns="0" rtlCol="0"/>
            <a:lstStyle/>
            <a:p/>
          </p:txBody>
        </p:sp>
        <p:sp>
          <p:nvSpPr>
            <p:cNvPr id="414" name="object 414"/>
            <p:cNvSpPr/>
            <p:nvPr/>
          </p:nvSpPr>
          <p:spPr>
            <a:xfrm>
              <a:off x="7968995" y="5169408"/>
              <a:ext cx="0" cy="292100"/>
            </a:xfrm>
            <a:custGeom>
              <a:avLst/>
              <a:gdLst/>
              <a:ahLst/>
              <a:cxnLst/>
              <a:rect l="l" t="t" r="r" b="b"/>
              <a:pathLst>
                <a:path h="292100">
                  <a:moveTo>
                    <a:pt x="0" y="0"/>
                  </a:moveTo>
                  <a:lnTo>
                    <a:pt x="0" y="291973"/>
                  </a:lnTo>
                </a:path>
              </a:pathLst>
            </a:custGeom>
            <a:ln w="6096">
              <a:solidFill>
                <a:srgbClr val="000000"/>
              </a:solidFill>
            </a:ln>
          </p:spPr>
          <p:txBody>
            <a:bodyPr wrap="square" lIns="0" tIns="0" rIns="0" bIns="0" rtlCol="0"/>
            <a:lstStyle/>
            <a:p/>
          </p:txBody>
        </p:sp>
        <p:sp>
          <p:nvSpPr>
            <p:cNvPr id="415" name="object 415"/>
            <p:cNvSpPr/>
            <p:nvPr/>
          </p:nvSpPr>
          <p:spPr>
            <a:xfrm>
              <a:off x="7772399" y="5452872"/>
              <a:ext cx="200025" cy="15240"/>
            </a:xfrm>
            <a:custGeom>
              <a:avLst/>
              <a:gdLst/>
              <a:ahLst/>
              <a:cxnLst/>
              <a:rect l="l" t="t" r="r" b="b"/>
              <a:pathLst>
                <a:path w="200025" h="15239">
                  <a:moveTo>
                    <a:pt x="0" y="15239"/>
                  </a:moveTo>
                  <a:lnTo>
                    <a:pt x="199517" y="15239"/>
                  </a:lnTo>
                  <a:lnTo>
                    <a:pt x="199517" y="0"/>
                  </a:lnTo>
                  <a:lnTo>
                    <a:pt x="0" y="0"/>
                  </a:lnTo>
                  <a:lnTo>
                    <a:pt x="0" y="15239"/>
                  </a:lnTo>
                  <a:close/>
                </a:path>
              </a:pathLst>
            </a:custGeom>
            <a:solidFill>
              <a:srgbClr val="000000"/>
            </a:solidFill>
          </p:spPr>
          <p:txBody>
            <a:bodyPr wrap="square" lIns="0" tIns="0" rIns="0" bIns="0" rtlCol="0"/>
            <a:lstStyle/>
            <a:p/>
          </p:txBody>
        </p:sp>
        <p:sp>
          <p:nvSpPr>
            <p:cNvPr id="416" name="object 416"/>
            <p:cNvSpPr/>
            <p:nvPr/>
          </p:nvSpPr>
          <p:spPr>
            <a:xfrm>
              <a:off x="7773161" y="5170170"/>
              <a:ext cx="0" cy="292100"/>
            </a:xfrm>
            <a:custGeom>
              <a:avLst/>
              <a:gdLst/>
              <a:ahLst/>
              <a:cxnLst/>
              <a:rect l="l" t="t" r="r" b="b"/>
              <a:pathLst>
                <a:path h="292100">
                  <a:moveTo>
                    <a:pt x="0" y="291972"/>
                  </a:moveTo>
                  <a:lnTo>
                    <a:pt x="0" y="0"/>
                  </a:lnTo>
                </a:path>
              </a:pathLst>
            </a:custGeom>
            <a:ln w="13716">
              <a:solidFill>
                <a:srgbClr val="000000"/>
              </a:solidFill>
            </a:ln>
          </p:spPr>
          <p:txBody>
            <a:bodyPr wrap="square" lIns="0" tIns="0" rIns="0" bIns="0" rtlCol="0"/>
            <a:lstStyle/>
            <a:p/>
          </p:txBody>
        </p:sp>
        <p:sp>
          <p:nvSpPr>
            <p:cNvPr id="417" name="object 417"/>
            <p:cNvSpPr/>
            <p:nvPr/>
          </p:nvSpPr>
          <p:spPr>
            <a:xfrm>
              <a:off x="7972043" y="5169395"/>
              <a:ext cx="199390" cy="292100"/>
            </a:xfrm>
            <a:custGeom>
              <a:avLst/>
              <a:gdLst/>
              <a:ahLst/>
              <a:cxnLst/>
              <a:rect l="l" t="t" r="r" b="b"/>
              <a:pathLst>
                <a:path w="199390" h="292100">
                  <a:moveTo>
                    <a:pt x="199212" y="0"/>
                  </a:moveTo>
                  <a:lnTo>
                    <a:pt x="0" y="0"/>
                  </a:lnTo>
                  <a:lnTo>
                    <a:pt x="0" y="291985"/>
                  </a:lnTo>
                  <a:lnTo>
                    <a:pt x="199212" y="291985"/>
                  </a:lnTo>
                  <a:lnTo>
                    <a:pt x="199212" y="0"/>
                  </a:lnTo>
                  <a:close/>
                </a:path>
              </a:pathLst>
            </a:custGeom>
            <a:solidFill>
              <a:srgbClr val="919191"/>
            </a:solidFill>
          </p:spPr>
          <p:txBody>
            <a:bodyPr wrap="square" lIns="0" tIns="0" rIns="0" bIns="0" rtlCol="0"/>
            <a:lstStyle/>
            <a:p/>
          </p:txBody>
        </p:sp>
        <p:sp>
          <p:nvSpPr>
            <p:cNvPr id="418" name="object 418"/>
            <p:cNvSpPr/>
            <p:nvPr/>
          </p:nvSpPr>
          <p:spPr>
            <a:xfrm>
              <a:off x="7972043" y="5161728"/>
              <a:ext cx="199390" cy="13970"/>
            </a:xfrm>
            <a:custGeom>
              <a:avLst/>
              <a:gdLst/>
              <a:ahLst/>
              <a:cxnLst/>
              <a:rect l="l" t="t" r="r" b="b"/>
              <a:pathLst>
                <a:path w="199390" h="13970">
                  <a:moveTo>
                    <a:pt x="199224" y="0"/>
                  </a:moveTo>
                  <a:lnTo>
                    <a:pt x="0" y="0"/>
                  </a:lnTo>
                  <a:lnTo>
                    <a:pt x="0" y="13648"/>
                  </a:lnTo>
                  <a:lnTo>
                    <a:pt x="199224" y="13648"/>
                  </a:lnTo>
                  <a:lnTo>
                    <a:pt x="199224" y="0"/>
                  </a:lnTo>
                  <a:close/>
                </a:path>
              </a:pathLst>
            </a:custGeom>
            <a:solidFill>
              <a:srgbClr val="000000"/>
            </a:solidFill>
          </p:spPr>
          <p:txBody>
            <a:bodyPr wrap="square" lIns="0" tIns="0" rIns="0" bIns="0" rtlCol="0"/>
            <a:lstStyle/>
            <a:p/>
          </p:txBody>
        </p:sp>
        <p:sp>
          <p:nvSpPr>
            <p:cNvPr id="419" name="object 419"/>
            <p:cNvSpPr/>
            <p:nvPr/>
          </p:nvSpPr>
          <p:spPr>
            <a:xfrm>
              <a:off x="8172449" y="5170170"/>
              <a:ext cx="0" cy="292100"/>
            </a:xfrm>
            <a:custGeom>
              <a:avLst/>
              <a:gdLst/>
              <a:ahLst/>
              <a:cxnLst/>
              <a:rect l="l" t="t" r="r" b="b"/>
              <a:pathLst>
                <a:path h="292100">
                  <a:moveTo>
                    <a:pt x="0" y="0"/>
                  </a:moveTo>
                  <a:lnTo>
                    <a:pt x="0" y="291972"/>
                  </a:lnTo>
                </a:path>
              </a:pathLst>
            </a:custGeom>
            <a:ln w="13716">
              <a:solidFill>
                <a:srgbClr val="000000"/>
              </a:solidFill>
            </a:ln>
          </p:spPr>
          <p:txBody>
            <a:bodyPr wrap="square" lIns="0" tIns="0" rIns="0" bIns="0" rtlCol="0"/>
            <a:lstStyle/>
            <a:p/>
          </p:txBody>
        </p:sp>
        <p:sp>
          <p:nvSpPr>
            <p:cNvPr id="420" name="object 420"/>
            <p:cNvSpPr/>
            <p:nvPr/>
          </p:nvSpPr>
          <p:spPr>
            <a:xfrm>
              <a:off x="7972043" y="5452872"/>
              <a:ext cx="199390" cy="15240"/>
            </a:xfrm>
            <a:custGeom>
              <a:avLst/>
              <a:gdLst/>
              <a:ahLst/>
              <a:cxnLst/>
              <a:rect l="l" t="t" r="r" b="b"/>
              <a:pathLst>
                <a:path w="199390" h="15239">
                  <a:moveTo>
                    <a:pt x="0" y="15239"/>
                  </a:moveTo>
                  <a:lnTo>
                    <a:pt x="199262" y="15239"/>
                  </a:lnTo>
                  <a:lnTo>
                    <a:pt x="199262" y="0"/>
                  </a:lnTo>
                  <a:lnTo>
                    <a:pt x="0" y="0"/>
                  </a:lnTo>
                  <a:lnTo>
                    <a:pt x="0" y="15239"/>
                  </a:lnTo>
                  <a:close/>
                </a:path>
              </a:pathLst>
            </a:custGeom>
            <a:solidFill>
              <a:srgbClr val="000000"/>
            </a:solidFill>
          </p:spPr>
          <p:txBody>
            <a:bodyPr wrap="square" lIns="0" tIns="0" rIns="0" bIns="0" rtlCol="0"/>
            <a:lstStyle/>
            <a:p/>
          </p:txBody>
        </p:sp>
        <p:sp>
          <p:nvSpPr>
            <p:cNvPr id="421" name="object 421"/>
            <p:cNvSpPr/>
            <p:nvPr/>
          </p:nvSpPr>
          <p:spPr>
            <a:xfrm>
              <a:off x="7972805" y="5170170"/>
              <a:ext cx="0" cy="292100"/>
            </a:xfrm>
            <a:custGeom>
              <a:avLst/>
              <a:gdLst/>
              <a:ahLst/>
              <a:cxnLst/>
              <a:rect l="l" t="t" r="r" b="b"/>
              <a:pathLst>
                <a:path h="292100">
                  <a:moveTo>
                    <a:pt x="0" y="291972"/>
                  </a:moveTo>
                  <a:lnTo>
                    <a:pt x="0" y="0"/>
                  </a:lnTo>
                </a:path>
              </a:pathLst>
            </a:custGeom>
            <a:ln w="13716">
              <a:solidFill>
                <a:srgbClr val="000000"/>
              </a:solidFill>
            </a:ln>
          </p:spPr>
          <p:txBody>
            <a:bodyPr wrap="square" lIns="0" tIns="0" rIns="0" bIns="0" rtlCol="0"/>
            <a:lstStyle/>
            <a:p/>
          </p:txBody>
        </p:sp>
        <p:sp>
          <p:nvSpPr>
            <p:cNvPr id="422" name="object 422"/>
            <p:cNvSpPr/>
            <p:nvPr/>
          </p:nvSpPr>
          <p:spPr>
            <a:xfrm>
              <a:off x="8171687" y="5212092"/>
              <a:ext cx="198120" cy="248920"/>
            </a:xfrm>
            <a:custGeom>
              <a:avLst/>
              <a:gdLst/>
              <a:ahLst/>
              <a:cxnLst/>
              <a:rect l="l" t="t" r="r" b="b"/>
              <a:pathLst>
                <a:path w="198120" h="248920">
                  <a:moveTo>
                    <a:pt x="198005" y="0"/>
                  </a:moveTo>
                  <a:lnTo>
                    <a:pt x="0" y="0"/>
                  </a:lnTo>
                  <a:lnTo>
                    <a:pt x="0" y="248399"/>
                  </a:lnTo>
                  <a:lnTo>
                    <a:pt x="198005" y="248399"/>
                  </a:lnTo>
                  <a:lnTo>
                    <a:pt x="198005" y="0"/>
                  </a:lnTo>
                  <a:close/>
                </a:path>
              </a:pathLst>
            </a:custGeom>
            <a:solidFill>
              <a:srgbClr val="919191"/>
            </a:solidFill>
          </p:spPr>
          <p:txBody>
            <a:bodyPr wrap="square" lIns="0" tIns="0" rIns="0" bIns="0" rtlCol="0"/>
            <a:lstStyle/>
            <a:p/>
          </p:txBody>
        </p:sp>
        <p:sp>
          <p:nvSpPr>
            <p:cNvPr id="423" name="object 423"/>
            <p:cNvSpPr/>
            <p:nvPr/>
          </p:nvSpPr>
          <p:spPr>
            <a:xfrm>
              <a:off x="8171687" y="5205924"/>
              <a:ext cx="198120" cy="13970"/>
            </a:xfrm>
            <a:custGeom>
              <a:avLst/>
              <a:gdLst/>
              <a:ahLst/>
              <a:cxnLst/>
              <a:rect l="l" t="t" r="r" b="b"/>
              <a:pathLst>
                <a:path w="198120" h="13970">
                  <a:moveTo>
                    <a:pt x="197967" y="0"/>
                  </a:moveTo>
                  <a:lnTo>
                    <a:pt x="0" y="0"/>
                  </a:lnTo>
                  <a:lnTo>
                    <a:pt x="0" y="13648"/>
                  </a:lnTo>
                  <a:lnTo>
                    <a:pt x="197967" y="13648"/>
                  </a:lnTo>
                  <a:lnTo>
                    <a:pt x="197967" y="0"/>
                  </a:lnTo>
                  <a:close/>
                </a:path>
              </a:pathLst>
            </a:custGeom>
            <a:solidFill>
              <a:srgbClr val="000000"/>
            </a:solidFill>
          </p:spPr>
          <p:txBody>
            <a:bodyPr wrap="square" lIns="0" tIns="0" rIns="0" bIns="0" rtlCol="0"/>
            <a:lstStyle/>
            <a:p/>
          </p:txBody>
        </p:sp>
        <p:sp>
          <p:nvSpPr>
            <p:cNvPr id="424" name="object 424"/>
            <p:cNvSpPr/>
            <p:nvPr/>
          </p:nvSpPr>
          <p:spPr>
            <a:xfrm>
              <a:off x="8370569" y="5212842"/>
              <a:ext cx="0" cy="248920"/>
            </a:xfrm>
            <a:custGeom>
              <a:avLst/>
              <a:gdLst/>
              <a:ahLst/>
              <a:cxnLst/>
              <a:rect l="l" t="t" r="r" b="b"/>
              <a:pathLst>
                <a:path h="248920">
                  <a:moveTo>
                    <a:pt x="0" y="0"/>
                  </a:moveTo>
                  <a:lnTo>
                    <a:pt x="0" y="248411"/>
                  </a:lnTo>
                </a:path>
              </a:pathLst>
            </a:custGeom>
            <a:ln w="13716">
              <a:solidFill>
                <a:srgbClr val="000000"/>
              </a:solidFill>
            </a:ln>
          </p:spPr>
          <p:txBody>
            <a:bodyPr wrap="square" lIns="0" tIns="0" rIns="0" bIns="0" rtlCol="0"/>
            <a:lstStyle/>
            <a:p/>
          </p:txBody>
        </p:sp>
        <p:sp>
          <p:nvSpPr>
            <p:cNvPr id="425" name="object 425"/>
            <p:cNvSpPr/>
            <p:nvPr/>
          </p:nvSpPr>
          <p:spPr>
            <a:xfrm>
              <a:off x="8171687" y="5452872"/>
              <a:ext cx="198120" cy="15240"/>
            </a:xfrm>
            <a:custGeom>
              <a:avLst/>
              <a:gdLst/>
              <a:ahLst/>
              <a:cxnLst/>
              <a:rect l="l" t="t" r="r" b="b"/>
              <a:pathLst>
                <a:path w="198120" h="15239">
                  <a:moveTo>
                    <a:pt x="0" y="15239"/>
                  </a:moveTo>
                  <a:lnTo>
                    <a:pt x="197992" y="15239"/>
                  </a:lnTo>
                  <a:lnTo>
                    <a:pt x="197992" y="0"/>
                  </a:lnTo>
                  <a:lnTo>
                    <a:pt x="0" y="0"/>
                  </a:lnTo>
                  <a:lnTo>
                    <a:pt x="0" y="15239"/>
                  </a:lnTo>
                  <a:close/>
                </a:path>
              </a:pathLst>
            </a:custGeom>
            <a:solidFill>
              <a:srgbClr val="000000"/>
            </a:solidFill>
          </p:spPr>
          <p:txBody>
            <a:bodyPr wrap="square" lIns="0" tIns="0" rIns="0" bIns="0" rtlCol="0"/>
            <a:lstStyle/>
            <a:p/>
          </p:txBody>
        </p:sp>
        <p:sp>
          <p:nvSpPr>
            <p:cNvPr id="426" name="object 426"/>
            <p:cNvSpPr/>
            <p:nvPr/>
          </p:nvSpPr>
          <p:spPr>
            <a:xfrm>
              <a:off x="8172449" y="5212842"/>
              <a:ext cx="0" cy="248920"/>
            </a:xfrm>
            <a:custGeom>
              <a:avLst/>
              <a:gdLst/>
              <a:ahLst/>
              <a:cxnLst/>
              <a:rect l="l" t="t" r="r" b="b"/>
              <a:pathLst>
                <a:path h="248920">
                  <a:moveTo>
                    <a:pt x="0" y="248411"/>
                  </a:moveTo>
                  <a:lnTo>
                    <a:pt x="0" y="0"/>
                  </a:lnTo>
                </a:path>
              </a:pathLst>
            </a:custGeom>
            <a:ln w="13716">
              <a:solidFill>
                <a:srgbClr val="000000"/>
              </a:solidFill>
            </a:ln>
          </p:spPr>
          <p:txBody>
            <a:bodyPr wrap="square" lIns="0" tIns="0" rIns="0" bIns="0" rtlCol="0"/>
            <a:lstStyle/>
            <a:p/>
          </p:txBody>
        </p:sp>
      </p:grpSp>
      <p:sp>
        <p:nvSpPr>
          <p:cNvPr id="427" name="object 427"/>
          <p:cNvSpPr/>
          <p:nvPr/>
        </p:nvSpPr>
        <p:spPr>
          <a:xfrm>
            <a:off x="770381" y="860297"/>
            <a:ext cx="7848600" cy="1270"/>
          </a:xfrm>
          <a:custGeom>
            <a:avLst/>
            <a:gdLst/>
            <a:ahLst/>
            <a:cxnLst/>
            <a:rect l="l" t="t" r="r" b="b"/>
            <a:pathLst>
              <a:path w="7848600" h="1269">
                <a:moveTo>
                  <a:pt x="0" y="0"/>
                </a:moveTo>
                <a:lnTo>
                  <a:pt x="7848600" y="1269"/>
                </a:lnTo>
              </a:path>
            </a:pathLst>
          </a:custGeom>
          <a:ln w="50292">
            <a:solidFill>
              <a:srgbClr val="487CB9"/>
            </a:solidFill>
          </a:ln>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698119"/>
            <a:ext cx="4528922" cy="696595"/>
          </a:xfrm>
          <a:prstGeom prst="rect">
            <a:avLst/>
          </a:prstGeom>
        </p:spPr>
        <p:txBody>
          <a:bodyPr vert="horz" wrap="square" lIns="0" tIns="13335" rIns="0" bIns="0" rtlCol="0">
            <a:spAutoFit/>
          </a:bodyPr>
          <a:lstStyle/>
          <a:p>
            <a:pPr marL="12700">
              <a:lnSpc>
                <a:spcPct val="100000"/>
              </a:lnSpc>
              <a:spcBef>
                <a:spcPts val="105"/>
              </a:spcBef>
            </a:pPr>
            <a:r>
              <a:rPr dirty="0"/>
              <a:t>Inception</a:t>
            </a:r>
            <a:r>
              <a:rPr spc="-55" dirty="0"/>
              <a:t> </a:t>
            </a:r>
            <a:r>
              <a:rPr dirty="0"/>
              <a:t>Phase</a:t>
            </a:r>
            <a:endParaRPr dirty="0"/>
          </a:p>
        </p:txBody>
      </p:sp>
      <p:sp>
        <p:nvSpPr>
          <p:cNvPr id="3" name="object 3"/>
          <p:cNvSpPr txBox="1"/>
          <p:nvPr/>
        </p:nvSpPr>
        <p:spPr>
          <a:xfrm>
            <a:off x="919378" y="1811528"/>
            <a:ext cx="6450965" cy="3028315"/>
          </a:xfrm>
          <a:prstGeom prst="rect">
            <a:avLst/>
          </a:prstGeom>
        </p:spPr>
        <p:txBody>
          <a:bodyPr vert="horz" wrap="square" lIns="0" tIns="15240" rIns="0" bIns="0" rtlCol="0">
            <a:spAutoFit/>
          </a:bodyPr>
          <a:lstStyle/>
          <a:p>
            <a:pPr marL="431165" marR="5080" indent="-419100" algn="just">
              <a:lnSpc>
                <a:spcPct val="99000"/>
              </a:lnSpc>
              <a:spcBef>
                <a:spcPts val="120"/>
              </a:spcBef>
            </a:pPr>
            <a:r>
              <a:rPr sz="3000" dirty="0">
                <a:solidFill>
                  <a:srgbClr val="677480"/>
                </a:solidFill>
                <a:latin typeface="kiloji"/>
                <a:cs typeface="kiloji"/>
              </a:rPr>
              <a:t>▷ </a:t>
            </a:r>
            <a:r>
              <a:rPr sz="2400" spc="-5" dirty="0">
                <a:latin typeface="Arial" panose="020B0604020202020204"/>
                <a:cs typeface="Arial" panose="020B0604020202020204"/>
              </a:rPr>
              <a:t>During </a:t>
            </a:r>
            <a:r>
              <a:rPr sz="2400" dirty="0">
                <a:latin typeface="Arial" panose="020B0604020202020204"/>
                <a:cs typeface="Arial" panose="020B0604020202020204"/>
              </a:rPr>
              <a:t>the </a:t>
            </a:r>
            <a:r>
              <a:rPr sz="2400" spc="-5" dirty="0">
                <a:latin typeface="Arial" panose="020B0604020202020204"/>
                <a:cs typeface="Arial" panose="020B0604020202020204"/>
              </a:rPr>
              <a:t>inception phase, </a:t>
            </a:r>
            <a:r>
              <a:rPr sz="2400" dirty="0">
                <a:latin typeface="Arial" panose="020B0604020202020204"/>
                <a:cs typeface="Arial" panose="020B0604020202020204"/>
              </a:rPr>
              <a:t>the </a:t>
            </a:r>
            <a:r>
              <a:rPr sz="2400" spc="-5" dirty="0">
                <a:latin typeface="Arial" panose="020B0604020202020204"/>
                <a:cs typeface="Arial" panose="020B0604020202020204"/>
              </a:rPr>
              <a:t>basic idea  and structure of </a:t>
            </a:r>
            <a:r>
              <a:rPr sz="2400" dirty="0">
                <a:latin typeface="Arial" panose="020B0604020202020204"/>
                <a:cs typeface="Arial" panose="020B0604020202020204"/>
              </a:rPr>
              <a:t>the project </a:t>
            </a:r>
            <a:r>
              <a:rPr sz="2400" spc="-5" dirty="0">
                <a:latin typeface="Arial" panose="020B0604020202020204"/>
                <a:cs typeface="Arial" panose="020B0604020202020204"/>
              </a:rPr>
              <a:t>is </a:t>
            </a:r>
            <a:r>
              <a:rPr sz="2400" dirty="0">
                <a:latin typeface="Arial" panose="020B0604020202020204"/>
                <a:cs typeface="Arial" panose="020B0604020202020204"/>
              </a:rPr>
              <a:t>determined.  </a:t>
            </a:r>
            <a:r>
              <a:rPr sz="2400" spc="-5" dirty="0">
                <a:latin typeface="Arial" panose="020B0604020202020204"/>
                <a:cs typeface="Arial" panose="020B0604020202020204"/>
              </a:rPr>
              <a:t>The team </a:t>
            </a:r>
            <a:r>
              <a:rPr sz="2400" dirty="0">
                <a:latin typeface="Arial" panose="020B0604020202020204"/>
                <a:cs typeface="Arial" panose="020B0604020202020204"/>
              </a:rPr>
              <a:t>will sit </a:t>
            </a:r>
            <a:r>
              <a:rPr sz="2400" spc="-5" dirty="0">
                <a:latin typeface="Arial" panose="020B0604020202020204"/>
                <a:cs typeface="Arial" panose="020B0604020202020204"/>
              </a:rPr>
              <a:t>down and </a:t>
            </a:r>
            <a:r>
              <a:rPr sz="2400" dirty="0">
                <a:latin typeface="Arial" panose="020B0604020202020204"/>
                <a:cs typeface="Arial" panose="020B0604020202020204"/>
              </a:rPr>
              <a:t>determine </a:t>
            </a:r>
            <a:r>
              <a:rPr sz="2400" spc="-5" dirty="0">
                <a:latin typeface="Arial" panose="020B0604020202020204"/>
                <a:cs typeface="Arial" panose="020B0604020202020204"/>
              </a:rPr>
              <a:t>if </a:t>
            </a:r>
            <a:r>
              <a:rPr sz="2400" dirty="0">
                <a:latin typeface="Arial" panose="020B0604020202020204"/>
                <a:cs typeface="Arial" panose="020B0604020202020204"/>
              </a:rPr>
              <a:t>the  </a:t>
            </a:r>
            <a:r>
              <a:rPr sz="2400" spc="-5" dirty="0">
                <a:latin typeface="Arial" panose="020B0604020202020204"/>
                <a:cs typeface="Arial" panose="020B0604020202020204"/>
              </a:rPr>
              <a:t>project is worth pursuing at all, based on </a:t>
            </a:r>
            <a:r>
              <a:rPr sz="2400" dirty="0">
                <a:latin typeface="Arial" panose="020B0604020202020204"/>
                <a:cs typeface="Arial" panose="020B0604020202020204"/>
              </a:rPr>
              <a:t>the  </a:t>
            </a:r>
            <a:r>
              <a:rPr sz="2400" spc="-5" dirty="0">
                <a:latin typeface="Arial" panose="020B0604020202020204"/>
                <a:cs typeface="Arial" panose="020B0604020202020204"/>
              </a:rPr>
              <a:t>proposed purpose of </a:t>
            </a:r>
            <a:r>
              <a:rPr sz="2400" dirty="0">
                <a:latin typeface="Arial" panose="020B0604020202020204"/>
                <a:cs typeface="Arial" panose="020B0604020202020204"/>
              </a:rPr>
              <a:t>the </a:t>
            </a:r>
            <a:r>
              <a:rPr sz="2400" spc="-5" dirty="0">
                <a:latin typeface="Arial" panose="020B0604020202020204"/>
                <a:cs typeface="Arial" panose="020B0604020202020204"/>
              </a:rPr>
              <a:t>project, </a:t>
            </a:r>
            <a:r>
              <a:rPr sz="2400" dirty="0">
                <a:latin typeface="Arial" panose="020B0604020202020204"/>
                <a:cs typeface="Arial" panose="020B0604020202020204"/>
              </a:rPr>
              <a:t>the  estimated costs (monetary </a:t>
            </a:r>
            <a:r>
              <a:rPr sz="2400" spc="-5" dirty="0">
                <a:latin typeface="Arial" panose="020B0604020202020204"/>
                <a:cs typeface="Arial" panose="020B0604020202020204"/>
              </a:rPr>
              <a:t>and </a:t>
            </a:r>
            <a:r>
              <a:rPr sz="2400" dirty="0">
                <a:latin typeface="Arial" panose="020B0604020202020204"/>
                <a:cs typeface="Arial" panose="020B0604020202020204"/>
              </a:rPr>
              <a:t>time), </a:t>
            </a:r>
            <a:r>
              <a:rPr sz="2400" spc="-5" dirty="0">
                <a:latin typeface="Arial" panose="020B0604020202020204"/>
                <a:cs typeface="Arial" panose="020B0604020202020204"/>
              </a:rPr>
              <a:t>and  what resources will be required to complete  the project once </a:t>
            </a:r>
            <a:r>
              <a:rPr sz="2400" dirty="0">
                <a:latin typeface="Arial" panose="020B0604020202020204"/>
                <a:cs typeface="Arial" panose="020B0604020202020204"/>
              </a:rPr>
              <a:t>the </a:t>
            </a:r>
            <a:r>
              <a:rPr sz="2400" spc="-5" dirty="0">
                <a:latin typeface="Arial" panose="020B0604020202020204"/>
                <a:cs typeface="Arial" panose="020B0604020202020204"/>
              </a:rPr>
              <a:t>green light is</a:t>
            </a:r>
            <a:r>
              <a:rPr sz="2400" spc="55" dirty="0">
                <a:latin typeface="Arial" panose="020B0604020202020204"/>
                <a:cs typeface="Arial" panose="020B0604020202020204"/>
              </a:rPr>
              <a:t> </a:t>
            </a:r>
            <a:r>
              <a:rPr sz="2400" spc="-5" dirty="0">
                <a:latin typeface="Arial" panose="020B0604020202020204"/>
                <a:cs typeface="Arial" panose="020B0604020202020204"/>
              </a:rPr>
              <a:t>given</a:t>
            </a:r>
            <a:endParaRPr sz="2400">
              <a:latin typeface="Arial" panose="020B0604020202020204"/>
              <a:cs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698119"/>
            <a:ext cx="4833722" cy="696595"/>
          </a:xfrm>
          <a:prstGeom prst="rect">
            <a:avLst/>
          </a:prstGeom>
        </p:spPr>
        <p:txBody>
          <a:bodyPr vert="horz" wrap="square" lIns="0" tIns="13335" rIns="0" bIns="0" rtlCol="0">
            <a:spAutoFit/>
          </a:bodyPr>
          <a:lstStyle/>
          <a:p>
            <a:pPr marL="12700">
              <a:lnSpc>
                <a:spcPct val="100000"/>
              </a:lnSpc>
              <a:spcBef>
                <a:spcPts val="105"/>
              </a:spcBef>
            </a:pPr>
            <a:r>
              <a:rPr spc="-5" dirty="0"/>
              <a:t>Elaboration</a:t>
            </a:r>
            <a:r>
              <a:rPr spc="-35" dirty="0"/>
              <a:t> </a:t>
            </a:r>
            <a:r>
              <a:rPr dirty="0"/>
              <a:t>Phase</a:t>
            </a:r>
            <a:endParaRPr dirty="0"/>
          </a:p>
        </p:txBody>
      </p:sp>
      <p:sp>
        <p:nvSpPr>
          <p:cNvPr id="3" name="object 3"/>
          <p:cNvSpPr txBox="1"/>
          <p:nvPr/>
        </p:nvSpPr>
        <p:spPr>
          <a:xfrm>
            <a:off x="919378" y="1811528"/>
            <a:ext cx="6450965" cy="3028315"/>
          </a:xfrm>
          <a:prstGeom prst="rect">
            <a:avLst/>
          </a:prstGeom>
        </p:spPr>
        <p:txBody>
          <a:bodyPr vert="horz" wrap="square" lIns="0" tIns="15240" rIns="0" bIns="0" rtlCol="0">
            <a:spAutoFit/>
          </a:bodyPr>
          <a:lstStyle/>
          <a:p>
            <a:pPr marL="431165" marR="5080" indent="-419100" algn="just">
              <a:lnSpc>
                <a:spcPct val="99000"/>
              </a:lnSpc>
              <a:spcBef>
                <a:spcPts val="120"/>
              </a:spcBef>
            </a:pPr>
            <a:r>
              <a:rPr sz="3000" dirty="0">
                <a:solidFill>
                  <a:srgbClr val="677480"/>
                </a:solidFill>
                <a:latin typeface="kiloji"/>
                <a:cs typeface="kiloji"/>
              </a:rPr>
              <a:t>▷ </a:t>
            </a:r>
            <a:r>
              <a:rPr sz="2400" spc="-5" dirty="0">
                <a:latin typeface="Arial" panose="020B0604020202020204"/>
                <a:cs typeface="Arial" panose="020B0604020202020204"/>
              </a:rPr>
              <a:t>The </a:t>
            </a:r>
            <a:r>
              <a:rPr sz="2400" dirty="0">
                <a:latin typeface="Arial" panose="020B0604020202020204"/>
                <a:cs typeface="Arial" panose="020B0604020202020204"/>
              </a:rPr>
              <a:t>purpose </a:t>
            </a:r>
            <a:r>
              <a:rPr sz="2400" spc="-5" dirty="0">
                <a:latin typeface="Arial" panose="020B0604020202020204"/>
                <a:cs typeface="Arial" panose="020B0604020202020204"/>
              </a:rPr>
              <a:t>of </a:t>
            </a:r>
            <a:r>
              <a:rPr sz="2400" dirty="0">
                <a:latin typeface="Arial" panose="020B0604020202020204"/>
                <a:cs typeface="Arial" panose="020B0604020202020204"/>
              </a:rPr>
              <a:t>the </a:t>
            </a:r>
            <a:r>
              <a:rPr sz="2400" spc="-5" dirty="0">
                <a:latin typeface="Arial" panose="020B0604020202020204"/>
                <a:cs typeface="Arial" panose="020B0604020202020204"/>
              </a:rPr>
              <a:t>elaboration phase is </a:t>
            </a:r>
            <a:r>
              <a:rPr sz="2400" dirty="0">
                <a:latin typeface="Arial" panose="020B0604020202020204"/>
                <a:cs typeface="Arial" panose="020B0604020202020204"/>
              </a:rPr>
              <a:t>to  </a:t>
            </a:r>
            <a:r>
              <a:rPr sz="2400" spc="-5" dirty="0">
                <a:latin typeface="Arial" panose="020B0604020202020204"/>
                <a:cs typeface="Arial" panose="020B0604020202020204"/>
              </a:rPr>
              <a:t>analyze the </a:t>
            </a:r>
            <a:r>
              <a:rPr sz="2400" dirty="0">
                <a:latin typeface="Arial" panose="020B0604020202020204"/>
                <a:cs typeface="Arial" panose="020B0604020202020204"/>
              </a:rPr>
              <a:t>requirements </a:t>
            </a:r>
            <a:r>
              <a:rPr sz="2400" spc="-5" dirty="0">
                <a:latin typeface="Arial" panose="020B0604020202020204"/>
                <a:cs typeface="Arial" panose="020B0604020202020204"/>
              </a:rPr>
              <a:t>and necessary  architecture of </a:t>
            </a:r>
            <a:r>
              <a:rPr sz="2400" dirty="0">
                <a:latin typeface="Arial" panose="020B0604020202020204"/>
                <a:cs typeface="Arial" panose="020B0604020202020204"/>
              </a:rPr>
              <a:t>the </a:t>
            </a:r>
            <a:r>
              <a:rPr sz="2400" spc="-5" dirty="0">
                <a:latin typeface="Arial" panose="020B0604020202020204"/>
                <a:cs typeface="Arial" panose="020B0604020202020204"/>
              </a:rPr>
              <a:t>system. The </a:t>
            </a:r>
            <a:r>
              <a:rPr sz="2400" dirty="0">
                <a:latin typeface="Arial" panose="020B0604020202020204"/>
                <a:cs typeface="Arial" panose="020B0604020202020204"/>
              </a:rPr>
              <a:t>success </a:t>
            </a:r>
            <a:r>
              <a:rPr sz="2400" spc="-5" dirty="0">
                <a:latin typeface="Arial" panose="020B0604020202020204"/>
                <a:cs typeface="Arial" panose="020B0604020202020204"/>
              </a:rPr>
              <a:t>of  </a:t>
            </a:r>
            <a:r>
              <a:rPr sz="2400" dirty="0">
                <a:latin typeface="Arial" panose="020B0604020202020204"/>
                <a:cs typeface="Arial" panose="020B0604020202020204"/>
              </a:rPr>
              <a:t>this </a:t>
            </a:r>
            <a:r>
              <a:rPr sz="2400" spc="-5" dirty="0">
                <a:latin typeface="Arial" panose="020B0604020202020204"/>
                <a:cs typeface="Arial" panose="020B0604020202020204"/>
              </a:rPr>
              <a:t>phase is </a:t>
            </a:r>
            <a:r>
              <a:rPr sz="2400" dirty="0">
                <a:latin typeface="Arial" panose="020B0604020202020204"/>
                <a:cs typeface="Arial" panose="020B0604020202020204"/>
              </a:rPr>
              <a:t>particularly </a:t>
            </a:r>
            <a:r>
              <a:rPr sz="2400" spc="-5" dirty="0">
                <a:latin typeface="Arial" panose="020B0604020202020204"/>
                <a:cs typeface="Arial" panose="020B0604020202020204"/>
              </a:rPr>
              <a:t>critical, as </a:t>
            </a:r>
            <a:r>
              <a:rPr sz="2400" dirty="0">
                <a:latin typeface="Arial" panose="020B0604020202020204"/>
                <a:cs typeface="Arial" panose="020B0604020202020204"/>
              </a:rPr>
              <a:t>the </a:t>
            </a:r>
            <a:r>
              <a:rPr sz="2400" spc="-5" dirty="0">
                <a:latin typeface="Arial" panose="020B0604020202020204"/>
                <a:cs typeface="Arial" panose="020B0604020202020204"/>
              </a:rPr>
              <a:t>final  milestone of </a:t>
            </a:r>
            <a:r>
              <a:rPr sz="2400" dirty="0">
                <a:latin typeface="Arial" panose="020B0604020202020204"/>
                <a:cs typeface="Arial" panose="020B0604020202020204"/>
              </a:rPr>
              <a:t>this </a:t>
            </a:r>
            <a:r>
              <a:rPr sz="2400" spc="-5" dirty="0">
                <a:latin typeface="Arial" panose="020B0604020202020204"/>
                <a:cs typeface="Arial" panose="020B0604020202020204"/>
              </a:rPr>
              <a:t>phase </a:t>
            </a:r>
            <a:r>
              <a:rPr sz="2400" dirty="0">
                <a:latin typeface="Arial" panose="020B0604020202020204"/>
                <a:cs typeface="Arial" panose="020B0604020202020204"/>
              </a:rPr>
              <a:t>signifies the  </a:t>
            </a:r>
            <a:r>
              <a:rPr sz="2400" spc="-5" dirty="0">
                <a:latin typeface="Arial" panose="020B0604020202020204"/>
                <a:cs typeface="Arial" panose="020B0604020202020204"/>
              </a:rPr>
              <a:t>transition </a:t>
            </a:r>
            <a:r>
              <a:rPr sz="2400" dirty="0">
                <a:latin typeface="Arial" panose="020B0604020202020204"/>
                <a:cs typeface="Arial" panose="020B0604020202020204"/>
              </a:rPr>
              <a:t>of the project from </a:t>
            </a:r>
            <a:r>
              <a:rPr sz="2400" spc="-5" dirty="0">
                <a:latin typeface="Arial" panose="020B0604020202020204"/>
                <a:cs typeface="Arial" panose="020B0604020202020204"/>
              </a:rPr>
              <a:t>low-risk </a:t>
            </a:r>
            <a:r>
              <a:rPr sz="2400" dirty="0">
                <a:latin typeface="Arial" panose="020B0604020202020204"/>
                <a:cs typeface="Arial" panose="020B0604020202020204"/>
              </a:rPr>
              <a:t>to </a:t>
            </a:r>
            <a:r>
              <a:rPr sz="2400" spc="-5" dirty="0">
                <a:latin typeface="Arial" panose="020B0604020202020204"/>
                <a:cs typeface="Arial" panose="020B0604020202020204"/>
              </a:rPr>
              <a:t>high-  </a:t>
            </a:r>
            <a:r>
              <a:rPr sz="2400" dirty="0">
                <a:latin typeface="Arial" panose="020B0604020202020204"/>
                <a:cs typeface="Arial" panose="020B0604020202020204"/>
              </a:rPr>
              <a:t>risk, </a:t>
            </a:r>
            <a:r>
              <a:rPr sz="2400" spc="-5" dirty="0">
                <a:latin typeface="Arial" panose="020B0604020202020204"/>
                <a:cs typeface="Arial" panose="020B0604020202020204"/>
              </a:rPr>
              <a:t>since </a:t>
            </a:r>
            <a:r>
              <a:rPr sz="2400" dirty="0">
                <a:latin typeface="Arial" panose="020B0604020202020204"/>
                <a:cs typeface="Arial" panose="020B0604020202020204"/>
              </a:rPr>
              <a:t>the </a:t>
            </a:r>
            <a:r>
              <a:rPr sz="2400" spc="-5" dirty="0">
                <a:latin typeface="Arial" panose="020B0604020202020204"/>
                <a:cs typeface="Arial" panose="020B0604020202020204"/>
              </a:rPr>
              <a:t>actual </a:t>
            </a:r>
            <a:r>
              <a:rPr sz="2400" dirty="0">
                <a:latin typeface="Arial" panose="020B0604020202020204"/>
                <a:cs typeface="Arial" panose="020B0604020202020204"/>
              </a:rPr>
              <a:t>development </a:t>
            </a:r>
            <a:r>
              <a:rPr sz="2400" spc="-5" dirty="0">
                <a:latin typeface="Arial" panose="020B0604020202020204"/>
                <a:cs typeface="Arial" panose="020B0604020202020204"/>
              </a:rPr>
              <a:t>and  coding will </a:t>
            </a:r>
            <a:r>
              <a:rPr sz="2400" dirty="0">
                <a:latin typeface="Arial" panose="020B0604020202020204"/>
                <a:cs typeface="Arial" panose="020B0604020202020204"/>
              </a:rPr>
              <a:t>take </a:t>
            </a:r>
            <a:r>
              <a:rPr sz="2400" spc="-5" dirty="0">
                <a:latin typeface="Arial" panose="020B0604020202020204"/>
                <a:cs typeface="Arial" panose="020B0604020202020204"/>
              </a:rPr>
              <a:t>place in </a:t>
            </a:r>
            <a:r>
              <a:rPr sz="2400" dirty="0">
                <a:latin typeface="Arial" panose="020B0604020202020204"/>
                <a:cs typeface="Arial" panose="020B0604020202020204"/>
              </a:rPr>
              <a:t>the </a:t>
            </a:r>
            <a:r>
              <a:rPr sz="2400" spc="-5" dirty="0">
                <a:latin typeface="Arial" panose="020B0604020202020204"/>
                <a:cs typeface="Arial" panose="020B0604020202020204"/>
              </a:rPr>
              <a:t>following</a:t>
            </a:r>
            <a:r>
              <a:rPr sz="2400" spc="95" dirty="0">
                <a:latin typeface="Arial" panose="020B0604020202020204"/>
                <a:cs typeface="Arial" panose="020B0604020202020204"/>
              </a:rPr>
              <a:t> </a:t>
            </a:r>
            <a:r>
              <a:rPr sz="2400" spc="-5" dirty="0">
                <a:latin typeface="Arial" panose="020B0604020202020204"/>
                <a:cs typeface="Arial" panose="020B0604020202020204"/>
              </a:rPr>
              <a:t>phase.</a:t>
            </a:r>
            <a:endParaRPr sz="2400" dirty="0">
              <a:latin typeface="Arial" panose="020B0604020202020204"/>
              <a:cs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698119"/>
            <a:ext cx="5214722" cy="696595"/>
          </a:xfrm>
          <a:prstGeom prst="rect">
            <a:avLst/>
          </a:prstGeom>
        </p:spPr>
        <p:txBody>
          <a:bodyPr vert="horz" wrap="square" lIns="0" tIns="13335" rIns="0" bIns="0" rtlCol="0">
            <a:spAutoFit/>
          </a:bodyPr>
          <a:lstStyle/>
          <a:p>
            <a:pPr marL="12700">
              <a:lnSpc>
                <a:spcPct val="100000"/>
              </a:lnSpc>
              <a:spcBef>
                <a:spcPts val="105"/>
              </a:spcBef>
            </a:pPr>
            <a:r>
              <a:rPr spc="-5" dirty="0"/>
              <a:t>Construction</a:t>
            </a:r>
            <a:r>
              <a:rPr spc="-25" dirty="0"/>
              <a:t> </a:t>
            </a:r>
            <a:r>
              <a:rPr dirty="0"/>
              <a:t>Phase</a:t>
            </a:r>
            <a:endParaRPr dirty="0"/>
          </a:p>
        </p:txBody>
      </p:sp>
      <p:sp>
        <p:nvSpPr>
          <p:cNvPr id="3" name="object 3"/>
          <p:cNvSpPr txBox="1"/>
          <p:nvPr/>
        </p:nvSpPr>
        <p:spPr>
          <a:xfrm>
            <a:off x="919378" y="1811528"/>
            <a:ext cx="6449695" cy="1931035"/>
          </a:xfrm>
          <a:prstGeom prst="rect">
            <a:avLst/>
          </a:prstGeom>
        </p:spPr>
        <p:txBody>
          <a:bodyPr vert="horz" wrap="square" lIns="0" tIns="17145" rIns="0" bIns="0" rtlCol="0">
            <a:spAutoFit/>
          </a:bodyPr>
          <a:lstStyle/>
          <a:p>
            <a:pPr marL="431165" marR="5080" indent="-419100" algn="just">
              <a:lnSpc>
                <a:spcPct val="99000"/>
              </a:lnSpc>
              <a:spcBef>
                <a:spcPts val="135"/>
              </a:spcBef>
            </a:pPr>
            <a:r>
              <a:rPr sz="3000" dirty="0">
                <a:solidFill>
                  <a:srgbClr val="677480"/>
                </a:solidFill>
                <a:latin typeface="kiloji"/>
                <a:cs typeface="kiloji"/>
              </a:rPr>
              <a:t>▷ </a:t>
            </a:r>
            <a:r>
              <a:rPr sz="2400" dirty="0">
                <a:latin typeface="Arial" panose="020B0604020202020204"/>
                <a:cs typeface="Arial" panose="020B0604020202020204"/>
              </a:rPr>
              <a:t>the </a:t>
            </a:r>
            <a:r>
              <a:rPr sz="2400" spc="-5" dirty="0">
                <a:latin typeface="Arial" panose="020B0604020202020204"/>
                <a:cs typeface="Arial" panose="020B0604020202020204"/>
              </a:rPr>
              <a:t>construction </a:t>
            </a:r>
            <a:r>
              <a:rPr sz="2400" dirty="0">
                <a:latin typeface="Arial" panose="020B0604020202020204"/>
                <a:cs typeface="Arial" panose="020B0604020202020204"/>
              </a:rPr>
              <a:t>phase </a:t>
            </a:r>
            <a:r>
              <a:rPr sz="2400" spc="-5" dirty="0">
                <a:latin typeface="Arial" panose="020B0604020202020204"/>
                <a:cs typeface="Arial" panose="020B0604020202020204"/>
              </a:rPr>
              <a:t>is </a:t>
            </a:r>
            <a:r>
              <a:rPr sz="2400" dirty="0">
                <a:latin typeface="Arial" panose="020B0604020202020204"/>
                <a:cs typeface="Arial" panose="020B0604020202020204"/>
              </a:rPr>
              <a:t>when the coding  </a:t>
            </a:r>
            <a:r>
              <a:rPr sz="2400" spc="-5" dirty="0">
                <a:latin typeface="Arial" panose="020B0604020202020204"/>
                <a:cs typeface="Arial" panose="020B0604020202020204"/>
              </a:rPr>
              <a:t>and </a:t>
            </a:r>
            <a:r>
              <a:rPr sz="2400" dirty="0">
                <a:latin typeface="Arial" panose="020B0604020202020204"/>
                <a:cs typeface="Arial" panose="020B0604020202020204"/>
              </a:rPr>
              <a:t>implementation </a:t>
            </a:r>
            <a:r>
              <a:rPr sz="2400" spc="-5" dirty="0">
                <a:latin typeface="Arial" panose="020B0604020202020204"/>
                <a:cs typeface="Arial" panose="020B0604020202020204"/>
              </a:rPr>
              <a:t>of all application  features </a:t>
            </a:r>
            <a:r>
              <a:rPr sz="2400" dirty="0">
                <a:latin typeface="Arial" panose="020B0604020202020204"/>
                <a:cs typeface="Arial" panose="020B0604020202020204"/>
              </a:rPr>
              <a:t>will take </a:t>
            </a:r>
            <a:r>
              <a:rPr sz="2400" spc="-5" dirty="0">
                <a:latin typeface="Arial" panose="020B0604020202020204"/>
                <a:cs typeface="Arial" panose="020B0604020202020204"/>
              </a:rPr>
              <a:t>place. </a:t>
            </a:r>
            <a:r>
              <a:rPr sz="2400" dirty="0">
                <a:latin typeface="Arial" panose="020B0604020202020204"/>
                <a:cs typeface="Arial" panose="020B0604020202020204"/>
              </a:rPr>
              <a:t>This </a:t>
            </a:r>
            <a:r>
              <a:rPr sz="2400" spc="-5" dirty="0">
                <a:latin typeface="Arial" panose="020B0604020202020204"/>
                <a:cs typeface="Arial" panose="020B0604020202020204"/>
              </a:rPr>
              <a:t>period is </a:t>
            </a:r>
            <a:r>
              <a:rPr sz="2400" dirty="0">
                <a:latin typeface="Arial" panose="020B0604020202020204"/>
                <a:cs typeface="Arial" panose="020B0604020202020204"/>
              </a:rPr>
              <a:t>also  </a:t>
            </a:r>
            <a:r>
              <a:rPr sz="2400" spc="-5" dirty="0">
                <a:latin typeface="Arial" panose="020B0604020202020204"/>
                <a:cs typeface="Arial" panose="020B0604020202020204"/>
              </a:rPr>
              <a:t>where integrations with other services </a:t>
            </a:r>
            <a:r>
              <a:rPr sz="2400" dirty="0">
                <a:latin typeface="Arial" panose="020B0604020202020204"/>
                <a:cs typeface="Arial" panose="020B0604020202020204"/>
              </a:rPr>
              <a:t>or  </a:t>
            </a:r>
            <a:r>
              <a:rPr sz="2400" spc="-5" dirty="0">
                <a:latin typeface="Arial" panose="020B0604020202020204"/>
                <a:cs typeface="Arial" panose="020B0604020202020204"/>
              </a:rPr>
              <a:t>existing software should</a:t>
            </a:r>
            <a:r>
              <a:rPr sz="2400" spc="55" dirty="0">
                <a:latin typeface="Arial" panose="020B0604020202020204"/>
                <a:cs typeface="Arial" panose="020B0604020202020204"/>
              </a:rPr>
              <a:t> </a:t>
            </a:r>
            <a:r>
              <a:rPr sz="2400" spc="-5" dirty="0">
                <a:latin typeface="Arial" panose="020B0604020202020204"/>
                <a:cs typeface="Arial" panose="020B0604020202020204"/>
              </a:rPr>
              <a:t>occur.</a:t>
            </a:r>
            <a:endParaRPr sz="2400">
              <a:latin typeface="Arial" panose="020B0604020202020204"/>
              <a:cs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628599"/>
            <a:ext cx="4909922" cy="697230"/>
          </a:xfrm>
          <a:prstGeom prst="rect">
            <a:avLst/>
          </a:prstGeom>
        </p:spPr>
        <p:txBody>
          <a:bodyPr vert="horz" wrap="square" lIns="0" tIns="13335" rIns="0" bIns="0" rtlCol="0">
            <a:spAutoFit/>
          </a:bodyPr>
          <a:lstStyle/>
          <a:p>
            <a:pPr marL="12700">
              <a:lnSpc>
                <a:spcPct val="100000"/>
              </a:lnSpc>
              <a:spcBef>
                <a:spcPts val="105"/>
              </a:spcBef>
            </a:pPr>
            <a:r>
              <a:rPr b="1" spc="-5" dirty="0">
                <a:latin typeface="Carlito"/>
                <a:cs typeface="Carlito"/>
              </a:rPr>
              <a:t>Transition</a:t>
            </a:r>
            <a:r>
              <a:rPr b="1" spc="-75" dirty="0">
                <a:latin typeface="Carlito"/>
                <a:cs typeface="Carlito"/>
              </a:rPr>
              <a:t> </a:t>
            </a:r>
            <a:r>
              <a:rPr b="1" spc="-5" dirty="0">
                <a:latin typeface="Carlito"/>
                <a:cs typeface="Carlito"/>
              </a:rPr>
              <a:t>Phase</a:t>
            </a:r>
            <a:endParaRPr b="1" spc="-5" dirty="0">
              <a:latin typeface="Carlito"/>
              <a:cs typeface="Carlito"/>
            </a:endParaRPr>
          </a:p>
        </p:txBody>
      </p:sp>
      <p:sp>
        <p:nvSpPr>
          <p:cNvPr id="3" name="object 3"/>
          <p:cNvSpPr txBox="1"/>
          <p:nvPr/>
        </p:nvSpPr>
        <p:spPr>
          <a:xfrm>
            <a:off x="919378" y="1887728"/>
            <a:ext cx="2021205" cy="391160"/>
          </a:xfrm>
          <a:prstGeom prst="rect">
            <a:avLst/>
          </a:prstGeom>
        </p:spPr>
        <p:txBody>
          <a:bodyPr vert="horz" wrap="square" lIns="0" tIns="12700" rIns="0" bIns="0" rtlCol="0">
            <a:spAutoFit/>
          </a:bodyPr>
          <a:lstStyle/>
          <a:p>
            <a:pPr marL="12700">
              <a:lnSpc>
                <a:spcPct val="100000"/>
              </a:lnSpc>
              <a:spcBef>
                <a:spcPts val="100"/>
              </a:spcBef>
              <a:tabLst>
                <a:tab pos="771525" algn="l"/>
              </a:tabLst>
            </a:pPr>
            <a:r>
              <a:rPr sz="2400" spc="-5" dirty="0">
                <a:latin typeface="Arial" panose="020B0604020202020204"/>
                <a:cs typeface="Arial" panose="020B0604020202020204"/>
              </a:rPr>
              <a:t>The	transition</a:t>
            </a:r>
            <a:endParaRPr sz="2400">
              <a:latin typeface="Arial" panose="020B0604020202020204"/>
              <a:cs typeface="Arial" panose="020B0604020202020204"/>
            </a:endParaRPr>
          </a:p>
        </p:txBody>
      </p:sp>
      <p:sp>
        <p:nvSpPr>
          <p:cNvPr id="4" name="object 4"/>
          <p:cNvSpPr txBox="1"/>
          <p:nvPr/>
        </p:nvSpPr>
        <p:spPr>
          <a:xfrm>
            <a:off x="3149345" y="1887728"/>
            <a:ext cx="4218305" cy="391160"/>
          </a:xfrm>
          <a:prstGeom prst="rect">
            <a:avLst/>
          </a:prstGeom>
        </p:spPr>
        <p:txBody>
          <a:bodyPr vert="horz" wrap="square" lIns="0" tIns="12700" rIns="0" bIns="0" rtlCol="0">
            <a:spAutoFit/>
          </a:bodyPr>
          <a:lstStyle/>
          <a:p>
            <a:pPr marL="12700">
              <a:lnSpc>
                <a:spcPct val="100000"/>
              </a:lnSpc>
              <a:spcBef>
                <a:spcPts val="100"/>
              </a:spcBef>
              <a:tabLst>
                <a:tab pos="1078865" algn="l"/>
                <a:tab pos="1533525" algn="l"/>
                <a:tab pos="2494915" algn="l"/>
                <a:tab pos="3153410" algn="l"/>
              </a:tabLst>
            </a:pPr>
            <a:r>
              <a:rPr sz="2400" spc="-5" dirty="0">
                <a:latin typeface="Arial" panose="020B0604020202020204"/>
                <a:cs typeface="Arial" panose="020B0604020202020204"/>
              </a:rPr>
              <a:t>ph</a:t>
            </a:r>
            <a:r>
              <a:rPr sz="2400" spc="-15" dirty="0">
                <a:latin typeface="Arial" panose="020B0604020202020204"/>
                <a:cs typeface="Arial" panose="020B0604020202020204"/>
              </a:rPr>
              <a:t>a</a:t>
            </a:r>
            <a:r>
              <a:rPr sz="2400" spc="5" dirty="0">
                <a:latin typeface="Arial" panose="020B0604020202020204"/>
                <a:cs typeface="Arial" panose="020B0604020202020204"/>
              </a:rPr>
              <a:t>s</a:t>
            </a:r>
            <a:r>
              <a:rPr sz="2400" spc="-5" dirty="0">
                <a:latin typeface="Arial" panose="020B0604020202020204"/>
                <a:cs typeface="Arial" panose="020B0604020202020204"/>
              </a:rPr>
              <a:t>e</a:t>
            </a:r>
            <a:r>
              <a:rPr sz="2400" dirty="0">
                <a:latin typeface="Arial" panose="020B0604020202020204"/>
                <a:cs typeface="Arial" panose="020B0604020202020204"/>
              </a:rPr>
              <a:t>	</a:t>
            </a:r>
            <a:r>
              <a:rPr sz="2400" spc="-10" dirty="0">
                <a:latin typeface="Arial" panose="020B0604020202020204"/>
                <a:cs typeface="Arial" panose="020B0604020202020204"/>
              </a:rPr>
              <a:t>i</a:t>
            </a:r>
            <a:r>
              <a:rPr sz="2400" spc="-5" dirty="0">
                <a:latin typeface="Arial" panose="020B0604020202020204"/>
                <a:cs typeface="Arial" panose="020B0604020202020204"/>
              </a:rPr>
              <a:t>s</a:t>
            </a:r>
            <a:r>
              <a:rPr sz="2400" dirty="0">
                <a:latin typeface="Arial" panose="020B0604020202020204"/>
                <a:cs typeface="Arial" panose="020B0604020202020204"/>
              </a:rPr>
              <a:t>	</a:t>
            </a:r>
            <a:r>
              <a:rPr sz="2400" spc="-5" dirty="0">
                <a:latin typeface="Arial" panose="020B0604020202020204"/>
                <a:cs typeface="Arial" panose="020B0604020202020204"/>
              </a:rPr>
              <a:t>w</a:t>
            </a:r>
            <a:r>
              <a:rPr sz="2400" spc="-15" dirty="0">
                <a:latin typeface="Arial" panose="020B0604020202020204"/>
                <a:cs typeface="Arial" panose="020B0604020202020204"/>
              </a:rPr>
              <a:t>h</a:t>
            </a:r>
            <a:r>
              <a:rPr sz="2400" spc="-5" dirty="0">
                <a:latin typeface="Arial" panose="020B0604020202020204"/>
                <a:cs typeface="Arial" panose="020B0604020202020204"/>
              </a:rPr>
              <a:t>en</a:t>
            </a:r>
            <a:r>
              <a:rPr sz="2400" dirty="0">
                <a:latin typeface="Arial" panose="020B0604020202020204"/>
                <a:cs typeface="Arial" panose="020B0604020202020204"/>
              </a:rPr>
              <a:t>	the	</a:t>
            </a:r>
            <a:r>
              <a:rPr sz="2400" spc="-5" dirty="0">
                <a:latin typeface="Arial" panose="020B0604020202020204"/>
                <a:cs typeface="Arial" panose="020B0604020202020204"/>
              </a:rPr>
              <a:t>finish</a:t>
            </a:r>
            <a:r>
              <a:rPr sz="2400" dirty="0">
                <a:latin typeface="Arial" panose="020B0604020202020204"/>
                <a:cs typeface="Arial" panose="020B0604020202020204"/>
              </a:rPr>
              <a:t>e</a:t>
            </a:r>
            <a:r>
              <a:rPr sz="2400" spc="-5" dirty="0">
                <a:latin typeface="Arial" panose="020B0604020202020204"/>
                <a:cs typeface="Arial" panose="020B0604020202020204"/>
              </a:rPr>
              <a:t>d</a:t>
            </a:r>
            <a:endParaRPr sz="2400">
              <a:latin typeface="Arial" panose="020B0604020202020204"/>
              <a:cs typeface="Arial" panose="020B0604020202020204"/>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00000"/>
              </a:lnSpc>
              <a:spcBef>
                <a:spcPts val="100"/>
              </a:spcBef>
            </a:pPr>
            <a:r>
              <a:rPr spc="-5" dirty="0"/>
              <a:t>product is finally </a:t>
            </a:r>
            <a:r>
              <a:rPr dirty="0"/>
              <a:t>released and delivered to  customers. </a:t>
            </a:r>
            <a:r>
              <a:rPr spc="-5" dirty="0"/>
              <a:t>However, </a:t>
            </a:r>
            <a:r>
              <a:rPr dirty="0"/>
              <a:t>the </a:t>
            </a:r>
            <a:r>
              <a:rPr spc="-5" dirty="0"/>
              <a:t>transition phase </a:t>
            </a:r>
            <a:r>
              <a:rPr spc="-10" dirty="0"/>
              <a:t>is  </a:t>
            </a:r>
            <a:r>
              <a:rPr spc="-5" dirty="0"/>
              <a:t>more than just </a:t>
            </a:r>
            <a:r>
              <a:rPr dirty="0"/>
              <a:t>the </a:t>
            </a:r>
            <a:r>
              <a:rPr spc="-5" dirty="0"/>
              <a:t>process of </a:t>
            </a:r>
            <a:r>
              <a:rPr dirty="0"/>
              <a:t>deployment; </a:t>
            </a:r>
            <a:r>
              <a:rPr spc="-5" dirty="0"/>
              <a:t>it  </a:t>
            </a:r>
            <a:r>
              <a:rPr dirty="0"/>
              <a:t>must </a:t>
            </a:r>
            <a:r>
              <a:rPr spc="-5" dirty="0"/>
              <a:t>also </a:t>
            </a:r>
            <a:r>
              <a:rPr dirty="0"/>
              <a:t>handle </a:t>
            </a:r>
            <a:r>
              <a:rPr spc="-5" dirty="0"/>
              <a:t>all </a:t>
            </a:r>
            <a:r>
              <a:rPr dirty="0"/>
              <a:t>post-release </a:t>
            </a:r>
            <a:r>
              <a:rPr spc="-5" dirty="0"/>
              <a:t>support, </a:t>
            </a:r>
            <a:r>
              <a:rPr dirty="0"/>
              <a:t>bug  </a:t>
            </a:r>
            <a:r>
              <a:rPr spc="-5" dirty="0"/>
              <a:t>fixes, patches, and so</a:t>
            </a:r>
            <a:r>
              <a:rPr spc="10" dirty="0"/>
              <a:t> </a:t>
            </a:r>
            <a:r>
              <a:rPr dirty="0"/>
              <a:t>forth.</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1" y="164668"/>
            <a:ext cx="2542920" cy="697230"/>
          </a:xfrm>
          <a:prstGeom prst="rect">
            <a:avLst/>
          </a:prstGeom>
        </p:spPr>
        <p:txBody>
          <a:bodyPr vert="horz" wrap="square" lIns="0" tIns="13335" rIns="0" bIns="0" rtlCol="0">
            <a:spAutoFit/>
          </a:bodyPr>
          <a:lstStyle/>
          <a:p>
            <a:pPr marL="12700">
              <a:lnSpc>
                <a:spcPct val="100000"/>
              </a:lnSpc>
              <a:spcBef>
                <a:spcPts val="105"/>
              </a:spcBef>
            </a:pPr>
            <a:r>
              <a:rPr dirty="0"/>
              <a:t>Summary</a:t>
            </a:r>
            <a:endParaRPr dirty="0"/>
          </a:p>
        </p:txBody>
      </p:sp>
      <p:sp>
        <p:nvSpPr>
          <p:cNvPr id="3" name="object 3"/>
          <p:cNvSpPr/>
          <p:nvPr/>
        </p:nvSpPr>
        <p:spPr>
          <a:xfrm>
            <a:off x="688086" y="10675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
        <p:nvSpPr>
          <p:cNvPr id="4" name="object 4"/>
          <p:cNvSpPr txBox="1"/>
          <p:nvPr/>
        </p:nvSpPr>
        <p:spPr>
          <a:xfrm>
            <a:off x="688035" y="1139444"/>
            <a:ext cx="7942580" cy="3788410"/>
          </a:xfrm>
          <a:prstGeom prst="rect">
            <a:avLst/>
          </a:prstGeom>
        </p:spPr>
        <p:txBody>
          <a:bodyPr vert="horz" wrap="square" lIns="0" tIns="635" rIns="0" bIns="0" rtlCol="0">
            <a:spAutoFit/>
          </a:bodyPr>
          <a:lstStyle/>
          <a:p>
            <a:pPr marL="355600" marR="487680" indent="-342900">
              <a:lnSpc>
                <a:spcPct val="103000"/>
              </a:lnSpc>
              <a:spcBef>
                <a:spcPts val="5"/>
              </a:spcBef>
              <a:buFont typeface="Arial" panose="020B0604020202020204"/>
              <a:buChar char="•"/>
              <a:tabLst>
                <a:tab pos="354965" algn="l"/>
                <a:tab pos="355600" algn="l"/>
              </a:tabLst>
            </a:pPr>
            <a:r>
              <a:rPr sz="3200" spc="-5" dirty="0">
                <a:latin typeface="Carlito"/>
                <a:cs typeface="Carlito"/>
              </a:rPr>
              <a:t>S</a:t>
            </a:r>
            <a:r>
              <a:rPr sz="2800" spc="-5" dirty="0">
                <a:latin typeface="Arial" panose="020B0604020202020204"/>
                <a:cs typeface="Arial" panose="020B0604020202020204"/>
              </a:rPr>
              <a:t>oftware Process defines the methodology to  </a:t>
            </a:r>
            <a:r>
              <a:rPr sz="2800" dirty="0">
                <a:latin typeface="Arial" panose="020B0604020202020204"/>
                <a:cs typeface="Arial" panose="020B0604020202020204"/>
              </a:rPr>
              <a:t>construct </a:t>
            </a:r>
            <a:r>
              <a:rPr sz="2800" spc="-5" dirty="0">
                <a:latin typeface="Arial" panose="020B0604020202020204"/>
                <a:cs typeface="Arial" panose="020B0604020202020204"/>
              </a:rPr>
              <a:t>a</a:t>
            </a:r>
            <a:r>
              <a:rPr sz="2800" spc="-30" dirty="0">
                <a:latin typeface="Arial" panose="020B0604020202020204"/>
                <a:cs typeface="Arial" panose="020B0604020202020204"/>
              </a:rPr>
              <a:t> </a:t>
            </a:r>
            <a:r>
              <a:rPr sz="2800" spc="-5" dirty="0">
                <a:latin typeface="Arial" panose="020B0604020202020204"/>
                <a:cs typeface="Arial" panose="020B0604020202020204"/>
              </a:rPr>
              <a:t>software.</a:t>
            </a:r>
            <a:endParaRPr sz="2800">
              <a:latin typeface="Arial" panose="020B0604020202020204"/>
              <a:cs typeface="Arial" panose="020B0604020202020204"/>
            </a:endParaRPr>
          </a:p>
          <a:p>
            <a:pPr marL="355600" marR="5080" indent="-342900">
              <a:lnSpc>
                <a:spcPct val="100000"/>
              </a:lnSpc>
              <a:spcBef>
                <a:spcPts val="765"/>
              </a:spcBef>
              <a:buChar char="•"/>
              <a:tabLst>
                <a:tab pos="354965" algn="l"/>
                <a:tab pos="355600" algn="l"/>
              </a:tabLst>
            </a:pPr>
            <a:r>
              <a:rPr sz="2800" spc="-5" dirty="0">
                <a:latin typeface="Arial" panose="020B0604020202020204"/>
                <a:cs typeface="Arial" panose="020B0604020202020204"/>
              </a:rPr>
              <a:t>Essential software process phases are</a:t>
            </a:r>
            <a:r>
              <a:rPr sz="2800" spc="-275" dirty="0">
                <a:latin typeface="Arial" panose="020B0604020202020204"/>
                <a:cs typeface="Arial" panose="020B0604020202020204"/>
              </a:rPr>
              <a:t> </a:t>
            </a:r>
            <a:r>
              <a:rPr sz="2800" dirty="0">
                <a:latin typeface="Arial" panose="020B0604020202020204"/>
                <a:cs typeface="Arial" panose="020B0604020202020204"/>
              </a:rPr>
              <a:t>Analysis,  </a:t>
            </a:r>
            <a:r>
              <a:rPr sz="2800" spc="-5" dirty="0">
                <a:latin typeface="Arial" panose="020B0604020202020204"/>
                <a:cs typeface="Arial" panose="020B0604020202020204"/>
              </a:rPr>
              <a:t>Design, code </a:t>
            </a:r>
            <a:r>
              <a:rPr sz="2800" dirty="0">
                <a:latin typeface="Arial" panose="020B0604020202020204"/>
                <a:cs typeface="Arial" panose="020B0604020202020204"/>
              </a:rPr>
              <a:t>and</a:t>
            </a:r>
            <a:r>
              <a:rPr sz="2800" spc="-25" dirty="0">
                <a:latin typeface="Arial" panose="020B0604020202020204"/>
                <a:cs typeface="Arial" panose="020B0604020202020204"/>
              </a:rPr>
              <a:t> </a:t>
            </a:r>
            <a:r>
              <a:rPr sz="2800" dirty="0">
                <a:latin typeface="Arial" panose="020B0604020202020204"/>
                <a:cs typeface="Arial" panose="020B0604020202020204"/>
              </a:rPr>
              <a:t>maintenance.</a:t>
            </a:r>
            <a:endParaRPr sz="2800">
              <a:latin typeface="Arial" panose="020B0604020202020204"/>
              <a:cs typeface="Arial" panose="020B0604020202020204"/>
            </a:endParaRPr>
          </a:p>
          <a:p>
            <a:pPr marL="355600" marR="1119505" indent="-342900">
              <a:lnSpc>
                <a:spcPct val="100000"/>
              </a:lnSpc>
              <a:spcBef>
                <a:spcPts val="700"/>
              </a:spcBef>
              <a:buChar char="•"/>
              <a:tabLst>
                <a:tab pos="354965" algn="l"/>
                <a:tab pos="355600" algn="l"/>
              </a:tabLst>
            </a:pPr>
            <a:r>
              <a:rPr sz="2800" spc="-5" dirty="0">
                <a:latin typeface="Arial" panose="020B0604020202020204"/>
                <a:cs typeface="Arial" panose="020B0604020202020204"/>
              </a:rPr>
              <a:t>Software model </a:t>
            </a:r>
            <a:r>
              <a:rPr sz="2800" dirty="0">
                <a:latin typeface="Arial" panose="020B0604020202020204"/>
                <a:cs typeface="Arial" panose="020B0604020202020204"/>
              </a:rPr>
              <a:t>describes </a:t>
            </a:r>
            <a:r>
              <a:rPr sz="2800" spc="-5" dirty="0">
                <a:latin typeface="Arial" panose="020B0604020202020204"/>
                <a:cs typeface="Arial" panose="020B0604020202020204"/>
              </a:rPr>
              <a:t>the way how a  software </a:t>
            </a:r>
            <a:r>
              <a:rPr sz="2800" dirty="0">
                <a:latin typeface="Arial" panose="020B0604020202020204"/>
                <a:cs typeface="Arial" panose="020B0604020202020204"/>
              </a:rPr>
              <a:t>can </a:t>
            </a:r>
            <a:r>
              <a:rPr sz="2800" spc="-5" dirty="0">
                <a:latin typeface="Arial" panose="020B0604020202020204"/>
                <a:cs typeface="Arial" panose="020B0604020202020204"/>
              </a:rPr>
              <a:t>be</a:t>
            </a:r>
            <a:r>
              <a:rPr sz="2800" spc="-25" dirty="0">
                <a:latin typeface="Arial" panose="020B0604020202020204"/>
                <a:cs typeface="Arial" panose="020B0604020202020204"/>
              </a:rPr>
              <a:t> </a:t>
            </a:r>
            <a:r>
              <a:rPr sz="2800" dirty="0">
                <a:latin typeface="Arial" panose="020B0604020202020204"/>
                <a:cs typeface="Arial" panose="020B0604020202020204"/>
              </a:rPr>
              <a:t>reused.</a:t>
            </a:r>
            <a:endParaRPr sz="2800">
              <a:latin typeface="Arial" panose="020B0604020202020204"/>
              <a:cs typeface="Arial" panose="020B0604020202020204"/>
            </a:endParaRPr>
          </a:p>
          <a:p>
            <a:pPr marL="355600" marR="82550" indent="-342900">
              <a:lnSpc>
                <a:spcPct val="100000"/>
              </a:lnSpc>
              <a:spcBef>
                <a:spcPts val="700"/>
              </a:spcBef>
              <a:buChar char="•"/>
              <a:tabLst>
                <a:tab pos="354965" algn="l"/>
                <a:tab pos="355600" algn="l"/>
              </a:tabLst>
            </a:pPr>
            <a:r>
              <a:rPr sz="2800" spc="-5" dirty="0">
                <a:latin typeface="Arial" panose="020B0604020202020204"/>
                <a:cs typeface="Arial" panose="020B0604020202020204"/>
              </a:rPr>
              <a:t>Any model or the combination of models can be  used as </a:t>
            </a:r>
            <a:r>
              <a:rPr sz="2800" dirty="0">
                <a:latin typeface="Arial" panose="020B0604020202020204"/>
                <a:cs typeface="Arial" panose="020B0604020202020204"/>
              </a:rPr>
              <a:t>according </a:t>
            </a:r>
            <a:r>
              <a:rPr sz="2800" spc="-5" dirty="0">
                <a:latin typeface="Arial" panose="020B0604020202020204"/>
                <a:cs typeface="Arial" panose="020B0604020202020204"/>
              </a:rPr>
              <a:t>to the </a:t>
            </a:r>
            <a:r>
              <a:rPr sz="2800" dirty="0">
                <a:latin typeface="Arial" panose="020B0604020202020204"/>
                <a:cs typeface="Arial" panose="020B0604020202020204"/>
              </a:rPr>
              <a:t>nature of</a:t>
            </a:r>
            <a:r>
              <a:rPr sz="2800" spc="5" dirty="0">
                <a:latin typeface="Arial" panose="020B0604020202020204"/>
                <a:cs typeface="Arial" panose="020B0604020202020204"/>
              </a:rPr>
              <a:t> </a:t>
            </a:r>
            <a:r>
              <a:rPr sz="2800" spc="-5" dirty="0">
                <a:latin typeface="Arial" panose="020B0604020202020204"/>
                <a:cs typeface="Arial" panose="020B0604020202020204"/>
              </a:rPr>
              <a:t>software.</a:t>
            </a:r>
            <a:endParaRPr sz="2800">
              <a:latin typeface="Arial" panose="020B0604020202020204"/>
              <a:cs typeface="Arial" panose="020B0604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356347" y="6754367"/>
            <a:ext cx="1788160" cy="104139"/>
            <a:chOff x="7356347" y="6754367"/>
            <a:chExt cx="1788160" cy="104139"/>
          </a:xfrm>
        </p:grpSpPr>
        <p:sp>
          <p:nvSpPr>
            <p:cNvPr id="3" name="object 3"/>
            <p:cNvSpPr/>
            <p:nvPr/>
          </p:nvSpPr>
          <p:spPr>
            <a:xfrm>
              <a:off x="7356347" y="6754367"/>
              <a:ext cx="893444" cy="104139"/>
            </a:xfrm>
            <a:custGeom>
              <a:avLst/>
              <a:gdLst/>
              <a:ahLst/>
              <a:cxnLst/>
              <a:rect l="l" t="t" r="r" b="b"/>
              <a:pathLst>
                <a:path w="893445" h="104140">
                  <a:moveTo>
                    <a:pt x="893063" y="0"/>
                  </a:moveTo>
                  <a:lnTo>
                    <a:pt x="0" y="0"/>
                  </a:lnTo>
                  <a:lnTo>
                    <a:pt x="0" y="103632"/>
                  </a:lnTo>
                  <a:lnTo>
                    <a:pt x="893063" y="103632"/>
                  </a:lnTo>
                  <a:lnTo>
                    <a:pt x="893063" y="0"/>
                  </a:lnTo>
                  <a:close/>
                </a:path>
              </a:pathLst>
            </a:custGeom>
            <a:solidFill>
              <a:srgbClr val="FF9615"/>
            </a:solidFill>
          </p:spPr>
          <p:txBody>
            <a:bodyPr wrap="square" lIns="0" tIns="0" rIns="0" bIns="0" rtlCol="0"/>
            <a:lstStyle/>
            <a:p/>
          </p:txBody>
        </p:sp>
        <p:sp>
          <p:nvSpPr>
            <p:cNvPr id="4" name="object 4"/>
            <p:cNvSpPr/>
            <p:nvPr/>
          </p:nvSpPr>
          <p:spPr>
            <a:xfrm>
              <a:off x="8250935" y="6754367"/>
              <a:ext cx="893444" cy="104139"/>
            </a:xfrm>
            <a:custGeom>
              <a:avLst/>
              <a:gdLst/>
              <a:ahLst/>
              <a:cxnLst/>
              <a:rect l="l" t="t" r="r" b="b"/>
              <a:pathLst>
                <a:path w="893445" h="104140">
                  <a:moveTo>
                    <a:pt x="893064" y="0"/>
                  </a:moveTo>
                  <a:lnTo>
                    <a:pt x="0" y="0"/>
                  </a:lnTo>
                  <a:lnTo>
                    <a:pt x="0" y="103632"/>
                  </a:lnTo>
                  <a:lnTo>
                    <a:pt x="893064" y="103632"/>
                  </a:lnTo>
                  <a:lnTo>
                    <a:pt x="893064" y="0"/>
                  </a:lnTo>
                  <a:close/>
                </a:path>
              </a:pathLst>
            </a:custGeom>
            <a:solidFill>
              <a:srgbClr val="F10152"/>
            </a:solidFill>
          </p:spPr>
          <p:txBody>
            <a:bodyPr wrap="square" lIns="0" tIns="0" rIns="0" bIns="0" rtlCol="0"/>
            <a:lstStyle/>
            <a:p/>
          </p:txBody>
        </p:sp>
      </p:grpSp>
      <p:grpSp>
        <p:nvGrpSpPr>
          <p:cNvPr id="5" name="object 5"/>
          <p:cNvGrpSpPr/>
          <p:nvPr/>
        </p:nvGrpSpPr>
        <p:grpSpPr>
          <a:xfrm>
            <a:off x="0" y="6754367"/>
            <a:ext cx="7356475" cy="104139"/>
            <a:chOff x="0" y="6754367"/>
            <a:chExt cx="7356475" cy="104139"/>
          </a:xfrm>
        </p:grpSpPr>
        <p:sp>
          <p:nvSpPr>
            <p:cNvPr id="6" name="object 6"/>
            <p:cNvSpPr/>
            <p:nvPr/>
          </p:nvSpPr>
          <p:spPr>
            <a:xfrm>
              <a:off x="0" y="6754367"/>
              <a:ext cx="893444" cy="104139"/>
            </a:xfrm>
            <a:custGeom>
              <a:avLst/>
              <a:gdLst/>
              <a:ahLst/>
              <a:cxnLst/>
              <a:rect l="l" t="t" r="r" b="b"/>
              <a:pathLst>
                <a:path w="893444" h="104140">
                  <a:moveTo>
                    <a:pt x="893063" y="0"/>
                  </a:moveTo>
                  <a:lnTo>
                    <a:pt x="0" y="0"/>
                  </a:lnTo>
                  <a:lnTo>
                    <a:pt x="0" y="103632"/>
                  </a:lnTo>
                  <a:lnTo>
                    <a:pt x="893063" y="103632"/>
                  </a:lnTo>
                  <a:lnTo>
                    <a:pt x="893063" y="0"/>
                  </a:lnTo>
                  <a:close/>
                </a:path>
              </a:pathLst>
            </a:custGeom>
            <a:solidFill>
              <a:srgbClr val="7DCEFC"/>
            </a:solidFill>
          </p:spPr>
          <p:txBody>
            <a:bodyPr wrap="square" lIns="0" tIns="0" rIns="0" bIns="0" rtlCol="0"/>
            <a:lstStyle/>
            <a:p/>
          </p:txBody>
        </p:sp>
        <p:sp>
          <p:nvSpPr>
            <p:cNvPr id="7" name="object 7"/>
            <p:cNvSpPr/>
            <p:nvPr/>
          </p:nvSpPr>
          <p:spPr>
            <a:xfrm>
              <a:off x="893063" y="6754367"/>
              <a:ext cx="6463665" cy="104139"/>
            </a:xfrm>
            <a:custGeom>
              <a:avLst/>
              <a:gdLst/>
              <a:ahLst/>
              <a:cxnLst/>
              <a:rect l="l" t="t" r="r" b="b"/>
              <a:pathLst>
                <a:path w="6463665" h="104140">
                  <a:moveTo>
                    <a:pt x="6463284" y="0"/>
                  </a:moveTo>
                  <a:lnTo>
                    <a:pt x="0" y="0"/>
                  </a:lnTo>
                  <a:lnTo>
                    <a:pt x="0" y="103632"/>
                  </a:lnTo>
                  <a:lnTo>
                    <a:pt x="6463284" y="103632"/>
                  </a:lnTo>
                  <a:lnTo>
                    <a:pt x="6463284" y="0"/>
                  </a:lnTo>
                  <a:close/>
                </a:path>
              </a:pathLst>
            </a:custGeom>
            <a:solidFill>
              <a:srgbClr val="2085C5"/>
            </a:solidFill>
          </p:spPr>
          <p:txBody>
            <a:bodyPr wrap="square" lIns="0" tIns="0" rIns="0" bIns="0" rtlCol="0"/>
            <a:lstStyle/>
            <a:p/>
          </p:txBody>
        </p:sp>
      </p:grpSp>
      <p:sp>
        <p:nvSpPr>
          <p:cNvPr id="8" name="object 8"/>
          <p:cNvSpPr txBox="1"/>
          <p:nvPr/>
        </p:nvSpPr>
        <p:spPr>
          <a:xfrm>
            <a:off x="3584575" y="2345816"/>
            <a:ext cx="2126615" cy="1488440"/>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C00000"/>
                </a:solidFill>
                <a:latin typeface="Arial" panose="020B0604020202020204"/>
                <a:cs typeface="Arial" panose="020B0604020202020204"/>
              </a:rPr>
              <a:t>Q/A</a:t>
            </a:r>
            <a:endParaRPr sz="960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1576"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26</a:t>
            </a:r>
            <a:endParaRPr sz="1200">
              <a:latin typeface="Carlito"/>
              <a:cs typeface="Carlito"/>
            </a:endParaRPr>
          </a:p>
        </p:txBody>
      </p:sp>
      <p:sp>
        <p:nvSpPr>
          <p:cNvPr id="3" name="object 3"/>
          <p:cNvSpPr txBox="1">
            <a:spLocks noGrp="1"/>
          </p:cNvSpPr>
          <p:nvPr>
            <p:ph type="title"/>
          </p:nvPr>
        </p:nvSpPr>
        <p:spPr>
          <a:xfrm>
            <a:off x="688086" y="1021156"/>
            <a:ext cx="5194452" cy="697230"/>
          </a:xfrm>
          <a:prstGeom prst="rect">
            <a:avLst/>
          </a:prstGeom>
        </p:spPr>
        <p:txBody>
          <a:bodyPr vert="horz" wrap="square" lIns="0" tIns="13335" rIns="0" bIns="0" rtlCol="0">
            <a:spAutoFit/>
          </a:bodyPr>
          <a:lstStyle/>
          <a:p>
            <a:pPr marL="12700">
              <a:lnSpc>
                <a:spcPct val="100000"/>
              </a:lnSpc>
              <a:spcBef>
                <a:spcPts val="105"/>
              </a:spcBef>
            </a:pPr>
            <a:r>
              <a:rPr spc="-5" dirty="0"/>
              <a:t>The </a:t>
            </a:r>
            <a:r>
              <a:rPr spc="-30" dirty="0"/>
              <a:t>Waterfall</a:t>
            </a:r>
            <a:r>
              <a:rPr spc="-220" dirty="0"/>
              <a:t> </a:t>
            </a:r>
            <a:r>
              <a:rPr dirty="0"/>
              <a:t>Model</a:t>
            </a:r>
            <a:endParaRPr dirty="0"/>
          </a:p>
        </p:txBody>
      </p:sp>
      <p:sp>
        <p:nvSpPr>
          <p:cNvPr id="4" name="object 4"/>
          <p:cNvSpPr/>
          <p:nvPr/>
        </p:nvSpPr>
        <p:spPr>
          <a:xfrm>
            <a:off x="688086" y="1829561"/>
            <a:ext cx="7848600" cy="1270"/>
          </a:xfrm>
          <a:custGeom>
            <a:avLst/>
            <a:gdLst/>
            <a:ahLst/>
            <a:cxnLst/>
            <a:rect l="l" t="t" r="r" b="b"/>
            <a:pathLst>
              <a:path w="7848600" h="1269">
                <a:moveTo>
                  <a:pt x="0" y="0"/>
                </a:moveTo>
                <a:lnTo>
                  <a:pt x="7848600" y="1270"/>
                </a:lnTo>
              </a:path>
            </a:pathLst>
          </a:custGeom>
          <a:ln w="50292">
            <a:solidFill>
              <a:srgbClr val="487CB9"/>
            </a:solidFill>
          </a:ln>
        </p:spPr>
        <p:txBody>
          <a:bodyPr wrap="square" lIns="0" tIns="0" rIns="0" bIns="0" rtlCol="0"/>
          <a:lstStyle/>
          <a:p/>
        </p:txBody>
      </p:sp>
      <p:sp>
        <p:nvSpPr>
          <p:cNvPr id="5" name="object 5"/>
          <p:cNvSpPr/>
          <p:nvPr/>
        </p:nvSpPr>
        <p:spPr>
          <a:xfrm>
            <a:off x="286511" y="2362200"/>
            <a:ext cx="8610600" cy="2959907"/>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02000" y="2413635"/>
            <a:ext cx="3399155" cy="1753235"/>
          </a:xfrm>
          <a:prstGeom prst="rect">
            <a:avLst/>
          </a:prstGeom>
          <a:noFill/>
        </p:spPr>
        <p:txBody>
          <a:bodyPr wrap="square" rtlCol="0" anchor="t">
            <a:spAutoFit/>
          </a:bodyPr>
          <a:p>
            <a:r>
              <a:rPr lang="en-US"/>
              <a:t>Examples of Waterfall Model · Development of Department Of Defense (DOD), military and aircraft programs followed Waterfall model in many organizations.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949" y="412970"/>
            <a:ext cx="7564780" cy="696595"/>
          </a:xfrm>
          <a:prstGeom prst="rect">
            <a:avLst/>
          </a:prstGeom>
        </p:spPr>
        <p:txBody>
          <a:bodyPr vert="horz" wrap="square" lIns="0" tIns="13335" rIns="0" bIns="0" rtlCol="0">
            <a:spAutoFit/>
          </a:bodyPr>
          <a:lstStyle/>
          <a:p>
            <a:pPr marL="12700">
              <a:lnSpc>
                <a:spcPct val="100000"/>
              </a:lnSpc>
              <a:spcBef>
                <a:spcPts val="105"/>
              </a:spcBef>
            </a:pPr>
            <a:r>
              <a:rPr spc="-35" dirty="0"/>
              <a:t>Waterfall </a:t>
            </a:r>
            <a:r>
              <a:rPr dirty="0"/>
              <a:t>model</a:t>
            </a:r>
            <a:r>
              <a:rPr spc="-55" dirty="0"/>
              <a:t> </a:t>
            </a:r>
            <a:r>
              <a:rPr spc="-15" dirty="0"/>
              <a:t>characteristics</a:t>
            </a:r>
            <a:endParaRPr spc="-15" dirty="0"/>
          </a:p>
        </p:txBody>
      </p:sp>
      <p:sp>
        <p:nvSpPr>
          <p:cNvPr id="3" name="object 3"/>
          <p:cNvSpPr txBox="1"/>
          <p:nvPr/>
        </p:nvSpPr>
        <p:spPr>
          <a:xfrm>
            <a:off x="535635" y="1602740"/>
            <a:ext cx="7657465" cy="4240530"/>
          </a:xfrm>
          <a:prstGeom prst="rect">
            <a:avLst/>
          </a:prstGeom>
        </p:spPr>
        <p:txBody>
          <a:bodyPr vert="horz" wrap="square" lIns="0" tIns="12700" rIns="0" bIns="0" rtlCol="0">
            <a:spAutoFit/>
          </a:bodyPr>
          <a:lstStyle/>
          <a:p>
            <a:pPr marL="355600" marR="59055" indent="-342900" algn="just">
              <a:lnSpc>
                <a:spcPct val="100000"/>
              </a:lnSpc>
              <a:spcBef>
                <a:spcPts val="100"/>
              </a:spcBef>
              <a:buChar char="•"/>
              <a:tabLst>
                <a:tab pos="355600" algn="l"/>
              </a:tabLst>
            </a:pPr>
            <a:r>
              <a:rPr sz="2400" spc="-5" dirty="0">
                <a:latin typeface="Arial" panose="020B0604020202020204"/>
                <a:cs typeface="Arial" panose="020B0604020202020204"/>
              </a:rPr>
              <a:t>The classic </a:t>
            </a:r>
            <a:r>
              <a:rPr sz="2400" spc="-25" dirty="0">
                <a:latin typeface="Arial" panose="020B0604020202020204"/>
                <a:cs typeface="Arial" panose="020B0604020202020204"/>
              </a:rPr>
              <a:t>life </a:t>
            </a:r>
            <a:r>
              <a:rPr sz="2400" spc="-15" dirty="0">
                <a:latin typeface="Arial" panose="020B0604020202020204"/>
                <a:cs typeface="Arial" panose="020B0604020202020204"/>
              </a:rPr>
              <a:t>cycle </a:t>
            </a:r>
            <a:r>
              <a:rPr sz="2400" dirty="0">
                <a:latin typeface="Arial" panose="020B0604020202020204"/>
                <a:cs typeface="Arial" panose="020B0604020202020204"/>
              </a:rPr>
              <a:t>- </a:t>
            </a:r>
            <a:r>
              <a:rPr sz="2400" spc="-15" dirty="0">
                <a:latin typeface="Arial" panose="020B0604020202020204"/>
                <a:cs typeface="Arial" panose="020B0604020202020204"/>
              </a:rPr>
              <a:t>oldest </a:t>
            </a:r>
            <a:r>
              <a:rPr sz="2400" spc="-10" dirty="0">
                <a:latin typeface="Arial" panose="020B0604020202020204"/>
                <a:cs typeface="Arial" panose="020B0604020202020204"/>
              </a:rPr>
              <a:t>and </a:t>
            </a:r>
            <a:r>
              <a:rPr sz="2400" spc="-15" dirty="0">
                <a:latin typeface="Arial" panose="020B0604020202020204"/>
                <a:cs typeface="Arial" panose="020B0604020202020204"/>
              </a:rPr>
              <a:t>most </a:t>
            </a:r>
            <a:r>
              <a:rPr sz="2400" spc="-5" dirty="0">
                <a:latin typeface="Arial" panose="020B0604020202020204"/>
                <a:cs typeface="Arial" panose="020B0604020202020204"/>
              </a:rPr>
              <a:t>widely </a:t>
            </a:r>
            <a:r>
              <a:rPr sz="2400" spc="-15" dirty="0">
                <a:latin typeface="Arial" panose="020B0604020202020204"/>
                <a:cs typeface="Arial" panose="020B0604020202020204"/>
              </a:rPr>
              <a:t>used  paradigm</a:t>
            </a:r>
            <a:endParaRPr sz="2400">
              <a:latin typeface="Arial" panose="020B0604020202020204"/>
              <a:cs typeface="Arial" panose="020B0604020202020204"/>
            </a:endParaRPr>
          </a:p>
          <a:p>
            <a:pPr marL="355600" marR="60325" indent="-342900" algn="just">
              <a:lnSpc>
                <a:spcPct val="100000"/>
              </a:lnSpc>
              <a:spcBef>
                <a:spcPts val="95"/>
              </a:spcBef>
              <a:buChar char="•"/>
              <a:tabLst>
                <a:tab pos="355600" algn="l"/>
              </a:tabLst>
            </a:pPr>
            <a:r>
              <a:rPr sz="2400" dirty="0">
                <a:latin typeface="Arial" panose="020B0604020202020204"/>
                <a:cs typeface="Arial" panose="020B0604020202020204"/>
              </a:rPr>
              <a:t>In </a:t>
            </a:r>
            <a:r>
              <a:rPr sz="2400" spc="-5" dirty="0">
                <a:latin typeface="Arial" panose="020B0604020202020204"/>
                <a:cs typeface="Arial" panose="020B0604020202020204"/>
              </a:rPr>
              <a:t>“</a:t>
            </a:r>
            <a:r>
              <a:rPr sz="2400" b="1" i="1" spc="-5" dirty="0">
                <a:latin typeface="Arial" panose="020B0604020202020204"/>
                <a:cs typeface="Arial" panose="020B0604020202020204"/>
              </a:rPr>
              <a:t>The Waterfall</a:t>
            </a:r>
            <a:r>
              <a:rPr sz="2400" spc="-5" dirty="0">
                <a:latin typeface="Arial" panose="020B0604020202020204"/>
                <a:cs typeface="Arial" panose="020B0604020202020204"/>
              </a:rPr>
              <a:t>” approach, the </a:t>
            </a:r>
            <a:r>
              <a:rPr sz="2400" dirty="0">
                <a:latin typeface="Arial" panose="020B0604020202020204"/>
                <a:cs typeface="Arial" panose="020B0604020202020204"/>
              </a:rPr>
              <a:t>whole </a:t>
            </a:r>
            <a:r>
              <a:rPr sz="2400" spc="-5" dirty="0">
                <a:latin typeface="Arial" panose="020B0604020202020204"/>
                <a:cs typeface="Arial" panose="020B0604020202020204"/>
              </a:rPr>
              <a:t>process of  </a:t>
            </a:r>
            <a:r>
              <a:rPr sz="2400" i="1" spc="-5" dirty="0">
                <a:latin typeface="Arial" panose="020B0604020202020204"/>
                <a:cs typeface="Arial" panose="020B0604020202020204"/>
              </a:rPr>
              <a:t>software development </a:t>
            </a:r>
            <a:r>
              <a:rPr sz="2400" spc="-5" dirty="0">
                <a:latin typeface="Arial" panose="020B0604020202020204"/>
                <a:cs typeface="Arial" panose="020B0604020202020204"/>
              </a:rPr>
              <a:t>is divided into </a:t>
            </a:r>
            <a:r>
              <a:rPr sz="2400" dirty="0">
                <a:latin typeface="Arial" panose="020B0604020202020204"/>
                <a:cs typeface="Arial" panose="020B0604020202020204"/>
              </a:rPr>
              <a:t>separate  </a:t>
            </a:r>
            <a:r>
              <a:rPr sz="2400" spc="-5" dirty="0">
                <a:latin typeface="Arial" panose="020B0604020202020204"/>
                <a:cs typeface="Arial" panose="020B0604020202020204"/>
              </a:rPr>
              <a:t>phases.</a:t>
            </a:r>
            <a:endParaRPr sz="2400">
              <a:latin typeface="Arial" panose="020B0604020202020204"/>
              <a:cs typeface="Arial" panose="020B0604020202020204"/>
            </a:endParaRPr>
          </a:p>
          <a:p>
            <a:pPr marL="355600" marR="5080" indent="-342900" algn="just">
              <a:lnSpc>
                <a:spcPct val="100000"/>
              </a:lnSpc>
              <a:spcBef>
                <a:spcPts val="695"/>
              </a:spcBef>
              <a:buChar char="•"/>
              <a:tabLst>
                <a:tab pos="355600" algn="l"/>
              </a:tabLst>
            </a:pPr>
            <a:r>
              <a:rPr sz="2400" spc="-5" dirty="0">
                <a:latin typeface="Arial" panose="020B0604020202020204"/>
                <a:cs typeface="Arial" panose="020B0604020202020204"/>
              </a:rPr>
              <a:t>The outcome of one phase </a:t>
            </a:r>
            <a:r>
              <a:rPr sz="2400" dirty="0">
                <a:latin typeface="Arial" panose="020B0604020202020204"/>
                <a:cs typeface="Arial" panose="020B0604020202020204"/>
              </a:rPr>
              <a:t>acts </a:t>
            </a:r>
            <a:r>
              <a:rPr sz="2400" spc="-5" dirty="0">
                <a:latin typeface="Arial" panose="020B0604020202020204"/>
                <a:cs typeface="Arial" panose="020B0604020202020204"/>
              </a:rPr>
              <a:t>as </a:t>
            </a:r>
            <a:r>
              <a:rPr sz="2400" dirty="0">
                <a:latin typeface="Arial" panose="020B0604020202020204"/>
                <a:cs typeface="Arial" panose="020B0604020202020204"/>
              </a:rPr>
              <a:t>the </a:t>
            </a:r>
            <a:r>
              <a:rPr sz="2400" spc="-5" dirty="0">
                <a:latin typeface="Arial" panose="020B0604020202020204"/>
                <a:cs typeface="Arial" panose="020B0604020202020204"/>
              </a:rPr>
              <a:t>input </a:t>
            </a:r>
            <a:r>
              <a:rPr sz="2400" dirty="0">
                <a:latin typeface="Arial" panose="020B0604020202020204"/>
                <a:cs typeface="Arial" panose="020B0604020202020204"/>
              </a:rPr>
              <a:t>for the  </a:t>
            </a:r>
            <a:r>
              <a:rPr sz="2400" spc="-5" dirty="0">
                <a:latin typeface="Arial" panose="020B0604020202020204"/>
                <a:cs typeface="Arial" panose="020B0604020202020204"/>
              </a:rPr>
              <a:t>next phase </a:t>
            </a:r>
            <a:r>
              <a:rPr sz="2400" spc="-15" dirty="0">
                <a:latin typeface="Arial" panose="020B0604020202020204"/>
                <a:cs typeface="Arial" panose="020B0604020202020204"/>
              </a:rPr>
              <a:t>sequentially. </a:t>
            </a:r>
            <a:r>
              <a:rPr sz="2400" spc="-5" dirty="0">
                <a:latin typeface="Arial" panose="020B0604020202020204"/>
                <a:cs typeface="Arial" panose="020B0604020202020204"/>
              </a:rPr>
              <a:t>This </a:t>
            </a:r>
            <a:r>
              <a:rPr sz="2400" dirty="0">
                <a:latin typeface="Arial" panose="020B0604020202020204"/>
                <a:cs typeface="Arial" panose="020B0604020202020204"/>
              </a:rPr>
              <a:t>means that </a:t>
            </a:r>
            <a:r>
              <a:rPr sz="2400" spc="-5" dirty="0">
                <a:latin typeface="Arial" panose="020B0604020202020204"/>
                <a:cs typeface="Arial" panose="020B0604020202020204"/>
              </a:rPr>
              <a:t>any phase  in </a:t>
            </a:r>
            <a:r>
              <a:rPr sz="2400" dirty="0">
                <a:latin typeface="Arial" panose="020B0604020202020204"/>
                <a:cs typeface="Arial" panose="020B0604020202020204"/>
              </a:rPr>
              <a:t>the development </a:t>
            </a:r>
            <a:r>
              <a:rPr sz="2400" spc="-5" dirty="0">
                <a:latin typeface="Arial" panose="020B0604020202020204"/>
                <a:cs typeface="Arial" panose="020B0604020202020204"/>
              </a:rPr>
              <a:t>process begins only if </a:t>
            </a:r>
            <a:r>
              <a:rPr sz="2400" dirty="0">
                <a:latin typeface="Arial" panose="020B0604020202020204"/>
                <a:cs typeface="Arial" panose="020B0604020202020204"/>
              </a:rPr>
              <a:t>the  </a:t>
            </a:r>
            <a:r>
              <a:rPr sz="2400" spc="-5" dirty="0">
                <a:latin typeface="Arial" panose="020B0604020202020204"/>
                <a:cs typeface="Arial" panose="020B0604020202020204"/>
              </a:rPr>
              <a:t>previous phase is</a:t>
            </a:r>
            <a:r>
              <a:rPr sz="2400" spc="50" dirty="0">
                <a:latin typeface="Arial" panose="020B0604020202020204"/>
                <a:cs typeface="Arial" panose="020B0604020202020204"/>
              </a:rPr>
              <a:t> </a:t>
            </a:r>
            <a:r>
              <a:rPr sz="2400" spc="-5" dirty="0">
                <a:latin typeface="Arial" panose="020B0604020202020204"/>
                <a:cs typeface="Arial" panose="020B0604020202020204"/>
              </a:rPr>
              <a:t>complete.</a:t>
            </a:r>
            <a:endParaRPr sz="2400">
              <a:latin typeface="Arial" panose="020B0604020202020204"/>
              <a:cs typeface="Arial" panose="020B0604020202020204"/>
            </a:endParaRPr>
          </a:p>
          <a:p>
            <a:pPr marL="355600" marR="8890" indent="-342900" algn="just">
              <a:lnSpc>
                <a:spcPct val="100000"/>
              </a:lnSpc>
              <a:spcBef>
                <a:spcPts val="715"/>
              </a:spcBef>
              <a:buChar char="•"/>
              <a:tabLst>
                <a:tab pos="355600" algn="l"/>
              </a:tabLst>
            </a:pPr>
            <a:r>
              <a:rPr sz="2400" spc="-5" dirty="0">
                <a:latin typeface="Arial" panose="020B0604020202020204"/>
                <a:cs typeface="Arial" panose="020B0604020202020204"/>
              </a:rPr>
              <a:t>If </a:t>
            </a:r>
            <a:r>
              <a:rPr sz="2400" spc="-15" dirty="0">
                <a:latin typeface="Arial" panose="020B0604020202020204"/>
                <a:cs typeface="Arial" panose="020B0604020202020204"/>
              </a:rPr>
              <a:t>there are corrections, </a:t>
            </a:r>
            <a:r>
              <a:rPr sz="2400" spc="-10" dirty="0">
                <a:latin typeface="Arial" panose="020B0604020202020204"/>
                <a:cs typeface="Arial" panose="020B0604020202020204"/>
              </a:rPr>
              <a:t>return to </a:t>
            </a:r>
            <a:r>
              <a:rPr sz="2400" spc="-5" dirty="0">
                <a:latin typeface="Arial" panose="020B0604020202020204"/>
                <a:cs typeface="Arial" panose="020B0604020202020204"/>
              </a:rPr>
              <a:t>a </a:t>
            </a:r>
            <a:r>
              <a:rPr sz="2400" spc="-20" dirty="0">
                <a:latin typeface="Arial" panose="020B0604020202020204"/>
                <a:cs typeface="Arial" panose="020B0604020202020204"/>
              </a:rPr>
              <a:t>previous </a:t>
            </a:r>
            <a:r>
              <a:rPr sz="2400" spc="-10" dirty="0">
                <a:latin typeface="Arial" panose="020B0604020202020204"/>
                <a:cs typeface="Arial" panose="020B0604020202020204"/>
              </a:rPr>
              <a:t>phase  </a:t>
            </a:r>
            <a:r>
              <a:rPr sz="2400" spc="-5" dirty="0">
                <a:latin typeface="Arial" panose="020B0604020202020204"/>
                <a:cs typeface="Arial" panose="020B0604020202020204"/>
              </a:rPr>
              <a:t>and ‘flow’ </a:t>
            </a:r>
            <a:r>
              <a:rPr sz="2400" spc="-20" dirty="0">
                <a:latin typeface="Arial" panose="020B0604020202020204"/>
                <a:cs typeface="Arial" panose="020B0604020202020204"/>
              </a:rPr>
              <a:t>from </a:t>
            </a:r>
            <a:r>
              <a:rPr sz="2400" spc="-15" dirty="0">
                <a:latin typeface="Arial" panose="020B0604020202020204"/>
                <a:cs typeface="Arial" panose="020B0604020202020204"/>
              </a:rPr>
              <a:t>there</a:t>
            </a:r>
            <a:r>
              <a:rPr sz="2400" spc="-30" dirty="0">
                <a:latin typeface="Arial" panose="020B0604020202020204"/>
                <a:cs typeface="Arial" panose="020B0604020202020204"/>
              </a:rPr>
              <a:t> </a:t>
            </a:r>
            <a:r>
              <a:rPr sz="2400" spc="-20" dirty="0">
                <a:latin typeface="Arial" panose="020B0604020202020204"/>
                <a:cs typeface="Arial" panose="020B0604020202020204"/>
              </a:rPr>
              <a:t>again</a:t>
            </a:r>
            <a:endParaRPr sz="2400">
              <a:latin typeface="Arial" panose="020B0604020202020204"/>
              <a:cs typeface="Arial" panose="020B0604020202020204"/>
            </a:endParaRPr>
          </a:p>
        </p:txBody>
      </p:sp>
      <p:sp>
        <p:nvSpPr>
          <p:cNvPr id="4" name="object 4"/>
          <p:cNvSpPr txBox="1"/>
          <p:nvPr/>
        </p:nvSpPr>
        <p:spPr>
          <a:xfrm>
            <a:off x="8427846"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27</a:t>
            </a:r>
            <a:endParaRPr sz="1200">
              <a:latin typeface="Carlito"/>
              <a:cs typeface="Carlito"/>
            </a:endParaRPr>
          </a:p>
        </p:txBody>
      </p:sp>
      <p:sp>
        <p:nvSpPr>
          <p:cNvPr id="5" name="object 5"/>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78" y="844422"/>
            <a:ext cx="7493634" cy="574040"/>
          </a:xfrm>
          <a:prstGeom prst="rect">
            <a:avLst/>
          </a:prstGeom>
        </p:spPr>
        <p:txBody>
          <a:bodyPr vert="horz" wrap="square" lIns="0" tIns="12700" rIns="0" bIns="0" rtlCol="0">
            <a:spAutoFit/>
          </a:bodyPr>
          <a:lstStyle/>
          <a:p>
            <a:pPr marL="12700">
              <a:lnSpc>
                <a:spcPct val="100000"/>
              </a:lnSpc>
              <a:spcBef>
                <a:spcPts val="100"/>
              </a:spcBef>
            </a:pPr>
            <a:r>
              <a:rPr sz="3600" b="1" i="1" spc="-5" dirty="0">
                <a:latin typeface="Arial" panose="020B0604020202020204"/>
                <a:cs typeface="Arial" panose="020B0604020202020204"/>
              </a:rPr>
              <a:t>Advantages </a:t>
            </a:r>
            <a:r>
              <a:rPr sz="3600" b="1" i="1" spc="-10" dirty="0">
                <a:latin typeface="Arial" panose="020B0604020202020204"/>
                <a:cs typeface="Arial" panose="020B0604020202020204"/>
              </a:rPr>
              <a:t>of </a:t>
            </a:r>
            <a:r>
              <a:rPr sz="3600" b="1" i="1" spc="-5" dirty="0">
                <a:latin typeface="Arial" panose="020B0604020202020204"/>
                <a:cs typeface="Arial" panose="020B0604020202020204"/>
              </a:rPr>
              <a:t>the </a:t>
            </a:r>
            <a:r>
              <a:rPr sz="3600" b="1" i="1" dirty="0">
                <a:latin typeface="Arial" panose="020B0604020202020204"/>
                <a:cs typeface="Arial" panose="020B0604020202020204"/>
              </a:rPr>
              <a:t>Waterfall</a:t>
            </a:r>
            <a:r>
              <a:rPr sz="3600" b="1" i="1" spc="-15" dirty="0">
                <a:latin typeface="Arial" panose="020B0604020202020204"/>
                <a:cs typeface="Arial" panose="020B0604020202020204"/>
              </a:rPr>
              <a:t> </a:t>
            </a:r>
            <a:r>
              <a:rPr sz="3600" b="1" i="1" dirty="0">
                <a:latin typeface="Arial" panose="020B0604020202020204"/>
                <a:cs typeface="Arial" panose="020B0604020202020204"/>
              </a:rPr>
              <a:t>Model</a:t>
            </a:r>
            <a:endParaRPr sz="3600">
              <a:latin typeface="Arial" panose="020B0604020202020204"/>
              <a:cs typeface="Arial" panose="020B0604020202020204"/>
            </a:endParaRPr>
          </a:p>
        </p:txBody>
      </p:sp>
      <p:sp>
        <p:nvSpPr>
          <p:cNvPr id="3" name="object 3"/>
          <p:cNvSpPr txBox="1"/>
          <p:nvPr/>
        </p:nvSpPr>
        <p:spPr>
          <a:xfrm>
            <a:off x="919378" y="1811528"/>
            <a:ext cx="7687309" cy="4278630"/>
          </a:xfrm>
          <a:prstGeom prst="rect">
            <a:avLst/>
          </a:prstGeom>
        </p:spPr>
        <p:txBody>
          <a:bodyPr vert="horz" wrap="square" lIns="0" tIns="17145" rIns="0" bIns="0" rtlCol="0">
            <a:spAutoFit/>
          </a:bodyPr>
          <a:lstStyle/>
          <a:p>
            <a:pPr marL="431165" marR="5080" indent="-419100" algn="just">
              <a:lnSpc>
                <a:spcPct val="99000"/>
              </a:lnSpc>
              <a:spcBef>
                <a:spcPts val="135"/>
              </a:spcBef>
            </a:pPr>
            <a:r>
              <a:rPr sz="3000" dirty="0">
                <a:solidFill>
                  <a:srgbClr val="677480"/>
                </a:solidFill>
                <a:latin typeface="kiloji"/>
                <a:cs typeface="kiloji"/>
              </a:rPr>
              <a:t>▷ </a:t>
            </a:r>
            <a:r>
              <a:rPr sz="2400" spc="-5" dirty="0">
                <a:latin typeface="Arial" panose="020B0604020202020204"/>
                <a:cs typeface="Arial" panose="020B0604020202020204"/>
              </a:rPr>
              <a:t>The </a:t>
            </a:r>
            <a:r>
              <a:rPr sz="2400" dirty="0">
                <a:latin typeface="Arial" panose="020B0604020202020204"/>
                <a:cs typeface="Arial" panose="020B0604020202020204"/>
              </a:rPr>
              <a:t>advantage </a:t>
            </a:r>
            <a:r>
              <a:rPr sz="2400" spc="-5" dirty="0">
                <a:latin typeface="Arial" panose="020B0604020202020204"/>
                <a:cs typeface="Arial" panose="020B0604020202020204"/>
              </a:rPr>
              <a:t>of waterfall </a:t>
            </a:r>
            <a:r>
              <a:rPr sz="2400" dirty="0">
                <a:latin typeface="Arial" panose="020B0604020202020204"/>
                <a:cs typeface="Arial" panose="020B0604020202020204"/>
              </a:rPr>
              <a:t>development </a:t>
            </a:r>
            <a:r>
              <a:rPr sz="2400" spc="-5" dirty="0">
                <a:latin typeface="Arial" panose="020B0604020202020204"/>
                <a:cs typeface="Arial" panose="020B0604020202020204"/>
              </a:rPr>
              <a:t>is </a:t>
            </a:r>
            <a:r>
              <a:rPr sz="2400" dirty="0">
                <a:latin typeface="Arial" panose="020B0604020202020204"/>
                <a:cs typeface="Arial" panose="020B0604020202020204"/>
              </a:rPr>
              <a:t>that </a:t>
            </a:r>
            <a:r>
              <a:rPr sz="2400" spc="-5" dirty="0">
                <a:latin typeface="Arial" panose="020B0604020202020204"/>
                <a:cs typeface="Arial" panose="020B0604020202020204"/>
              </a:rPr>
              <a:t>it  </a:t>
            </a:r>
            <a:r>
              <a:rPr sz="2400" dirty="0">
                <a:latin typeface="Arial" panose="020B0604020202020204"/>
                <a:cs typeface="Arial" panose="020B0604020202020204"/>
              </a:rPr>
              <a:t>allows for departmentalization </a:t>
            </a:r>
            <a:r>
              <a:rPr sz="2400" spc="-5" dirty="0">
                <a:latin typeface="Arial" panose="020B0604020202020204"/>
                <a:cs typeface="Arial" panose="020B0604020202020204"/>
              </a:rPr>
              <a:t>and </a:t>
            </a:r>
            <a:r>
              <a:rPr sz="2400" dirty="0">
                <a:latin typeface="Arial" panose="020B0604020202020204"/>
                <a:cs typeface="Arial" panose="020B0604020202020204"/>
              </a:rPr>
              <a:t>control. A  schedule </a:t>
            </a:r>
            <a:r>
              <a:rPr sz="2400" spc="-5" dirty="0">
                <a:latin typeface="Arial" panose="020B0604020202020204"/>
                <a:cs typeface="Arial" panose="020B0604020202020204"/>
              </a:rPr>
              <a:t>can be </a:t>
            </a:r>
            <a:r>
              <a:rPr sz="2400" dirty="0">
                <a:latin typeface="Arial" panose="020B0604020202020204"/>
                <a:cs typeface="Arial" panose="020B0604020202020204"/>
              </a:rPr>
              <a:t>set </a:t>
            </a:r>
            <a:r>
              <a:rPr sz="2400" spc="-5" dirty="0">
                <a:latin typeface="Arial" panose="020B0604020202020204"/>
                <a:cs typeface="Arial" panose="020B0604020202020204"/>
              </a:rPr>
              <a:t>with </a:t>
            </a:r>
            <a:r>
              <a:rPr sz="2400" dirty="0">
                <a:latin typeface="Arial" panose="020B0604020202020204"/>
                <a:cs typeface="Arial" panose="020B0604020202020204"/>
              </a:rPr>
              <a:t>deadlines for </a:t>
            </a:r>
            <a:r>
              <a:rPr sz="2400" spc="-5" dirty="0">
                <a:latin typeface="Arial" panose="020B0604020202020204"/>
                <a:cs typeface="Arial" panose="020B0604020202020204"/>
              </a:rPr>
              <a:t>each stage of  </a:t>
            </a:r>
            <a:r>
              <a:rPr sz="2400" dirty="0">
                <a:latin typeface="Arial" panose="020B0604020202020204"/>
                <a:cs typeface="Arial" panose="020B0604020202020204"/>
              </a:rPr>
              <a:t>development </a:t>
            </a:r>
            <a:r>
              <a:rPr sz="2400" spc="-5" dirty="0">
                <a:latin typeface="Arial" panose="020B0604020202020204"/>
                <a:cs typeface="Arial" panose="020B0604020202020204"/>
              </a:rPr>
              <a:t>and a product can proceed through </a:t>
            </a:r>
            <a:r>
              <a:rPr sz="2400" dirty="0">
                <a:latin typeface="Arial" panose="020B0604020202020204"/>
                <a:cs typeface="Arial" panose="020B0604020202020204"/>
              </a:rPr>
              <a:t>the  </a:t>
            </a:r>
            <a:r>
              <a:rPr sz="2400" spc="-5" dirty="0">
                <a:latin typeface="Arial" panose="020B0604020202020204"/>
                <a:cs typeface="Arial" panose="020B0604020202020204"/>
              </a:rPr>
              <a:t>development process model phases one by</a:t>
            </a:r>
            <a:r>
              <a:rPr sz="2400" spc="95" dirty="0">
                <a:latin typeface="Arial" panose="020B0604020202020204"/>
                <a:cs typeface="Arial" panose="020B0604020202020204"/>
              </a:rPr>
              <a:t> </a:t>
            </a:r>
            <a:r>
              <a:rPr sz="2400" spc="-5" dirty="0">
                <a:latin typeface="Arial" panose="020B0604020202020204"/>
                <a:cs typeface="Arial" panose="020B0604020202020204"/>
              </a:rPr>
              <a:t>one.</a:t>
            </a:r>
            <a:endParaRPr sz="2400">
              <a:latin typeface="Arial" panose="020B0604020202020204"/>
              <a:cs typeface="Arial" panose="020B0604020202020204"/>
            </a:endParaRPr>
          </a:p>
          <a:p>
            <a:pPr marL="431165" marR="5715" indent="-419100" algn="just">
              <a:lnSpc>
                <a:spcPct val="98000"/>
              </a:lnSpc>
              <a:spcBef>
                <a:spcPts val="70"/>
              </a:spcBef>
            </a:pPr>
            <a:r>
              <a:rPr sz="3000" dirty="0">
                <a:solidFill>
                  <a:srgbClr val="677480"/>
                </a:solidFill>
                <a:latin typeface="kiloji"/>
                <a:cs typeface="kiloji"/>
              </a:rPr>
              <a:t>▷ </a:t>
            </a:r>
            <a:r>
              <a:rPr sz="2400" spc="-5" dirty="0">
                <a:latin typeface="Arial" panose="020B0604020202020204"/>
                <a:cs typeface="Arial" panose="020B0604020202020204"/>
              </a:rPr>
              <a:t>The </a:t>
            </a:r>
            <a:r>
              <a:rPr sz="2400" dirty="0">
                <a:latin typeface="Arial" panose="020B0604020202020204"/>
                <a:cs typeface="Arial" panose="020B0604020202020204"/>
              </a:rPr>
              <a:t>waterfall model progresses through </a:t>
            </a:r>
            <a:r>
              <a:rPr sz="2400" spc="-5" dirty="0">
                <a:latin typeface="Arial" panose="020B0604020202020204"/>
                <a:cs typeface="Arial" panose="020B0604020202020204"/>
              </a:rPr>
              <a:t>easily  </a:t>
            </a:r>
            <a:r>
              <a:rPr sz="2400" dirty="0">
                <a:latin typeface="Arial" panose="020B0604020202020204"/>
                <a:cs typeface="Arial" panose="020B0604020202020204"/>
              </a:rPr>
              <a:t>understandable and explainable </a:t>
            </a:r>
            <a:r>
              <a:rPr sz="2400" spc="-5" dirty="0">
                <a:latin typeface="Arial" panose="020B0604020202020204"/>
                <a:cs typeface="Arial" panose="020B0604020202020204"/>
              </a:rPr>
              <a:t>phases </a:t>
            </a:r>
            <a:r>
              <a:rPr sz="2400" dirty="0">
                <a:latin typeface="Arial" panose="020B0604020202020204"/>
                <a:cs typeface="Arial" panose="020B0604020202020204"/>
              </a:rPr>
              <a:t>and thus </a:t>
            </a:r>
            <a:r>
              <a:rPr sz="2400" spc="-5" dirty="0">
                <a:latin typeface="Arial" panose="020B0604020202020204"/>
                <a:cs typeface="Arial" panose="020B0604020202020204"/>
              </a:rPr>
              <a:t>it </a:t>
            </a:r>
            <a:r>
              <a:rPr sz="2400" spc="-10" dirty="0">
                <a:latin typeface="Arial" panose="020B0604020202020204"/>
                <a:cs typeface="Arial" panose="020B0604020202020204"/>
              </a:rPr>
              <a:t>is  </a:t>
            </a:r>
            <a:r>
              <a:rPr sz="2400" spc="-5" dirty="0">
                <a:latin typeface="Arial" panose="020B0604020202020204"/>
                <a:cs typeface="Arial" panose="020B0604020202020204"/>
              </a:rPr>
              <a:t>easy </a:t>
            </a:r>
            <a:r>
              <a:rPr sz="2400" dirty="0">
                <a:latin typeface="Arial" panose="020B0604020202020204"/>
                <a:cs typeface="Arial" panose="020B0604020202020204"/>
              </a:rPr>
              <a:t>to</a:t>
            </a:r>
            <a:r>
              <a:rPr sz="2400" spc="-10" dirty="0">
                <a:latin typeface="Arial" panose="020B0604020202020204"/>
                <a:cs typeface="Arial" panose="020B0604020202020204"/>
              </a:rPr>
              <a:t> </a:t>
            </a:r>
            <a:r>
              <a:rPr sz="2400" spc="-5" dirty="0">
                <a:latin typeface="Arial" panose="020B0604020202020204"/>
                <a:cs typeface="Arial" panose="020B0604020202020204"/>
              </a:rPr>
              <a:t>use.</a:t>
            </a:r>
            <a:endParaRPr sz="2400">
              <a:latin typeface="Arial" panose="020B0604020202020204"/>
              <a:cs typeface="Arial" panose="020B0604020202020204"/>
            </a:endParaRPr>
          </a:p>
          <a:p>
            <a:pPr marL="431165" marR="5080" indent="-419100" algn="just">
              <a:lnSpc>
                <a:spcPct val="98000"/>
              </a:lnSpc>
              <a:spcBef>
                <a:spcPts val="75"/>
              </a:spcBef>
            </a:pPr>
            <a:r>
              <a:rPr sz="3000" dirty="0">
                <a:solidFill>
                  <a:srgbClr val="677480"/>
                </a:solidFill>
                <a:latin typeface="kiloji"/>
                <a:cs typeface="kiloji"/>
              </a:rPr>
              <a:t>▷ </a:t>
            </a:r>
            <a:r>
              <a:rPr sz="2400" spc="-5" dirty="0">
                <a:latin typeface="Arial" panose="020B0604020202020204"/>
                <a:cs typeface="Arial" panose="020B0604020202020204"/>
              </a:rPr>
              <a:t>It is easy to manage due </a:t>
            </a:r>
            <a:r>
              <a:rPr sz="2400" dirty="0">
                <a:latin typeface="Arial" panose="020B0604020202020204"/>
                <a:cs typeface="Arial" panose="020B0604020202020204"/>
              </a:rPr>
              <a:t>to the rigidity </a:t>
            </a:r>
            <a:r>
              <a:rPr sz="2400" spc="-5" dirty="0">
                <a:latin typeface="Arial" panose="020B0604020202020204"/>
                <a:cs typeface="Arial" panose="020B0604020202020204"/>
              </a:rPr>
              <a:t>of the </a:t>
            </a:r>
            <a:r>
              <a:rPr sz="2400" dirty="0">
                <a:latin typeface="Arial" panose="020B0604020202020204"/>
                <a:cs typeface="Arial" panose="020B0604020202020204"/>
              </a:rPr>
              <a:t>model –  </a:t>
            </a:r>
            <a:r>
              <a:rPr sz="2400" spc="-5" dirty="0">
                <a:latin typeface="Arial" panose="020B0604020202020204"/>
                <a:cs typeface="Arial" panose="020B0604020202020204"/>
              </a:rPr>
              <a:t>each </a:t>
            </a:r>
            <a:r>
              <a:rPr sz="2400" dirty="0">
                <a:latin typeface="Arial" panose="020B0604020202020204"/>
                <a:cs typeface="Arial" panose="020B0604020202020204"/>
              </a:rPr>
              <a:t>phase </a:t>
            </a:r>
            <a:r>
              <a:rPr sz="2400" spc="-5" dirty="0">
                <a:latin typeface="Arial" panose="020B0604020202020204"/>
                <a:cs typeface="Arial" panose="020B0604020202020204"/>
              </a:rPr>
              <a:t>has specific </a:t>
            </a:r>
            <a:r>
              <a:rPr sz="2400" dirty="0">
                <a:latin typeface="Arial" panose="020B0604020202020204"/>
                <a:cs typeface="Arial" panose="020B0604020202020204"/>
              </a:rPr>
              <a:t>deliverables </a:t>
            </a:r>
            <a:r>
              <a:rPr sz="2400" spc="-5" dirty="0">
                <a:latin typeface="Arial" panose="020B0604020202020204"/>
                <a:cs typeface="Arial" panose="020B0604020202020204"/>
              </a:rPr>
              <a:t>and </a:t>
            </a:r>
            <a:r>
              <a:rPr sz="2400" dirty="0">
                <a:latin typeface="Arial" panose="020B0604020202020204"/>
                <a:cs typeface="Arial" panose="020B0604020202020204"/>
              </a:rPr>
              <a:t>a </a:t>
            </a:r>
            <a:r>
              <a:rPr sz="2400" spc="-5" dirty="0">
                <a:latin typeface="Arial" panose="020B0604020202020204"/>
                <a:cs typeface="Arial" panose="020B0604020202020204"/>
              </a:rPr>
              <a:t>review  process.</a:t>
            </a:r>
            <a:endParaRPr sz="24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372" y="568578"/>
            <a:ext cx="7431228" cy="574040"/>
          </a:xfrm>
          <a:prstGeom prst="rect">
            <a:avLst/>
          </a:prstGeom>
        </p:spPr>
        <p:txBody>
          <a:bodyPr vert="horz" wrap="square" lIns="0" tIns="12700" rIns="0" bIns="0" rtlCol="0">
            <a:spAutoFit/>
          </a:bodyPr>
          <a:lstStyle/>
          <a:p>
            <a:pPr marL="12700">
              <a:lnSpc>
                <a:spcPct val="100000"/>
              </a:lnSpc>
              <a:spcBef>
                <a:spcPts val="100"/>
              </a:spcBef>
            </a:pPr>
            <a:r>
              <a:rPr sz="3600" b="1" i="1" spc="-10" dirty="0">
                <a:latin typeface="Carlito"/>
                <a:cs typeface="Carlito"/>
              </a:rPr>
              <a:t>Disadvantages </a:t>
            </a:r>
            <a:r>
              <a:rPr sz="3600" b="1" i="1" spc="-5" dirty="0">
                <a:latin typeface="Carlito"/>
                <a:cs typeface="Carlito"/>
              </a:rPr>
              <a:t>of Waterfall</a:t>
            </a:r>
            <a:r>
              <a:rPr sz="3600" b="1" i="1" spc="-10" dirty="0">
                <a:latin typeface="Carlito"/>
                <a:cs typeface="Carlito"/>
              </a:rPr>
              <a:t> Model</a:t>
            </a:r>
            <a:endParaRPr sz="3600" dirty="0">
              <a:latin typeface="Carlito"/>
              <a:cs typeface="Carlito"/>
            </a:endParaRPr>
          </a:p>
        </p:txBody>
      </p:sp>
      <p:sp>
        <p:nvSpPr>
          <p:cNvPr id="3" name="object 3"/>
          <p:cNvSpPr txBox="1"/>
          <p:nvPr/>
        </p:nvSpPr>
        <p:spPr>
          <a:xfrm>
            <a:off x="535635" y="1494790"/>
            <a:ext cx="7294880" cy="4758055"/>
          </a:xfrm>
          <a:prstGeom prst="rect">
            <a:avLst/>
          </a:prstGeom>
        </p:spPr>
        <p:txBody>
          <a:bodyPr vert="horz" wrap="square" lIns="0" tIns="12065" rIns="0" bIns="0" rtlCol="0">
            <a:spAutoFit/>
          </a:bodyPr>
          <a:lstStyle/>
          <a:p>
            <a:pPr marL="469900" marR="5080" indent="-457200" algn="just">
              <a:lnSpc>
                <a:spcPct val="100000"/>
              </a:lnSpc>
              <a:spcBef>
                <a:spcPts val="95"/>
              </a:spcBef>
              <a:buChar char="•"/>
              <a:tabLst>
                <a:tab pos="469900" algn="l"/>
              </a:tabLst>
            </a:pPr>
            <a:r>
              <a:rPr sz="2800" spc="-10" dirty="0">
                <a:latin typeface="Arial" panose="020B0604020202020204"/>
                <a:cs typeface="Arial" panose="020B0604020202020204"/>
              </a:rPr>
              <a:t>It </a:t>
            </a:r>
            <a:r>
              <a:rPr sz="2800" spc="-15" dirty="0">
                <a:latin typeface="Arial" panose="020B0604020202020204"/>
                <a:cs typeface="Arial" panose="020B0604020202020204"/>
              </a:rPr>
              <a:t>is </a:t>
            </a:r>
            <a:r>
              <a:rPr sz="2800" spc="-20" dirty="0">
                <a:latin typeface="Arial" panose="020B0604020202020204"/>
                <a:cs typeface="Arial" panose="020B0604020202020204"/>
              </a:rPr>
              <a:t>difficult </a:t>
            </a:r>
            <a:r>
              <a:rPr sz="2800" spc="-10" dirty="0">
                <a:latin typeface="Arial" panose="020B0604020202020204"/>
                <a:cs typeface="Arial" panose="020B0604020202020204"/>
              </a:rPr>
              <a:t>to </a:t>
            </a:r>
            <a:r>
              <a:rPr sz="2800" spc="-20" dirty="0">
                <a:latin typeface="Arial" panose="020B0604020202020204"/>
                <a:cs typeface="Arial" panose="020B0604020202020204"/>
              </a:rPr>
              <a:t>estimate </a:t>
            </a:r>
            <a:r>
              <a:rPr sz="2800" spc="-15" dirty="0">
                <a:latin typeface="Arial" panose="020B0604020202020204"/>
                <a:cs typeface="Arial" panose="020B0604020202020204"/>
              </a:rPr>
              <a:t>time </a:t>
            </a:r>
            <a:r>
              <a:rPr sz="2800" spc="-10" dirty="0">
                <a:latin typeface="Arial" panose="020B0604020202020204"/>
                <a:cs typeface="Arial" panose="020B0604020202020204"/>
              </a:rPr>
              <a:t>and </a:t>
            </a:r>
            <a:r>
              <a:rPr sz="2800" spc="-15" dirty="0">
                <a:latin typeface="Arial" panose="020B0604020202020204"/>
                <a:cs typeface="Arial" panose="020B0604020202020204"/>
              </a:rPr>
              <a:t>cost </a:t>
            </a:r>
            <a:r>
              <a:rPr sz="2800" spc="-5" dirty="0">
                <a:latin typeface="Arial" panose="020B0604020202020204"/>
                <a:cs typeface="Arial" panose="020B0604020202020204"/>
              </a:rPr>
              <a:t>for  </a:t>
            </a:r>
            <a:r>
              <a:rPr sz="2800" spc="-10" dirty="0">
                <a:latin typeface="Arial" panose="020B0604020202020204"/>
                <a:cs typeface="Arial" panose="020B0604020202020204"/>
              </a:rPr>
              <a:t>each </a:t>
            </a:r>
            <a:r>
              <a:rPr sz="2800" spc="-15" dirty="0">
                <a:latin typeface="Arial" panose="020B0604020202020204"/>
                <a:cs typeface="Arial" panose="020B0604020202020204"/>
              </a:rPr>
              <a:t>phase </a:t>
            </a:r>
            <a:r>
              <a:rPr sz="2800" spc="-10" dirty="0">
                <a:latin typeface="Arial" panose="020B0604020202020204"/>
                <a:cs typeface="Arial" panose="020B0604020202020204"/>
              </a:rPr>
              <a:t>of the </a:t>
            </a:r>
            <a:r>
              <a:rPr sz="2800" spc="-15" dirty="0">
                <a:latin typeface="Arial" panose="020B0604020202020204"/>
                <a:cs typeface="Arial" panose="020B0604020202020204"/>
              </a:rPr>
              <a:t>development</a:t>
            </a:r>
            <a:r>
              <a:rPr sz="2800" spc="-125" dirty="0">
                <a:latin typeface="Arial" panose="020B0604020202020204"/>
                <a:cs typeface="Arial" panose="020B0604020202020204"/>
              </a:rPr>
              <a:t> </a:t>
            </a:r>
            <a:r>
              <a:rPr sz="2800" spc="-15" dirty="0">
                <a:latin typeface="Arial" panose="020B0604020202020204"/>
                <a:cs typeface="Arial" panose="020B0604020202020204"/>
              </a:rPr>
              <a:t>process.</a:t>
            </a:r>
            <a:endParaRPr sz="2800">
              <a:latin typeface="Arial" panose="020B0604020202020204"/>
              <a:cs typeface="Arial" panose="020B0604020202020204"/>
            </a:endParaRPr>
          </a:p>
          <a:p>
            <a:pPr marL="355600" marR="6350" indent="-342900" algn="just">
              <a:lnSpc>
                <a:spcPct val="100000"/>
              </a:lnSpc>
              <a:spcBef>
                <a:spcPts val="100"/>
              </a:spcBef>
              <a:buChar char="•"/>
              <a:tabLst>
                <a:tab pos="355600" algn="l"/>
              </a:tabLst>
            </a:pPr>
            <a:r>
              <a:rPr sz="2800" spc="-10" dirty="0">
                <a:latin typeface="Arial" panose="020B0604020202020204"/>
                <a:cs typeface="Arial" panose="020B0604020202020204"/>
              </a:rPr>
              <a:t>Once an </a:t>
            </a:r>
            <a:r>
              <a:rPr sz="2800" spc="-15" dirty="0">
                <a:latin typeface="Arial" panose="020B0604020202020204"/>
                <a:cs typeface="Arial" panose="020B0604020202020204"/>
              </a:rPr>
              <a:t>application is </a:t>
            </a:r>
            <a:r>
              <a:rPr sz="2800" spc="-10" dirty="0">
                <a:latin typeface="Arial" panose="020B0604020202020204"/>
                <a:cs typeface="Arial" panose="020B0604020202020204"/>
              </a:rPr>
              <a:t>in the </a:t>
            </a:r>
            <a:r>
              <a:rPr sz="2800" spc="-15" dirty="0">
                <a:latin typeface="Arial" panose="020B0604020202020204"/>
                <a:cs typeface="Arial" panose="020B0604020202020204"/>
              </a:rPr>
              <a:t>testing stage, </a:t>
            </a:r>
            <a:r>
              <a:rPr sz="2800" spc="-30" dirty="0">
                <a:latin typeface="Arial" panose="020B0604020202020204"/>
                <a:cs typeface="Arial" panose="020B0604020202020204"/>
              </a:rPr>
              <a:t>it  </a:t>
            </a:r>
            <a:r>
              <a:rPr sz="2800" spc="-10" dirty="0">
                <a:latin typeface="Arial" panose="020B0604020202020204"/>
                <a:cs typeface="Arial" panose="020B0604020202020204"/>
              </a:rPr>
              <a:t>is </a:t>
            </a:r>
            <a:r>
              <a:rPr sz="2800" spc="-15" dirty="0">
                <a:latin typeface="Arial" panose="020B0604020202020204"/>
                <a:cs typeface="Arial" panose="020B0604020202020204"/>
              </a:rPr>
              <a:t>very </a:t>
            </a:r>
            <a:r>
              <a:rPr sz="2800" spc="-20" dirty="0">
                <a:latin typeface="Arial" panose="020B0604020202020204"/>
                <a:cs typeface="Arial" panose="020B0604020202020204"/>
              </a:rPr>
              <a:t>difficult </a:t>
            </a:r>
            <a:r>
              <a:rPr sz="2800" spc="-15" dirty="0">
                <a:latin typeface="Arial" panose="020B0604020202020204"/>
                <a:cs typeface="Arial" panose="020B0604020202020204"/>
              </a:rPr>
              <a:t>to</a:t>
            </a:r>
            <a:r>
              <a:rPr sz="2800" spc="745" dirty="0">
                <a:latin typeface="Arial" panose="020B0604020202020204"/>
                <a:cs typeface="Arial" panose="020B0604020202020204"/>
              </a:rPr>
              <a:t> </a:t>
            </a:r>
            <a:r>
              <a:rPr sz="2800" spc="-10" dirty="0">
                <a:latin typeface="Arial" panose="020B0604020202020204"/>
                <a:cs typeface="Arial" panose="020B0604020202020204"/>
              </a:rPr>
              <a:t>go back and </a:t>
            </a:r>
            <a:r>
              <a:rPr sz="2800" spc="-15" dirty="0">
                <a:latin typeface="Arial" panose="020B0604020202020204"/>
                <a:cs typeface="Arial" panose="020B0604020202020204"/>
              </a:rPr>
              <a:t>change   something that </a:t>
            </a:r>
            <a:r>
              <a:rPr sz="2800" spc="-10" dirty="0">
                <a:latin typeface="Arial" panose="020B0604020202020204"/>
                <a:cs typeface="Arial" panose="020B0604020202020204"/>
              </a:rPr>
              <a:t>was </a:t>
            </a:r>
            <a:r>
              <a:rPr sz="2800" spc="-15" dirty="0">
                <a:latin typeface="Arial" panose="020B0604020202020204"/>
                <a:cs typeface="Arial" panose="020B0604020202020204"/>
              </a:rPr>
              <a:t>not well-thought-out in  </a:t>
            </a:r>
            <a:r>
              <a:rPr sz="2800" spc="-10" dirty="0">
                <a:latin typeface="Arial" panose="020B0604020202020204"/>
                <a:cs typeface="Arial" panose="020B0604020202020204"/>
              </a:rPr>
              <a:t>the </a:t>
            </a:r>
            <a:r>
              <a:rPr sz="2800" spc="-15" dirty="0">
                <a:latin typeface="Arial" panose="020B0604020202020204"/>
                <a:cs typeface="Arial" panose="020B0604020202020204"/>
              </a:rPr>
              <a:t>concept</a:t>
            </a:r>
            <a:r>
              <a:rPr sz="2800" spc="-95" dirty="0">
                <a:latin typeface="Arial" panose="020B0604020202020204"/>
                <a:cs typeface="Arial" panose="020B0604020202020204"/>
              </a:rPr>
              <a:t> </a:t>
            </a:r>
            <a:r>
              <a:rPr sz="2800" spc="-10" dirty="0">
                <a:latin typeface="Arial" panose="020B0604020202020204"/>
                <a:cs typeface="Arial" panose="020B0604020202020204"/>
              </a:rPr>
              <a:t>stage.</a:t>
            </a:r>
            <a:endParaRPr sz="2800">
              <a:latin typeface="Arial" panose="020B0604020202020204"/>
              <a:cs typeface="Arial" panose="020B0604020202020204"/>
            </a:endParaRPr>
          </a:p>
          <a:p>
            <a:pPr marL="355600" marR="5715" indent="-342900" algn="just">
              <a:lnSpc>
                <a:spcPct val="100000"/>
              </a:lnSpc>
              <a:spcBef>
                <a:spcPts val="110"/>
              </a:spcBef>
              <a:buChar char="•"/>
              <a:tabLst>
                <a:tab pos="355600" algn="l"/>
              </a:tabLst>
            </a:pPr>
            <a:r>
              <a:rPr sz="2800" spc="-10" dirty="0">
                <a:latin typeface="Arial" panose="020B0604020202020204"/>
                <a:cs typeface="Arial" panose="020B0604020202020204"/>
              </a:rPr>
              <a:t>Not </a:t>
            </a:r>
            <a:r>
              <a:rPr sz="2800" spc="-5" dirty="0">
                <a:latin typeface="Arial" panose="020B0604020202020204"/>
                <a:cs typeface="Arial" panose="020B0604020202020204"/>
              </a:rPr>
              <a:t>a </a:t>
            </a:r>
            <a:r>
              <a:rPr sz="2800" spc="-15" dirty="0">
                <a:latin typeface="Arial" panose="020B0604020202020204"/>
                <a:cs typeface="Arial" panose="020B0604020202020204"/>
              </a:rPr>
              <a:t>good </a:t>
            </a:r>
            <a:r>
              <a:rPr sz="2800" spc="-10" dirty="0">
                <a:latin typeface="Arial" panose="020B0604020202020204"/>
                <a:cs typeface="Arial" panose="020B0604020202020204"/>
              </a:rPr>
              <a:t>model </a:t>
            </a:r>
            <a:r>
              <a:rPr sz="2800" spc="-15" dirty="0">
                <a:latin typeface="Arial" panose="020B0604020202020204"/>
                <a:cs typeface="Arial" panose="020B0604020202020204"/>
              </a:rPr>
              <a:t>for </a:t>
            </a:r>
            <a:r>
              <a:rPr sz="2800" spc="-10" dirty="0">
                <a:latin typeface="Arial" panose="020B0604020202020204"/>
                <a:cs typeface="Arial" panose="020B0604020202020204"/>
              </a:rPr>
              <a:t>complex and </a:t>
            </a:r>
            <a:r>
              <a:rPr sz="2800" spc="-15" dirty="0">
                <a:latin typeface="Arial" panose="020B0604020202020204"/>
                <a:cs typeface="Arial" panose="020B0604020202020204"/>
              </a:rPr>
              <a:t>object-  </a:t>
            </a:r>
            <a:r>
              <a:rPr sz="2800" spc="-10" dirty="0">
                <a:latin typeface="Arial" panose="020B0604020202020204"/>
                <a:cs typeface="Arial" panose="020B0604020202020204"/>
              </a:rPr>
              <a:t>oriented</a:t>
            </a:r>
            <a:r>
              <a:rPr sz="2800" spc="-55" dirty="0">
                <a:latin typeface="Arial" panose="020B0604020202020204"/>
                <a:cs typeface="Arial" panose="020B0604020202020204"/>
              </a:rPr>
              <a:t> </a:t>
            </a:r>
            <a:r>
              <a:rPr sz="2800" spc="-10" dirty="0">
                <a:latin typeface="Arial" panose="020B0604020202020204"/>
                <a:cs typeface="Arial" panose="020B0604020202020204"/>
              </a:rPr>
              <a:t>projects.</a:t>
            </a:r>
            <a:endParaRPr sz="2800">
              <a:latin typeface="Arial" panose="020B0604020202020204"/>
              <a:cs typeface="Arial" panose="020B0604020202020204"/>
            </a:endParaRPr>
          </a:p>
          <a:p>
            <a:pPr marL="355600" marR="5715" indent="-342900" algn="just">
              <a:lnSpc>
                <a:spcPct val="100000"/>
              </a:lnSpc>
              <a:spcBef>
                <a:spcPts val="95"/>
              </a:spcBef>
              <a:buChar char="•"/>
              <a:tabLst>
                <a:tab pos="355600" algn="l"/>
              </a:tabLst>
            </a:pPr>
            <a:r>
              <a:rPr sz="2800" spc="-10" dirty="0">
                <a:latin typeface="Arial" panose="020B0604020202020204"/>
                <a:cs typeface="Arial" panose="020B0604020202020204"/>
              </a:rPr>
              <a:t>Not </a:t>
            </a:r>
            <a:r>
              <a:rPr sz="2800" spc="-15" dirty="0">
                <a:latin typeface="Arial" panose="020B0604020202020204"/>
                <a:cs typeface="Arial" panose="020B0604020202020204"/>
              </a:rPr>
              <a:t>suitable </a:t>
            </a:r>
            <a:r>
              <a:rPr sz="2800" spc="-10" dirty="0">
                <a:latin typeface="Arial" panose="020B0604020202020204"/>
                <a:cs typeface="Arial" panose="020B0604020202020204"/>
              </a:rPr>
              <a:t>for the </a:t>
            </a:r>
            <a:r>
              <a:rPr sz="2800" spc="-15" dirty="0">
                <a:latin typeface="Arial" panose="020B0604020202020204"/>
                <a:cs typeface="Arial" panose="020B0604020202020204"/>
              </a:rPr>
              <a:t>projects </a:t>
            </a:r>
            <a:r>
              <a:rPr sz="2800" spc="-10" dirty="0">
                <a:latin typeface="Arial" panose="020B0604020202020204"/>
                <a:cs typeface="Arial" panose="020B0604020202020204"/>
              </a:rPr>
              <a:t>where  </a:t>
            </a:r>
            <a:r>
              <a:rPr sz="2800" spc="-15" dirty="0">
                <a:latin typeface="Arial" panose="020B0604020202020204"/>
                <a:cs typeface="Arial" panose="020B0604020202020204"/>
              </a:rPr>
              <a:t>requirements </a:t>
            </a:r>
            <a:r>
              <a:rPr sz="2800" spc="-10" dirty="0">
                <a:latin typeface="Arial" panose="020B0604020202020204"/>
                <a:cs typeface="Arial" panose="020B0604020202020204"/>
              </a:rPr>
              <a:t>are at </a:t>
            </a:r>
            <a:r>
              <a:rPr sz="2800" spc="-5" dirty="0">
                <a:latin typeface="Arial" panose="020B0604020202020204"/>
                <a:cs typeface="Arial" panose="020B0604020202020204"/>
              </a:rPr>
              <a:t>a </a:t>
            </a:r>
            <a:r>
              <a:rPr sz="2800" spc="-15" dirty="0">
                <a:latin typeface="Arial" panose="020B0604020202020204"/>
                <a:cs typeface="Arial" panose="020B0604020202020204"/>
              </a:rPr>
              <a:t>moderate </a:t>
            </a:r>
            <a:r>
              <a:rPr sz="2800" spc="-10" dirty="0">
                <a:latin typeface="Arial" panose="020B0604020202020204"/>
                <a:cs typeface="Arial" panose="020B0604020202020204"/>
              </a:rPr>
              <a:t>to high </a:t>
            </a:r>
            <a:r>
              <a:rPr sz="2800" spc="-15" dirty="0">
                <a:latin typeface="Arial" panose="020B0604020202020204"/>
                <a:cs typeface="Arial" panose="020B0604020202020204"/>
              </a:rPr>
              <a:t>risk  </a:t>
            </a:r>
            <a:r>
              <a:rPr sz="2800" spc="-10" dirty="0">
                <a:latin typeface="Arial" panose="020B0604020202020204"/>
                <a:cs typeface="Arial" panose="020B0604020202020204"/>
              </a:rPr>
              <a:t>of</a:t>
            </a:r>
            <a:r>
              <a:rPr sz="2800" spc="-40" dirty="0">
                <a:latin typeface="Arial" panose="020B0604020202020204"/>
                <a:cs typeface="Arial" panose="020B0604020202020204"/>
              </a:rPr>
              <a:t> </a:t>
            </a:r>
            <a:r>
              <a:rPr sz="2800" spc="-10" dirty="0">
                <a:latin typeface="Arial" panose="020B0604020202020204"/>
                <a:cs typeface="Arial" panose="020B0604020202020204"/>
              </a:rPr>
              <a:t>changing.</a:t>
            </a:r>
            <a:endParaRPr sz="2800">
              <a:latin typeface="Arial" panose="020B0604020202020204"/>
              <a:cs typeface="Arial" panose="020B0604020202020204"/>
            </a:endParaRPr>
          </a:p>
        </p:txBody>
      </p:sp>
      <p:sp>
        <p:nvSpPr>
          <p:cNvPr id="4" name="object 4"/>
          <p:cNvSpPr txBox="1"/>
          <p:nvPr/>
        </p:nvSpPr>
        <p:spPr>
          <a:xfrm>
            <a:off x="8427846" y="641888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rlito"/>
                <a:cs typeface="Carlito"/>
              </a:rPr>
              <a:t>28</a:t>
            </a:r>
            <a:endParaRPr sz="1200">
              <a:latin typeface="Carlito"/>
              <a:cs typeface="Carlito"/>
            </a:endParaRPr>
          </a:p>
        </p:txBody>
      </p:sp>
      <p:sp>
        <p:nvSpPr>
          <p:cNvPr id="5" name="object 5"/>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12485</Words>
  <Application>WPS Presentation</Application>
  <PresentationFormat>On-screen Show (4:3)</PresentationFormat>
  <Paragraphs>387</Paragraphs>
  <Slides>46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SimSun</vt:lpstr>
      <vt:lpstr>Wingdings</vt:lpstr>
      <vt:lpstr>Carlito</vt:lpstr>
      <vt:lpstr>Segoe Print</vt:lpstr>
      <vt:lpstr>Arial</vt:lpstr>
      <vt:lpstr>kiloji</vt:lpstr>
      <vt:lpstr>Microsoft YaHei</vt:lpstr>
      <vt:lpstr>Arial Unicode MS</vt:lpstr>
      <vt:lpstr>Calibri</vt:lpstr>
      <vt:lpstr>Times New Roman</vt:lpstr>
      <vt:lpstr>Office Theme</vt:lpstr>
      <vt:lpstr>Lecture 3</vt:lpstr>
      <vt:lpstr>Objective</vt:lpstr>
      <vt:lpstr>PowerPoint 演示文稿</vt:lpstr>
      <vt:lpstr>Software process models</vt:lpstr>
      <vt:lpstr>The Waterfall Model</vt:lpstr>
      <vt:lpstr>PowerPoint 演示文稿</vt:lpstr>
      <vt:lpstr>Waterfall model characteristics</vt:lpstr>
      <vt:lpstr>Advantages of the Waterfall Model</vt:lpstr>
      <vt:lpstr>Disadvantages of Waterfall Model</vt:lpstr>
      <vt:lpstr>V- MODEL</vt:lpstr>
      <vt:lpstr>V- MODEL</vt:lpstr>
      <vt:lpstr>Advantages of the V-MODEL </vt:lpstr>
      <vt:lpstr>PowerPoint 演示文稿</vt:lpstr>
      <vt:lpstr>Incremental Model</vt:lpstr>
      <vt:lpstr>The Incremental Model</vt:lpstr>
      <vt:lpstr>PowerPoint 演示文稿</vt:lpstr>
      <vt:lpstr>Incremental development benefits</vt:lpstr>
      <vt:lpstr>Incremental development problems</vt:lpstr>
      <vt:lpstr>Problems with Requirements</vt:lpstr>
      <vt:lpstr>The Prototyping Model</vt:lpstr>
      <vt:lpstr>The Prototype Model</vt:lpstr>
      <vt:lpstr>PowerPoint 演示文稿</vt:lpstr>
      <vt:lpstr>The Prototype Model</vt:lpstr>
      <vt:lpstr>The Prototype Model</vt:lpstr>
      <vt:lpstr>Advantages of the prototyping model</vt:lpstr>
      <vt:lpstr>Drawbacks of the Prototyping	Model</vt:lpstr>
      <vt:lpstr>The Spiral Model</vt:lpstr>
      <vt:lpstr>PowerPoint 演示文稿</vt:lpstr>
      <vt:lpstr>Determine objective  alternative, constraints</vt:lpstr>
      <vt:lpstr>The Spiral Model</vt:lpstr>
      <vt:lpstr>The Spiral Model</vt:lpstr>
      <vt:lpstr>Advantages of Spiral model</vt:lpstr>
      <vt:lpstr>Drawbacks of the Spiral Model</vt:lpstr>
      <vt:lpstr>Still Other Process Models</vt:lpstr>
      <vt:lpstr>Component Assembly Model</vt:lpstr>
      <vt:lpstr>Component Assembly Model</vt:lpstr>
      <vt:lpstr>Unified Process</vt:lpstr>
      <vt:lpstr>Unified Process</vt:lpstr>
      <vt:lpstr>The Unified Process (UP)</vt:lpstr>
      <vt:lpstr>UP Phases</vt:lpstr>
      <vt:lpstr>Inception Phase</vt:lpstr>
      <vt:lpstr>Elaboration Phase</vt:lpstr>
      <vt:lpstr>Construction Phase</vt:lpstr>
      <vt:lpstr>Transition Phase</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Bahria</dc:creator>
  <cp:lastModifiedBy>AHSAN</cp:lastModifiedBy>
  <cp:revision>20</cp:revision>
  <dcterms:created xsi:type="dcterms:W3CDTF">2021-03-04T09:29:00Z</dcterms:created>
  <dcterms:modified xsi:type="dcterms:W3CDTF">2022-05-07T16:20:59Z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2020-10-04T20:00:00Z</vt:filetime>
  </property>
  <property fmtid="{D5CDD505-2E9C-101B-9397-08002B2CF9AE}" pid="3" name="Creator">
    <vt:lpwstr>Microsoft® PowerPoint® 2013</vt:lpwstr>
  </property>
  <property fmtid="{D5CDD505-2E9C-101B-9397-08002B2CF9AE}" pid="4" name="LastSaved">
    <vt:filetime>2021-03-04T20:00:00Z</vt:filetime>
  </property>
  <property fmtid="{D5CDD505-2E9C-101B-9397-08002B2CF9AE}" pid="5" name="ICV">
    <vt:lpwstr>E267A11D850C4C68A0555C7EADA22F57</vt:lpwstr>
  </property>
  <property fmtid="{D5CDD505-2E9C-101B-9397-08002B2CF9AE}" pid="6" name="KSOProductBuildVer">
    <vt:lpwstr>1033-11.2.0.11074</vt:lpwstr>
  </property>
</Properties>
</file>