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3"/>
    <p:sldId id="257" r:id="rId4"/>
    <p:sldId id="258" r:id="rId5"/>
    <p:sldId id="260" r:id="rId6"/>
    <p:sldId id="261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267" r:id="rId27"/>
    <p:sldId id="268" r:id="rId28"/>
    <p:sldId id="269" r:id="rId29"/>
    <p:sldId id="270" r:id="rId30"/>
    <p:sldId id="271" r:id="rId31"/>
    <p:sldId id="272" r:id="rId32"/>
    <p:sldId id="279" r:id="rId33"/>
    <p:sldId id="317" r:id="rId35"/>
    <p:sldId id="280" r:id="rId36"/>
    <p:sldId id="281" r:id="rId37"/>
    <p:sldId id="282" r:id="rId38"/>
    <p:sldId id="283" r:id="rId39"/>
    <p:sldId id="284" r:id="rId40"/>
    <p:sldId id="278" r:id="rId4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C9415-ABDD-4C3A-A855-84E239EBC7B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36957-46B4-4632-B247-935F45E4C64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4290" y="461899"/>
            <a:ext cx="145541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  <a:endParaRPr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990600"/>
            <a:ext cx="7903464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30576" y="461899"/>
            <a:ext cx="448246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0090" y="1124651"/>
            <a:ext cx="7695565" cy="4425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55085" y="6464909"/>
            <a:ext cx="243205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940" y="6464909"/>
            <a:ext cx="76454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7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9" Type="http://schemas.openxmlformats.org/officeDocument/2006/relationships/slideLayout" Target="../slideLayouts/slideLayout4.xml"/><Relationship Id="rId18" Type="http://schemas.openxmlformats.org/officeDocument/2006/relationships/image" Target="../media/image19.png"/><Relationship Id="rId17" Type="http://schemas.openxmlformats.org/officeDocument/2006/relationships/image" Target="../media/image18.png"/><Relationship Id="rId16" Type="http://schemas.openxmlformats.org/officeDocument/2006/relationships/image" Target="../media/image17.png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37503" y="3377184"/>
            <a:ext cx="1445260" cy="104139"/>
            <a:chOff x="5937503" y="3377184"/>
            <a:chExt cx="1445260" cy="104139"/>
          </a:xfrm>
        </p:grpSpPr>
        <p:sp>
          <p:nvSpPr>
            <p:cNvPr id="3" name="object 3"/>
            <p:cNvSpPr/>
            <p:nvPr/>
          </p:nvSpPr>
          <p:spPr>
            <a:xfrm>
              <a:off x="5937503" y="3377184"/>
              <a:ext cx="722630" cy="104139"/>
            </a:xfrm>
            <a:custGeom>
              <a:avLst/>
              <a:gdLst/>
              <a:ahLst/>
              <a:cxnLst/>
              <a:rect l="l" t="t" r="r" b="b"/>
              <a:pathLst>
                <a:path w="722629" h="104139">
                  <a:moveTo>
                    <a:pt x="722376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722376" y="103632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659879" y="3377184"/>
              <a:ext cx="722630" cy="104139"/>
            </a:xfrm>
            <a:custGeom>
              <a:avLst/>
              <a:gdLst/>
              <a:ahLst/>
              <a:cxnLst/>
              <a:rect l="l" t="t" r="r" b="b"/>
              <a:pathLst>
                <a:path w="722629" h="104139">
                  <a:moveTo>
                    <a:pt x="722376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722376" y="103632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0" y="3377184"/>
            <a:ext cx="5937885" cy="104139"/>
            <a:chOff x="0" y="3377184"/>
            <a:chExt cx="5937885" cy="104139"/>
          </a:xfrm>
        </p:grpSpPr>
        <p:sp>
          <p:nvSpPr>
            <p:cNvPr id="6" name="object 6"/>
            <p:cNvSpPr/>
            <p:nvPr/>
          </p:nvSpPr>
          <p:spPr>
            <a:xfrm>
              <a:off x="0" y="3377184"/>
              <a:ext cx="722630" cy="104139"/>
            </a:xfrm>
            <a:custGeom>
              <a:avLst/>
              <a:gdLst/>
              <a:ahLst/>
              <a:cxnLst/>
              <a:rect l="l" t="t" r="r" b="b"/>
              <a:pathLst>
                <a:path w="722630" h="104139">
                  <a:moveTo>
                    <a:pt x="722376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722376" y="103632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20851" y="3377184"/>
              <a:ext cx="5217160" cy="104139"/>
            </a:xfrm>
            <a:custGeom>
              <a:avLst/>
              <a:gdLst/>
              <a:ahLst/>
              <a:cxnLst/>
              <a:rect l="l" t="t" r="r" b="b"/>
              <a:pathLst>
                <a:path w="5217160" h="104139">
                  <a:moveTo>
                    <a:pt x="5216652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5216652" y="103632"/>
                  </a:lnTo>
                  <a:lnTo>
                    <a:pt x="5216652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8423" y="1577467"/>
            <a:ext cx="678408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15" dirty="0" smtClean="0">
                <a:solidFill>
                  <a:srgbClr val="2085C5"/>
                </a:solidFill>
              </a:rPr>
              <a:t>Introduction to </a:t>
            </a:r>
            <a:r>
              <a:rPr sz="3200" spc="-15" dirty="0" smtClean="0">
                <a:solidFill>
                  <a:srgbClr val="2085C5"/>
                </a:solidFill>
              </a:rPr>
              <a:t>Software </a:t>
            </a:r>
            <a:r>
              <a:rPr sz="3200" spc="-5" dirty="0" smtClean="0">
                <a:solidFill>
                  <a:srgbClr val="2085C5"/>
                </a:solidFill>
              </a:rPr>
              <a:t>Engineering</a:t>
            </a:r>
            <a:endParaRPr sz="3200" dirty="0"/>
          </a:p>
        </p:txBody>
      </p:sp>
      <p:sp>
        <p:nvSpPr>
          <p:cNvPr id="9" name="object 9"/>
          <p:cNvSpPr txBox="1"/>
          <p:nvPr/>
        </p:nvSpPr>
        <p:spPr>
          <a:xfrm>
            <a:off x="598423" y="3534283"/>
            <a:ext cx="63684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10152"/>
                </a:solidFill>
                <a:latin typeface="Arial" panose="020B0604020202020204"/>
                <a:cs typeface="Arial" panose="020B0604020202020204"/>
              </a:rPr>
              <a:t>Process </a:t>
            </a:r>
            <a:r>
              <a:rPr sz="3200" spc="-5" dirty="0">
                <a:solidFill>
                  <a:srgbClr val="F10152"/>
                </a:solidFill>
                <a:latin typeface="Arial" panose="020B0604020202020204"/>
                <a:cs typeface="Arial" panose="020B0604020202020204"/>
              </a:rPr>
              <a:t>Model- Agile</a:t>
            </a:r>
            <a:r>
              <a:rPr sz="3200" spc="-30" dirty="0">
                <a:solidFill>
                  <a:srgbClr val="F101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-5" dirty="0">
                <a:solidFill>
                  <a:srgbClr val="F10152"/>
                </a:solidFill>
                <a:latin typeface="Arial" panose="020B0604020202020204"/>
                <a:cs typeface="Arial" panose="020B0604020202020204"/>
              </a:rPr>
              <a:t>Development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0838" y="5662980"/>
            <a:ext cx="3886962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26590">
              <a:lnSpc>
                <a:spcPct val="100000"/>
              </a:lnSpc>
              <a:spcBef>
                <a:spcPts val="100"/>
              </a:spcBef>
            </a:pPr>
            <a:r>
              <a:rPr lang="en-US" sz="2000" dirty="0" smtClean="0">
                <a:solidFill>
                  <a:srgbClr val="F10152"/>
                </a:solidFill>
                <a:latin typeface="Arial" panose="020B0604020202020204"/>
                <a:cs typeface="Arial" panose="020B0604020202020204"/>
              </a:rPr>
              <a:t>Mobeen Nazar</a:t>
            </a:r>
            <a:endParaRPr lang="en-US" sz="2000" dirty="0" smtClean="0">
              <a:solidFill>
                <a:srgbClr val="F10152"/>
              </a:solidFill>
              <a:latin typeface="Arial" panose="020B0604020202020204"/>
              <a:cs typeface="Arial" panose="020B0604020202020204"/>
            </a:endParaRPr>
          </a:p>
          <a:p>
            <a:pPr marL="12700" marR="1926590">
              <a:lnSpc>
                <a:spcPct val="100000"/>
              </a:lnSpc>
              <a:spcBef>
                <a:spcPts val="100"/>
              </a:spcBef>
            </a:pPr>
            <a:r>
              <a:rPr sz="2000" dirty="0" smtClean="0">
                <a:solidFill>
                  <a:srgbClr val="F10152"/>
                </a:solidFill>
                <a:latin typeface="Arial" panose="020B0604020202020204"/>
                <a:cs typeface="Arial" panose="020B0604020202020204"/>
              </a:rPr>
              <a:t>Lecturer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lang="en-US" sz="2000" smtClean="0">
                <a:solidFill>
                  <a:srgbClr val="F10152"/>
                </a:solidFill>
                <a:latin typeface="Arial" panose="020B0604020202020204"/>
                <a:cs typeface="Arial" panose="020B0604020202020204"/>
              </a:rPr>
              <a:t>Software Engineering </a:t>
            </a:r>
            <a:r>
              <a:rPr sz="2000" smtClean="0">
                <a:solidFill>
                  <a:srgbClr val="F10152"/>
                </a:solidFill>
                <a:latin typeface="Arial" panose="020B0604020202020204"/>
                <a:cs typeface="Arial" panose="020B0604020202020204"/>
              </a:rPr>
              <a:t>Department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Vs Waterfall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090" y="1124651"/>
            <a:ext cx="7695565" cy="40011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396" y="2400300"/>
            <a:ext cx="5215172" cy="322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In addition to the values of the manifesto, there are 12 principles that support the values.</a:t>
            </a:r>
            <a:endParaRPr lang="en-US" sz="3000" dirty="0"/>
          </a:p>
          <a:p>
            <a:r>
              <a:rPr lang="en-US" sz="3000" dirty="0"/>
              <a:t>Once again the principles are very general and are less about telling you what to do than they’re about giving you the ability to make a good decision in a particular situation.</a:t>
            </a:r>
            <a:endParaRPr lang="en-US" sz="3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785" y="1075459"/>
            <a:ext cx="8802961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646" y="1054678"/>
            <a:ext cx="8749147" cy="47174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819" y="1085850"/>
            <a:ext cx="8749145" cy="473535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037" y="1044287"/>
            <a:ext cx="8749145" cy="478131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255" y="1033896"/>
            <a:ext cx="8780318" cy="480513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209" y="1085850"/>
            <a:ext cx="8717973" cy="469560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819" y="1023505"/>
            <a:ext cx="8749145" cy="475385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818" y="1175684"/>
            <a:ext cx="8717973" cy="46917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56347" y="6754367"/>
            <a:ext cx="1788160" cy="104139"/>
            <a:chOff x="7356347" y="6754367"/>
            <a:chExt cx="1788160" cy="104139"/>
          </a:xfrm>
        </p:grpSpPr>
        <p:sp>
          <p:nvSpPr>
            <p:cNvPr id="3" name="object 3"/>
            <p:cNvSpPr/>
            <p:nvPr/>
          </p:nvSpPr>
          <p:spPr>
            <a:xfrm>
              <a:off x="7356347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5" h="104140">
                  <a:moveTo>
                    <a:pt x="893063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3" y="103632"/>
                  </a:lnTo>
                  <a:lnTo>
                    <a:pt x="893063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250935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5" h="104140">
                  <a:moveTo>
                    <a:pt x="89306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4" y="103632"/>
                  </a:lnTo>
                  <a:lnTo>
                    <a:pt x="893064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0" y="6754367"/>
            <a:ext cx="7356475" cy="104139"/>
            <a:chOff x="0" y="6754367"/>
            <a:chExt cx="7356475" cy="104139"/>
          </a:xfrm>
        </p:grpSpPr>
        <p:sp>
          <p:nvSpPr>
            <p:cNvPr id="6" name="object 6"/>
            <p:cNvSpPr/>
            <p:nvPr/>
          </p:nvSpPr>
          <p:spPr>
            <a:xfrm>
              <a:off x="0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4" h="104140">
                  <a:moveTo>
                    <a:pt x="893063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3" y="103632"/>
                  </a:lnTo>
                  <a:lnTo>
                    <a:pt x="893063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3063" y="6754367"/>
              <a:ext cx="6463665" cy="104139"/>
            </a:xfrm>
            <a:custGeom>
              <a:avLst/>
              <a:gdLst/>
              <a:ahLst/>
              <a:cxnLst/>
              <a:rect l="l" t="t" r="r" b="b"/>
              <a:pathLst>
                <a:path w="6463665" h="104140">
                  <a:moveTo>
                    <a:pt x="646328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6463284" y="103632"/>
                  </a:lnTo>
                  <a:lnTo>
                    <a:pt x="6463284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72718" y="609600"/>
            <a:ext cx="2837282" cy="69367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006FC0"/>
                </a:solidFill>
              </a:rPr>
              <a:t>Objective</a:t>
            </a:r>
            <a:endParaRPr spc="-10" dirty="0">
              <a:solidFill>
                <a:srgbClr val="006FC0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3063" y="1754860"/>
            <a:ext cx="4090417" cy="35433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00"/>
              </a:spcBef>
              <a:buSzPct val="75000"/>
              <a:buFont typeface="Arial" panose="020B0604020202020204"/>
              <a:buChar char="–"/>
              <a:tabLst>
                <a:tab pos="390525" algn="l"/>
                <a:tab pos="391160" algn="l"/>
              </a:tabLst>
            </a:pPr>
            <a:r>
              <a:rPr sz="3200" spc="-5" dirty="0">
                <a:latin typeface="Carlito"/>
                <a:cs typeface="Carlito"/>
              </a:rPr>
              <a:t>Agile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lang="en-US" sz="3200" spc="-30" dirty="0">
                <a:latin typeface="Carlito"/>
                <a:cs typeface="Carlito"/>
              </a:rPr>
              <a:t>  </a:t>
            </a:r>
            <a:r>
              <a:rPr sz="3200" spc="-10" dirty="0">
                <a:latin typeface="Carlito"/>
                <a:cs typeface="Carlito"/>
              </a:rPr>
              <a:t>Development</a:t>
            </a:r>
            <a:endParaRPr sz="32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SzPct val="75000"/>
              <a:buFont typeface="Arial" panose="020B0604020202020204"/>
              <a:buChar char="–"/>
              <a:tabLst>
                <a:tab pos="299720" algn="l"/>
              </a:tabLst>
            </a:pPr>
            <a:r>
              <a:rPr sz="3200" spc="-5" dirty="0">
                <a:latin typeface="Carlito"/>
                <a:cs typeface="Carlito"/>
              </a:rPr>
              <a:t>Agile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methods</a:t>
            </a:r>
            <a:endParaRPr sz="32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SzPct val="75000"/>
              <a:buFont typeface="Arial" panose="020B0604020202020204"/>
              <a:buChar char="–"/>
              <a:tabLst>
                <a:tab pos="299720" algn="l"/>
              </a:tabLst>
            </a:pPr>
            <a:r>
              <a:rPr sz="3200" spc="-5" dirty="0">
                <a:latin typeface="Carlito"/>
                <a:cs typeface="Carlito"/>
              </a:rPr>
              <a:t>Agile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Capability</a:t>
            </a:r>
            <a:endParaRPr sz="32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SzPct val="75000"/>
              <a:buFont typeface="Arial" panose="020B0604020202020204"/>
              <a:buChar char="–"/>
              <a:tabLst>
                <a:tab pos="299720" algn="l"/>
              </a:tabLst>
            </a:pPr>
            <a:r>
              <a:rPr sz="3200" spc="-5" dirty="0">
                <a:latin typeface="Carlito"/>
                <a:cs typeface="Carlito"/>
              </a:rPr>
              <a:t>Agile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30" dirty="0">
                <a:latin typeface="Carlito"/>
                <a:cs typeface="Carlito"/>
              </a:rPr>
              <a:t>Techniques</a:t>
            </a:r>
            <a:endParaRPr sz="32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SzPct val="75000"/>
              <a:buFont typeface="Arial" panose="020B0604020202020204"/>
              <a:buChar char="–"/>
              <a:tabLst>
                <a:tab pos="299720" algn="l"/>
              </a:tabLst>
            </a:pPr>
            <a:r>
              <a:rPr sz="3200" spc="-5" dirty="0">
                <a:latin typeface="Carlito"/>
                <a:cs typeface="Carlito"/>
              </a:rPr>
              <a:t>Scrum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427" y="1096241"/>
            <a:ext cx="8749146" cy="472593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037" y="1044287"/>
            <a:ext cx="8769927" cy="47786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645" y="1044287"/>
            <a:ext cx="8790710" cy="477981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037" y="1033895"/>
            <a:ext cx="8780318" cy="479021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7315200" cy="505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157099"/>
            <a:ext cx="68484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Agile method</a:t>
            </a:r>
            <a:r>
              <a:rPr spc="-10" dirty="0"/>
              <a:t> </a:t>
            </a:r>
            <a:r>
              <a:rPr spc="-5" dirty="0"/>
              <a:t>applicability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12138"/>
            <a:ext cx="8009890" cy="37515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65150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Product development where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10" dirty="0">
                <a:latin typeface="Carlito"/>
                <a:cs typeface="Carlito"/>
              </a:rPr>
              <a:t>software company </a:t>
            </a:r>
            <a:r>
              <a:rPr sz="2600" dirty="0">
                <a:latin typeface="Carlito"/>
                <a:cs typeface="Carlito"/>
              </a:rPr>
              <a:t>is  </a:t>
            </a:r>
            <a:r>
              <a:rPr sz="2600" spc="-5" dirty="0">
                <a:latin typeface="Carlito"/>
                <a:cs typeface="Carlito"/>
              </a:rPr>
              <a:t>developing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small or </a:t>
            </a:r>
            <a:r>
              <a:rPr sz="2600" spc="-10" dirty="0">
                <a:latin typeface="Carlito"/>
                <a:cs typeface="Carlito"/>
              </a:rPr>
              <a:t>medium-sized </a:t>
            </a:r>
            <a:r>
              <a:rPr sz="2600" spc="-5" dirty="0">
                <a:latin typeface="Carlito"/>
                <a:cs typeface="Carlito"/>
              </a:rPr>
              <a:t>product </a:t>
            </a:r>
            <a:r>
              <a:rPr sz="2600" spc="-25" dirty="0">
                <a:latin typeface="Carlito"/>
                <a:cs typeface="Carlito"/>
              </a:rPr>
              <a:t>for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sale.</a:t>
            </a:r>
            <a:endParaRPr sz="2600">
              <a:latin typeface="Carlito"/>
              <a:cs typeface="Carlito"/>
            </a:endParaRPr>
          </a:p>
          <a:p>
            <a:pPr marL="756285" marR="953770" indent="-28702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Arial" panose="020B0604020202020204"/>
                <a:cs typeface="Arial" panose="020B0604020202020204"/>
              </a:rPr>
              <a:t>– </a:t>
            </a:r>
            <a:r>
              <a:rPr sz="2600" spc="-5" dirty="0">
                <a:latin typeface="Carlito"/>
                <a:cs typeface="Carlito"/>
              </a:rPr>
              <a:t>Almost </a:t>
            </a:r>
            <a:r>
              <a:rPr sz="2600" dirty="0">
                <a:latin typeface="Carlito"/>
                <a:cs typeface="Carlito"/>
              </a:rPr>
              <a:t>all </a:t>
            </a:r>
            <a:r>
              <a:rPr sz="2600" spc="-10" dirty="0">
                <a:latin typeface="Carlito"/>
                <a:cs typeface="Carlito"/>
              </a:rPr>
              <a:t>software products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apps </a:t>
            </a:r>
            <a:r>
              <a:rPr sz="2600" spc="-10" dirty="0">
                <a:latin typeface="Carlito"/>
                <a:cs typeface="Carlito"/>
              </a:rPr>
              <a:t>are now  </a:t>
            </a:r>
            <a:r>
              <a:rPr sz="2600" spc="-5" dirty="0">
                <a:latin typeface="Carlito"/>
                <a:cs typeface="Carlito"/>
              </a:rPr>
              <a:t>developed using </a:t>
            </a:r>
            <a:r>
              <a:rPr sz="2600" dirty="0">
                <a:latin typeface="Carlito"/>
                <a:cs typeface="Carlito"/>
              </a:rPr>
              <a:t>an agile</a:t>
            </a:r>
            <a:r>
              <a:rPr sz="2600" spc="-8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approach</a:t>
            </a:r>
            <a:endParaRPr sz="26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62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rlito"/>
                <a:cs typeface="Carlito"/>
              </a:rPr>
              <a:t>Custom </a:t>
            </a:r>
            <a:r>
              <a:rPr sz="2600" spc="-20" dirty="0">
                <a:latin typeface="Carlito"/>
                <a:cs typeface="Carlito"/>
              </a:rPr>
              <a:t>system </a:t>
            </a:r>
            <a:r>
              <a:rPr sz="2600" spc="-5" dirty="0">
                <a:latin typeface="Carlito"/>
                <a:cs typeface="Carlito"/>
              </a:rPr>
              <a:t>development </a:t>
            </a:r>
            <a:r>
              <a:rPr sz="2600" dirty="0">
                <a:latin typeface="Carlito"/>
                <a:cs typeface="Carlito"/>
              </a:rPr>
              <a:t>within an </a:t>
            </a:r>
            <a:r>
              <a:rPr sz="2600" spc="-15" dirty="0">
                <a:latin typeface="Carlito"/>
                <a:cs typeface="Carlito"/>
              </a:rPr>
              <a:t>organization,  </a:t>
            </a:r>
            <a:r>
              <a:rPr sz="2600" spc="-5" dirty="0">
                <a:latin typeface="Carlito"/>
                <a:cs typeface="Carlito"/>
              </a:rPr>
              <a:t>where there </a:t>
            </a:r>
            <a:r>
              <a:rPr sz="2600" dirty="0">
                <a:latin typeface="Carlito"/>
                <a:cs typeface="Carlito"/>
              </a:rPr>
              <a:t>is a clear </a:t>
            </a:r>
            <a:r>
              <a:rPr sz="2600" spc="-10" dirty="0">
                <a:latin typeface="Carlito"/>
                <a:cs typeface="Carlito"/>
              </a:rPr>
              <a:t>commitment from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customer </a:t>
            </a:r>
            <a:r>
              <a:rPr sz="2600" spc="-15" dirty="0">
                <a:latin typeface="Carlito"/>
                <a:cs typeface="Carlito"/>
              </a:rPr>
              <a:t>to  </a:t>
            </a:r>
            <a:r>
              <a:rPr sz="2600" spc="-5" dirty="0">
                <a:latin typeface="Carlito"/>
                <a:cs typeface="Carlito"/>
              </a:rPr>
              <a:t>become </a:t>
            </a:r>
            <a:r>
              <a:rPr sz="2600" spc="-15" dirty="0">
                <a:latin typeface="Carlito"/>
                <a:cs typeface="Carlito"/>
              </a:rPr>
              <a:t>involved </a:t>
            </a:r>
            <a:r>
              <a:rPr sz="2600" dirty="0">
                <a:latin typeface="Carlito"/>
                <a:cs typeface="Carlito"/>
              </a:rPr>
              <a:t>in the </a:t>
            </a:r>
            <a:r>
              <a:rPr sz="2600" spc="-5" dirty="0">
                <a:latin typeface="Carlito"/>
                <a:cs typeface="Carlito"/>
              </a:rPr>
              <a:t>development </a:t>
            </a:r>
            <a:r>
              <a:rPr sz="2600" spc="-10" dirty="0">
                <a:latin typeface="Carlito"/>
                <a:cs typeface="Carlito"/>
              </a:rPr>
              <a:t>process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where  there </a:t>
            </a:r>
            <a:r>
              <a:rPr sz="2600" spc="-10" dirty="0">
                <a:latin typeface="Carlito"/>
                <a:cs typeface="Carlito"/>
              </a:rPr>
              <a:t>are </a:t>
            </a:r>
            <a:r>
              <a:rPr sz="2600" spc="-25" dirty="0">
                <a:latin typeface="Carlito"/>
                <a:cs typeface="Carlito"/>
              </a:rPr>
              <a:t>few </a:t>
            </a:r>
            <a:r>
              <a:rPr sz="2600" spc="-5" dirty="0">
                <a:latin typeface="Carlito"/>
                <a:cs typeface="Carlito"/>
              </a:rPr>
              <a:t>external </a:t>
            </a:r>
            <a:r>
              <a:rPr sz="2600" dirty="0">
                <a:latin typeface="Carlito"/>
                <a:cs typeface="Carlito"/>
              </a:rPr>
              <a:t>rules and </a:t>
            </a:r>
            <a:r>
              <a:rPr sz="2600" spc="-5" dirty="0">
                <a:latin typeface="Carlito"/>
                <a:cs typeface="Carlito"/>
              </a:rPr>
              <a:t>regulations that </a:t>
            </a:r>
            <a:r>
              <a:rPr sz="2600" spc="-20" dirty="0">
                <a:latin typeface="Carlito"/>
                <a:cs typeface="Carlito"/>
              </a:rPr>
              <a:t>affect 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software.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974" y="2341880"/>
            <a:ext cx="69138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FF0000"/>
                </a:solidFill>
              </a:rPr>
              <a:t>Agile </a:t>
            </a:r>
            <a:r>
              <a:rPr spc="-10" dirty="0">
                <a:solidFill>
                  <a:srgbClr val="FF0000"/>
                </a:solidFill>
              </a:rPr>
              <a:t>development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techniques</a:t>
            </a:r>
            <a:endParaRPr spc="-5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1" y="4699"/>
            <a:ext cx="63665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Extreme</a:t>
            </a:r>
            <a:r>
              <a:rPr spc="-80" dirty="0"/>
              <a:t> </a:t>
            </a:r>
            <a:r>
              <a:rPr spc="-15" dirty="0"/>
              <a:t>programming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8129"/>
            <a:ext cx="7807325" cy="3884653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marR="318770" indent="-342900">
              <a:lnSpc>
                <a:spcPct val="80000"/>
              </a:lnSpc>
              <a:spcBef>
                <a:spcPts val="64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600" spc="-5" dirty="0" smtClean="0">
                <a:latin typeface="Carlito"/>
                <a:cs typeface="Carlito"/>
              </a:rPr>
              <a:t>XP </a:t>
            </a:r>
            <a:r>
              <a:rPr sz="2600" dirty="0">
                <a:latin typeface="Carlito"/>
                <a:cs typeface="Carlito"/>
              </a:rPr>
              <a:t>is an </a:t>
            </a:r>
            <a:r>
              <a:rPr sz="2600" spc="-10" dirty="0">
                <a:latin typeface="Carlito"/>
                <a:cs typeface="Carlito"/>
              </a:rPr>
              <a:t>example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spc="-10" dirty="0">
                <a:latin typeface="Carlito"/>
                <a:cs typeface="Carlito"/>
              </a:rPr>
              <a:t>how </a:t>
            </a:r>
            <a:r>
              <a:rPr sz="2600" dirty="0">
                <a:latin typeface="Carlito"/>
                <a:cs typeface="Carlito"/>
              </a:rPr>
              <a:t>Agile </a:t>
            </a:r>
            <a:r>
              <a:rPr sz="2600" spc="-5" dirty="0">
                <a:latin typeface="Carlito"/>
                <a:cs typeface="Carlito"/>
              </a:rPr>
              <a:t>can </a:t>
            </a:r>
            <a:r>
              <a:rPr sz="2600" spc="-10" dirty="0">
                <a:latin typeface="Carlito"/>
                <a:cs typeface="Carlito"/>
              </a:rPr>
              <a:t>heighten customer  satisfaction.</a:t>
            </a:r>
            <a:endParaRPr sz="2600" dirty="0">
              <a:latin typeface="Carlito"/>
              <a:cs typeface="Carlito"/>
            </a:endParaRPr>
          </a:p>
          <a:p>
            <a:pPr marL="355600" marR="1363345" indent="-342900">
              <a:lnSpc>
                <a:spcPct val="80000"/>
              </a:lnSpc>
              <a:spcBef>
                <a:spcPts val="62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XP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10" dirty="0">
                <a:latin typeface="Carlito"/>
                <a:cs typeface="Carlito"/>
              </a:rPr>
              <a:t>centered </a:t>
            </a:r>
            <a:r>
              <a:rPr sz="2600" spc="-5" dirty="0">
                <a:latin typeface="Carlito"/>
                <a:cs typeface="Carlito"/>
              </a:rPr>
              <a:t>on </a:t>
            </a:r>
            <a:r>
              <a:rPr sz="2600" spc="-10" dirty="0">
                <a:latin typeface="Carlito"/>
                <a:cs typeface="Carlito"/>
              </a:rPr>
              <a:t>frequent </a:t>
            </a:r>
            <a:r>
              <a:rPr sz="2600" spc="-5" dirty="0">
                <a:latin typeface="Carlito"/>
                <a:cs typeface="Carlito"/>
              </a:rPr>
              <a:t>releases </a:t>
            </a:r>
            <a:r>
              <a:rPr sz="2600" dirty="0">
                <a:latin typeface="Carlito"/>
                <a:cs typeface="Carlito"/>
              </a:rPr>
              <a:t>and</a:t>
            </a:r>
            <a:r>
              <a:rPr sz="2600" spc="-12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short  development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cycles.</a:t>
            </a:r>
            <a:endParaRPr sz="2600" dirty="0">
              <a:latin typeface="Carlito"/>
              <a:cs typeface="Carlito"/>
            </a:endParaRPr>
          </a:p>
          <a:p>
            <a:pPr marL="355600" marR="213360" indent="-342900">
              <a:lnSpc>
                <a:spcPct val="80000"/>
              </a:lnSpc>
              <a:spcBef>
                <a:spcPts val="58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Extreme </a:t>
            </a:r>
            <a:r>
              <a:rPr sz="2400" spc="-10" dirty="0">
                <a:latin typeface="Carlito"/>
                <a:cs typeface="Carlito"/>
              </a:rPr>
              <a:t>Programming </a:t>
            </a:r>
            <a:r>
              <a:rPr sz="2400" dirty="0">
                <a:latin typeface="Carlito"/>
                <a:cs typeface="Carlito"/>
              </a:rPr>
              <a:t>(XP) </a:t>
            </a:r>
            <a:r>
              <a:rPr sz="2400" spc="-20" dirty="0">
                <a:latin typeface="Carlito"/>
                <a:cs typeface="Carlito"/>
              </a:rPr>
              <a:t>takes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15" dirty="0">
                <a:latin typeface="Carlito"/>
                <a:cs typeface="Carlito"/>
              </a:rPr>
              <a:t>‘extreme’ </a:t>
            </a:r>
            <a:r>
              <a:rPr sz="2400" spc="-10" dirty="0">
                <a:latin typeface="Carlito"/>
                <a:cs typeface="Carlito"/>
              </a:rPr>
              <a:t>approach </a:t>
            </a:r>
            <a:r>
              <a:rPr sz="2400" spc="-15" dirty="0">
                <a:latin typeface="Carlito"/>
                <a:cs typeface="Carlito"/>
              </a:rPr>
              <a:t>to  iterative </a:t>
            </a:r>
            <a:r>
              <a:rPr sz="2400" spc="-10" dirty="0">
                <a:latin typeface="Carlito"/>
                <a:cs typeface="Carlito"/>
              </a:rPr>
              <a:t>development.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New </a:t>
            </a:r>
            <a:r>
              <a:rPr sz="2400" spc="-15" dirty="0">
                <a:latin typeface="Carlito"/>
                <a:cs typeface="Carlito"/>
              </a:rPr>
              <a:t>versions </a:t>
            </a:r>
            <a:r>
              <a:rPr sz="2400" spc="-20" dirty="0">
                <a:latin typeface="Carlito"/>
                <a:cs typeface="Carlito"/>
              </a:rPr>
              <a:t>may </a:t>
            </a:r>
            <a:r>
              <a:rPr sz="2400" spc="-5" dirty="0">
                <a:latin typeface="Carlito"/>
                <a:cs typeface="Carlito"/>
              </a:rPr>
              <a:t>be built </a:t>
            </a:r>
            <a:r>
              <a:rPr sz="2400" spc="-15" dirty="0">
                <a:latin typeface="Carlito"/>
                <a:cs typeface="Carlito"/>
              </a:rPr>
              <a:t>several </a:t>
            </a:r>
            <a:r>
              <a:rPr sz="2400" dirty="0">
                <a:latin typeface="Carlito"/>
                <a:cs typeface="Carlito"/>
              </a:rPr>
              <a:t>times </a:t>
            </a:r>
            <a:r>
              <a:rPr sz="2400" spc="-5" dirty="0">
                <a:latin typeface="Carlito"/>
                <a:cs typeface="Carlito"/>
              </a:rPr>
              <a:t>per </a:t>
            </a:r>
            <a:r>
              <a:rPr sz="2400" spc="-15" dirty="0">
                <a:latin typeface="Carlito"/>
                <a:cs typeface="Carlito"/>
              </a:rPr>
              <a:t>day;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Increments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10" dirty="0">
                <a:latin typeface="Carlito"/>
                <a:cs typeface="Carlito"/>
              </a:rPr>
              <a:t>delivered </a:t>
            </a:r>
            <a:r>
              <a:rPr sz="2400" spc="-15" dirty="0">
                <a:latin typeface="Carlito"/>
                <a:cs typeface="Carlito"/>
              </a:rPr>
              <a:t>to customers </a:t>
            </a:r>
            <a:r>
              <a:rPr sz="2400" spc="-5" dirty="0">
                <a:latin typeface="Carlito"/>
                <a:cs typeface="Carlito"/>
              </a:rPr>
              <a:t>every </a:t>
            </a:r>
            <a:r>
              <a:rPr sz="2400" dirty="0">
                <a:latin typeface="Carlito"/>
                <a:cs typeface="Carlito"/>
              </a:rPr>
              <a:t>2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weeks;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lnSpc>
                <a:spcPts val="2595"/>
              </a:lnSpc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All </a:t>
            </a:r>
            <a:r>
              <a:rPr sz="2400" spc="-10" dirty="0">
                <a:latin typeface="Carlito"/>
                <a:cs typeface="Carlito"/>
              </a:rPr>
              <a:t>tests must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dirty="0">
                <a:latin typeface="Carlito"/>
                <a:cs typeface="Carlito"/>
              </a:rPr>
              <a:t>run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5" dirty="0">
                <a:latin typeface="Carlito"/>
                <a:cs typeface="Carlito"/>
              </a:rPr>
              <a:t>every build </a:t>
            </a:r>
            <a:r>
              <a:rPr sz="2400" dirty="0">
                <a:latin typeface="Carlito"/>
                <a:cs typeface="Carlito"/>
              </a:rPr>
              <a:t>and the </a:t>
            </a:r>
            <a:r>
              <a:rPr sz="2400" spc="-5" dirty="0">
                <a:latin typeface="Carlito"/>
                <a:cs typeface="Carlito"/>
              </a:rPr>
              <a:t>build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 smtClean="0">
                <a:latin typeface="Carlito"/>
                <a:cs typeface="Carlito"/>
              </a:rPr>
              <a:t>only</a:t>
            </a:r>
            <a:r>
              <a:rPr lang="en-US" sz="2400" dirty="0">
                <a:latin typeface="Carlito"/>
                <a:cs typeface="Carlito"/>
              </a:rPr>
              <a:t> </a:t>
            </a:r>
            <a:r>
              <a:rPr sz="2400" spc="-5" dirty="0" smtClean="0">
                <a:latin typeface="Carlito"/>
                <a:cs typeface="Carlito"/>
              </a:rPr>
              <a:t>accepted </a:t>
            </a:r>
            <a:r>
              <a:rPr sz="2400" dirty="0">
                <a:latin typeface="Carlito"/>
                <a:cs typeface="Carlito"/>
              </a:rPr>
              <a:t>if </a:t>
            </a:r>
            <a:r>
              <a:rPr sz="2400" spc="-15" dirty="0">
                <a:latin typeface="Carlito"/>
                <a:cs typeface="Carlito"/>
              </a:rPr>
              <a:t>tests </a:t>
            </a:r>
            <a:r>
              <a:rPr sz="2400" dirty="0">
                <a:latin typeface="Carlito"/>
                <a:cs typeface="Carlito"/>
              </a:rPr>
              <a:t>run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successfully.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6246" y="192150"/>
            <a:ext cx="713105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54350" marR="5080" indent="-3042285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The </a:t>
            </a:r>
            <a:r>
              <a:rPr sz="4000" spc="-20" dirty="0"/>
              <a:t>extreme programming </a:t>
            </a:r>
            <a:r>
              <a:rPr sz="4000" spc="-10" dirty="0"/>
              <a:t>release  </a:t>
            </a:r>
            <a:r>
              <a:rPr sz="4000" spc="-15" dirty="0"/>
              <a:t>cycle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197789" y="2371928"/>
            <a:ext cx="6552138" cy="259928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553" y="80899"/>
            <a:ext cx="800798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10" dirty="0"/>
              <a:t>Extreme </a:t>
            </a:r>
            <a:r>
              <a:rPr sz="4000" spc="-15" dirty="0"/>
              <a:t>programming </a:t>
            </a:r>
            <a:r>
              <a:rPr sz="4000" spc="-10" dirty="0"/>
              <a:t>practices</a:t>
            </a:r>
            <a:r>
              <a:rPr sz="4000" spc="-20" dirty="0"/>
              <a:t> </a:t>
            </a:r>
            <a:r>
              <a:rPr sz="4000" spc="-5" dirty="0"/>
              <a:t>(a)</a:t>
            </a:r>
            <a:endParaRPr sz="4000"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73275"/>
          <a:ext cx="8324850" cy="48259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9660"/>
                <a:gridCol w="5965190"/>
              </a:tblGrid>
              <a:tr h="471550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600" b="1" spc="-5" dirty="0">
                          <a:latin typeface="Arial" panose="020B0604020202020204"/>
                          <a:cs typeface="Arial" panose="020B0604020202020204"/>
                        </a:rPr>
                        <a:t>Principle or</a:t>
                      </a:r>
                      <a:r>
                        <a:rPr sz="1600" b="1" spc="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b="1" spc="-5" dirty="0">
                          <a:latin typeface="Arial" panose="020B0604020202020204"/>
                          <a:cs typeface="Arial" panose="020B0604020202020204"/>
                        </a:rPr>
                        <a:t>practice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600" b="1" spc="-5" dirty="0">
                          <a:latin typeface="Arial" panose="020B0604020202020204"/>
                          <a:cs typeface="Arial" panose="020B0604020202020204"/>
                        </a:rPr>
                        <a:t>Description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1173861">
                <a:tc>
                  <a:txBody>
                    <a:bodyPr/>
                    <a:lstStyle/>
                    <a:p>
                      <a:pPr marL="73025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Incremental</a:t>
                      </a:r>
                      <a:r>
                        <a:rPr sz="1600" spc="1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planning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025" algn="just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Requirements</a:t>
                      </a:r>
                      <a:r>
                        <a:rPr sz="1600" spc="9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are</a:t>
                      </a:r>
                      <a:r>
                        <a:rPr sz="1600" spc="9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recorded</a:t>
                      </a:r>
                      <a:r>
                        <a:rPr sz="1600" spc="8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on</a:t>
                      </a:r>
                      <a:r>
                        <a:rPr sz="1600" spc="10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story</a:t>
                      </a:r>
                      <a:r>
                        <a:rPr sz="1600" spc="8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cards</a:t>
                      </a:r>
                      <a:r>
                        <a:rPr sz="1600" spc="10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and</a:t>
                      </a:r>
                      <a:r>
                        <a:rPr sz="1600" spc="10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1600" spc="9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stories</a:t>
                      </a:r>
                      <a:r>
                        <a:rPr sz="1600" spc="10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to</a:t>
                      </a:r>
                      <a:r>
                        <a:rPr sz="1600" spc="8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be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73025" marR="62865" algn="just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included </a:t>
                      </a:r>
                      <a:r>
                        <a:rPr sz="1600" spc="-10" dirty="0">
                          <a:latin typeface="Arial" panose="020B0604020202020204"/>
                          <a:cs typeface="Arial" panose="020B0604020202020204"/>
                        </a:rPr>
                        <a:t>in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a </a:t>
                      </a: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release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are </a:t>
                      </a: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determined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by the time available </a:t>
                      </a:r>
                      <a:r>
                        <a:rPr sz="1600" spc="-10" dirty="0">
                          <a:latin typeface="Arial" panose="020B0604020202020204"/>
                          <a:cs typeface="Arial" panose="020B0604020202020204"/>
                        </a:rPr>
                        <a:t>and 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their relative </a:t>
                      </a:r>
                      <a:r>
                        <a:rPr sz="1600" spc="-20" dirty="0">
                          <a:latin typeface="Arial" panose="020B0604020202020204"/>
                          <a:cs typeface="Arial" panose="020B0604020202020204"/>
                        </a:rPr>
                        <a:t>priority.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The developers break </a:t>
                      </a: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these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stories into  development</a:t>
                      </a: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25" dirty="0">
                          <a:latin typeface="Arial" panose="020B0604020202020204"/>
                          <a:cs typeface="Arial" panose="020B0604020202020204"/>
                        </a:rPr>
                        <a:t>‘Tasks’.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955548">
                <a:tc>
                  <a:txBody>
                    <a:bodyPr/>
                    <a:lstStyle/>
                    <a:p>
                      <a:pPr marL="73025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Small</a:t>
                      </a:r>
                      <a:r>
                        <a:rPr sz="1600" spc="-1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releases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5405" algn="just">
                        <a:lnSpc>
                          <a:spcPts val="192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The minimal useful set of functionality </a:t>
                      </a: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that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provides business  value </a:t>
                      </a: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is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developed </a:t>
                      </a: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first.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Releases of the system are frequent  and incrementally add </a:t>
                      </a: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functionality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to the first</a:t>
                      </a:r>
                      <a:r>
                        <a:rPr sz="1600" spc="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release.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73025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Simple</a:t>
                      </a:r>
                      <a:r>
                        <a:rPr sz="1600" spc="-1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design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Enough</a:t>
                      </a:r>
                      <a:r>
                        <a:rPr sz="1600" spc="204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design</a:t>
                      </a:r>
                      <a:r>
                        <a:rPr sz="1600" spc="20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10" dirty="0">
                          <a:latin typeface="Arial" panose="020B0604020202020204"/>
                          <a:cs typeface="Arial" panose="020B0604020202020204"/>
                        </a:rPr>
                        <a:t>is</a:t>
                      </a:r>
                      <a:r>
                        <a:rPr sz="1600" spc="21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carried</a:t>
                      </a:r>
                      <a:r>
                        <a:rPr sz="1600" spc="21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out</a:t>
                      </a:r>
                      <a:r>
                        <a:rPr sz="1600" spc="22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to</a:t>
                      </a:r>
                      <a:r>
                        <a:rPr sz="1600" spc="2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meet</a:t>
                      </a:r>
                      <a:r>
                        <a:rPr sz="1600" spc="22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1600" spc="22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current</a:t>
                      </a:r>
                      <a:r>
                        <a:rPr sz="1600" spc="22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requirements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and no</a:t>
                      </a:r>
                      <a:r>
                        <a:rPr sz="1600" spc="1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more.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73025">
                        <a:lnSpc>
                          <a:spcPts val="1890"/>
                        </a:lnSpc>
                      </a:pPr>
                      <a:r>
                        <a:rPr sz="1600" spc="-25" dirty="0">
                          <a:latin typeface="Arial" panose="020B0604020202020204"/>
                          <a:cs typeface="Arial" panose="020B0604020202020204"/>
                        </a:rPr>
                        <a:t>Test-first</a:t>
                      </a:r>
                      <a:r>
                        <a:rPr sz="1600" spc="2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development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6040" algn="just">
                        <a:lnSpc>
                          <a:spcPts val="1920"/>
                        </a:lnSpc>
                        <a:spcBef>
                          <a:spcPts val="30"/>
                        </a:spcBef>
                      </a:pP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An automated </a:t>
                      </a: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unit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test framework </a:t>
                      </a: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is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used to write tests for a  new piece of functionality before </a:t>
                      </a: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that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functionality itself </a:t>
                      </a: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is 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implemented.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822896">
                <a:tc>
                  <a:txBody>
                    <a:bodyPr/>
                    <a:lstStyle/>
                    <a:p>
                      <a:pPr marL="73025">
                        <a:lnSpc>
                          <a:spcPts val="1890"/>
                        </a:lnSpc>
                      </a:pP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Refactoring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90"/>
                        </a:lnSpc>
                      </a:pP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All developers are expected to refactor the code continuously</a:t>
                      </a:r>
                      <a:r>
                        <a:rPr sz="1600" spc="5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10" dirty="0">
                          <a:latin typeface="Arial" panose="020B0604020202020204"/>
                          <a:cs typeface="Arial" panose="020B0604020202020204"/>
                        </a:rPr>
                        <a:t>as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73025" marR="6477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soon as possible code improvements are found. This keeps the  code simple and maintainable.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1" y="80899"/>
            <a:ext cx="73270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Rapid </a:t>
            </a:r>
            <a:r>
              <a:rPr spc="-15" dirty="0"/>
              <a:t>software</a:t>
            </a:r>
            <a:r>
              <a:rPr spc="-55" dirty="0"/>
              <a:t> </a:t>
            </a:r>
            <a:r>
              <a:rPr spc="-10" dirty="0"/>
              <a:t>development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37461"/>
            <a:ext cx="8160384" cy="455419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marR="180340" indent="-342900">
              <a:lnSpc>
                <a:spcPts val="2590"/>
              </a:lnSpc>
              <a:spcBef>
                <a:spcPts val="72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rlito"/>
                <a:cs typeface="Carlito"/>
              </a:rPr>
              <a:t>Rapid </a:t>
            </a:r>
            <a:r>
              <a:rPr sz="2700" spc="-10" dirty="0">
                <a:latin typeface="Carlito"/>
                <a:cs typeface="Carlito"/>
              </a:rPr>
              <a:t>development </a:t>
            </a:r>
            <a:r>
              <a:rPr sz="2700" dirty="0">
                <a:latin typeface="Carlito"/>
                <a:cs typeface="Carlito"/>
              </a:rPr>
              <a:t>and </a:t>
            </a:r>
            <a:r>
              <a:rPr sz="2700" spc="-5" dirty="0">
                <a:latin typeface="Carlito"/>
                <a:cs typeface="Carlito"/>
              </a:rPr>
              <a:t>delivery </a:t>
            </a:r>
            <a:r>
              <a:rPr sz="2700" dirty="0">
                <a:latin typeface="Carlito"/>
                <a:cs typeface="Carlito"/>
              </a:rPr>
              <a:t>is </a:t>
            </a:r>
            <a:r>
              <a:rPr sz="2700" spc="-5" dirty="0">
                <a:latin typeface="Carlito"/>
                <a:cs typeface="Carlito"/>
              </a:rPr>
              <a:t>now </a:t>
            </a:r>
            <a:r>
              <a:rPr sz="2700" spc="-10" dirty="0">
                <a:latin typeface="Carlito"/>
                <a:cs typeface="Carlito"/>
              </a:rPr>
              <a:t>often the most  important requirement </a:t>
            </a:r>
            <a:r>
              <a:rPr sz="2700" spc="-25" dirty="0">
                <a:latin typeface="Carlito"/>
                <a:cs typeface="Carlito"/>
              </a:rPr>
              <a:t>for </a:t>
            </a:r>
            <a:r>
              <a:rPr sz="2700" spc="-15" dirty="0">
                <a:latin typeface="Carlito"/>
                <a:cs typeface="Carlito"/>
              </a:rPr>
              <a:t>software</a:t>
            </a:r>
            <a:r>
              <a:rPr sz="2700" spc="-35" dirty="0">
                <a:latin typeface="Carlito"/>
                <a:cs typeface="Carlito"/>
              </a:rPr>
              <a:t> </a:t>
            </a:r>
            <a:r>
              <a:rPr sz="2700" spc="-20" dirty="0">
                <a:latin typeface="Carlito"/>
                <a:cs typeface="Carlito"/>
              </a:rPr>
              <a:t>systems</a:t>
            </a:r>
            <a:endParaRPr sz="2700" dirty="0">
              <a:latin typeface="Carlito"/>
              <a:cs typeface="Carlito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61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Businesses </a:t>
            </a:r>
            <a:r>
              <a:rPr sz="2400" spc="-20" dirty="0">
                <a:latin typeface="Carlito"/>
                <a:cs typeface="Carlito"/>
              </a:rPr>
              <a:t>operate </a:t>
            </a:r>
            <a:r>
              <a:rPr sz="2400" dirty="0">
                <a:latin typeface="Carlito"/>
                <a:cs typeface="Carlito"/>
              </a:rPr>
              <a:t>in a </a:t>
            </a:r>
            <a:r>
              <a:rPr sz="2400" spc="-20" dirty="0">
                <a:latin typeface="Carlito"/>
                <a:cs typeface="Carlito"/>
              </a:rPr>
              <a:t>fast </a:t>
            </a:r>
            <a:r>
              <a:rPr sz="2400" spc="-5" dirty="0">
                <a:latin typeface="Carlito"/>
                <a:cs typeface="Carlito"/>
              </a:rPr>
              <a:t>–changing </a:t>
            </a:r>
            <a:r>
              <a:rPr sz="2400" spc="-10" dirty="0">
                <a:latin typeface="Carlito"/>
                <a:cs typeface="Carlito"/>
              </a:rPr>
              <a:t>requirement </a:t>
            </a:r>
            <a:r>
              <a:rPr sz="2400" dirty="0">
                <a:latin typeface="Carlito"/>
                <a:cs typeface="Carlito"/>
              </a:rPr>
              <a:t>and it is  </a:t>
            </a:r>
            <a:r>
              <a:rPr sz="2400" spc="-10" dirty="0">
                <a:latin typeface="Carlito"/>
                <a:cs typeface="Carlito"/>
              </a:rPr>
              <a:t>practically </a:t>
            </a:r>
            <a:r>
              <a:rPr sz="2400" spc="-5" dirty="0">
                <a:latin typeface="Carlito"/>
                <a:cs typeface="Carlito"/>
              </a:rPr>
              <a:t>impossible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produce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set of </a:t>
            </a:r>
            <a:r>
              <a:rPr sz="2400" spc="-10" dirty="0">
                <a:latin typeface="Carlito"/>
                <a:cs typeface="Carlito"/>
              </a:rPr>
              <a:t>stable </a:t>
            </a:r>
            <a:r>
              <a:rPr sz="2400" spc="-15" dirty="0">
                <a:latin typeface="Carlito"/>
                <a:cs typeface="Carlito"/>
              </a:rPr>
              <a:t>software  </a:t>
            </a:r>
            <a:r>
              <a:rPr sz="2400" spc="-10" dirty="0">
                <a:latin typeface="Carlito"/>
                <a:cs typeface="Carlito"/>
              </a:rPr>
              <a:t>requirements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lnSpc>
                <a:spcPts val="2595"/>
              </a:lnSpc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spc="-15" dirty="0">
                <a:latin typeface="Carlito"/>
                <a:cs typeface="Carlito"/>
              </a:rPr>
              <a:t>Software </a:t>
            </a:r>
            <a:r>
              <a:rPr sz="2400" spc="-5" dirty="0">
                <a:latin typeface="Carlito"/>
                <a:cs typeface="Carlito"/>
              </a:rPr>
              <a:t>has </a:t>
            </a:r>
            <a:r>
              <a:rPr sz="2400" spc="-20" dirty="0">
                <a:latin typeface="Carlito"/>
                <a:cs typeface="Carlito"/>
              </a:rPr>
              <a:t>to </a:t>
            </a:r>
            <a:r>
              <a:rPr sz="2400" spc="-15" dirty="0">
                <a:latin typeface="Carlito"/>
                <a:cs typeface="Carlito"/>
              </a:rPr>
              <a:t>evolve </a:t>
            </a:r>
            <a:r>
              <a:rPr sz="2400" spc="-5" dirty="0">
                <a:latin typeface="Carlito"/>
                <a:cs typeface="Carlito"/>
              </a:rPr>
              <a:t>quickly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reflect </a:t>
            </a:r>
            <a:r>
              <a:rPr sz="2400" dirty="0">
                <a:latin typeface="Carlito"/>
                <a:cs typeface="Carlito"/>
              </a:rPr>
              <a:t>changing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5" dirty="0" smtClean="0">
                <a:latin typeface="Carlito"/>
                <a:cs typeface="Carlito"/>
              </a:rPr>
              <a:t>business</a:t>
            </a:r>
            <a:r>
              <a:rPr lang="en-US" sz="2400" dirty="0">
                <a:latin typeface="Carlito"/>
                <a:cs typeface="Carlito"/>
              </a:rPr>
              <a:t> </a:t>
            </a:r>
            <a:r>
              <a:rPr lang="en-US" sz="2400" dirty="0" smtClean="0">
                <a:latin typeface="Carlito"/>
                <a:cs typeface="Carlito"/>
              </a:rPr>
              <a:t> </a:t>
            </a:r>
            <a:r>
              <a:rPr sz="2400" spc="-5" dirty="0" smtClean="0">
                <a:latin typeface="Carlito"/>
                <a:cs typeface="Carlito"/>
              </a:rPr>
              <a:t>needs</a:t>
            </a:r>
            <a:r>
              <a:rPr sz="2400" spc="-5" dirty="0"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  <a:p>
            <a:pPr marL="355600" marR="197485" indent="-342900" algn="just">
              <a:lnSpc>
                <a:spcPts val="2590"/>
              </a:lnSpc>
              <a:spcBef>
                <a:spcPts val="62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700" spc="-5" dirty="0">
                <a:latin typeface="Carlito"/>
                <a:cs typeface="Carlito"/>
              </a:rPr>
              <a:t>Plan-driven </a:t>
            </a:r>
            <a:r>
              <a:rPr sz="2700" spc="-10" dirty="0">
                <a:latin typeface="Carlito"/>
                <a:cs typeface="Carlito"/>
              </a:rPr>
              <a:t>development </a:t>
            </a:r>
            <a:r>
              <a:rPr sz="2700" dirty="0">
                <a:latin typeface="Carlito"/>
                <a:cs typeface="Carlito"/>
              </a:rPr>
              <a:t>is </a:t>
            </a:r>
            <a:r>
              <a:rPr sz="2700" spc="-5" dirty="0">
                <a:latin typeface="Carlito"/>
                <a:cs typeface="Carlito"/>
              </a:rPr>
              <a:t>essential </a:t>
            </a:r>
            <a:r>
              <a:rPr sz="2700" spc="-25" dirty="0">
                <a:latin typeface="Carlito"/>
                <a:cs typeface="Carlito"/>
              </a:rPr>
              <a:t>for </a:t>
            </a:r>
            <a:r>
              <a:rPr sz="2700" spc="-5" dirty="0">
                <a:latin typeface="Carlito"/>
                <a:cs typeface="Carlito"/>
              </a:rPr>
              <a:t>some </a:t>
            </a:r>
            <a:r>
              <a:rPr sz="2700" dirty="0">
                <a:latin typeface="Carlito"/>
                <a:cs typeface="Carlito"/>
              </a:rPr>
              <a:t>types </a:t>
            </a:r>
            <a:r>
              <a:rPr sz="2700" spc="-5" dirty="0">
                <a:latin typeface="Carlito"/>
                <a:cs typeface="Carlito"/>
              </a:rPr>
              <a:t>of  </a:t>
            </a:r>
            <a:r>
              <a:rPr sz="2700" spc="-25" dirty="0">
                <a:latin typeface="Carlito"/>
                <a:cs typeface="Carlito"/>
              </a:rPr>
              <a:t>system </a:t>
            </a:r>
            <a:r>
              <a:rPr sz="2700" spc="-5" dirty="0">
                <a:latin typeface="Carlito"/>
                <a:cs typeface="Carlito"/>
              </a:rPr>
              <a:t>but does not </a:t>
            </a:r>
            <a:r>
              <a:rPr sz="2700" dirty="0">
                <a:latin typeface="Carlito"/>
                <a:cs typeface="Carlito"/>
              </a:rPr>
              <a:t>meet these </a:t>
            </a:r>
            <a:r>
              <a:rPr sz="2700" spc="-5" dirty="0">
                <a:latin typeface="Carlito"/>
                <a:cs typeface="Carlito"/>
              </a:rPr>
              <a:t>business</a:t>
            </a:r>
            <a:r>
              <a:rPr sz="2700" spc="-75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needs.</a:t>
            </a:r>
            <a:endParaRPr sz="2700" dirty="0">
              <a:latin typeface="Carlito"/>
              <a:cs typeface="Carlito"/>
            </a:endParaRPr>
          </a:p>
          <a:p>
            <a:pPr marL="355600" marR="114300" indent="-342900" algn="just">
              <a:lnSpc>
                <a:spcPct val="80000"/>
              </a:lnSpc>
              <a:spcBef>
                <a:spcPts val="67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700" dirty="0">
                <a:latin typeface="Carlito"/>
                <a:cs typeface="Carlito"/>
              </a:rPr>
              <a:t>Agile </a:t>
            </a:r>
            <a:r>
              <a:rPr sz="2700" spc="-10" dirty="0">
                <a:latin typeface="Carlito"/>
                <a:cs typeface="Carlito"/>
              </a:rPr>
              <a:t>development </a:t>
            </a:r>
            <a:r>
              <a:rPr sz="2700" spc="-5" dirty="0">
                <a:latin typeface="Carlito"/>
                <a:cs typeface="Carlito"/>
              </a:rPr>
              <a:t>methods </a:t>
            </a:r>
            <a:r>
              <a:rPr sz="2700" spc="-10" dirty="0">
                <a:latin typeface="Carlito"/>
                <a:cs typeface="Carlito"/>
              </a:rPr>
              <a:t>emerged </a:t>
            </a:r>
            <a:r>
              <a:rPr sz="2700" dirty="0">
                <a:latin typeface="Carlito"/>
                <a:cs typeface="Carlito"/>
              </a:rPr>
              <a:t>in the </a:t>
            </a:r>
            <a:r>
              <a:rPr sz="2700" spc="-15" dirty="0">
                <a:latin typeface="Carlito"/>
                <a:cs typeface="Carlito"/>
              </a:rPr>
              <a:t>late </a:t>
            </a:r>
            <a:r>
              <a:rPr sz="2700" dirty="0">
                <a:latin typeface="Carlito"/>
                <a:cs typeface="Carlito"/>
              </a:rPr>
              <a:t>1990s  whose aim </a:t>
            </a:r>
            <a:r>
              <a:rPr sz="2700" spc="-15" dirty="0">
                <a:latin typeface="Carlito"/>
                <a:cs typeface="Carlito"/>
              </a:rPr>
              <a:t>was to </a:t>
            </a:r>
            <a:r>
              <a:rPr sz="2700" spc="-10" dirty="0">
                <a:latin typeface="Carlito"/>
                <a:cs typeface="Carlito"/>
              </a:rPr>
              <a:t>radically reduce </a:t>
            </a:r>
            <a:r>
              <a:rPr sz="2700" dirty="0">
                <a:latin typeface="Carlito"/>
                <a:cs typeface="Carlito"/>
              </a:rPr>
              <a:t>the </a:t>
            </a:r>
            <a:r>
              <a:rPr sz="2700" spc="-5" dirty="0">
                <a:latin typeface="Carlito"/>
                <a:cs typeface="Carlito"/>
              </a:rPr>
              <a:t>delivery time </a:t>
            </a:r>
            <a:r>
              <a:rPr sz="2700" spc="-20" dirty="0">
                <a:latin typeface="Carlito"/>
                <a:cs typeface="Carlito"/>
              </a:rPr>
              <a:t>for  </a:t>
            </a:r>
            <a:r>
              <a:rPr sz="2700" spc="-10" dirty="0">
                <a:latin typeface="Carlito"/>
                <a:cs typeface="Carlito"/>
              </a:rPr>
              <a:t>working </a:t>
            </a:r>
            <a:r>
              <a:rPr sz="2700" spc="-15" dirty="0">
                <a:latin typeface="Carlito"/>
                <a:cs typeface="Carlito"/>
              </a:rPr>
              <a:t>software</a:t>
            </a:r>
            <a:r>
              <a:rPr sz="2700" spc="-20" dirty="0">
                <a:latin typeface="Carlito"/>
                <a:cs typeface="Carlito"/>
              </a:rPr>
              <a:t> systems</a:t>
            </a:r>
            <a:endParaRPr sz="27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37" y="461899"/>
            <a:ext cx="80340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10" dirty="0"/>
              <a:t>Extreme </a:t>
            </a:r>
            <a:r>
              <a:rPr sz="4000" spc="-15" dirty="0"/>
              <a:t>programming </a:t>
            </a:r>
            <a:r>
              <a:rPr sz="4000" spc="-10" dirty="0"/>
              <a:t>practices</a:t>
            </a:r>
            <a:r>
              <a:rPr sz="4000" spc="-20" dirty="0"/>
              <a:t> </a:t>
            </a:r>
            <a:r>
              <a:rPr sz="4000" spc="-5" dirty="0"/>
              <a:t>(b)</a:t>
            </a:r>
            <a:endParaRPr sz="4000"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984375"/>
          <a:ext cx="8216265" cy="4413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5365"/>
                <a:gridCol w="5930900"/>
              </a:tblGrid>
              <a:tr h="612139">
                <a:tc>
                  <a:txBody>
                    <a:bodyPr/>
                    <a:lstStyle/>
                    <a:p>
                      <a:pPr marL="73025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Pair</a:t>
                      </a:r>
                      <a:r>
                        <a:rPr sz="1600" spc="-1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programming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5405">
                        <a:lnSpc>
                          <a:spcPts val="1920"/>
                        </a:lnSpc>
                        <a:spcBef>
                          <a:spcPts val="25"/>
                        </a:spcBef>
                        <a:tabLst>
                          <a:tab pos="1229995" algn="l"/>
                          <a:tab pos="1790700" algn="l"/>
                          <a:tab pos="2080260" algn="l"/>
                          <a:tab pos="2708275" algn="l"/>
                          <a:tab pos="3641090" algn="l"/>
                          <a:tab pos="4213225" algn="l"/>
                          <a:tab pos="4959985" algn="l"/>
                          <a:tab pos="5518785" algn="l"/>
                        </a:tabLst>
                      </a:pP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Devel</a:t>
                      </a:r>
                      <a:r>
                        <a:rPr sz="1600" spc="-15" dirty="0"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pers	</a:t>
                      </a:r>
                      <a:r>
                        <a:rPr sz="1600" spc="-15" dirty="0">
                          <a:latin typeface="Arial" panose="020B0604020202020204"/>
                          <a:cs typeface="Arial" panose="020B0604020202020204"/>
                        </a:rPr>
                        <a:t>w</a:t>
                      </a:r>
                      <a:r>
                        <a:rPr sz="1600" spc="10" dirty="0"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1600" spc="5" dirty="0"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k	</a:t>
                      </a:r>
                      <a:r>
                        <a:rPr sz="1600" spc="5" dirty="0">
                          <a:latin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n	pairs,	che</a:t>
                      </a:r>
                      <a:r>
                        <a:rPr sz="1600" spc="5" dirty="0"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1600" spc="-10" dirty="0">
                          <a:latin typeface="Arial" panose="020B0604020202020204"/>
                          <a:cs typeface="Arial" panose="020B0604020202020204"/>
                        </a:rPr>
                        <a:t>k</a:t>
                      </a: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ing	ea</a:t>
                      </a:r>
                      <a:r>
                        <a:rPr sz="1600" spc="5" dirty="0"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h	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ot</a:t>
                      </a:r>
                      <a:r>
                        <a:rPr sz="1600" spc="10" dirty="0">
                          <a:latin typeface="Arial" panose="020B0604020202020204"/>
                          <a:cs typeface="Arial" panose="020B0604020202020204"/>
                        </a:rPr>
                        <a:t>h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1600" spc="55" dirty="0"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1600" spc="-20" dirty="0">
                          <a:latin typeface="Arial" panose="020B0604020202020204"/>
                          <a:cs typeface="Arial" panose="020B0604020202020204"/>
                        </a:rPr>
                        <a:t>’</a:t>
                      </a: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s	</a:t>
                      </a:r>
                      <a:r>
                        <a:rPr sz="1600" spc="-15" dirty="0">
                          <a:latin typeface="Arial" panose="020B0604020202020204"/>
                          <a:cs typeface="Arial" panose="020B0604020202020204"/>
                        </a:rPr>
                        <a:t>w</a:t>
                      </a: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ork	and 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providing the support to </a:t>
                      </a:r>
                      <a:r>
                        <a:rPr sz="1600" spc="-10" dirty="0">
                          <a:latin typeface="Arial" panose="020B0604020202020204"/>
                          <a:cs typeface="Arial" panose="020B0604020202020204"/>
                        </a:rPr>
                        <a:t>always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do a good</a:t>
                      </a:r>
                      <a:r>
                        <a:rPr sz="1600" spc="10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job.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830199">
                <a:tc>
                  <a:txBody>
                    <a:bodyPr/>
                    <a:lstStyle/>
                    <a:p>
                      <a:pPr marL="73025">
                        <a:lnSpc>
                          <a:spcPts val="1885"/>
                        </a:lnSpc>
                      </a:pP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Collective</a:t>
                      </a:r>
                      <a:r>
                        <a:rPr sz="1600" spc="-4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ownership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1600" spc="4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pairs</a:t>
                      </a:r>
                      <a:r>
                        <a:rPr sz="1600" spc="5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of</a:t>
                      </a:r>
                      <a:r>
                        <a:rPr sz="1600" spc="5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developers</a:t>
                      </a:r>
                      <a:r>
                        <a:rPr sz="1600" spc="5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work</a:t>
                      </a:r>
                      <a:r>
                        <a:rPr sz="1600" spc="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on</a:t>
                      </a:r>
                      <a:r>
                        <a:rPr sz="1600" spc="7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all</a:t>
                      </a:r>
                      <a:r>
                        <a:rPr sz="1600" spc="5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areas</a:t>
                      </a:r>
                      <a:r>
                        <a:rPr sz="1600" spc="5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of</a:t>
                      </a:r>
                      <a:r>
                        <a:rPr sz="1600" spc="7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1600" spc="4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system,</a:t>
                      </a:r>
                      <a:r>
                        <a:rPr sz="1600" spc="5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so</a:t>
                      </a:r>
                      <a:r>
                        <a:rPr sz="1600" spc="5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that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73025" marR="6413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no islands of expertise develop and all the developers take  responsibility for all of the code. Anyone can change</a:t>
                      </a:r>
                      <a:r>
                        <a:rPr sz="1600" spc="-1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anything.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830072">
                <a:tc>
                  <a:txBody>
                    <a:bodyPr/>
                    <a:lstStyle/>
                    <a:p>
                      <a:pPr marL="73025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Continuous</a:t>
                      </a:r>
                      <a:r>
                        <a:rPr sz="1600" spc="-1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integration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3500" algn="just">
                        <a:lnSpc>
                          <a:spcPts val="1920"/>
                        </a:lnSpc>
                        <a:spcBef>
                          <a:spcPts val="30"/>
                        </a:spcBef>
                      </a:pP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As soon as the work on a task </a:t>
                      </a: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is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complete, </a:t>
                      </a: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it is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integrated into  the </a:t>
                      </a:r>
                      <a:r>
                        <a:rPr sz="1600" spc="-10" dirty="0">
                          <a:latin typeface="Arial" panose="020B0604020202020204"/>
                          <a:cs typeface="Arial" panose="020B0604020202020204"/>
                        </a:rPr>
                        <a:t>whole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system. </a:t>
                      </a: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After any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such integration, all the unit tests </a:t>
                      </a: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in 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the </a:t>
                      </a:r>
                      <a:r>
                        <a:rPr sz="1600" spc="-10" dirty="0">
                          <a:latin typeface="Arial" panose="020B0604020202020204"/>
                          <a:cs typeface="Arial" panose="020B0604020202020204"/>
                        </a:rPr>
                        <a:t>system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must</a:t>
                      </a:r>
                      <a:r>
                        <a:rPr sz="1600" spc="5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pass.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830199">
                <a:tc>
                  <a:txBody>
                    <a:bodyPr/>
                    <a:lstStyle/>
                    <a:p>
                      <a:pPr marL="73025">
                        <a:lnSpc>
                          <a:spcPts val="1890"/>
                        </a:lnSpc>
                      </a:pP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Sustainable</a:t>
                      </a:r>
                      <a:r>
                        <a:rPr sz="1600" spc="-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pace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3500" algn="just">
                        <a:lnSpc>
                          <a:spcPts val="1920"/>
                        </a:lnSpc>
                        <a:spcBef>
                          <a:spcPts val="30"/>
                        </a:spcBef>
                      </a:pP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Large amounts of overtime are not considered acceptable as  the net effect </a:t>
                      </a: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is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often to reduce code quality and medium </a:t>
                      </a: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term 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productivity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1310665">
                <a:tc>
                  <a:txBody>
                    <a:bodyPr/>
                    <a:lstStyle/>
                    <a:p>
                      <a:pPr marL="73025">
                        <a:lnSpc>
                          <a:spcPts val="1890"/>
                        </a:lnSpc>
                      </a:pP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On-site</a:t>
                      </a:r>
                      <a:r>
                        <a:rPr sz="1600" spc="1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customer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4770" algn="just">
                        <a:lnSpc>
                          <a:spcPts val="1920"/>
                        </a:lnSpc>
                        <a:spcBef>
                          <a:spcPts val="30"/>
                        </a:spcBef>
                      </a:pP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A representative of the end-user of the system (the customer)  should be available full time </a:t>
                      </a: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for the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use </a:t>
                      </a: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of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the </a:t>
                      </a: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XP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team. In an  extreme programming process, the customer </a:t>
                      </a: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is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a member of  the development team and </a:t>
                      </a: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is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responsible for bringing</a:t>
                      </a:r>
                      <a:r>
                        <a:rPr sz="1600" spc="29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system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73025" algn="just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requirements to the team for</a:t>
                      </a:r>
                      <a:r>
                        <a:rPr sz="1600" spc="10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implementation.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5086" y="461899"/>
            <a:ext cx="19427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Carlito"/>
                <a:cs typeface="Carlito"/>
              </a:rPr>
              <a:t>Scrum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2855" y="3180588"/>
            <a:ext cx="8582088" cy="31854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12140" y="1443354"/>
            <a:ext cx="77044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Scrum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is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an agile method </a:t>
            </a:r>
            <a:r>
              <a:rPr sz="2400" dirty="0">
                <a:latin typeface="Arial" panose="020B0604020202020204"/>
                <a:cs typeface="Arial" panose="020B0604020202020204"/>
              </a:rPr>
              <a:t>that focuses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on managing  </a:t>
            </a:r>
            <a:r>
              <a:rPr sz="2400" dirty="0">
                <a:latin typeface="Arial" panose="020B0604020202020204"/>
                <a:cs typeface="Arial" panose="020B0604020202020204"/>
              </a:rPr>
              <a:t>iterative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development </a:t>
            </a:r>
            <a:r>
              <a:rPr sz="2400" dirty="0">
                <a:latin typeface="Arial" panose="020B0604020202020204"/>
                <a:cs typeface="Arial" panose="020B0604020202020204"/>
              </a:rPr>
              <a:t>rather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than specific agile</a:t>
            </a:r>
            <a:r>
              <a:rPr sz="2400" spc="5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practices.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0576" y="461899"/>
            <a:ext cx="4482465" cy="1628775"/>
          </a:xfrm>
        </p:spPr>
        <p:txBody>
          <a:bodyPr/>
          <a:p>
            <a:endParaRPr lang="en-US" sz="4800"/>
          </a:p>
        </p:txBody>
      </p:sp>
      <p:sp>
        <p:nvSpPr>
          <p:cNvPr id="5" name="Text Box 4"/>
          <p:cNvSpPr txBox="1"/>
          <p:nvPr/>
        </p:nvSpPr>
        <p:spPr>
          <a:xfrm>
            <a:off x="1905000" y="2362200"/>
            <a:ext cx="600964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What is Scrum with example?</a:t>
            </a:r>
            <a:endParaRPr lang="en-US" sz="2400"/>
          </a:p>
          <a:p>
            <a:endParaRPr lang="en-US" sz="2400"/>
          </a:p>
          <a:p>
            <a:r>
              <a:rPr lang="en-US" sz="2400"/>
              <a:t>Scrum is a framework that helps teams work together. Much like a rugby team (where it gets its name) training for the big game, scrum encourages teams to learn through experiences, self-organize while working on a problem, and reflect on their wins and losses to continuously improve</a:t>
            </a:r>
            <a:endParaRPr lang="en-US"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5086" y="461899"/>
            <a:ext cx="19427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Scrum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763000" cy="4453142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pc="-10" dirty="0"/>
              <a:t>There are </a:t>
            </a:r>
            <a:r>
              <a:rPr spc="-5" dirty="0"/>
              <a:t>three phases </a:t>
            </a:r>
            <a:r>
              <a:rPr dirty="0"/>
              <a:t>in</a:t>
            </a:r>
            <a:r>
              <a:rPr spc="-70" dirty="0"/>
              <a:t> </a:t>
            </a:r>
            <a:r>
              <a:rPr dirty="0"/>
              <a:t>Scrum</a:t>
            </a:r>
            <a:r>
              <a:rPr sz="3200" dirty="0"/>
              <a:t>.</a:t>
            </a:r>
            <a:endParaRPr sz="3200" dirty="0"/>
          </a:p>
          <a:p>
            <a:pPr marL="756285" marR="5080" lvl="1" indent="-287020">
              <a:lnSpc>
                <a:spcPct val="100000"/>
              </a:lnSpc>
              <a:spcBef>
                <a:spcPts val="66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dirty="0">
                <a:latin typeface="Carlito"/>
                <a:cs typeface="Carlito"/>
              </a:rPr>
              <a:t>initial </a:t>
            </a:r>
            <a:r>
              <a:rPr sz="2600" spc="-5" dirty="0">
                <a:latin typeface="Carlito"/>
                <a:cs typeface="Carlito"/>
              </a:rPr>
              <a:t>phase </a:t>
            </a:r>
            <a:r>
              <a:rPr sz="2600" dirty="0">
                <a:latin typeface="Carlito"/>
                <a:cs typeface="Carlito"/>
              </a:rPr>
              <a:t>is an </a:t>
            </a:r>
            <a:r>
              <a:rPr sz="2600" spc="-5" dirty="0">
                <a:latin typeface="Carlito"/>
                <a:cs typeface="Carlito"/>
              </a:rPr>
              <a:t>outline planning phase where  </a:t>
            </a:r>
            <a:r>
              <a:rPr sz="2600" spc="-15" dirty="0">
                <a:latin typeface="Carlito"/>
                <a:cs typeface="Carlito"/>
              </a:rPr>
              <a:t>you </a:t>
            </a:r>
            <a:r>
              <a:rPr sz="2600" spc="-10" dirty="0">
                <a:latin typeface="Carlito"/>
                <a:cs typeface="Carlito"/>
              </a:rPr>
              <a:t>establish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general </a:t>
            </a:r>
            <a:r>
              <a:rPr sz="2600" spc="-5" dirty="0">
                <a:latin typeface="Carlito"/>
                <a:cs typeface="Carlito"/>
              </a:rPr>
              <a:t>objectives </a:t>
            </a:r>
            <a:r>
              <a:rPr sz="2600" spc="-25" dirty="0">
                <a:latin typeface="Carlito"/>
                <a:cs typeface="Carlito"/>
              </a:rPr>
              <a:t>for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project 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design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software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architecture.</a:t>
            </a:r>
            <a:endParaRPr sz="2600" dirty="0">
              <a:latin typeface="Carlito"/>
              <a:cs typeface="Carlito"/>
            </a:endParaRPr>
          </a:p>
          <a:p>
            <a:pPr marL="756285" marR="322580" lvl="1" indent="-287020">
              <a:lnSpc>
                <a:spcPct val="100000"/>
              </a:lnSpc>
              <a:spcBef>
                <a:spcPts val="62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600" spc="-5" dirty="0">
                <a:latin typeface="Carlito"/>
                <a:cs typeface="Carlito"/>
              </a:rPr>
              <a:t>This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15" dirty="0">
                <a:latin typeface="Carlito"/>
                <a:cs typeface="Carlito"/>
              </a:rPr>
              <a:t>followed </a:t>
            </a:r>
            <a:r>
              <a:rPr sz="2600" spc="-10" dirty="0">
                <a:latin typeface="Carlito"/>
                <a:cs typeface="Carlito"/>
              </a:rPr>
              <a:t>by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series of </a:t>
            </a:r>
            <a:r>
              <a:rPr sz="2600" spc="-10" dirty="0">
                <a:latin typeface="Carlito"/>
                <a:cs typeface="Carlito"/>
              </a:rPr>
              <a:t>sprint </a:t>
            </a:r>
            <a:r>
              <a:rPr sz="2600" spc="-5" dirty="0">
                <a:latin typeface="Carlito"/>
                <a:cs typeface="Carlito"/>
              </a:rPr>
              <a:t>cycles, where  </a:t>
            </a:r>
            <a:r>
              <a:rPr sz="2600" dirty="0">
                <a:latin typeface="Carlito"/>
                <a:cs typeface="Carlito"/>
              </a:rPr>
              <a:t>each </a:t>
            </a:r>
            <a:r>
              <a:rPr sz="2600" spc="-10" dirty="0">
                <a:latin typeface="Carlito"/>
                <a:cs typeface="Carlito"/>
              </a:rPr>
              <a:t>cycle develops </a:t>
            </a:r>
            <a:r>
              <a:rPr sz="2600" dirty="0">
                <a:latin typeface="Carlito"/>
                <a:cs typeface="Carlito"/>
              </a:rPr>
              <a:t>an </a:t>
            </a:r>
            <a:r>
              <a:rPr sz="2600" spc="-5" dirty="0">
                <a:latin typeface="Carlito"/>
                <a:cs typeface="Carlito"/>
              </a:rPr>
              <a:t>increment </a:t>
            </a:r>
            <a:r>
              <a:rPr sz="2600" dirty="0">
                <a:latin typeface="Carlito"/>
                <a:cs typeface="Carlito"/>
              </a:rPr>
              <a:t>of the</a:t>
            </a:r>
            <a:r>
              <a:rPr sz="2600" spc="-105" dirty="0">
                <a:latin typeface="Carlito"/>
                <a:cs typeface="Carlito"/>
              </a:rPr>
              <a:t> </a:t>
            </a:r>
            <a:r>
              <a:rPr sz="2600" spc="-20" dirty="0">
                <a:latin typeface="Carlito"/>
                <a:cs typeface="Carlito"/>
              </a:rPr>
              <a:t>system.</a:t>
            </a:r>
            <a:endParaRPr sz="2600" dirty="0">
              <a:latin typeface="Carlito"/>
              <a:cs typeface="Carlito"/>
            </a:endParaRPr>
          </a:p>
          <a:p>
            <a:pPr marL="756285" marR="135255" lvl="1" indent="-287020">
              <a:lnSpc>
                <a:spcPct val="100000"/>
              </a:lnSpc>
              <a:spcBef>
                <a:spcPts val="63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project </a:t>
            </a:r>
            <a:r>
              <a:rPr sz="2600" spc="-5" dirty="0">
                <a:latin typeface="Carlito"/>
                <a:cs typeface="Carlito"/>
              </a:rPr>
              <a:t>closure phase </a:t>
            </a:r>
            <a:r>
              <a:rPr sz="2600" spc="-15" dirty="0">
                <a:latin typeface="Carlito"/>
                <a:cs typeface="Carlito"/>
              </a:rPr>
              <a:t>wraps </a:t>
            </a:r>
            <a:r>
              <a:rPr sz="2600" spc="-5" dirty="0">
                <a:latin typeface="Carlito"/>
                <a:cs typeface="Carlito"/>
              </a:rPr>
              <a:t>up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project,  completes required documentation </a:t>
            </a:r>
            <a:r>
              <a:rPr sz="2600" spc="-5" dirty="0">
                <a:latin typeface="Carlito"/>
                <a:cs typeface="Carlito"/>
              </a:rPr>
              <a:t>such </a:t>
            </a:r>
            <a:r>
              <a:rPr sz="2600" dirty="0">
                <a:latin typeface="Carlito"/>
                <a:cs typeface="Carlito"/>
              </a:rPr>
              <a:t>as </a:t>
            </a:r>
            <a:r>
              <a:rPr sz="2600" spc="-20" dirty="0">
                <a:latin typeface="Carlito"/>
                <a:cs typeface="Carlito"/>
              </a:rPr>
              <a:t>system  </a:t>
            </a:r>
            <a:r>
              <a:rPr sz="2600" spc="-5" dirty="0">
                <a:latin typeface="Carlito"/>
                <a:cs typeface="Carlito"/>
              </a:rPr>
              <a:t>help </a:t>
            </a:r>
            <a:r>
              <a:rPr sz="2600" spc="-10" dirty="0">
                <a:latin typeface="Carlito"/>
                <a:cs typeface="Carlito"/>
              </a:rPr>
              <a:t>frames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user manuals </a:t>
            </a:r>
            <a:r>
              <a:rPr sz="2600" dirty="0">
                <a:latin typeface="Carlito"/>
                <a:cs typeface="Carlito"/>
              </a:rPr>
              <a:t>and assesses the  lessons learned </a:t>
            </a:r>
            <a:r>
              <a:rPr sz="2600" spc="-10" dirty="0">
                <a:latin typeface="Carlito"/>
                <a:cs typeface="Carlito"/>
              </a:rPr>
              <a:t>from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project.</a:t>
            </a:r>
            <a:endParaRPr sz="2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699"/>
            <a:ext cx="61198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Scrum terminology</a:t>
            </a:r>
            <a:r>
              <a:rPr spc="-50" dirty="0"/>
              <a:t> </a:t>
            </a:r>
            <a:r>
              <a:rPr spc="-5" dirty="0"/>
              <a:t>(a)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2250" y="1340103"/>
          <a:ext cx="8763000" cy="53750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3140"/>
                <a:gridCol w="6499860"/>
              </a:tblGrid>
              <a:tr h="64439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Scrum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term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Definition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935863">
                <a:tc>
                  <a:txBody>
                    <a:bodyPr/>
                    <a:lstStyle/>
                    <a:p>
                      <a:pPr marL="67945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Development</a:t>
                      </a:r>
                      <a:r>
                        <a:rPr sz="1600" spc="-1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team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60325" algn="just">
                        <a:lnSpc>
                          <a:spcPts val="192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A self-organizing group </a:t>
                      </a: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of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software developers, </a:t>
                      </a:r>
                      <a:r>
                        <a:rPr sz="1600" spc="-10" dirty="0">
                          <a:latin typeface="Arial" panose="020B0604020202020204"/>
                          <a:cs typeface="Arial" panose="020B0604020202020204"/>
                        </a:rPr>
                        <a:t>which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should be no  more than 7 people. They </a:t>
                      </a: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are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responsible for developing the software  and other essential project</a:t>
                      </a:r>
                      <a:r>
                        <a:rPr sz="1600" spc="3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documents.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1295400">
                <a:tc>
                  <a:txBody>
                    <a:bodyPr/>
                    <a:lstStyle/>
                    <a:p>
                      <a:pPr marL="67945" marR="436880">
                        <a:lnSpc>
                          <a:spcPts val="1800"/>
                        </a:lnSpc>
                        <a:spcBef>
                          <a:spcPts val="30"/>
                        </a:spcBef>
                      </a:pPr>
                      <a:r>
                        <a:rPr sz="1500" spc="-5" dirty="0">
                          <a:latin typeface="Arial" panose="020B0604020202020204"/>
                          <a:cs typeface="Arial" panose="020B0604020202020204"/>
                        </a:rPr>
                        <a:t>Potentially</a:t>
                      </a:r>
                      <a:r>
                        <a:rPr sz="1500" spc="-7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shippable  product</a:t>
                      </a:r>
                      <a:r>
                        <a:rPr sz="1500" spc="-5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increment</a:t>
                      </a:r>
                      <a:endParaRPr sz="15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59055" algn="just">
                        <a:lnSpc>
                          <a:spcPts val="1920"/>
                        </a:lnSpc>
                        <a:spcBef>
                          <a:spcPts val="30"/>
                        </a:spcBef>
                      </a:pP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The software increment </a:t>
                      </a: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that is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delivered from a sprint. The idea </a:t>
                      </a: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is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that  this should be </a:t>
                      </a:r>
                      <a:r>
                        <a:rPr sz="1600" spc="-10" dirty="0">
                          <a:latin typeface="Arial" panose="020B0604020202020204"/>
                          <a:cs typeface="Arial" panose="020B0604020202020204"/>
                        </a:rPr>
                        <a:t>‘potentially shippable’ which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means that </a:t>
                      </a: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it is </a:t>
                      </a:r>
                      <a:r>
                        <a:rPr sz="1600" spc="-10" dirty="0">
                          <a:latin typeface="Arial" panose="020B0604020202020204"/>
                          <a:cs typeface="Arial" panose="020B0604020202020204"/>
                        </a:rPr>
                        <a:t>in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a  finished state and no </a:t>
                      </a: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further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work, such as </a:t>
                      </a: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testing, is </a:t>
                      </a:r>
                      <a:r>
                        <a:rPr sz="1600" spc="-10" dirty="0">
                          <a:latin typeface="Arial" panose="020B0604020202020204"/>
                          <a:cs typeface="Arial" panose="020B0604020202020204"/>
                        </a:rPr>
                        <a:t>needed</a:t>
                      </a:r>
                      <a:r>
                        <a:rPr sz="1600" spc="3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600" spc="-10" dirty="0">
                          <a:latin typeface="Arial" panose="020B0604020202020204"/>
                          <a:cs typeface="Arial" panose="020B0604020202020204"/>
                        </a:rPr>
                        <a:t>to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68580" marR="62230" algn="just">
                        <a:lnSpc>
                          <a:spcPts val="1920"/>
                        </a:lnSpc>
                      </a:pP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incorporate </a:t>
                      </a: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it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into the final product. In practice, this </a:t>
                      </a:r>
                      <a:r>
                        <a:rPr sz="1600" dirty="0">
                          <a:latin typeface="Arial" panose="020B0604020202020204"/>
                          <a:cs typeface="Arial" panose="020B0604020202020204"/>
                        </a:rPr>
                        <a:t>is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not </a:t>
                      </a:r>
                      <a:r>
                        <a:rPr sz="1600" spc="-10" dirty="0">
                          <a:latin typeface="Arial" panose="020B0604020202020204"/>
                          <a:cs typeface="Arial" panose="020B0604020202020204"/>
                        </a:rPr>
                        <a:t>always  </a:t>
                      </a:r>
                      <a:r>
                        <a:rPr sz="1600" spc="-5" dirty="0">
                          <a:latin typeface="Arial" panose="020B0604020202020204"/>
                          <a:cs typeface="Arial" panose="020B0604020202020204"/>
                        </a:rPr>
                        <a:t>achievable.</a:t>
                      </a:r>
                      <a:endParaRPr sz="1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1127760">
                <a:tc>
                  <a:txBody>
                    <a:bodyPr/>
                    <a:lstStyle/>
                    <a:p>
                      <a:pPr marL="67945">
                        <a:lnSpc>
                          <a:spcPts val="1770"/>
                        </a:lnSpc>
                      </a:pP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Product</a:t>
                      </a:r>
                      <a:r>
                        <a:rPr sz="1500" spc="-3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backlog</a:t>
                      </a:r>
                      <a:endParaRPr sz="15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59055" algn="just">
                        <a:lnSpc>
                          <a:spcPts val="1800"/>
                        </a:lnSpc>
                        <a:spcBef>
                          <a:spcPts val="30"/>
                        </a:spcBef>
                      </a:pPr>
                      <a:r>
                        <a:rPr sz="1500" spc="-5" dirty="0">
                          <a:latin typeface="Arial" panose="020B0604020202020204"/>
                          <a:cs typeface="Arial" panose="020B0604020202020204"/>
                        </a:rPr>
                        <a:t>This is a list of ‘to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do’ </a:t>
                      </a:r>
                      <a:r>
                        <a:rPr sz="1500" spc="-5" dirty="0">
                          <a:latin typeface="Arial" panose="020B0604020202020204"/>
                          <a:cs typeface="Arial" panose="020B0604020202020204"/>
                        </a:rPr>
                        <a:t>items which the Scrum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team </a:t>
                      </a:r>
                      <a:r>
                        <a:rPr sz="1500" spc="-5" dirty="0">
                          <a:latin typeface="Arial" panose="020B0604020202020204"/>
                          <a:cs typeface="Arial" panose="020B0604020202020204"/>
                        </a:rPr>
                        <a:t>must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tackle. </a:t>
                      </a:r>
                      <a:r>
                        <a:rPr sz="1500" spc="-5" dirty="0">
                          <a:latin typeface="Arial" panose="020B0604020202020204"/>
                          <a:cs typeface="Arial" panose="020B0604020202020204"/>
                        </a:rPr>
                        <a:t>They </a:t>
                      </a:r>
                      <a:r>
                        <a:rPr sz="1500" spc="5" dirty="0">
                          <a:latin typeface="Arial" panose="020B0604020202020204"/>
                          <a:cs typeface="Arial" panose="020B0604020202020204"/>
                        </a:rPr>
                        <a:t>may 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be </a:t>
                      </a:r>
                      <a:r>
                        <a:rPr sz="1500" spc="-5" dirty="0">
                          <a:latin typeface="Arial" panose="020B0604020202020204"/>
                          <a:cs typeface="Arial" panose="020B0604020202020204"/>
                        </a:rPr>
                        <a:t>feature definitions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for the </a:t>
                      </a:r>
                      <a:r>
                        <a:rPr sz="1500" spc="-5" dirty="0">
                          <a:latin typeface="Arial" panose="020B0604020202020204"/>
                          <a:cs typeface="Arial" panose="020B0604020202020204"/>
                        </a:rPr>
                        <a:t>software, software requirements, user stories 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or </a:t>
                      </a:r>
                      <a:r>
                        <a:rPr sz="1500" spc="-5" dirty="0">
                          <a:latin typeface="Arial" panose="020B0604020202020204"/>
                          <a:cs typeface="Arial" panose="020B0604020202020204"/>
                        </a:rPr>
                        <a:t>descriptions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of </a:t>
                      </a:r>
                      <a:r>
                        <a:rPr sz="1500" spc="-5" dirty="0">
                          <a:latin typeface="Arial" panose="020B0604020202020204"/>
                          <a:cs typeface="Arial" panose="020B0604020202020204"/>
                        </a:rPr>
                        <a:t>supplementary tasks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that </a:t>
                      </a:r>
                      <a:r>
                        <a:rPr sz="1500" spc="-10" dirty="0">
                          <a:latin typeface="Arial" panose="020B0604020202020204"/>
                          <a:cs typeface="Arial" panose="020B0604020202020204"/>
                        </a:rPr>
                        <a:t>are </a:t>
                      </a:r>
                      <a:r>
                        <a:rPr sz="1500" spc="-5" dirty="0">
                          <a:latin typeface="Arial" panose="020B0604020202020204"/>
                          <a:cs typeface="Arial" panose="020B0604020202020204"/>
                        </a:rPr>
                        <a:t>needed, such </a:t>
                      </a:r>
                      <a:r>
                        <a:rPr sz="1500" spc="-15" dirty="0">
                          <a:latin typeface="Arial" panose="020B0604020202020204"/>
                          <a:cs typeface="Arial" panose="020B0604020202020204"/>
                        </a:rPr>
                        <a:t>as  </a:t>
                      </a:r>
                      <a:r>
                        <a:rPr sz="1500" spc="-5" dirty="0">
                          <a:latin typeface="Arial" panose="020B0604020202020204"/>
                          <a:cs typeface="Arial" panose="020B0604020202020204"/>
                        </a:rPr>
                        <a:t>architecture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definition or user</a:t>
                      </a:r>
                      <a:r>
                        <a:rPr sz="1500" spc="-5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documentation.</a:t>
                      </a:r>
                      <a:endParaRPr sz="15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R="890270" algn="ctr">
                        <a:lnSpc>
                          <a:spcPts val="1775"/>
                        </a:lnSpc>
                      </a:pP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Product</a:t>
                      </a:r>
                      <a:r>
                        <a:rPr sz="1500" spc="-6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500" spc="-5" dirty="0">
                          <a:latin typeface="Arial" panose="020B0604020202020204"/>
                          <a:cs typeface="Arial" panose="020B0604020202020204"/>
                        </a:rPr>
                        <a:t>owner</a:t>
                      </a:r>
                      <a:endParaRPr sz="15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876300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888888"/>
                          </a:solidFill>
                          <a:latin typeface="Carlito"/>
                          <a:cs typeface="Carlito"/>
                        </a:rPr>
                        <a:t>10/11/2020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58420" algn="just">
                        <a:lnSpc>
                          <a:spcPts val="1800"/>
                        </a:lnSpc>
                        <a:spcBef>
                          <a:spcPts val="30"/>
                        </a:spcBef>
                      </a:pP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he Scrum Product Owner is usually a project's key stakeholder</a:t>
                      </a:r>
                      <a:r>
                        <a:rPr sz="1200" spc="-5" dirty="0">
                          <a:solidFill>
                            <a:srgbClr val="888888"/>
                          </a:solidFill>
                          <a:latin typeface="Carlito"/>
                          <a:cs typeface="Carlito"/>
                        </a:rPr>
                        <a:t>	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80899"/>
            <a:ext cx="620991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Scrum terminology</a:t>
            </a:r>
            <a:r>
              <a:rPr spc="-50" dirty="0"/>
              <a:t> </a:t>
            </a:r>
            <a:r>
              <a:rPr spc="-5" dirty="0"/>
              <a:t>(b)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2250" y="1411350"/>
          <a:ext cx="8609965" cy="49386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1415"/>
                <a:gridCol w="6178550"/>
              </a:tblGrid>
              <a:tr h="38925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Scrum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term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Definition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1040003">
                <a:tc>
                  <a:txBody>
                    <a:bodyPr/>
                    <a:lstStyle/>
                    <a:p>
                      <a:pPr marL="415925">
                        <a:lnSpc>
                          <a:spcPts val="1770"/>
                        </a:lnSpc>
                      </a:pP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Scrum</a:t>
                      </a:r>
                      <a:endParaRPr sz="15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95885">
                        <a:lnSpc>
                          <a:spcPts val="1800"/>
                        </a:lnSpc>
                        <a:spcBef>
                          <a:spcPts val="25"/>
                        </a:spcBef>
                      </a:pP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A daily meeting of the </a:t>
                      </a:r>
                      <a:r>
                        <a:rPr sz="1500" spc="-5" dirty="0">
                          <a:latin typeface="Arial" panose="020B0604020202020204"/>
                          <a:cs typeface="Arial" panose="020B0604020202020204"/>
                        </a:rPr>
                        <a:t>Scrum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team that </a:t>
                      </a:r>
                      <a:r>
                        <a:rPr sz="1500" spc="-5" dirty="0">
                          <a:latin typeface="Arial" panose="020B0604020202020204"/>
                          <a:cs typeface="Arial" panose="020B0604020202020204"/>
                        </a:rPr>
                        <a:t>reviews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progress </a:t>
                      </a:r>
                      <a:r>
                        <a:rPr sz="1500" spc="-5" dirty="0">
                          <a:latin typeface="Arial" panose="020B0604020202020204"/>
                          <a:cs typeface="Arial" panose="020B0604020202020204"/>
                        </a:rPr>
                        <a:t>and</a:t>
                      </a:r>
                      <a:r>
                        <a:rPr sz="1500" spc="-2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prioritizes  </a:t>
                      </a:r>
                      <a:r>
                        <a:rPr sz="1500" spc="-5" dirty="0">
                          <a:latin typeface="Arial" panose="020B0604020202020204"/>
                          <a:cs typeface="Arial" panose="020B0604020202020204"/>
                        </a:rPr>
                        <a:t>work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to </a:t>
                      </a:r>
                      <a:r>
                        <a:rPr sz="1500" spc="-5" dirty="0">
                          <a:latin typeface="Arial" panose="020B0604020202020204"/>
                          <a:cs typeface="Arial" panose="020B0604020202020204"/>
                        </a:rPr>
                        <a:t>be done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that </a:t>
                      </a:r>
                      <a:r>
                        <a:rPr sz="1500" spc="-35" dirty="0">
                          <a:latin typeface="Arial" panose="020B0604020202020204"/>
                          <a:cs typeface="Arial" panose="020B0604020202020204"/>
                        </a:rPr>
                        <a:t>day. </a:t>
                      </a:r>
                      <a:r>
                        <a:rPr sz="1500" spc="-20" dirty="0">
                          <a:latin typeface="Arial" panose="020B0604020202020204"/>
                          <a:cs typeface="Arial" panose="020B0604020202020204"/>
                        </a:rPr>
                        <a:t>Ideally,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this </a:t>
                      </a:r>
                      <a:r>
                        <a:rPr sz="1500" spc="-5" dirty="0">
                          <a:latin typeface="Arial" panose="020B0604020202020204"/>
                          <a:cs typeface="Arial" panose="020B0604020202020204"/>
                        </a:rPr>
                        <a:t>should be a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short </a:t>
                      </a:r>
                      <a:r>
                        <a:rPr sz="1500" spc="5" dirty="0">
                          <a:latin typeface="Arial" panose="020B0604020202020204"/>
                          <a:cs typeface="Arial" panose="020B0604020202020204"/>
                        </a:rPr>
                        <a:t>face-to-face  </a:t>
                      </a:r>
                      <a:r>
                        <a:rPr sz="1500" spc="-5" dirty="0">
                          <a:latin typeface="Arial" panose="020B0604020202020204"/>
                          <a:cs typeface="Arial" panose="020B0604020202020204"/>
                        </a:rPr>
                        <a:t>meeting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that includes the </a:t>
                      </a:r>
                      <a:r>
                        <a:rPr sz="1500" spc="-5" dirty="0">
                          <a:latin typeface="Arial" panose="020B0604020202020204"/>
                          <a:cs typeface="Arial" panose="020B0604020202020204"/>
                        </a:rPr>
                        <a:t>whole</a:t>
                      </a:r>
                      <a:r>
                        <a:rPr sz="1500" spc="-6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500" spc="5" dirty="0">
                          <a:latin typeface="Arial" panose="020B0604020202020204"/>
                          <a:cs typeface="Arial" panose="020B0604020202020204"/>
                        </a:rPr>
                        <a:t>team.</a:t>
                      </a:r>
                      <a:endParaRPr sz="15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1919985">
                <a:tc>
                  <a:txBody>
                    <a:bodyPr/>
                    <a:lstStyle/>
                    <a:p>
                      <a:pPr marL="415925">
                        <a:lnSpc>
                          <a:spcPts val="1770"/>
                        </a:lnSpc>
                      </a:pP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ScrumMaster</a:t>
                      </a:r>
                      <a:endParaRPr sz="15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70"/>
                        </a:lnSpc>
                      </a:pPr>
                      <a:r>
                        <a:rPr sz="1500" spc="-5" dirty="0">
                          <a:latin typeface="Arial" panose="020B0604020202020204"/>
                          <a:cs typeface="Arial" panose="020B0604020202020204"/>
                        </a:rPr>
                        <a:t>The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ScrumMaster is responsible for ensuring that the Scrum process</a:t>
                      </a:r>
                      <a:r>
                        <a:rPr sz="1500" spc="-20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is</a:t>
                      </a:r>
                      <a:endParaRPr sz="15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68580" marR="240665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" panose="020B0604020202020204"/>
                          <a:cs typeface="Arial" panose="020B0604020202020204"/>
                        </a:rPr>
                        <a:t>followed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and guides the team </a:t>
                      </a:r>
                      <a:r>
                        <a:rPr sz="1500" spc="-5" dirty="0">
                          <a:latin typeface="Arial" panose="020B0604020202020204"/>
                          <a:cs typeface="Arial" panose="020B0604020202020204"/>
                        </a:rPr>
                        <a:t>in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the </a:t>
                      </a:r>
                      <a:r>
                        <a:rPr sz="1500" spc="-5" dirty="0">
                          <a:latin typeface="Arial" panose="020B0604020202020204"/>
                          <a:cs typeface="Arial" panose="020B0604020202020204"/>
                        </a:rPr>
                        <a:t>effective use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of Scrum. </a:t>
                      </a:r>
                      <a:r>
                        <a:rPr sz="1500" spc="-5" dirty="0">
                          <a:latin typeface="Arial" panose="020B0604020202020204"/>
                          <a:cs typeface="Arial" panose="020B0604020202020204"/>
                        </a:rPr>
                        <a:t>He or she  is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responsible for interfacing </a:t>
                      </a:r>
                      <a:r>
                        <a:rPr sz="1500" spc="-5" dirty="0">
                          <a:latin typeface="Arial" panose="020B0604020202020204"/>
                          <a:cs typeface="Arial" panose="020B0604020202020204"/>
                        </a:rPr>
                        <a:t>with the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rest of the </a:t>
                      </a:r>
                      <a:r>
                        <a:rPr sz="1500" spc="-5" dirty="0">
                          <a:latin typeface="Arial" panose="020B0604020202020204"/>
                          <a:cs typeface="Arial" panose="020B0604020202020204"/>
                        </a:rPr>
                        <a:t>company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and for  ensuring that the </a:t>
                      </a:r>
                      <a:r>
                        <a:rPr sz="1500" spc="-5" dirty="0">
                          <a:latin typeface="Arial" panose="020B0604020202020204"/>
                          <a:cs typeface="Arial" panose="020B0604020202020204"/>
                        </a:rPr>
                        <a:t>Scrum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team </a:t>
                      </a:r>
                      <a:r>
                        <a:rPr sz="1500" spc="-5" dirty="0">
                          <a:latin typeface="Arial" panose="020B0604020202020204"/>
                          <a:cs typeface="Arial" panose="020B0604020202020204"/>
                        </a:rPr>
                        <a:t>is not diverted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by outside interference.  </a:t>
                      </a:r>
                      <a:r>
                        <a:rPr sz="1500" spc="-5" dirty="0">
                          <a:latin typeface="Arial" panose="020B0604020202020204"/>
                          <a:cs typeface="Arial" panose="020B0604020202020204"/>
                        </a:rPr>
                        <a:t>The Scrum developers are adamant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that the ScrumMaster </a:t>
                      </a:r>
                      <a:r>
                        <a:rPr sz="1500" spc="-5" dirty="0">
                          <a:latin typeface="Arial" panose="020B0604020202020204"/>
                          <a:cs typeface="Arial" panose="020B0604020202020204"/>
                        </a:rPr>
                        <a:t>should not  be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thought of </a:t>
                      </a:r>
                      <a:r>
                        <a:rPr sz="1500" spc="-5" dirty="0">
                          <a:latin typeface="Arial" panose="020B0604020202020204"/>
                          <a:cs typeface="Arial" panose="020B0604020202020204"/>
                        </a:rPr>
                        <a:t>as a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project </a:t>
                      </a:r>
                      <a:r>
                        <a:rPr sz="1500" spc="-15" dirty="0">
                          <a:latin typeface="Arial" panose="020B0604020202020204"/>
                          <a:cs typeface="Arial" panose="020B0604020202020204"/>
                        </a:rPr>
                        <a:t>manager.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Others, </a:t>
                      </a:r>
                      <a:r>
                        <a:rPr sz="1500" spc="-15" dirty="0">
                          <a:latin typeface="Arial" panose="020B0604020202020204"/>
                          <a:cs typeface="Arial" panose="020B0604020202020204"/>
                        </a:rPr>
                        <a:t>however, </a:t>
                      </a:r>
                      <a:r>
                        <a:rPr sz="1500" spc="-5" dirty="0">
                          <a:latin typeface="Arial" panose="020B0604020202020204"/>
                          <a:cs typeface="Arial" panose="020B0604020202020204"/>
                        </a:rPr>
                        <a:t>may not </a:t>
                      </a:r>
                      <a:r>
                        <a:rPr sz="1500" spc="-10" dirty="0">
                          <a:latin typeface="Arial" panose="020B0604020202020204"/>
                          <a:cs typeface="Arial" panose="020B0604020202020204"/>
                        </a:rPr>
                        <a:t>always  </a:t>
                      </a:r>
                      <a:r>
                        <a:rPr sz="1500" spc="-5" dirty="0">
                          <a:latin typeface="Arial" panose="020B0604020202020204"/>
                          <a:cs typeface="Arial" panose="020B0604020202020204"/>
                        </a:rPr>
                        <a:t>find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it </a:t>
                      </a:r>
                      <a:r>
                        <a:rPr sz="1500" spc="-5" dirty="0">
                          <a:latin typeface="Arial" panose="020B0604020202020204"/>
                          <a:cs typeface="Arial" panose="020B0604020202020204"/>
                        </a:rPr>
                        <a:t>easy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to </a:t>
                      </a:r>
                      <a:r>
                        <a:rPr sz="1500" spc="-5" dirty="0">
                          <a:latin typeface="Arial" panose="020B0604020202020204"/>
                          <a:cs typeface="Arial" panose="020B0604020202020204"/>
                        </a:rPr>
                        <a:t>see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1500" spc="-6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difference.</a:t>
                      </a:r>
                      <a:endParaRPr sz="15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89381">
                <a:tc>
                  <a:txBody>
                    <a:bodyPr/>
                    <a:lstStyle/>
                    <a:p>
                      <a:pPr marL="415925">
                        <a:lnSpc>
                          <a:spcPts val="1770"/>
                        </a:lnSpc>
                      </a:pPr>
                      <a:r>
                        <a:rPr sz="1500" spc="-5" dirty="0">
                          <a:latin typeface="Arial" panose="020B0604020202020204"/>
                          <a:cs typeface="Arial" panose="020B0604020202020204"/>
                        </a:rPr>
                        <a:t>Sprint</a:t>
                      </a:r>
                      <a:endParaRPr sz="15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70"/>
                        </a:lnSpc>
                      </a:pP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A </a:t>
                      </a:r>
                      <a:r>
                        <a:rPr sz="1500" spc="-5" dirty="0">
                          <a:latin typeface="Arial" panose="020B0604020202020204"/>
                          <a:cs typeface="Arial" panose="020B0604020202020204"/>
                        </a:rPr>
                        <a:t>development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iteration. </a:t>
                      </a:r>
                      <a:r>
                        <a:rPr sz="1500" spc="-5" dirty="0">
                          <a:latin typeface="Arial" panose="020B0604020202020204"/>
                          <a:cs typeface="Arial" panose="020B0604020202020204"/>
                        </a:rPr>
                        <a:t>Sprints are usually </a:t>
                      </a:r>
                      <a:r>
                        <a:rPr sz="1500" spc="10" dirty="0">
                          <a:latin typeface="Arial" panose="020B0604020202020204"/>
                          <a:cs typeface="Arial" panose="020B0604020202020204"/>
                        </a:rPr>
                        <a:t>2-4 </a:t>
                      </a:r>
                      <a:r>
                        <a:rPr sz="1500" spc="-5" dirty="0">
                          <a:latin typeface="Arial" panose="020B0604020202020204"/>
                          <a:cs typeface="Arial" panose="020B0604020202020204"/>
                        </a:rPr>
                        <a:t>weeks</a:t>
                      </a:r>
                      <a:r>
                        <a:rPr sz="1500" spc="-16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long.</a:t>
                      </a:r>
                      <a:endParaRPr sz="15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1200023">
                <a:tc>
                  <a:txBody>
                    <a:bodyPr/>
                    <a:lstStyle/>
                    <a:p>
                      <a:pPr marL="415925">
                        <a:lnSpc>
                          <a:spcPts val="1775"/>
                        </a:lnSpc>
                      </a:pPr>
                      <a:r>
                        <a:rPr sz="1500" spc="-15" dirty="0">
                          <a:latin typeface="Arial" panose="020B0604020202020204"/>
                          <a:cs typeface="Arial" panose="020B0604020202020204"/>
                        </a:rPr>
                        <a:t>Velocity</a:t>
                      </a:r>
                      <a:endParaRPr sz="15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110490">
                        <a:lnSpc>
                          <a:spcPts val="1800"/>
                        </a:lnSpc>
                        <a:spcBef>
                          <a:spcPts val="30"/>
                        </a:spcBef>
                      </a:pPr>
                      <a:r>
                        <a:rPr sz="1500" spc="-5" dirty="0">
                          <a:latin typeface="Arial" panose="020B0604020202020204"/>
                          <a:cs typeface="Arial" panose="020B0604020202020204"/>
                        </a:rPr>
                        <a:t>An estimate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of </a:t>
                      </a:r>
                      <a:r>
                        <a:rPr sz="1500" spc="-5" dirty="0">
                          <a:latin typeface="Arial" panose="020B0604020202020204"/>
                          <a:cs typeface="Arial" panose="020B0604020202020204"/>
                        </a:rPr>
                        <a:t>how much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product backlog </a:t>
                      </a:r>
                      <a:r>
                        <a:rPr sz="1500" spc="-5" dirty="0">
                          <a:latin typeface="Arial" panose="020B0604020202020204"/>
                          <a:cs typeface="Arial" panose="020B0604020202020204"/>
                        </a:rPr>
                        <a:t>effort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that </a:t>
                      </a:r>
                      <a:r>
                        <a:rPr sz="1500" spc="-5" dirty="0">
                          <a:latin typeface="Arial" panose="020B0604020202020204"/>
                          <a:cs typeface="Arial" panose="020B0604020202020204"/>
                        </a:rPr>
                        <a:t>a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team </a:t>
                      </a:r>
                      <a:r>
                        <a:rPr sz="1500" spc="-5" dirty="0">
                          <a:latin typeface="Arial" panose="020B0604020202020204"/>
                          <a:cs typeface="Arial" panose="020B0604020202020204"/>
                        </a:rPr>
                        <a:t>can cover  in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a </a:t>
                      </a:r>
                      <a:r>
                        <a:rPr sz="1500" spc="-5" dirty="0">
                          <a:latin typeface="Arial" panose="020B0604020202020204"/>
                          <a:cs typeface="Arial" panose="020B0604020202020204"/>
                        </a:rPr>
                        <a:t>single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sprint. Understanding a </a:t>
                      </a:r>
                      <a:r>
                        <a:rPr sz="1500" spc="-5" dirty="0">
                          <a:latin typeface="Arial" panose="020B0604020202020204"/>
                          <a:cs typeface="Arial" panose="020B0604020202020204"/>
                        </a:rPr>
                        <a:t>team’s velocity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helps them estimate  </a:t>
                      </a:r>
                      <a:r>
                        <a:rPr sz="1500" spc="-5" dirty="0">
                          <a:latin typeface="Arial" panose="020B0604020202020204"/>
                          <a:cs typeface="Arial" panose="020B0604020202020204"/>
                        </a:rPr>
                        <a:t>what can be covered in a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sprint </a:t>
                      </a:r>
                      <a:r>
                        <a:rPr sz="1500" spc="-5" dirty="0">
                          <a:latin typeface="Arial" panose="020B0604020202020204"/>
                          <a:cs typeface="Arial" panose="020B0604020202020204"/>
                        </a:rPr>
                        <a:t>and provides a basis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for measuring  </a:t>
                      </a:r>
                      <a:r>
                        <a:rPr sz="1500" spc="-5" dirty="0">
                          <a:latin typeface="Arial" panose="020B0604020202020204"/>
                          <a:cs typeface="Arial" panose="020B0604020202020204"/>
                        </a:rPr>
                        <a:t>improving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performance.</a:t>
                      </a:r>
                      <a:endParaRPr sz="15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61899"/>
            <a:ext cx="5898641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Teamwork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Scrum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154938"/>
            <a:ext cx="7991475" cy="4940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1115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dirty="0">
                <a:latin typeface="Carlito"/>
                <a:cs typeface="Carlito"/>
              </a:rPr>
              <a:t>‘Scrum </a:t>
            </a:r>
            <a:r>
              <a:rPr sz="2600" spc="10" dirty="0">
                <a:latin typeface="Carlito"/>
                <a:cs typeface="Carlito"/>
              </a:rPr>
              <a:t>master’ </a:t>
            </a:r>
            <a:r>
              <a:rPr sz="2600" dirty="0">
                <a:latin typeface="Carlito"/>
                <a:cs typeface="Carlito"/>
              </a:rPr>
              <a:t>is a </a:t>
            </a:r>
            <a:r>
              <a:rPr sz="2600" spc="-15" dirty="0">
                <a:latin typeface="Carlito"/>
                <a:cs typeface="Carlito"/>
              </a:rPr>
              <a:t>facilitator </a:t>
            </a:r>
            <a:r>
              <a:rPr sz="2600" dirty="0">
                <a:latin typeface="Carlito"/>
                <a:cs typeface="Carlito"/>
              </a:rPr>
              <a:t>who </a:t>
            </a:r>
            <a:r>
              <a:rPr sz="2600" spc="-10" dirty="0">
                <a:latin typeface="Carlito"/>
                <a:cs typeface="Carlito"/>
              </a:rPr>
              <a:t>arranges </a:t>
            </a:r>
            <a:r>
              <a:rPr sz="2600" spc="-5" dirty="0">
                <a:latin typeface="Carlito"/>
                <a:cs typeface="Carlito"/>
              </a:rPr>
              <a:t>daily  meetings, </a:t>
            </a:r>
            <a:r>
              <a:rPr sz="2600" spc="-10" dirty="0">
                <a:latin typeface="Carlito"/>
                <a:cs typeface="Carlito"/>
              </a:rPr>
              <a:t>tracks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backlog </a:t>
            </a:r>
            <a:r>
              <a:rPr sz="2600" spc="-10" dirty="0">
                <a:latin typeface="Carlito"/>
                <a:cs typeface="Carlito"/>
              </a:rPr>
              <a:t>of work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spc="-5" dirty="0">
                <a:latin typeface="Carlito"/>
                <a:cs typeface="Carlito"/>
              </a:rPr>
              <a:t>be done, </a:t>
            </a:r>
            <a:r>
              <a:rPr sz="2600" spc="-15" dirty="0">
                <a:latin typeface="Carlito"/>
                <a:cs typeface="Carlito"/>
              </a:rPr>
              <a:t>records  </a:t>
            </a:r>
            <a:r>
              <a:rPr sz="2600" spc="-5" dirty="0">
                <a:latin typeface="Carlito"/>
                <a:cs typeface="Carlito"/>
              </a:rPr>
              <a:t>decisions, measures </a:t>
            </a:r>
            <a:r>
              <a:rPr sz="2600" spc="-10" dirty="0">
                <a:latin typeface="Carlito"/>
                <a:cs typeface="Carlito"/>
              </a:rPr>
              <a:t>progress against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backlog </a:t>
            </a:r>
            <a:r>
              <a:rPr sz="2600" dirty="0">
                <a:latin typeface="Carlito"/>
                <a:cs typeface="Carlito"/>
              </a:rPr>
              <a:t>and  </a:t>
            </a:r>
            <a:r>
              <a:rPr sz="2600" spc="-10" dirty="0">
                <a:latin typeface="Carlito"/>
                <a:cs typeface="Carlito"/>
              </a:rPr>
              <a:t>communicates </a:t>
            </a:r>
            <a:r>
              <a:rPr sz="2600" dirty="0">
                <a:latin typeface="Carlito"/>
                <a:cs typeface="Carlito"/>
              </a:rPr>
              <a:t>with </a:t>
            </a:r>
            <a:r>
              <a:rPr sz="2600" spc="-15" dirty="0">
                <a:latin typeface="Carlito"/>
                <a:cs typeface="Carlito"/>
              </a:rPr>
              <a:t>customers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management outside  of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2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team.</a:t>
            </a:r>
            <a:endParaRPr sz="26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62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dirty="0">
                <a:latin typeface="Carlito"/>
                <a:cs typeface="Carlito"/>
              </a:rPr>
              <a:t>whole </a:t>
            </a:r>
            <a:r>
              <a:rPr sz="2600" spc="-5" dirty="0">
                <a:latin typeface="Carlito"/>
                <a:cs typeface="Carlito"/>
              </a:rPr>
              <a:t>team </a:t>
            </a:r>
            <a:r>
              <a:rPr sz="2600" spc="-10" dirty="0">
                <a:latin typeface="Carlito"/>
                <a:cs typeface="Carlito"/>
              </a:rPr>
              <a:t>attends </a:t>
            </a:r>
            <a:r>
              <a:rPr sz="2600" spc="-5" dirty="0">
                <a:latin typeface="Carlito"/>
                <a:cs typeface="Carlito"/>
              </a:rPr>
              <a:t>short daily meetings (Scrums)  where </a:t>
            </a:r>
            <a:r>
              <a:rPr sz="2600" dirty="0">
                <a:latin typeface="Carlito"/>
                <a:cs typeface="Carlito"/>
              </a:rPr>
              <a:t>all </a:t>
            </a:r>
            <a:r>
              <a:rPr sz="2600" spc="-5" dirty="0">
                <a:latin typeface="Carlito"/>
                <a:cs typeface="Carlito"/>
              </a:rPr>
              <a:t>team members </a:t>
            </a:r>
            <a:r>
              <a:rPr sz="2600" spc="-10" dirty="0">
                <a:latin typeface="Carlito"/>
                <a:cs typeface="Carlito"/>
              </a:rPr>
              <a:t>share information, </a:t>
            </a:r>
            <a:r>
              <a:rPr sz="2600" spc="-5" dirty="0">
                <a:latin typeface="Carlito"/>
                <a:cs typeface="Carlito"/>
              </a:rPr>
              <a:t>describe  </a:t>
            </a:r>
            <a:r>
              <a:rPr sz="2600" dirty="0">
                <a:latin typeface="Carlito"/>
                <a:cs typeface="Carlito"/>
              </a:rPr>
              <a:t>their </a:t>
            </a:r>
            <a:r>
              <a:rPr sz="2600" spc="-10" dirty="0">
                <a:latin typeface="Carlito"/>
                <a:cs typeface="Carlito"/>
              </a:rPr>
              <a:t>progress </a:t>
            </a:r>
            <a:r>
              <a:rPr sz="2600" spc="-5" dirty="0">
                <a:latin typeface="Carlito"/>
                <a:cs typeface="Carlito"/>
              </a:rPr>
              <a:t>since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last </a:t>
            </a:r>
            <a:r>
              <a:rPr sz="2600" dirty="0">
                <a:latin typeface="Carlito"/>
                <a:cs typeface="Carlito"/>
              </a:rPr>
              <a:t>meeting, </a:t>
            </a:r>
            <a:r>
              <a:rPr sz="2600" spc="-10" dirty="0">
                <a:latin typeface="Carlito"/>
                <a:cs typeface="Carlito"/>
              </a:rPr>
              <a:t>problems </a:t>
            </a:r>
            <a:r>
              <a:rPr sz="2600" spc="-5" dirty="0">
                <a:latin typeface="Carlito"/>
                <a:cs typeface="Carlito"/>
              </a:rPr>
              <a:t>that</a:t>
            </a:r>
            <a:r>
              <a:rPr sz="2600" spc="-120" dirty="0">
                <a:latin typeface="Carlito"/>
                <a:cs typeface="Carlito"/>
              </a:rPr>
              <a:t> </a:t>
            </a:r>
            <a:r>
              <a:rPr sz="2600" spc="-20" dirty="0">
                <a:latin typeface="Carlito"/>
                <a:cs typeface="Carlito"/>
              </a:rPr>
              <a:t>have  </a:t>
            </a:r>
            <a:r>
              <a:rPr sz="2600" dirty="0">
                <a:latin typeface="Carlito"/>
                <a:cs typeface="Carlito"/>
              </a:rPr>
              <a:t>arisen and </a:t>
            </a:r>
            <a:r>
              <a:rPr sz="2600" spc="-5" dirty="0">
                <a:latin typeface="Carlito"/>
                <a:cs typeface="Carlito"/>
              </a:rPr>
              <a:t>what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5" dirty="0">
                <a:latin typeface="Carlito"/>
                <a:cs typeface="Carlito"/>
              </a:rPr>
              <a:t>planned </a:t>
            </a:r>
            <a:r>
              <a:rPr sz="2600" spc="-25" dirty="0">
                <a:latin typeface="Carlito"/>
                <a:cs typeface="Carlito"/>
              </a:rPr>
              <a:t>for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following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60" dirty="0">
                <a:latin typeface="Carlito"/>
                <a:cs typeface="Carlito"/>
              </a:rPr>
              <a:t>day.</a:t>
            </a:r>
            <a:endParaRPr sz="2600">
              <a:latin typeface="Carlito"/>
              <a:cs typeface="Carlito"/>
            </a:endParaRPr>
          </a:p>
          <a:p>
            <a:pPr marL="756285" marR="102870" indent="-28702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Arial" panose="020B0604020202020204"/>
                <a:cs typeface="Arial" panose="020B0604020202020204"/>
              </a:rPr>
              <a:t>– </a:t>
            </a:r>
            <a:r>
              <a:rPr sz="2600" spc="-5" dirty="0">
                <a:latin typeface="Carlito"/>
                <a:cs typeface="Carlito"/>
              </a:rPr>
              <a:t>This </a:t>
            </a:r>
            <a:r>
              <a:rPr sz="2600" dirty="0">
                <a:latin typeface="Carlito"/>
                <a:cs typeface="Carlito"/>
              </a:rPr>
              <a:t>means </a:t>
            </a:r>
            <a:r>
              <a:rPr sz="2600" spc="-5" dirty="0">
                <a:latin typeface="Carlito"/>
                <a:cs typeface="Carlito"/>
              </a:rPr>
              <a:t>that </a:t>
            </a:r>
            <a:r>
              <a:rPr sz="2600" spc="-10" dirty="0">
                <a:latin typeface="Carlito"/>
                <a:cs typeface="Carlito"/>
              </a:rPr>
              <a:t>everyone </a:t>
            </a:r>
            <a:r>
              <a:rPr sz="2600" dirty="0">
                <a:latin typeface="Carlito"/>
                <a:cs typeface="Carlito"/>
              </a:rPr>
              <a:t>on the </a:t>
            </a:r>
            <a:r>
              <a:rPr sz="2600" spc="-5" dirty="0">
                <a:latin typeface="Carlito"/>
                <a:cs typeface="Carlito"/>
              </a:rPr>
              <a:t>team </a:t>
            </a:r>
            <a:r>
              <a:rPr sz="2600" spc="-10" dirty="0">
                <a:latin typeface="Carlito"/>
                <a:cs typeface="Carlito"/>
              </a:rPr>
              <a:t>knows </a:t>
            </a:r>
            <a:r>
              <a:rPr sz="2600" spc="-5" dirty="0">
                <a:latin typeface="Carlito"/>
                <a:cs typeface="Carlito"/>
              </a:rPr>
              <a:t>what </a:t>
            </a:r>
            <a:r>
              <a:rPr sz="2600" dirty="0">
                <a:latin typeface="Carlito"/>
                <a:cs typeface="Carlito"/>
              </a:rPr>
              <a:t>is  </a:t>
            </a:r>
            <a:r>
              <a:rPr sz="2600" spc="-5" dirty="0">
                <a:latin typeface="Carlito"/>
                <a:cs typeface="Carlito"/>
              </a:rPr>
              <a:t>going </a:t>
            </a:r>
            <a:r>
              <a:rPr sz="2600" spc="-10" dirty="0">
                <a:latin typeface="Carlito"/>
                <a:cs typeface="Carlito"/>
              </a:rPr>
              <a:t>on </a:t>
            </a:r>
            <a:r>
              <a:rPr sz="2600" dirty="0">
                <a:latin typeface="Carlito"/>
                <a:cs typeface="Carlito"/>
              </a:rPr>
              <a:t>and, if </a:t>
            </a:r>
            <a:r>
              <a:rPr sz="2600" spc="-10" dirty="0">
                <a:latin typeface="Carlito"/>
                <a:cs typeface="Carlito"/>
              </a:rPr>
              <a:t>problems </a:t>
            </a:r>
            <a:r>
              <a:rPr sz="2600" dirty="0">
                <a:latin typeface="Carlito"/>
                <a:cs typeface="Carlito"/>
              </a:rPr>
              <a:t>arise, </a:t>
            </a:r>
            <a:r>
              <a:rPr sz="2600" spc="-10" dirty="0">
                <a:latin typeface="Carlito"/>
                <a:cs typeface="Carlito"/>
              </a:rPr>
              <a:t>can </a:t>
            </a:r>
            <a:r>
              <a:rPr sz="2600" spc="-5" dirty="0">
                <a:latin typeface="Carlito"/>
                <a:cs typeface="Carlito"/>
              </a:rPr>
              <a:t>re-plan </a:t>
            </a:r>
            <a:r>
              <a:rPr sz="2600" dirty="0">
                <a:latin typeface="Carlito"/>
                <a:cs typeface="Carlito"/>
              </a:rPr>
              <a:t>short-  </a:t>
            </a:r>
            <a:r>
              <a:rPr sz="2600" spc="-5" dirty="0">
                <a:latin typeface="Carlito"/>
                <a:cs typeface="Carlito"/>
              </a:rPr>
              <a:t>term </a:t>
            </a:r>
            <a:r>
              <a:rPr sz="2600" spc="-10" dirty="0">
                <a:latin typeface="Carlito"/>
                <a:cs typeface="Carlito"/>
              </a:rPr>
              <a:t>work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spc="-10" dirty="0">
                <a:latin typeface="Carlito"/>
                <a:cs typeface="Carlito"/>
              </a:rPr>
              <a:t>cope </a:t>
            </a:r>
            <a:r>
              <a:rPr sz="2600" dirty="0">
                <a:latin typeface="Carlito"/>
                <a:cs typeface="Carlito"/>
              </a:rPr>
              <a:t>with</a:t>
            </a:r>
            <a:r>
              <a:rPr sz="2600" spc="-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them.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61899"/>
            <a:ext cx="529158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Scrum</a:t>
            </a:r>
            <a:r>
              <a:rPr spc="-55" dirty="0"/>
              <a:t> </a:t>
            </a:r>
            <a:r>
              <a:rPr spc="-10" dirty="0"/>
              <a:t>benefits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12138"/>
            <a:ext cx="7759700" cy="4306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59080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product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20" dirty="0">
                <a:latin typeface="Carlito"/>
                <a:cs typeface="Carlito"/>
              </a:rPr>
              <a:t>broken </a:t>
            </a:r>
            <a:r>
              <a:rPr sz="2600" spc="-5" dirty="0">
                <a:latin typeface="Carlito"/>
                <a:cs typeface="Carlito"/>
              </a:rPr>
              <a:t>down </a:t>
            </a:r>
            <a:r>
              <a:rPr sz="2600" spc="-10" dirty="0">
                <a:latin typeface="Carlito"/>
                <a:cs typeface="Carlito"/>
              </a:rPr>
              <a:t>into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set of </a:t>
            </a:r>
            <a:r>
              <a:rPr sz="2600" dirty="0">
                <a:latin typeface="Carlito"/>
                <a:cs typeface="Carlito"/>
              </a:rPr>
              <a:t>manageable  and </a:t>
            </a:r>
            <a:r>
              <a:rPr sz="2600" spc="-10" dirty="0">
                <a:latin typeface="Carlito"/>
                <a:cs typeface="Carlito"/>
              </a:rPr>
              <a:t>understandable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chunks.</a:t>
            </a:r>
            <a:endParaRPr sz="26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rlito"/>
                <a:cs typeface="Carlito"/>
              </a:rPr>
              <a:t>Unstable </a:t>
            </a:r>
            <a:r>
              <a:rPr sz="2600" spc="-5" dirty="0">
                <a:latin typeface="Carlito"/>
                <a:cs typeface="Carlito"/>
              </a:rPr>
              <a:t>requirements do not hold up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progress.</a:t>
            </a:r>
            <a:endParaRPr sz="2600">
              <a:latin typeface="Carlito"/>
              <a:cs typeface="Carlito"/>
            </a:endParaRPr>
          </a:p>
          <a:p>
            <a:pPr marL="355600" marR="922655" indent="-342900">
              <a:lnSpc>
                <a:spcPct val="100000"/>
              </a:lnSpc>
              <a:spcBef>
                <a:spcPts val="62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rlito"/>
                <a:cs typeface="Carlito"/>
              </a:rPr>
              <a:t>The whole </a:t>
            </a:r>
            <a:r>
              <a:rPr sz="2600" spc="-5" dirty="0">
                <a:latin typeface="Carlito"/>
                <a:cs typeface="Carlito"/>
              </a:rPr>
              <a:t>team </a:t>
            </a:r>
            <a:r>
              <a:rPr sz="2600" spc="-20" dirty="0">
                <a:latin typeface="Carlito"/>
                <a:cs typeface="Carlito"/>
              </a:rPr>
              <a:t>have </a:t>
            </a:r>
            <a:r>
              <a:rPr sz="2600" dirty="0">
                <a:latin typeface="Carlito"/>
                <a:cs typeface="Carlito"/>
              </a:rPr>
              <a:t>visibility </a:t>
            </a:r>
            <a:r>
              <a:rPr sz="2600" spc="-5" dirty="0">
                <a:latin typeface="Carlito"/>
                <a:cs typeface="Carlito"/>
              </a:rPr>
              <a:t>of everything</a:t>
            </a:r>
            <a:r>
              <a:rPr sz="2600" spc="-10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and  </a:t>
            </a:r>
            <a:r>
              <a:rPr sz="2600" spc="-5" dirty="0">
                <a:latin typeface="Carlito"/>
                <a:cs typeface="Carlito"/>
              </a:rPr>
              <a:t>consequently team </a:t>
            </a:r>
            <a:r>
              <a:rPr sz="2600" spc="-10" dirty="0">
                <a:latin typeface="Carlito"/>
                <a:cs typeface="Carlito"/>
              </a:rPr>
              <a:t>communication </a:t>
            </a:r>
            <a:r>
              <a:rPr sz="2600" dirty="0">
                <a:latin typeface="Carlito"/>
                <a:cs typeface="Carlito"/>
              </a:rPr>
              <a:t>is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improved.</a:t>
            </a:r>
            <a:endParaRPr sz="2600">
              <a:latin typeface="Carlito"/>
              <a:cs typeface="Carlito"/>
            </a:endParaRPr>
          </a:p>
          <a:p>
            <a:pPr marL="355600" marR="29210" indent="-342900">
              <a:lnSpc>
                <a:spcPct val="100000"/>
              </a:lnSpc>
              <a:spcBef>
                <a:spcPts val="62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rlito"/>
                <a:cs typeface="Carlito"/>
              </a:rPr>
              <a:t>Customers </a:t>
            </a:r>
            <a:r>
              <a:rPr sz="2600" spc="-5" dirty="0">
                <a:latin typeface="Carlito"/>
                <a:cs typeface="Carlito"/>
              </a:rPr>
              <a:t>see on-time delivery of </a:t>
            </a:r>
            <a:r>
              <a:rPr sz="2600" spc="-10" dirty="0">
                <a:latin typeface="Carlito"/>
                <a:cs typeface="Carlito"/>
              </a:rPr>
              <a:t>increments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15" dirty="0">
                <a:latin typeface="Carlito"/>
                <a:cs typeface="Carlito"/>
              </a:rPr>
              <a:t>gain  </a:t>
            </a:r>
            <a:r>
              <a:rPr sz="2600" spc="-5" dirty="0">
                <a:latin typeface="Carlito"/>
                <a:cs typeface="Carlito"/>
              </a:rPr>
              <a:t>feedback on how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product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works.</a:t>
            </a:r>
            <a:endParaRPr sz="26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62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600" spc="-35" dirty="0">
                <a:latin typeface="Carlito"/>
                <a:cs typeface="Carlito"/>
              </a:rPr>
              <a:t>Trust </a:t>
            </a:r>
            <a:r>
              <a:rPr sz="2600" spc="-5" dirty="0">
                <a:latin typeface="Carlito"/>
                <a:cs typeface="Carlito"/>
              </a:rPr>
              <a:t>between </a:t>
            </a:r>
            <a:r>
              <a:rPr sz="2600" spc="-15" dirty="0">
                <a:latin typeface="Carlito"/>
                <a:cs typeface="Carlito"/>
              </a:rPr>
              <a:t>customers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10" dirty="0">
                <a:latin typeface="Carlito"/>
                <a:cs typeface="Carlito"/>
              </a:rPr>
              <a:t>developers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5" dirty="0">
                <a:latin typeface="Carlito"/>
                <a:cs typeface="Carlito"/>
              </a:rPr>
              <a:t>established  </a:t>
            </a:r>
            <a:r>
              <a:rPr sz="2600" dirty="0">
                <a:latin typeface="Carlito"/>
                <a:cs typeface="Carlito"/>
              </a:rPr>
              <a:t>and a </a:t>
            </a:r>
            <a:r>
              <a:rPr sz="2600" spc="-5" dirty="0">
                <a:latin typeface="Carlito"/>
                <a:cs typeface="Carlito"/>
              </a:rPr>
              <a:t>positive culture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10" dirty="0">
                <a:latin typeface="Carlito"/>
                <a:cs typeface="Carlito"/>
              </a:rPr>
              <a:t>created </a:t>
            </a:r>
            <a:r>
              <a:rPr sz="2600" dirty="0">
                <a:latin typeface="Carlito"/>
                <a:cs typeface="Carlito"/>
              </a:rPr>
              <a:t>in which </a:t>
            </a:r>
            <a:r>
              <a:rPr sz="2600" spc="-10" dirty="0">
                <a:latin typeface="Carlito"/>
                <a:cs typeface="Carlito"/>
              </a:rPr>
              <a:t>everyone  </a:t>
            </a:r>
            <a:r>
              <a:rPr sz="2600" spc="-5" dirty="0">
                <a:latin typeface="Carlito"/>
                <a:cs typeface="Carlito"/>
              </a:rPr>
              <a:t>expects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project </a:t>
            </a:r>
            <a:r>
              <a:rPr sz="2600" spc="-15" dirty="0">
                <a:latin typeface="Carlito"/>
                <a:cs typeface="Carlito"/>
              </a:rPr>
              <a:t>to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succeed.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-71501"/>
            <a:ext cx="69005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Agile </a:t>
            </a:r>
            <a:r>
              <a:rPr spc="-15" dirty="0"/>
              <a:t>project</a:t>
            </a:r>
            <a:r>
              <a:rPr spc="-35" dirty="0"/>
              <a:t> </a:t>
            </a:r>
            <a:r>
              <a:rPr spc="-5" dirty="0"/>
              <a:t>management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28601" y="1295400"/>
            <a:ext cx="8354290" cy="496866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The principal </a:t>
            </a:r>
            <a:r>
              <a:rPr sz="2600" spc="-10" dirty="0">
                <a:latin typeface="Carlito"/>
                <a:cs typeface="Carlito"/>
              </a:rPr>
              <a:t>responsibility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spc="-10" dirty="0">
                <a:latin typeface="Carlito"/>
                <a:cs typeface="Carlito"/>
              </a:rPr>
              <a:t>software project managers 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spc="-5" dirty="0">
                <a:latin typeface="Carlito"/>
                <a:cs typeface="Carlito"/>
              </a:rPr>
              <a:t>manage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project </a:t>
            </a:r>
            <a:r>
              <a:rPr sz="2600" dirty="0">
                <a:latin typeface="Carlito"/>
                <a:cs typeface="Carlito"/>
              </a:rPr>
              <a:t>so </a:t>
            </a:r>
            <a:r>
              <a:rPr sz="2600" spc="-5" dirty="0">
                <a:latin typeface="Carlito"/>
                <a:cs typeface="Carlito"/>
              </a:rPr>
              <a:t>that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software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10" dirty="0">
                <a:latin typeface="Carlito"/>
                <a:cs typeface="Carlito"/>
              </a:rPr>
              <a:t>delivered  </a:t>
            </a:r>
            <a:r>
              <a:rPr sz="2600" spc="-5" dirty="0">
                <a:latin typeface="Carlito"/>
                <a:cs typeface="Carlito"/>
              </a:rPr>
              <a:t>on </a:t>
            </a:r>
            <a:r>
              <a:rPr sz="2600" dirty="0">
                <a:latin typeface="Carlito"/>
                <a:cs typeface="Carlito"/>
              </a:rPr>
              <a:t>time and within the </a:t>
            </a:r>
            <a:r>
              <a:rPr sz="2600" spc="-5" dirty="0">
                <a:latin typeface="Carlito"/>
                <a:cs typeface="Carlito"/>
              </a:rPr>
              <a:t>planned </a:t>
            </a:r>
            <a:r>
              <a:rPr sz="2600" spc="-10" dirty="0">
                <a:latin typeface="Carlito"/>
                <a:cs typeface="Carlito"/>
              </a:rPr>
              <a:t>budget </a:t>
            </a:r>
            <a:r>
              <a:rPr sz="2600" spc="-25" dirty="0">
                <a:latin typeface="Carlito"/>
                <a:cs typeface="Carlito"/>
              </a:rPr>
              <a:t>for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project.</a:t>
            </a:r>
            <a:endParaRPr sz="2600" dirty="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2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spc="-15" dirty="0">
                <a:latin typeface="Carlito"/>
                <a:cs typeface="Carlito"/>
              </a:rPr>
              <a:t>standard </a:t>
            </a:r>
            <a:r>
              <a:rPr sz="2600" spc="-10" dirty="0">
                <a:latin typeface="Carlito"/>
                <a:cs typeface="Carlito"/>
              </a:rPr>
              <a:t>approach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spc="-10" dirty="0">
                <a:latin typeface="Carlito"/>
                <a:cs typeface="Carlito"/>
              </a:rPr>
              <a:t>project management </a:t>
            </a:r>
            <a:r>
              <a:rPr sz="2600" spc="-5" dirty="0">
                <a:latin typeface="Carlito"/>
                <a:cs typeface="Carlito"/>
              </a:rPr>
              <a:t>is plan-  driven. </a:t>
            </a:r>
            <a:r>
              <a:rPr sz="2600" spc="-10" dirty="0">
                <a:latin typeface="Carlito"/>
                <a:cs typeface="Carlito"/>
              </a:rPr>
              <a:t>Managers </a:t>
            </a:r>
            <a:r>
              <a:rPr sz="2600" spc="-20" dirty="0">
                <a:latin typeface="Carlito"/>
                <a:cs typeface="Carlito"/>
              </a:rPr>
              <a:t>draw </a:t>
            </a:r>
            <a:r>
              <a:rPr sz="2600" dirty="0">
                <a:latin typeface="Carlito"/>
                <a:cs typeface="Carlito"/>
              </a:rPr>
              <a:t>up a </a:t>
            </a:r>
            <a:r>
              <a:rPr sz="2600" spc="-5" dirty="0">
                <a:latin typeface="Carlito"/>
                <a:cs typeface="Carlito"/>
              </a:rPr>
              <a:t>plan </a:t>
            </a:r>
            <a:r>
              <a:rPr sz="2600" spc="-25" dirty="0">
                <a:latin typeface="Carlito"/>
                <a:cs typeface="Carlito"/>
              </a:rPr>
              <a:t>for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project </a:t>
            </a:r>
            <a:r>
              <a:rPr sz="2600" spc="-5" dirty="0">
                <a:latin typeface="Carlito"/>
                <a:cs typeface="Carlito"/>
              </a:rPr>
              <a:t>showing  what should </a:t>
            </a:r>
            <a:r>
              <a:rPr sz="2600" spc="-10" dirty="0">
                <a:latin typeface="Carlito"/>
                <a:cs typeface="Carlito"/>
              </a:rPr>
              <a:t>be delivered, when </a:t>
            </a:r>
            <a:r>
              <a:rPr sz="2600" dirty="0">
                <a:latin typeface="Carlito"/>
                <a:cs typeface="Carlito"/>
              </a:rPr>
              <a:t>it </a:t>
            </a:r>
            <a:r>
              <a:rPr sz="2600" spc="-5" dirty="0">
                <a:latin typeface="Carlito"/>
                <a:cs typeface="Carlito"/>
              </a:rPr>
              <a:t>should be </a:t>
            </a:r>
            <a:r>
              <a:rPr sz="2600" spc="-10" dirty="0">
                <a:latin typeface="Carlito"/>
                <a:cs typeface="Carlito"/>
              </a:rPr>
              <a:t>delivered  </a:t>
            </a:r>
            <a:r>
              <a:rPr sz="2600" dirty="0">
                <a:latin typeface="Carlito"/>
                <a:cs typeface="Carlito"/>
              </a:rPr>
              <a:t>and who will </a:t>
            </a:r>
            <a:r>
              <a:rPr sz="2600" spc="-10" dirty="0">
                <a:latin typeface="Carlito"/>
                <a:cs typeface="Carlito"/>
              </a:rPr>
              <a:t>work </a:t>
            </a:r>
            <a:r>
              <a:rPr sz="2600" spc="-5" dirty="0">
                <a:latin typeface="Carlito"/>
                <a:cs typeface="Carlito"/>
              </a:rPr>
              <a:t>on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development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project  deliverables.</a:t>
            </a:r>
            <a:endParaRPr sz="2600" dirty="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2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600" dirty="0">
                <a:latin typeface="Carlito"/>
                <a:cs typeface="Carlito"/>
              </a:rPr>
              <a:t>Agile </a:t>
            </a:r>
            <a:r>
              <a:rPr sz="2600" spc="-10" dirty="0">
                <a:latin typeface="Carlito"/>
                <a:cs typeface="Carlito"/>
              </a:rPr>
              <a:t>project management </a:t>
            </a:r>
            <a:r>
              <a:rPr sz="2600" spc="-15" dirty="0">
                <a:latin typeface="Carlito"/>
                <a:cs typeface="Carlito"/>
              </a:rPr>
              <a:t>requires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20" dirty="0">
                <a:latin typeface="Carlito"/>
                <a:cs typeface="Carlito"/>
              </a:rPr>
              <a:t>different </a:t>
            </a:r>
            <a:r>
              <a:rPr sz="2600" spc="-10" dirty="0">
                <a:latin typeface="Carlito"/>
                <a:cs typeface="Carlito"/>
              </a:rPr>
              <a:t>approach,  </a:t>
            </a:r>
            <a:r>
              <a:rPr sz="2600" dirty="0">
                <a:latin typeface="Carlito"/>
                <a:cs typeface="Carlito"/>
              </a:rPr>
              <a:t>which </a:t>
            </a:r>
            <a:r>
              <a:rPr sz="2600" spc="-5" dirty="0">
                <a:latin typeface="Carlito"/>
                <a:cs typeface="Carlito"/>
              </a:rPr>
              <a:t>is </a:t>
            </a:r>
            <a:r>
              <a:rPr sz="2600" spc="-10" dirty="0">
                <a:latin typeface="Carlito"/>
                <a:cs typeface="Carlito"/>
              </a:rPr>
              <a:t>adapted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spc="-10" dirty="0">
                <a:latin typeface="Carlito"/>
                <a:cs typeface="Carlito"/>
              </a:rPr>
              <a:t>incremental development </a:t>
            </a:r>
            <a:r>
              <a:rPr sz="2600" dirty="0">
                <a:latin typeface="Carlito"/>
                <a:cs typeface="Carlito"/>
              </a:rPr>
              <a:t>and the  </a:t>
            </a:r>
            <a:r>
              <a:rPr sz="2600" spc="-5" dirty="0">
                <a:latin typeface="Carlito"/>
                <a:cs typeface="Carlito"/>
              </a:rPr>
              <a:t>practices used </a:t>
            </a:r>
            <a:r>
              <a:rPr sz="2600" dirty="0">
                <a:latin typeface="Carlito"/>
                <a:cs typeface="Carlito"/>
              </a:rPr>
              <a:t>in agile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methods.</a:t>
            </a:r>
            <a:endParaRPr sz="2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5129" y="461899"/>
            <a:ext cx="793178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Plan-driven </a:t>
            </a:r>
            <a:r>
              <a:rPr dirty="0"/>
              <a:t>and agile</a:t>
            </a:r>
            <a:r>
              <a:rPr spc="10" dirty="0"/>
              <a:t> </a:t>
            </a:r>
            <a:r>
              <a:rPr spc="-10" dirty="0"/>
              <a:t>development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2766702" y="4660340"/>
            <a:ext cx="4119879" cy="1464945"/>
            <a:chOff x="2766702" y="4660340"/>
            <a:chExt cx="4119879" cy="1464945"/>
          </a:xfrm>
        </p:grpSpPr>
        <p:sp>
          <p:nvSpPr>
            <p:cNvPr id="4" name="object 4"/>
            <p:cNvSpPr/>
            <p:nvPr/>
          </p:nvSpPr>
          <p:spPr>
            <a:xfrm>
              <a:off x="3902210" y="4661950"/>
              <a:ext cx="1529080" cy="365125"/>
            </a:xfrm>
            <a:custGeom>
              <a:avLst/>
              <a:gdLst/>
              <a:ahLst/>
              <a:cxnLst/>
              <a:rect l="l" t="t" r="r" b="b"/>
              <a:pathLst>
                <a:path w="1529079" h="365125">
                  <a:moveTo>
                    <a:pt x="0" y="332796"/>
                  </a:moveTo>
                  <a:lnTo>
                    <a:pt x="299775" y="134728"/>
                  </a:lnTo>
                  <a:lnTo>
                    <a:pt x="478654" y="34160"/>
                  </a:lnTo>
                  <a:lnTo>
                    <a:pt x="607693" y="0"/>
                  </a:lnTo>
                  <a:lnTo>
                    <a:pt x="757952" y="1155"/>
                  </a:lnTo>
                  <a:lnTo>
                    <a:pt x="982328" y="62757"/>
                  </a:lnTo>
                  <a:lnTo>
                    <a:pt x="1235828" y="187297"/>
                  </a:lnTo>
                  <a:lnTo>
                    <a:pt x="1443149" y="309723"/>
                  </a:lnTo>
                  <a:lnTo>
                    <a:pt x="1528990" y="364987"/>
                  </a:lnTo>
                </a:path>
              </a:pathLst>
            </a:custGeom>
            <a:ln w="32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365230" y="4967383"/>
              <a:ext cx="109414" cy="90158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766702" y="4995549"/>
              <a:ext cx="1512016" cy="6979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394991" y="4995549"/>
              <a:ext cx="1491184" cy="6866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115145" y="5617808"/>
              <a:ext cx="3434079" cy="506095"/>
            </a:xfrm>
            <a:custGeom>
              <a:avLst/>
              <a:gdLst/>
              <a:ahLst/>
              <a:cxnLst/>
              <a:rect l="l" t="t" r="r" b="b"/>
              <a:pathLst>
                <a:path w="3434079" h="506095">
                  <a:moveTo>
                    <a:pt x="3423270" y="0"/>
                  </a:moveTo>
                  <a:lnTo>
                    <a:pt x="3433470" y="292250"/>
                  </a:lnTo>
                  <a:lnTo>
                    <a:pt x="3263521" y="442324"/>
                  </a:lnTo>
                  <a:lnTo>
                    <a:pt x="2757410" y="497615"/>
                  </a:lnTo>
                  <a:lnTo>
                    <a:pt x="1759122" y="505513"/>
                  </a:lnTo>
                  <a:lnTo>
                    <a:pt x="755714" y="440108"/>
                  </a:lnTo>
                  <a:lnTo>
                    <a:pt x="231965" y="296215"/>
                  </a:lnTo>
                  <a:lnTo>
                    <a:pt x="32014" y="152323"/>
                  </a:lnTo>
                  <a:lnTo>
                    <a:pt x="0" y="86917"/>
                  </a:lnTo>
                </a:path>
              </a:pathLst>
            </a:custGeom>
            <a:ln w="32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86182" y="5651610"/>
              <a:ext cx="65992" cy="1126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1752733" y="2148135"/>
            <a:ext cx="5712460" cy="1571625"/>
            <a:chOff x="1752733" y="2148135"/>
            <a:chExt cx="5712460" cy="1571625"/>
          </a:xfrm>
        </p:grpSpPr>
        <p:sp>
          <p:nvSpPr>
            <p:cNvPr id="11" name="object 11"/>
            <p:cNvSpPr/>
            <p:nvPr/>
          </p:nvSpPr>
          <p:spPr>
            <a:xfrm>
              <a:off x="3887615" y="2565442"/>
              <a:ext cx="1418087" cy="6198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2733" y="2506477"/>
              <a:ext cx="1491176" cy="6867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942270" y="2506477"/>
              <a:ext cx="1490970" cy="6867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600111" y="3128801"/>
              <a:ext cx="4120515" cy="589915"/>
            </a:xfrm>
            <a:custGeom>
              <a:avLst/>
              <a:gdLst/>
              <a:ahLst/>
              <a:cxnLst/>
              <a:rect l="l" t="t" r="r" b="b"/>
              <a:pathLst>
                <a:path w="4120515" h="589914">
                  <a:moveTo>
                    <a:pt x="4120229" y="0"/>
                  </a:moveTo>
                  <a:lnTo>
                    <a:pt x="3925807" y="340703"/>
                  </a:lnTo>
                  <a:lnTo>
                    <a:pt x="3650934" y="515659"/>
                  </a:lnTo>
                  <a:lnTo>
                    <a:pt x="3106552" y="580116"/>
                  </a:lnTo>
                  <a:lnTo>
                    <a:pt x="2103601" y="589325"/>
                  </a:lnTo>
                  <a:lnTo>
                    <a:pt x="1045662" y="505559"/>
                  </a:lnTo>
                  <a:lnTo>
                    <a:pt x="403577" y="321274"/>
                  </a:lnTo>
                  <a:lnTo>
                    <a:pt x="85604" y="136989"/>
                  </a:lnTo>
                  <a:lnTo>
                    <a:pt x="0" y="53223"/>
                  </a:lnTo>
                </a:path>
              </a:pathLst>
            </a:custGeom>
            <a:ln w="32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569539" y="3138566"/>
              <a:ext cx="90127" cy="10945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239621" y="2827700"/>
              <a:ext cx="655320" cy="0"/>
            </a:xfrm>
            <a:custGeom>
              <a:avLst/>
              <a:gdLst/>
              <a:ahLst/>
              <a:cxnLst/>
              <a:rect l="l" t="t" r="r" b="b"/>
              <a:pathLst>
                <a:path w="655320">
                  <a:moveTo>
                    <a:pt x="0" y="0"/>
                  </a:moveTo>
                  <a:lnTo>
                    <a:pt x="0" y="0"/>
                  </a:lnTo>
                  <a:lnTo>
                    <a:pt x="654975" y="0"/>
                  </a:lnTo>
                </a:path>
              </a:pathLst>
            </a:custGeom>
            <a:ln w="32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835061" y="2795615"/>
              <a:ext cx="111130" cy="6588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168264" y="2843796"/>
              <a:ext cx="634365" cy="0"/>
            </a:xfrm>
            <a:custGeom>
              <a:avLst/>
              <a:gdLst/>
              <a:ahLst/>
              <a:cxnLst/>
              <a:rect l="l" t="t" r="r" b="b"/>
              <a:pathLst>
                <a:path w="634364">
                  <a:moveTo>
                    <a:pt x="0" y="0"/>
                  </a:moveTo>
                  <a:lnTo>
                    <a:pt x="0" y="0"/>
                  </a:lnTo>
                  <a:lnTo>
                    <a:pt x="634122" y="0"/>
                  </a:lnTo>
                </a:path>
              </a:pathLst>
            </a:custGeom>
            <a:ln w="32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742831" y="2811711"/>
              <a:ext cx="111066" cy="6588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181661" y="2158655"/>
              <a:ext cx="1094740" cy="422909"/>
            </a:xfrm>
            <a:custGeom>
              <a:avLst/>
              <a:gdLst/>
              <a:ahLst/>
              <a:cxnLst/>
              <a:rect l="l" t="t" r="r" b="b"/>
              <a:pathLst>
                <a:path w="1094739" h="422910">
                  <a:moveTo>
                    <a:pt x="912567" y="422885"/>
                  </a:moveTo>
                  <a:lnTo>
                    <a:pt x="1029144" y="400629"/>
                  </a:lnTo>
                  <a:lnTo>
                    <a:pt x="1084769" y="366361"/>
                  </a:lnTo>
                  <a:lnTo>
                    <a:pt x="1094528" y="295918"/>
                  </a:lnTo>
                  <a:lnTo>
                    <a:pt x="1073511" y="165136"/>
                  </a:lnTo>
                  <a:lnTo>
                    <a:pt x="1046574" y="100584"/>
                  </a:lnTo>
                  <a:lnTo>
                    <a:pt x="997396" y="55056"/>
                  </a:lnTo>
                  <a:lnTo>
                    <a:pt x="929966" y="25399"/>
                  </a:lnTo>
                  <a:lnTo>
                    <a:pt x="890652" y="15537"/>
                  </a:lnTo>
                  <a:lnTo>
                    <a:pt x="848269" y="8460"/>
                  </a:lnTo>
                  <a:lnTo>
                    <a:pt x="803318" y="3774"/>
                  </a:lnTo>
                  <a:lnTo>
                    <a:pt x="756295" y="1085"/>
                  </a:lnTo>
                  <a:lnTo>
                    <a:pt x="707699" y="0"/>
                  </a:lnTo>
                  <a:lnTo>
                    <a:pt x="658028" y="123"/>
                  </a:lnTo>
                  <a:lnTo>
                    <a:pt x="607782" y="1060"/>
                  </a:lnTo>
                  <a:lnTo>
                    <a:pt x="557458" y="2419"/>
                  </a:lnTo>
                  <a:lnTo>
                    <a:pt x="507554" y="3804"/>
                  </a:lnTo>
                  <a:lnTo>
                    <a:pt x="458570" y="4821"/>
                  </a:lnTo>
                  <a:lnTo>
                    <a:pt x="411003" y="5077"/>
                  </a:lnTo>
                  <a:lnTo>
                    <a:pt x="365353" y="4176"/>
                  </a:lnTo>
                  <a:lnTo>
                    <a:pt x="194870" y="41217"/>
                  </a:lnTo>
                  <a:lnTo>
                    <a:pt x="81879" y="133588"/>
                  </a:lnTo>
                  <a:lnTo>
                    <a:pt x="19287" y="228050"/>
                  </a:lnTo>
                  <a:lnTo>
                    <a:pt x="0" y="271369"/>
                  </a:lnTo>
                </a:path>
              </a:pathLst>
            </a:custGeom>
            <a:ln w="32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162352" y="2364030"/>
              <a:ext cx="69188" cy="11589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367860" y="2149745"/>
              <a:ext cx="1096010" cy="422275"/>
            </a:xfrm>
            <a:custGeom>
              <a:avLst/>
              <a:gdLst/>
              <a:ahLst/>
              <a:cxnLst/>
              <a:rect l="l" t="t" r="r" b="b"/>
              <a:pathLst>
                <a:path w="1096009" h="422275">
                  <a:moveTo>
                    <a:pt x="912631" y="421922"/>
                  </a:moveTo>
                  <a:lnTo>
                    <a:pt x="1030149" y="399790"/>
                  </a:lnTo>
                  <a:lnTo>
                    <a:pt x="1086083" y="365586"/>
                  </a:lnTo>
                  <a:lnTo>
                    <a:pt x="1095516" y="295167"/>
                  </a:lnTo>
                  <a:lnTo>
                    <a:pt x="1073532" y="164387"/>
                  </a:lnTo>
                  <a:lnTo>
                    <a:pt x="1046626" y="99893"/>
                  </a:lnTo>
                  <a:lnTo>
                    <a:pt x="997571" y="54506"/>
                  </a:lnTo>
                  <a:lnTo>
                    <a:pt x="930310" y="25033"/>
                  </a:lnTo>
                  <a:lnTo>
                    <a:pt x="891086" y="15265"/>
                  </a:lnTo>
                  <a:lnTo>
                    <a:pt x="848790" y="8277"/>
                  </a:lnTo>
                  <a:lnTo>
                    <a:pt x="803916" y="3670"/>
                  </a:lnTo>
                  <a:lnTo>
                    <a:pt x="756955" y="1044"/>
                  </a:lnTo>
                  <a:lnTo>
                    <a:pt x="708402" y="0"/>
                  </a:lnTo>
                  <a:lnTo>
                    <a:pt x="658749" y="138"/>
                  </a:lnTo>
                  <a:lnTo>
                    <a:pt x="608490" y="1059"/>
                  </a:lnTo>
                  <a:lnTo>
                    <a:pt x="558117" y="2363"/>
                  </a:lnTo>
                  <a:lnTo>
                    <a:pt x="508124" y="3652"/>
                  </a:lnTo>
                  <a:lnTo>
                    <a:pt x="459003" y="4525"/>
                  </a:lnTo>
                  <a:lnTo>
                    <a:pt x="411248" y="4584"/>
                  </a:lnTo>
                  <a:lnTo>
                    <a:pt x="365353" y="3428"/>
                  </a:lnTo>
                  <a:lnTo>
                    <a:pt x="194861" y="41371"/>
                  </a:lnTo>
                  <a:lnTo>
                    <a:pt x="81871" y="134261"/>
                  </a:lnTo>
                  <a:lnTo>
                    <a:pt x="19284" y="228962"/>
                  </a:lnTo>
                  <a:lnTo>
                    <a:pt x="0" y="272337"/>
                  </a:lnTo>
                </a:path>
              </a:pathLst>
            </a:custGeom>
            <a:ln w="32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350160" y="2356090"/>
              <a:ext cx="67579" cy="11589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/>
          <p:nvPr/>
        </p:nvSpPr>
        <p:spPr>
          <a:xfrm>
            <a:off x="4047021" y="3779291"/>
            <a:ext cx="1647273" cy="3831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25" name="object 25"/>
          <p:cNvGrpSpPr/>
          <p:nvPr/>
        </p:nvGrpSpPr>
        <p:grpSpPr>
          <a:xfrm>
            <a:off x="1829184" y="1815160"/>
            <a:ext cx="822960" cy="138430"/>
            <a:chOff x="1829184" y="1815160"/>
            <a:chExt cx="822960" cy="138430"/>
          </a:xfrm>
        </p:grpSpPr>
        <p:sp>
          <p:nvSpPr>
            <p:cNvPr id="26" name="object 26"/>
            <p:cNvSpPr/>
            <p:nvPr/>
          </p:nvSpPr>
          <p:spPr>
            <a:xfrm>
              <a:off x="1829184" y="1815160"/>
              <a:ext cx="209231" cy="1384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059330" y="1815172"/>
              <a:ext cx="592455" cy="138430"/>
            </a:xfrm>
            <a:custGeom>
              <a:avLst/>
              <a:gdLst/>
              <a:ahLst/>
              <a:cxnLst/>
              <a:rect l="l" t="t" r="r" b="b"/>
              <a:pathLst>
                <a:path w="592455" h="138430">
                  <a:moveTo>
                    <a:pt x="78854" y="135204"/>
                  </a:moveTo>
                  <a:lnTo>
                    <a:pt x="77927" y="130136"/>
                  </a:lnTo>
                  <a:lnTo>
                    <a:pt x="77457" y="123723"/>
                  </a:lnTo>
                  <a:lnTo>
                    <a:pt x="77279" y="114554"/>
                  </a:lnTo>
                  <a:lnTo>
                    <a:pt x="77254" y="65874"/>
                  </a:lnTo>
                  <a:lnTo>
                    <a:pt x="74028" y="61163"/>
                  </a:lnTo>
                  <a:lnTo>
                    <a:pt x="72428" y="56222"/>
                  </a:lnTo>
                  <a:lnTo>
                    <a:pt x="69202" y="51498"/>
                  </a:lnTo>
                  <a:lnTo>
                    <a:pt x="64376" y="49784"/>
                  </a:lnTo>
                  <a:lnTo>
                    <a:pt x="59550" y="46570"/>
                  </a:lnTo>
                  <a:lnTo>
                    <a:pt x="49898" y="46570"/>
                  </a:lnTo>
                  <a:lnTo>
                    <a:pt x="39941" y="47866"/>
                  </a:lnTo>
                  <a:lnTo>
                    <a:pt x="31800" y="50825"/>
                  </a:lnTo>
                  <a:lnTo>
                    <a:pt x="25463" y="54076"/>
                  </a:lnTo>
                  <a:lnTo>
                    <a:pt x="20929" y="56222"/>
                  </a:lnTo>
                  <a:lnTo>
                    <a:pt x="20929" y="48285"/>
                  </a:lnTo>
                  <a:lnTo>
                    <a:pt x="19304" y="46570"/>
                  </a:lnTo>
                  <a:lnTo>
                    <a:pt x="11264" y="48285"/>
                  </a:lnTo>
                  <a:lnTo>
                    <a:pt x="9652" y="48285"/>
                  </a:lnTo>
                  <a:lnTo>
                    <a:pt x="1600" y="49784"/>
                  </a:lnTo>
                  <a:lnTo>
                    <a:pt x="0" y="51498"/>
                  </a:lnTo>
                  <a:lnTo>
                    <a:pt x="1181" y="60655"/>
                  </a:lnTo>
                  <a:lnTo>
                    <a:pt x="2209" y="71970"/>
                  </a:lnTo>
                  <a:lnTo>
                    <a:pt x="2933" y="86296"/>
                  </a:lnTo>
                  <a:lnTo>
                    <a:pt x="3162" y="101295"/>
                  </a:lnTo>
                  <a:lnTo>
                    <a:pt x="3162" y="106222"/>
                  </a:lnTo>
                  <a:lnTo>
                    <a:pt x="2959" y="113614"/>
                  </a:lnTo>
                  <a:lnTo>
                    <a:pt x="2413" y="121818"/>
                  </a:lnTo>
                  <a:lnTo>
                    <a:pt x="1854" y="129413"/>
                  </a:lnTo>
                  <a:lnTo>
                    <a:pt x="1600" y="136702"/>
                  </a:lnTo>
                  <a:lnTo>
                    <a:pt x="20929" y="136702"/>
                  </a:lnTo>
                  <a:lnTo>
                    <a:pt x="20929" y="70815"/>
                  </a:lnTo>
                  <a:lnTo>
                    <a:pt x="25768" y="67602"/>
                  </a:lnTo>
                  <a:lnTo>
                    <a:pt x="32194" y="61163"/>
                  </a:lnTo>
                  <a:lnTo>
                    <a:pt x="54724" y="61163"/>
                  </a:lnTo>
                  <a:lnTo>
                    <a:pt x="57937" y="74041"/>
                  </a:lnTo>
                  <a:lnTo>
                    <a:pt x="58877" y="76555"/>
                  </a:lnTo>
                  <a:lnTo>
                    <a:pt x="59347" y="81038"/>
                  </a:lnTo>
                  <a:lnTo>
                    <a:pt x="59448" y="86296"/>
                  </a:lnTo>
                  <a:lnTo>
                    <a:pt x="59550" y="136702"/>
                  </a:lnTo>
                  <a:lnTo>
                    <a:pt x="77254" y="136702"/>
                  </a:lnTo>
                  <a:lnTo>
                    <a:pt x="78854" y="135204"/>
                  </a:lnTo>
                  <a:close/>
                </a:path>
                <a:path w="592455" h="138430">
                  <a:moveTo>
                    <a:pt x="141630" y="81978"/>
                  </a:moveTo>
                  <a:lnTo>
                    <a:pt x="96583" y="81978"/>
                  </a:lnTo>
                  <a:lnTo>
                    <a:pt x="94945" y="88417"/>
                  </a:lnTo>
                  <a:lnTo>
                    <a:pt x="94945" y="94856"/>
                  </a:lnTo>
                  <a:lnTo>
                    <a:pt x="96583" y="96570"/>
                  </a:lnTo>
                  <a:lnTo>
                    <a:pt x="140017" y="96570"/>
                  </a:lnTo>
                  <a:lnTo>
                    <a:pt x="140017" y="94856"/>
                  </a:lnTo>
                  <a:lnTo>
                    <a:pt x="141630" y="90131"/>
                  </a:lnTo>
                  <a:lnTo>
                    <a:pt x="141630" y="81978"/>
                  </a:lnTo>
                  <a:close/>
                </a:path>
                <a:path w="592455" h="138430">
                  <a:moveTo>
                    <a:pt x="239801" y="88417"/>
                  </a:moveTo>
                  <a:lnTo>
                    <a:pt x="221234" y="52997"/>
                  </a:lnTo>
                  <a:lnTo>
                    <a:pt x="220497" y="52501"/>
                  </a:lnTo>
                  <a:lnTo>
                    <a:pt x="220497" y="77254"/>
                  </a:lnTo>
                  <a:lnTo>
                    <a:pt x="220497" y="88417"/>
                  </a:lnTo>
                  <a:lnTo>
                    <a:pt x="195961" y="122618"/>
                  </a:lnTo>
                  <a:lnTo>
                    <a:pt x="181876" y="123825"/>
                  </a:lnTo>
                  <a:lnTo>
                    <a:pt x="177050" y="123825"/>
                  </a:lnTo>
                  <a:lnTo>
                    <a:pt x="177050" y="65874"/>
                  </a:lnTo>
                  <a:lnTo>
                    <a:pt x="181876" y="64376"/>
                  </a:lnTo>
                  <a:lnTo>
                    <a:pt x="186702" y="59436"/>
                  </a:lnTo>
                  <a:lnTo>
                    <a:pt x="201193" y="59436"/>
                  </a:lnTo>
                  <a:lnTo>
                    <a:pt x="207619" y="62661"/>
                  </a:lnTo>
                  <a:lnTo>
                    <a:pt x="212445" y="67602"/>
                  </a:lnTo>
                  <a:lnTo>
                    <a:pt x="217271" y="72313"/>
                  </a:lnTo>
                  <a:lnTo>
                    <a:pt x="220497" y="77254"/>
                  </a:lnTo>
                  <a:lnTo>
                    <a:pt x="220497" y="52501"/>
                  </a:lnTo>
                  <a:lnTo>
                    <a:pt x="216039" y="49479"/>
                  </a:lnTo>
                  <a:lnTo>
                    <a:pt x="201193" y="46570"/>
                  </a:lnTo>
                  <a:lnTo>
                    <a:pt x="188315" y="46570"/>
                  </a:lnTo>
                  <a:lnTo>
                    <a:pt x="180276" y="51498"/>
                  </a:lnTo>
                  <a:lnTo>
                    <a:pt x="177050" y="52997"/>
                  </a:lnTo>
                  <a:lnTo>
                    <a:pt x="178663" y="1498"/>
                  </a:lnTo>
                  <a:lnTo>
                    <a:pt x="177050" y="0"/>
                  </a:lnTo>
                  <a:lnTo>
                    <a:pt x="159334" y="4711"/>
                  </a:lnTo>
                  <a:lnTo>
                    <a:pt x="157721" y="4711"/>
                  </a:lnTo>
                  <a:lnTo>
                    <a:pt x="158648" y="17475"/>
                  </a:lnTo>
                  <a:lnTo>
                    <a:pt x="159131" y="30365"/>
                  </a:lnTo>
                  <a:lnTo>
                    <a:pt x="159308" y="45339"/>
                  </a:lnTo>
                  <a:lnTo>
                    <a:pt x="159334" y="136702"/>
                  </a:lnTo>
                  <a:lnTo>
                    <a:pt x="189166" y="136690"/>
                  </a:lnTo>
                  <a:lnTo>
                    <a:pt x="202793" y="135331"/>
                  </a:lnTo>
                  <a:lnTo>
                    <a:pt x="216420" y="130632"/>
                  </a:lnTo>
                  <a:lnTo>
                    <a:pt x="224650" y="123825"/>
                  </a:lnTo>
                  <a:lnTo>
                    <a:pt x="228536" y="120611"/>
                  </a:lnTo>
                  <a:lnTo>
                    <a:pt x="234378" y="111772"/>
                  </a:lnTo>
                  <a:lnTo>
                    <a:pt x="237794" y="102743"/>
                  </a:lnTo>
                  <a:lnTo>
                    <a:pt x="239407" y="94589"/>
                  </a:lnTo>
                  <a:lnTo>
                    <a:pt x="239801" y="88417"/>
                  </a:lnTo>
                  <a:close/>
                </a:path>
                <a:path w="592455" h="138430">
                  <a:moveTo>
                    <a:pt x="325120" y="136702"/>
                  </a:moveTo>
                  <a:lnTo>
                    <a:pt x="325031" y="132892"/>
                  </a:lnTo>
                  <a:lnTo>
                    <a:pt x="324929" y="130263"/>
                  </a:lnTo>
                  <a:lnTo>
                    <a:pt x="324866" y="128790"/>
                  </a:lnTo>
                  <a:lnTo>
                    <a:pt x="324573" y="125539"/>
                  </a:lnTo>
                  <a:lnTo>
                    <a:pt x="324281" y="122034"/>
                  </a:lnTo>
                  <a:lnTo>
                    <a:pt x="323748" y="114109"/>
                  </a:lnTo>
                  <a:lnTo>
                    <a:pt x="323494" y="101295"/>
                  </a:lnTo>
                  <a:lnTo>
                    <a:pt x="323494" y="88417"/>
                  </a:lnTo>
                  <a:lnTo>
                    <a:pt x="323494" y="62661"/>
                  </a:lnTo>
                  <a:lnTo>
                    <a:pt x="321564" y="59436"/>
                  </a:lnTo>
                  <a:lnTo>
                    <a:pt x="318744" y="54711"/>
                  </a:lnTo>
                  <a:lnTo>
                    <a:pt x="312026" y="49784"/>
                  </a:lnTo>
                  <a:lnTo>
                    <a:pt x="307403" y="48374"/>
                  </a:lnTo>
                  <a:lnTo>
                    <a:pt x="307403" y="88417"/>
                  </a:lnTo>
                  <a:lnTo>
                    <a:pt x="307403" y="117386"/>
                  </a:lnTo>
                  <a:lnTo>
                    <a:pt x="304190" y="119100"/>
                  </a:lnTo>
                  <a:lnTo>
                    <a:pt x="299364" y="125539"/>
                  </a:lnTo>
                  <a:lnTo>
                    <a:pt x="272008" y="125539"/>
                  </a:lnTo>
                  <a:lnTo>
                    <a:pt x="272008" y="109448"/>
                  </a:lnTo>
                  <a:lnTo>
                    <a:pt x="274789" y="100457"/>
                  </a:lnTo>
                  <a:lnTo>
                    <a:pt x="282257" y="94665"/>
                  </a:lnTo>
                  <a:lnTo>
                    <a:pt x="293052" y="91008"/>
                  </a:lnTo>
                  <a:lnTo>
                    <a:pt x="305790" y="88417"/>
                  </a:lnTo>
                  <a:lnTo>
                    <a:pt x="307403" y="88417"/>
                  </a:lnTo>
                  <a:lnTo>
                    <a:pt x="307403" y="48374"/>
                  </a:lnTo>
                  <a:lnTo>
                    <a:pt x="303809" y="47269"/>
                  </a:lnTo>
                  <a:lnTo>
                    <a:pt x="294525" y="46570"/>
                  </a:lnTo>
                  <a:lnTo>
                    <a:pt x="287286" y="46888"/>
                  </a:lnTo>
                  <a:lnTo>
                    <a:pt x="280047" y="47828"/>
                  </a:lnTo>
                  <a:lnTo>
                    <a:pt x="272808" y="49377"/>
                  </a:lnTo>
                  <a:lnTo>
                    <a:pt x="265569" y="51498"/>
                  </a:lnTo>
                  <a:lnTo>
                    <a:pt x="263956" y="52997"/>
                  </a:lnTo>
                  <a:lnTo>
                    <a:pt x="263956" y="64376"/>
                  </a:lnTo>
                  <a:lnTo>
                    <a:pt x="265569" y="65874"/>
                  </a:lnTo>
                  <a:lnTo>
                    <a:pt x="270725" y="63512"/>
                  </a:lnTo>
                  <a:lnTo>
                    <a:pt x="276631" y="61455"/>
                  </a:lnTo>
                  <a:lnTo>
                    <a:pt x="283438" y="59994"/>
                  </a:lnTo>
                  <a:lnTo>
                    <a:pt x="291312" y="59436"/>
                  </a:lnTo>
                  <a:lnTo>
                    <a:pt x="299364" y="59436"/>
                  </a:lnTo>
                  <a:lnTo>
                    <a:pt x="302577" y="62661"/>
                  </a:lnTo>
                  <a:lnTo>
                    <a:pt x="305790" y="69100"/>
                  </a:lnTo>
                  <a:lnTo>
                    <a:pt x="305790" y="75539"/>
                  </a:lnTo>
                  <a:lnTo>
                    <a:pt x="304190" y="77254"/>
                  </a:lnTo>
                  <a:lnTo>
                    <a:pt x="283489" y="80492"/>
                  </a:lnTo>
                  <a:lnTo>
                    <a:pt x="267779" y="86296"/>
                  </a:lnTo>
                  <a:lnTo>
                    <a:pt x="257797" y="95999"/>
                  </a:lnTo>
                  <a:lnTo>
                    <a:pt x="254304" y="110947"/>
                  </a:lnTo>
                  <a:lnTo>
                    <a:pt x="256336" y="122034"/>
                  </a:lnTo>
                  <a:lnTo>
                    <a:pt x="262153" y="130721"/>
                  </a:lnTo>
                  <a:lnTo>
                    <a:pt x="271272" y="136385"/>
                  </a:lnTo>
                  <a:lnTo>
                    <a:pt x="283273" y="138417"/>
                  </a:lnTo>
                  <a:lnTo>
                    <a:pt x="292023" y="137591"/>
                  </a:lnTo>
                  <a:lnTo>
                    <a:pt x="298958" y="135547"/>
                  </a:lnTo>
                  <a:lnTo>
                    <a:pt x="304088" y="132892"/>
                  </a:lnTo>
                  <a:lnTo>
                    <a:pt x="307403" y="130263"/>
                  </a:lnTo>
                  <a:lnTo>
                    <a:pt x="305790" y="136702"/>
                  </a:lnTo>
                  <a:lnTo>
                    <a:pt x="325120" y="136702"/>
                  </a:lnTo>
                  <a:close/>
                </a:path>
                <a:path w="592455" h="138430">
                  <a:moveTo>
                    <a:pt x="407200" y="110947"/>
                  </a:moveTo>
                  <a:lnTo>
                    <a:pt x="378218" y="83693"/>
                  </a:lnTo>
                  <a:lnTo>
                    <a:pt x="368566" y="80467"/>
                  </a:lnTo>
                  <a:lnTo>
                    <a:pt x="360527" y="77254"/>
                  </a:lnTo>
                  <a:lnTo>
                    <a:pt x="360527" y="64376"/>
                  </a:lnTo>
                  <a:lnTo>
                    <a:pt x="365353" y="61163"/>
                  </a:lnTo>
                  <a:lnTo>
                    <a:pt x="370179" y="59436"/>
                  </a:lnTo>
                  <a:lnTo>
                    <a:pt x="387870" y="59436"/>
                  </a:lnTo>
                  <a:lnTo>
                    <a:pt x="395922" y="62661"/>
                  </a:lnTo>
                  <a:lnTo>
                    <a:pt x="399135" y="65874"/>
                  </a:lnTo>
                  <a:lnTo>
                    <a:pt x="400748" y="65874"/>
                  </a:lnTo>
                  <a:lnTo>
                    <a:pt x="402374" y="59436"/>
                  </a:lnTo>
                  <a:lnTo>
                    <a:pt x="402374" y="51498"/>
                  </a:lnTo>
                  <a:lnTo>
                    <a:pt x="398792" y="49999"/>
                  </a:lnTo>
                  <a:lnTo>
                    <a:pt x="393103" y="48387"/>
                  </a:lnTo>
                  <a:lnTo>
                    <a:pt x="385610" y="47091"/>
                  </a:lnTo>
                  <a:lnTo>
                    <a:pt x="376618" y="46570"/>
                  </a:lnTo>
                  <a:lnTo>
                    <a:pt x="363181" y="48120"/>
                  </a:lnTo>
                  <a:lnTo>
                    <a:pt x="352475" y="52844"/>
                  </a:lnTo>
                  <a:lnTo>
                    <a:pt x="345389" y="60871"/>
                  </a:lnTo>
                  <a:lnTo>
                    <a:pt x="342823" y="72313"/>
                  </a:lnTo>
                  <a:lnTo>
                    <a:pt x="345211" y="83375"/>
                  </a:lnTo>
                  <a:lnTo>
                    <a:pt x="351066" y="90474"/>
                  </a:lnTo>
                  <a:lnTo>
                    <a:pt x="358432" y="94564"/>
                  </a:lnTo>
                  <a:lnTo>
                    <a:pt x="365353" y="96570"/>
                  </a:lnTo>
                  <a:lnTo>
                    <a:pt x="370179" y="98069"/>
                  </a:lnTo>
                  <a:lnTo>
                    <a:pt x="381444" y="103009"/>
                  </a:lnTo>
                  <a:lnTo>
                    <a:pt x="387870" y="104508"/>
                  </a:lnTo>
                  <a:lnTo>
                    <a:pt x="387870" y="117386"/>
                  </a:lnTo>
                  <a:lnTo>
                    <a:pt x="383044" y="125539"/>
                  </a:lnTo>
                  <a:lnTo>
                    <a:pt x="370179" y="125539"/>
                  </a:lnTo>
                  <a:lnTo>
                    <a:pt x="361429" y="124510"/>
                  </a:lnTo>
                  <a:lnTo>
                    <a:pt x="354495" y="122110"/>
                  </a:lnTo>
                  <a:lnTo>
                    <a:pt x="349364" y="119380"/>
                  </a:lnTo>
                  <a:lnTo>
                    <a:pt x="346036" y="117386"/>
                  </a:lnTo>
                  <a:lnTo>
                    <a:pt x="344436" y="117386"/>
                  </a:lnTo>
                  <a:lnTo>
                    <a:pt x="344436" y="125539"/>
                  </a:lnTo>
                  <a:lnTo>
                    <a:pt x="342823" y="131978"/>
                  </a:lnTo>
                  <a:lnTo>
                    <a:pt x="344436" y="133477"/>
                  </a:lnTo>
                  <a:lnTo>
                    <a:pt x="346036" y="133477"/>
                  </a:lnTo>
                  <a:lnTo>
                    <a:pt x="346036" y="135204"/>
                  </a:lnTo>
                  <a:lnTo>
                    <a:pt x="352475" y="136702"/>
                  </a:lnTo>
                  <a:lnTo>
                    <a:pt x="360527" y="138417"/>
                  </a:lnTo>
                  <a:lnTo>
                    <a:pt x="370179" y="138417"/>
                  </a:lnTo>
                  <a:lnTo>
                    <a:pt x="407200" y="117386"/>
                  </a:lnTo>
                  <a:lnTo>
                    <a:pt x="407200" y="110947"/>
                  </a:lnTo>
                  <a:close/>
                </a:path>
                <a:path w="592455" h="138430">
                  <a:moveTo>
                    <a:pt x="497433" y="86664"/>
                  </a:moveTo>
                  <a:lnTo>
                    <a:pt x="479628" y="50888"/>
                  </a:lnTo>
                  <a:lnTo>
                    <a:pt x="479628" y="75539"/>
                  </a:lnTo>
                  <a:lnTo>
                    <a:pt x="479628" y="81978"/>
                  </a:lnTo>
                  <a:lnTo>
                    <a:pt x="437781" y="81978"/>
                  </a:lnTo>
                  <a:lnTo>
                    <a:pt x="440613" y="70789"/>
                  </a:lnTo>
                  <a:lnTo>
                    <a:pt x="446024" y="63360"/>
                  </a:lnTo>
                  <a:lnTo>
                    <a:pt x="452932" y="59220"/>
                  </a:lnTo>
                  <a:lnTo>
                    <a:pt x="460298" y="57937"/>
                  </a:lnTo>
                  <a:lnTo>
                    <a:pt x="468350" y="57937"/>
                  </a:lnTo>
                  <a:lnTo>
                    <a:pt x="474789" y="62661"/>
                  </a:lnTo>
                  <a:lnTo>
                    <a:pt x="478028" y="70815"/>
                  </a:lnTo>
                  <a:lnTo>
                    <a:pt x="479628" y="75539"/>
                  </a:lnTo>
                  <a:lnTo>
                    <a:pt x="479628" y="50888"/>
                  </a:lnTo>
                  <a:lnTo>
                    <a:pt x="477812" y="49834"/>
                  </a:lnTo>
                  <a:lnTo>
                    <a:pt x="470039" y="47434"/>
                  </a:lnTo>
                  <a:lnTo>
                    <a:pt x="460298" y="46570"/>
                  </a:lnTo>
                  <a:lnTo>
                    <a:pt x="444258" y="49352"/>
                  </a:lnTo>
                  <a:lnTo>
                    <a:pt x="430936" y="57886"/>
                  </a:lnTo>
                  <a:lnTo>
                    <a:pt x="421843" y="72453"/>
                  </a:lnTo>
                  <a:lnTo>
                    <a:pt x="418465" y="93345"/>
                  </a:lnTo>
                  <a:lnTo>
                    <a:pt x="421690" y="112610"/>
                  </a:lnTo>
                  <a:lnTo>
                    <a:pt x="430936" y="126746"/>
                  </a:lnTo>
                  <a:lnTo>
                    <a:pt x="445617" y="135445"/>
                  </a:lnTo>
                  <a:lnTo>
                    <a:pt x="465124" y="138417"/>
                  </a:lnTo>
                  <a:lnTo>
                    <a:pt x="475068" y="137629"/>
                  </a:lnTo>
                  <a:lnTo>
                    <a:pt x="483044" y="135763"/>
                  </a:lnTo>
                  <a:lnTo>
                    <a:pt x="488911" y="133616"/>
                  </a:lnTo>
                  <a:lnTo>
                    <a:pt x="492506" y="131978"/>
                  </a:lnTo>
                  <a:lnTo>
                    <a:pt x="493776" y="125539"/>
                  </a:lnTo>
                  <a:lnTo>
                    <a:pt x="494118" y="123825"/>
                  </a:lnTo>
                  <a:lnTo>
                    <a:pt x="494118" y="115887"/>
                  </a:lnTo>
                  <a:lnTo>
                    <a:pt x="492506" y="115887"/>
                  </a:lnTo>
                  <a:lnTo>
                    <a:pt x="490893" y="117386"/>
                  </a:lnTo>
                  <a:lnTo>
                    <a:pt x="487680" y="120611"/>
                  </a:lnTo>
                  <a:lnTo>
                    <a:pt x="481241" y="122326"/>
                  </a:lnTo>
                  <a:lnTo>
                    <a:pt x="476389" y="123825"/>
                  </a:lnTo>
                  <a:lnTo>
                    <a:pt x="471563" y="125539"/>
                  </a:lnTo>
                  <a:lnTo>
                    <a:pt x="460298" y="125539"/>
                  </a:lnTo>
                  <a:lnTo>
                    <a:pt x="450646" y="123825"/>
                  </a:lnTo>
                  <a:lnTo>
                    <a:pt x="444207" y="115887"/>
                  </a:lnTo>
                  <a:lnTo>
                    <a:pt x="437781" y="109448"/>
                  </a:lnTo>
                  <a:lnTo>
                    <a:pt x="437781" y="94856"/>
                  </a:lnTo>
                  <a:lnTo>
                    <a:pt x="497332" y="94856"/>
                  </a:lnTo>
                  <a:lnTo>
                    <a:pt x="497433" y="86664"/>
                  </a:lnTo>
                  <a:close/>
                </a:path>
                <a:path w="592455" h="138430">
                  <a:moveTo>
                    <a:pt x="592289" y="0"/>
                  </a:moveTo>
                  <a:lnTo>
                    <a:pt x="584238" y="3213"/>
                  </a:lnTo>
                  <a:lnTo>
                    <a:pt x="582625" y="3213"/>
                  </a:lnTo>
                  <a:lnTo>
                    <a:pt x="572973" y="4711"/>
                  </a:lnTo>
                  <a:lnTo>
                    <a:pt x="573227" y="12395"/>
                  </a:lnTo>
                  <a:lnTo>
                    <a:pt x="573786" y="21450"/>
                  </a:lnTo>
                  <a:lnTo>
                    <a:pt x="574332" y="32600"/>
                  </a:lnTo>
                  <a:lnTo>
                    <a:pt x="574586" y="46570"/>
                  </a:lnTo>
                  <a:lnTo>
                    <a:pt x="574586" y="61163"/>
                  </a:lnTo>
                  <a:lnTo>
                    <a:pt x="573913" y="101663"/>
                  </a:lnTo>
                  <a:lnTo>
                    <a:pt x="571373" y="117386"/>
                  </a:lnTo>
                  <a:lnTo>
                    <a:pt x="564934" y="123825"/>
                  </a:lnTo>
                  <a:lnTo>
                    <a:pt x="545604" y="123825"/>
                  </a:lnTo>
                  <a:lnTo>
                    <a:pt x="540778" y="119100"/>
                  </a:lnTo>
                  <a:lnTo>
                    <a:pt x="537552" y="115887"/>
                  </a:lnTo>
                  <a:lnTo>
                    <a:pt x="532726" y="110947"/>
                  </a:lnTo>
                  <a:lnTo>
                    <a:pt x="531126" y="104508"/>
                  </a:lnTo>
                  <a:lnTo>
                    <a:pt x="531126" y="94856"/>
                  </a:lnTo>
                  <a:lnTo>
                    <a:pt x="554062" y="60464"/>
                  </a:lnTo>
                  <a:lnTo>
                    <a:pt x="564934" y="59436"/>
                  </a:lnTo>
                  <a:lnTo>
                    <a:pt x="571373" y="59436"/>
                  </a:lnTo>
                  <a:lnTo>
                    <a:pt x="574586" y="61163"/>
                  </a:lnTo>
                  <a:lnTo>
                    <a:pt x="574586" y="46570"/>
                  </a:lnTo>
                  <a:lnTo>
                    <a:pt x="564934" y="46570"/>
                  </a:lnTo>
                  <a:lnTo>
                    <a:pt x="556628" y="46748"/>
                  </a:lnTo>
                  <a:lnTo>
                    <a:pt x="521309" y="63703"/>
                  </a:lnTo>
                  <a:lnTo>
                    <a:pt x="511810" y="94856"/>
                  </a:lnTo>
                  <a:lnTo>
                    <a:pt x="514680" y="112522"/>
                  </a:lnTo>
                  <a:lnTo>
                    <a:pt x="522668" y="126288"/>
                  </a:lnTo>
                  <a:lnTo>
                    <a:pt x="534885" y="135229"/>
                  </a:lnTo>
                  <a:lnTo>
                    <a:pt x="550430" y="138417"/>
                  </a:lnTo>
                  <a:lnTo>
                    <a:pt x="558965" y="137591"/>
                  </a:lnTo>
                  <a:lnTo>
                    <a:pt x="565531" y="135547"/>
                  </a:lnTo>
                  <a:lnTo>
                    <a:pt x="570585" y="132892"/>
                  </a:lnTo>
                  <a:lnTo>
                    <a:pt x="574586" y="130263"/>
                  </a:lnTo>
                  <a:lnTo>
                    <a:pt x="572973" y="136702"/>
                  </a:lnTo>
                  <a:lnTo>
                    <a:pt x="592289" y="136702"/>
                  </a:lnTo>
                  <a:lnTo>
                    <a:pt x="592289" y="130263"/>
                  </a:lnTo>
                  <a:lnTo>
                    <a:pt x="592289" y="123825"/>
                  </a:lnTo>
                  <a:lnTo>
                    <a:pt x="592289" y="59436"/>
                  </a:lnTo>
                  <a:lnTo>
                    <a:pt x="5922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/>
          <p:nvPr/>
        </p:nvSpPr>
        <p:spPr>
          <a:xfrm>
            <a:off x="2720830" y="1815160"/>
            <a:ext cx="999475" cy="17855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29" name="object 29"/>
          <p:cNvGrpSpPr/>
          <p:nvPr/>
        </p:nvGrpSpPr>
        <p:grpSpPr>
          <a:xfrm>
            <a:off x="1919314" y="4572948"/>
            <a:ext cx="370205" cy="179070"/>
            <a:chOff x="1919314" y="4572948"/>
            <a:chExt cx="370205" cy="179070"/>
          </a:xfrm>
        </p:grpSpPr>
        <p:sp>
          <p:nvSpPr>
            <p:cNvPr id="30" name="object 30"/>
            <p:cNvSpPr/>
            <p:nvPr/>
          </p:nvSpPr>
          <p:spPr>
            <a:xfrm>
              <a:off x="1919314" y="4577776"/>
              <a:ext cx="230144" cy="17387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170397" y="4572948"/>
              <a:ext cx="20955" cy="137160"/>
            </a:xfrm>
            <a:custGeom>
              <a:avLst/>
              <a:gdLst/>
              <a:ahLst/>
              <a:cxnLst/>
              <a:rect l="l" t="t" r="r" b="b"/>
              <a:pathLst>
                <a:path w="20955" h="137160">
                  <a:moveTo>
                    <a:pt x="19308" y="0"/>
                  </a:moveTo>
                  <a:lnTo>
                    <a:pt x="11263" y="1609"/>
                  </a:lnTo>
                  <a:lnTo>
                    <a:pt x="9654" y="3219"/>
                  </a:lnTo>
                  <a:lnTo>
                    <a:pt x="1609" y="3219"/>
                  </a:lnTo>
                  <a:lnTo>
                    <a:pt x="0" y="4828"/>
                  </a:lnTo>
                  <a:lnTo>
                    <a:pt x="930" y="22006"/>
                  </a:lnTo>
                  <a:lnTo>
                    <a:pt x="1609" y="136836"/>
                  </a:lnTo>
                  <a:lnTo>
                    <a:pt x="19308" y="136836"/>
                  </a:lnTo>
                  <a:lnTo>
                    <a:pt x="20917" y="135227"/>
                  </a:lnTo>
                  <a:lnTo>
                    <a:pt x="19986" y="123330"/>
                  </a:lnTo>
                  <a:lnTo>
                    <a:pt x="19333" y="92890"/>
                  </a:lnTo>
                  <a:lnTo>
                    <a:pt x="19509" y="35411"/>
                  </a:lnTo>
                  <a:lnTo>
                    <a:pt x="19986" y="18510"/>
                  </a:lnTo>
                  <a:lnTo>
                    <a:pt x="20917" y="1609"/>
                  </a:lnTo>
                  <a:lnTo>
                    <a:pt x="193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210623" y="4618016"/>
              <a:ext cx="78863" cy="9337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/>
          <p:nvPr/>
        </p:nvSpPr>
        <p:spPr>
          <a:xfrm>
            <a:off x="2353868" y="4572948"/>
            <a:ext cx="999475" cy="17870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  <a:endParaRPr dirty="0"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  <a:endParaRPr spc="-5" dirty="0"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-147701"/>
            <a:ext cx="868679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Plan-driven </a:t>
            </a:r>
            <a:r>
              <a:rPr dirty="0"/>
              <a:t>and agile</a:t>
            </a:r>
            <a:r>
              <a:rPr spc="10" dirty="0"/>
              <a:t> </a:t>
            </a:r>
            <a:r>
              <a:rPr spc="-10" dirty="0"/>
              <a:t>development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75219"/>
            <a:ext cx="7999730" cy="451993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44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700" spc="-5" dirty="0">
                <a:latin typeface="Carlito"/>
                <a:cs typeface="Carlito"/>
              </a:rPr>
              <a:t>Plan-driven</a:t>
            </a:r>
            <a:r>
              <a:rPr sz="2700" spc="-20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development</a:t>
            </a:r>
            <a:endParaRPr sz="2700" dirty="0">
              <a:latin typeface="Carlito"/>
              <a:cs typeface="Carlito"/>
            </a:endParaRPr>
          </a:p>
          <a:p>
            <a:pPr marL="756285" marR="194945" lvl="1" indent="-287020" algn="just">
              <a:lnSpc>
                <a:spcPts val="2590"/>
              </a:lnSpc>
              <a:spcBef>
                <a:spcPts val="63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plan-driven approach </a:t>
            </a:r>
            <a:r>
              <a:rPr sz="2400" spc="-15" dirty="0">
                <a:latin typeface="Carlito"/>
                <a:cs typeface="Carlito"/>
              </a:rPr>
              <a:t>to software </a:t>
            </a:r>
            <a:r>
              <a:rPr sz="2400" spc="-5" dirty="0">
                <a:latin typeface="Carlito"/>
                <a:cs typeface="Carlito"/>
              </a:rPr>
              <a:t>engineering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based  </a:t>
            </a:r>
            <a:r>
              <a:rPr sz="2400" spc="-10" dirty="0">
                <a:latin typeface="Carlito"/>
                <a:cs typeface="Carlito"/>
              </a:rPr>
              <a:t>around </a:t>
            </a:r>
            <a:r>
              <a:rPr sz="2400" spc="-15" dirty="0">
                <a:latin typeface="Carlito"/>
                <a:cs typeface="Carlito"/>
              </a:rPr>
              <a:t>separate </a:t>
            </a:r>
            <a:r>
              <a:rPr sz="2400" spc="-10" dirty="0">
                <a:latin typeface="Carlito"/>
                <a:cs typeface="Carlito"/>
              </a:rPr>
              <a:t>development </a:t>
            </a:r>
            <a:r>
              <a:rPr sz="2400" spc="-15" dirty="0">
                <a:latin typeface="Carlito"/>
                <a:cs typeface="Carlito"/>
              </a:rPr>
              <a:t>stages </a:t>
            </a:r>
            <a:r>
              <a:rPr sz="2400" dirty="0">
                <a:latin typeface="Carlito"/>
                <a:cs typeface="Carlito"/>
              </a:rPr>
              <a:t>with the </a:t>
            </a:r>
            <a:r>
              <a:rPr sz="2400" spc="-5" dirty="0">
                <a:latin typeface="Carlito"/>
                <a:cs typeface="Carlito"/>
              </a:rPr>
              <a:t>outputs </a:t>
            </a:r>
            <a:r>
              <a:rPr sz="2400" spc="-15" dirty="0">
                <a:latin typeface="Carlito"/>
                <a:cs typeface="Carlito"/>
              </a:rPr>
              <a:t>to 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spc="-10" dirty="0">
                <a:latin typeface="Carlito"/>
                <a:cs typeface="Carlito"/>
              </a:rPr>
              <a:t>produced at </a:t>
            </a:r>
            <a:r>
              <a:rPr sz="2400" dirty="0">
                <a:latin typeface="Carlito"/>
                <a:cs typeface="Carlito"/>
              </a:rPr>
              <a:t>each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these </a:t>
            </a:r>
            <a:r>
              <a:rPr sz="2400" spc="-15" dirty="0">
                <a:latin typeface="Carlito"/>
                <a:cs typeface="Carlito"/>
              </a:rPr>
              <a:t>stages </a:t>
            </a:r>
            <a:r>
              <a:rPr sz="2400" spc="-5" dirty="0">
                <a:latin typeface="Carlito"/>
                <a:cs typeface="Carlito"/>
              </a:rPr>
              <a:t>planned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advance.</a:t>
            </a:r>
            <a:endParaRPr sz="2400" dirty="0">
              <a:latin typeface="Carlito"/>
              <a:cs typeface="Carlito"/>
            </a:endParaRPr>
          </a:p>
          <a:p>
            <a:pPr marL="756285" marR="5080" lvl="1" indent="-287020" algn="just">
              <a:lnSpc>
                <a:spcPts val="2590"/>
              </a:lnSpc>
              <a:spcBef>
                <a:spcPts val="58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Not necessarily </a:t>
            </a:r>
            <a:r>
              <a:rPr sz="2400" spc="-15" dirty="0">
                <a:latin typeface="Carlito"/>
                <a:cs typeface="Carlito"/>
              </a:rPr>
              <a:t>waterfall </a:t>
            </a:r>
            <a:r>
              <a:rPr sz="2400" dirty="0">
                <a:latin typeface="Carlito"/>
                <a:cs typeface="Carlito"/>
              </a:rPr>
              <a:t>model – </a:t>
            </a:r>
            <a:r>
              <a:rPr sz="2400" spc="-10" dirty="0">
                <a:latin typeface="Carlito"/>
                <a:cs typeface="Carlito"/>
              </a:rPr>
              <a:t>plan-driven, incremental  development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possible</a:t>
            </a:r>
            <a:endParaRPr sz="2400" dirty="0">
              <a:latin typeface="Carlito"/>
              <a:cs typeface="Carlito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25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spc="-15" dirty="0">
                <a:latin typeface="Carlito"/>
                <a:cs typeface="Carlito"/>
              </a:rPr>
              <a:t>Iteration </a:t>
            </a:r>
            <a:r>
              <a:rPr sz="2400" spc="-10" dirty="0">
                <a:latin typeface="Carlito"/>
                <a:cs typeface="Carlito"/>
              </a:rPr>
              <a:t>occurs </a:t>
            </a:r>
            <a:r>
              <a:rPr sz="2400" dirty="0">
                <a:latin typeface="Carlito"/>
                <a:cs typeface="Carlito"/>
              </a:rPr>
              <a:t>within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activities.</a:t>
            </a:r>
            <a:endParaRPr sz="2400" dirty="0">
              <a:latin typeface="Carlito"/>
              <a:cs typeface="Carlito"/>
            </a:endParaRPr>
          </a:p>
          <a:p>
            <a:pPr marL="355600" indent="-342900" algn="just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700" dirty="0">
                <a:latin typeface="Carlito"/>
                <a:cs typeface="Carlito"/>
              </a:rPr>
              <a:t>Agile </a:t>
            </a:r>
            <a:r>
              <a:rPr sz="2700" spc="-10" dirty="0">
                <a:latin typeface="Carlito"/>
                <a:cs typeface="Carlito"/>
              </a:rPr>
              <a:t>development</a:t>
            </a:r>
            <a:endParaRPr sz="2700" dirty="0">
              <a:latin typeface="Carlito"/>
              <a:cs typeface="Carlito"/>
            </a:endParaRPr>
          </a:p>
          <a:p>
            <a:pPr marL="756285" marR="673735" lvl="1" indent="-287020">
              <a:lnSpc>
                <a:spcPct val="90000"/>
              </a:lnSpc>
              <a:spcBef>
                <a:spcPts val="58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Specification, design, implementation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testing</a:t>
            </a:r>
            <a:r>
              <a:rPr sz="2400" spc="-12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are  </a:t>
            </a:r>
            <a:r>
              <a:rPr sz="2400" spc="-10" dirty="0">
                <a:latin typeface="Carlito"/>
                <a:cs typeface="Carlito"/>
              </a:rPr>
              <a:t>inter-leaved </a:t>
            </a:r>
            <a:r>
              <a:rPr sz="2400" dirty="0">
                <a:latin typeface="Carlito"/>
                <a:cs typeface="Carlito"/>
              </a:rPr>
              <a:t>and the </a:t>
            </a:r>
            <a:r>
              <a:rPr sz="2400" spc="-5" dirty="0">
                <a:latin typeface="Carlito"/>
                <a:cs typeface="Carlito"/>
              </a:rPr>
              <a:t>outputs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development  process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dirty="0">
                <a:latin typeface="Carlito"/>
                <a:cs typeface="Carlito"/>
              </a:rPr>
              <a:t>decided </a:t>
            </a:r>
            <a:r>
              <a:rPr sz="2400" spc="-10" dirty="0">
                <a:latin typeface="Carlito"/>
                <a:cs typeface="Carlito"/>
              </a:rPr>
              <a:t>through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process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negotiation  </a:t>
            </a:r>
            <a:r>
              <a:rPr sz="2400" spc="-5" dirty="0">
                <a:latin typeface="Carlito"/>
                <a:cs typeface="Carlito"/>
              </a:rPr>
              <a:t>during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software </a:t>
            </a:r>
            <a:r>
              <a:rPr sz="2400" spc="-10" dirty="0">
                <a:latin typeface="Carlito"/>
                <a:cs typeface="Carlito"/>
              </a:rPr>
              <a:t>development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process.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/>
            <a:r>
              <a:rPr lang="en-US" sz="5400" dirty="0"/>
              <a:t>AGILE IS A SET OF VALUES AND PRINCIPLES.</a:t>
            </a:r>
            <a:endParaRPr lang="en-US" sz="5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458200" cy="4021282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/>
              <a:t>Agile is really a collection of beliefs that teams can use for making decision about how to do the work of developing software</a:t>
            </a:r>
            <a:r>
              <a:rPr lang="en-US" sz="3000" dirty="0" smtClean="0"/>
              <a:t>.</a:t>
            </a:r>
            <a:endParaRPr lang="en-US" sz="3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Agile is flexible. It doesn’t make decisions for you. Instead it gives a foundation for teams to make decisions that result in better software development.</a:t>
            </a:r>
            <a:endParaRPr lang="en-US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830" y="4648359"/>
            <a:ext cx="5171750" cy="27074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algn="just"/>
            <a:r>
              <a:rPr lang="en-US" sz="3300" dirty="0"/>
              <a:t>Agile manifesto is only 68 words and very simply  says that we can develop software better by </a:t>
            </a:r>
            <a:r>
              <a:rPr lang="en-US" sz="3300" dirty="0">
                <a:solidFill>
                  <a:srgbClr val="FF0000"/>
                </a:solidFill>
              </a:rPr>
              <a:t>valuing</a:t>
            </a:r>
            <a:r>
              <a:rPr lang="en-US" sz="3300" dirty="0"/>
              <a:t> the items on the left side of the list more than the items on the right side.</a:t>
            </a:r>
            <a:endParaRPr lang="en-US" sz="33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427" y="1054677"/>
            <a:ext cx="8759536" cy="47299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10107</Words>
  <Application>WPS Presentation</Application>
  <PresentationFormat>On-screen Show (4:3)</PresentationFormat>
  <Paragraphs>294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Arial</vt:lpstr>
      <vt:lpstr>SimSun</vt:lpstr>
      <vt:lpstr>Wingdings</vt:lpstr>
      <vt:lpstr>Carlito</vt:lpstr>
      <vt:lpstr>Segoe Print</vt:lpstr>
      <vt:lpstr>Arial</vt:lpstr>
      <vt:lpstr>Microsoft YaHei</vt:lpstr>
      <vt:lpstr>Arial Unicode MS</vt:lpstr>
      <vt:lpstr>Calibri</vt:lpstr>
      <vt:lpstr>Times New Roman</vt:lpstr>
      <vt:lpstr>Office Theme</vt:lpstr>
      <vt:lpstr>Introduction to Software Engineering</vt:lpstr>
      <vt:lpstr>Objective</vt:lpstr>
      <vt:lpstr>Rapid software development</vt:lpstr>
      <vt:lpstr>Plan-driven and agile development</vt:lpstr>
      <vt:lpstr>Plan-driven and agile development</vt:lpstr>
      <vt:lpstr>PowerPoint 演示文稿</vt:lpstr>
      <vt:lpstr>PowerPoint 演示文稿</vt:lpstr>
      <vt:lpstr>PowerPoint 演示文稿</vt:lpstr>
      <vt:lpstr>PowerPoint 演示文稿</vt:lpstr>
      <vt:lpstr>Agile Vs Waterfall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Agile method applicability</vt:lpstr>
      <vt:lpstr>Agile development techniques</vt:lpstr>
      <vt:lpstr>Extreme programming</vt:lpstr>
      <vt:lpstr>The extreme programming release  cycle</vt:lpstr>
      <vt:lpstr>Extreme programming practices (a)</vt:lpstr>
      <vt:lpstr>Extreme programming practices (b)</vt:lpstr>
      <vt:lpstr>PowerPoint 演示文稿</vt:lpstr>
      <vt:lpstr>PowerPoint 演示文稿</vt:lpstr>
      <vt:lpstr>Scrum</vt:lpstr>
      <vt:lpstr>Scrum terminology (a)</vt:lpstr>
      <vt:lpstr>Scrum terminology (b)</vt:lpstr>
      <vt:lpstr>Teamwork in Scrum</vt:lpstr>
      <vt:lpstr>Scrum benefits</vt:lpstr>
      <vt:lpstr>Agile project management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software development</dc:title>
  <dc:creator>Lenovo</dc:creator>
  <cp:lastModifiedBy>AHSAN</cp:lastModifiedBy>
  <cp:revision>20</cp:revision>
  <dcterms:created xsi:type="dcterms:W3CDTF">2021-03-18T07:52:00Z</dcterms:created>
  <dcterms:modified xsi:type="dcterms:W3CDTF">2022-05-08T17:52:01Z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2020-10-11T15:00:00Z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2021-03-18T15:00:00Z</vt:filetime>
  </property>
  <property fmtid="{D5CDD505-2E9C-101B-9397-08002B2CF9AE}" pid="5" name="ICV">
    <vt:lpwstr>35F5CF1CFA0248DA87E6F692CF3C706B</vt:lpwstr>
  </property>
  <property fmtid="{D5CDD505-2E9C-101B-9397-08002B2CF9AE}" pid="6" name="KSOProductBuildVer">
    <vt:lpwstr>1033-11.2.0.11074</vt:lpwstr>
  </property>
</Properties>
</file>