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4" r:id="rId2"/>
    <p:sldMasterId id="2147483695" r:id="rId3"/>
  </p:sldMasterIdLst>
  <p:notesMasterIdLst>
    <p:notesMasterId r:id="rId25"/>
  </p:notesMasterIdLst>
  <p:handoutMasterIdLst>
    <p:handoutMasterId r:id="rId26"/>
  </p:handoutMasterIdLst>
  <p:sldIdLst>
    <p:sldId id="433" r:id="rId4"/>
    <p:sldId id="300" r:id="rId5"/>
    <p:sldId id="328" r:id="rId6"/>
    <p:sldId id="437" r:id="rId7"/>
    <p:sldId id="269" r:id="rId8"/>
    <p:sldId id="509" r:id="rId9"/>
    <p:sldId id="510" r:id="rId10"/>
    <p:sldId id="511" r:id="rId11"/>
    <p:sldId id="512" r:id="rId12"/>
    <p:sldId id="513" r:id="rId13"/>
    <p:sldId id="514" r:id="rId14"/>
    <p:sldId id="259" r:id="rId15"/>
    <p:sldId id="260" r:id="rId16"/>
    <p:sldId id="515" r:id="rId17"/>
    <p:sldId id="516" r:id="rId18"/>
    <p:sldId id="517" r:id="rId19"/>
    <p:sldId id="518" r:id="rId20"/>
    <p:sldId id="258" r:id="rId21"/>
    <p:sldId id="520" r:id="rId22"/>
    <p:sldId id="519" r:id="rId23"/>
    <p:sldId id="442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99FF"/>
    <a:srgbClr val="0033CC"/>
    <a:srgbClr val="0066CC"/>
    <a:srgbClr val="FFFFCC"/>
    <a:srgbClr val="FF00FF"/>
    <a:srgbClr val="000000"/>
    <a:srgbClr val="A50021"/>
    <a:srgbClr val="993300"/>
    <a:srgbClr val="DE67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6" autoAdjust="0"/>
    <p:restoredTop sz="94444" autoAdjust="0"/>
  </p:normalViewPr>
  <p:slideViewPr>
    <p:cSldViewPr>
      <p:cViewPr varScale="1">
        <p:scale>
          <a:sx n="68" d="100"/>
          <a:sy n="68" d="100"/>
        </p:scale>
        <p:origin x="8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18" y="-96"/>
      </p:cViewPr>
      <p:guideLst>
        <p:guide orient="horz" pos="2880"/>
        <p:guide pos="2160"/>
      </p:guideLst>
    </p:cSldViewPr>
  </p:notesViewPr>
  <p:gridSpacing cx="54863" cy="548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2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2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fld id="{1E11660E-B741-44F3-AFFC-C20E9A5DF4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74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1DF8790-6C2C-4AE8-9C37-DE9027B07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13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07089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74638"/>
            <a:ext cx="2114550" cy="58213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91250" cy="58213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89560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458200" cy="5821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0"/>
            <a:ext cx="304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chemeClr val="bg1"/>
                </a:solidFill>
              </a:rPr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1110244966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362200"/>
            <a:ext cx="3924300" cy="1790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91100" y="2362200"/>
            <a:ext cx="3924300" cy="1790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4400" y="4305300"/>
            <a:ext cx="3924300" cy="1790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1100" y="4305300"/>
            <a:ext cx="3924300" cy="1790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9939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527711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06202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17977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99084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38347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113601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010829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10" y="740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84371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831273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362200"/>
            <a:ext cx="8001000" cy="3733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03495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74638"/>
            <a:ext cx="2114550" cy="58213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91250" cy="58213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537383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458200" cy="5821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0"/>
            <a:ext cx="304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rgbClr val="FFFFFF"/>
                </a:solidFill>
              </a:rPr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4170388348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362200"/>
            <a:ext cx="3924300" cy="1790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91100" y="2362200"/>
            <a:ext cx="3924300" cy="1790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4400" y="4305300"/>
            <a:ext cx="3924300" cy="1790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1100" y="4305300"/>
            <a:ext cx="3924300" cy="1790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80610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99627318-E5E3-4C56-B184-79724A21D9A5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EC12A70-A3A7-4DC1-A36A-339ED8B8F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649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7318-E5E3-4C56-B184-79724A21D9A5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2A70-A3A7-4DC1-A36A-339ED8B8F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83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99627318-E5E3-4C56-B184-79724A21D9A5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EC12A70-A3A7-4DC1-A36A-339ED8B8F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58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7318-E5E3-4C56-B184-79724A21D9A5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4EC12A70-A3A7-4DC1-A36A-339ED8B8F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69779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7318-E5E3-4C56-B184-79724A21D9A5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4EC12A70-A3A7-4DC1-A36A-339ED8B8F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8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15531"/>
      </p:ext>
    </p:extLst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7318-E5E3-4C56-B184-79724A21D9A5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2A70-A3A7-4DC1-A36A-339ED8B8F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305166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7318-E5E3-4C56-B184-79724A21D9A5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2A70-A3A7-4DC1-A36A-339ED8B8F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506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99627318-E5E3-4C56-B184-79724A21D9A5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EC12A70-A3A7-4DC1-A36A-339ED8B8F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98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99627318-E5E3-4C56-B184-79724A21D9A5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EC12A70-A3A7-4DC1-A36A-339ED8B8F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547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7318-E5E3-4C56-B184-79724A21D9A5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2A70-A3A7-4DC1-A36A-339ED8B8F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203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7318-E5E3-4C56-B184-79724A21D9A5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2A70-A3A7-4DC1-A36A-339ED8B8F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0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043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57128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63991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13626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3154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362200"/>
            <a:ext cx="8001000" cy="3733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68731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8463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>
    <p:rand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604084"/>
            <a:ext cx="19050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050" b="0">
                <a:solidFill>
                  <a:schemeClr val="tx1"/>
                </a:solidFill>
              </a:defRPr>
            </a:lvl1pPr>
          </a:lstStyle>
          <a:p>
            <a:pPr defTabSz="685800"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8463" y="6580272"/>
            <a:ext cx="28956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50" b="0">
                <a:solidFill>
                  <a:schemeClr val="tx1"/>
                </a:solidFill>
              </a:defRPr>
            </a:lvl1pPr>
          </a:lstStyle>
          <a:p>
            <a:pPr defTabSz="685800"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 userDrawn="1"/>
        </p:nvSpPr>
        <p:spPr>
          <a:xfrm>
            <a:off x="2403475" y="5659440"/>
            <a:ext cx="4541838" cy="1500187"/>
          </a:xfrm>
          <a:prstGeom prst="rect">
            <a:avLst/>
          </a:prstGeom>
        </p:spPr>
        <p:txBody>
          <a:bodyPr anchor="b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defTabSz="685800">
              <a:buClr>
                <a:srgbClr val="003366"/>
              </a:buClr>
              <a:defRPr/>
            </a:pPr>
            <a:r>
              <a:rPr lang="en-US" sz="6000" dirty="0">
                <a:solidFill>
                  <a:srgbClr val="DE6704"/>
                </a:solidFill>
                <a:latin typeface="Edwardian Script ITC" pitchFamily="66" charset="0"/>
              </a:rPr>
              <a:t>Syed </a:t>
            </a:r>
            <a:r>
              <a:rPr lang="en-US" sz="6000" dirty="0" err="1">
                <a:solidFill>
                  <a:srgbClr val="DE6704"/>
                </a:solidFill>
                <a:latin typeface="Edwardian Script ITC" pitchFamily="66" charset="0"/>
              </a:rPr>
              <a:t>Aslam</a:t>
            </a:r>
            <a:endParaRPr lang="en-US" sz="1200" dirty="0">
              <a:solidFill>
                <a:srgbClr val="DE6704"/>
              </a:solidFill>
              <a:latin typeface="Edwardian Script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7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ransition>
    <p:rand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18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15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9627318-E5E3-4C56-B184-79724A21D9A5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EC12A70-A3A7-4DC1-A36A-339ED8B8F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6270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34"/>
          <p:cNvGrpSpPr>
            <a:grpSpLocks/>
          </p:cNvGrpSpPr>
          <p:nvPr/>
        </p:nvGrpSpPr>
        <p:grpSpPr bwMode="auto">
          <a:xfrm>
            <a:off x="1993900" y="0"/>
            <a:ext cx="5105400" cy="1371600"/>
            <a:chOff x="1256" y="0"/>
            <a:chExt cx="3216" cy="864"/>
          </a:xfrm>
        </p:grpSpPr>
        <p:sp>
          <p:nvSpPr>
            <p:cNvPr id="16" name="AutoShape 35"/>
            <p:cNvSpPr>
              <a:spLocks noChangeArrowheads="1"/>
            </p:cNvSpPr>
            <p:nvPr/>
          </p:nvSpPr>
          <p:spPr bwMode="auto">
            <a:xfrm>
              <a:off x="1256" y="480"/>
              <a:ext cx="3216" cy="3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7" name="Line 36"/>
            <p:cNvSpPr>
              <a:spLocks noChangeShapeType="1"/>
            </p:cNvSpPr>
            <p:nvPr/>
          </p:nvSpPr>
          <p:spPr bwMode="auto">
            <a:xfrm flipV="1">
              <a:off x="2880" y="0"/>
              <a:ext cx="0" cy="501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2222500" y="647700"/>
            <a:ext cx="46926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>
                <a:solidFill>
                  <a:srgbClr val="000066"/>
                </a:solidFill>
                <a:latin typeface="Arial Black" pitchFamily="34" charset="0"/>
              </a:rPr>
              <a:t>Understanding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914400" y="28194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endParaRPr lang="en-US" sz="3600" b="1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2371174"/>
            <a:ext cx="9144000" cy="98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1" dirty="0">
                <a:solidFill>
                  <a:schemeClr val="bg1"/>
                </a:solidFill>
                <a:latin typeface="Comic Sans MS" pitchFamily="66" charset="0"/>
              </a:rPr>
              <a:t>Articles of faith</a:t>
            </a: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676727" y="4130219"/>
            <a:ext cx="7625957" cy="1800208"/>
          </a:xfrm>
          <a:prstGeom prst="ribbon">
            <a:avLst>
              <a:gd name="adj1" fmla="val 12500"/>
              <a:gd name="adj2" fmla="val 50000"/>
            </a:avLst>
          </a:prstGeom>
          <a:gradFill rotWithShape="1">
            <a:gsLst>
              <a:gs pos="0">
                <a:srgbClr val="000066"/>
              </a:gs>
              <a:gs pos="50000">
                <a:srgbClr val="0066CC"/>
              </a:gs>
              <a:gs pos="100000">
                <a:srgbClr val="000066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>
            <a:outerShdw dist="252088" dir="2454863" algn="ctr" rotWithShape="0">
              <a:schemeClr val="bg1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2542069" y="4416534"/>
            <a:ext cx="390143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Arenski" pitchFamily="2" charset="0"/>
              </a:rPr>
              <a:t>Presented by,</a:t>
            </a:r>
            <a:r>
              <a:rPr lang="en-US" sz="2400" dirty="0">
                <a:solidFill>
                  <a:schemeClr val="bg1"/>
                </a:solidFill>
                <a:latin typeface="Arenski" pitchFamily="2" charset="0"/>
              </a:rPr>
              <a:t> </a:t>
            </a:r>
          </a:p>
          <a:p>
            <a:pPr algn="ctr"/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enski" pitchFamily="2" charset="0"/>
              </a:rPr>
              <a:t>Syed Aslam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8226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Belief  in the Oneness </a:t>
            </a:r>
            <a:endParaRPr lang="en-US" i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1117"/>
            <a:ext cx="8534400" cy="4830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 is :</a:t>
            </a:r>
          </a:p>
          <a:p>
            <a:pPr marL="0" indent="0">
              <a:buNone/>
            </a:pPr>
            <a:r>
              <a:rPr lang="en-US" dirty="0"/>
              <a:t>Omnipotent</a:t>
            </a:r>
          </a:p>
          <a:p>
            <a:pPr marL="0" indent="0">
              <a:buNone/>
            </a:pPr>
            <a:r>
              <a:rPr lang="en-US" dirty="0"/>
              <a:t>Omniscient</a:t>
            </a:r>
          </a:p>
          <a:p>
            <a:pPr marL="0" indent="0">
              <a:buNone/>
            </a:pPr>
            <a:r>
              <a:rPr lang="en-US" dirty="0"/>
              <a:t>Omnipresent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PK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7865045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Belief  in angels</a:t>
            </a:r>
            <a:endParaRPr lang="en-US" i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1117"/>
            <a:ext cx="8534400" cy="4830764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Angels are the servants of God. </a:t>
            </a:r>
            <a:endParaRPr lang="en-PK" dirty="0"/>
          </a:p>
          <a:p>
            <a:r>
              <a:rPr lang="en-GB" dirty="0"/>
              <a:t>They are made of light </a:t>
            </a:r>
          </a:p>
          <a:p>
            <a:r>
              <a:rPr lang="en-GB" dirty="0"/>
              <a:t>Their sole purpose is to worship, obey and serve God. </a:t>
            </a:r>
            <a:endParaRPr lang="en-PK" dirty="0"/>
          </a:p>
          <a:p>
            <a:r>
              <a:rPr lang="en-GB" dirty="0"/>
              <a:t>Jibril (</a:t>
            </a:r>
            <a:r>
              <a:rPr lang="en-GB" dirty="0" err="1"/>
              <a:t>a.s</a:t>
            </a:r>
            <a:r>
              <a:rPr lang="en-GB" dirty="0"/>
              <a:t>) took messages to prophets, he also took God’s message to Bibi Maryam. </a:t>
            </a:r>
            <a:endParaRPr lang="en-PK" dirty="0"/>
          </a:p>
          <a:p>
            <a:r>
              <a:rPr lang="en-GB" dirty="0" err="1"/>
              <a:t>Mikaal</a:t>
            </a:r>
            <a:r>
              <a:rPr lang="en-GB" dirty="0"/>
              <a:t> (</a:t>
            </a:r>
            <a:r>
              <a:rPr lang="en-GB" dirty="0" err="1"/>
              <a:t>a.s</a:t>
            </a:r>
            <a:r>
              <a:rPr lang="en-GB" dirty="0"/>
              <a:t>) is responsible for carrying out the system of universe, </a:t>
            </a:r>
            <a:r>
              <a:rPr lang="en-GB" dirty="0" err="1"/>
              <a:t>Izrail</a:t>
            </a:r>
            <a:r>
              <a:rPr lang="en-GB" dirty="0"/>
              <a:t> (</a:t>
            </a:r>
            <a:r>
              <a:rPr lang="en-GB" dirty="0" err="1"/>
              <a:t>a.s</a:t>
            </a:r>
            <a:r>
              <a:rPr lang="en-GB" dirty="0"/>
              <a:t>) is the angel of death and </a:t>
            </a:r>
            <a:r>
              <a:rPr lang="en-GB" dirty="0" err="1"/>
              <a:t>Israfil</a:t>
            </a:r>
            <a:r>
              <a:rPr lang="en-GB" dirty="0"/>
              <a:t> (</a:t>
            </a:r>
            <a:r>
              <a:rPr lang="en-GB" dirty="0" err="1"/>
              <a:t>a.s</a:t>
            </a:r>
            <a:r>
              <a:rPr lang="en-GB" dirty="0"/>
              <a:t>) will sound the trumpet on the last day, </a:t>
            </a:r>
            <a:r>
              <a:rPr lang="en-GB" dirty="0" err="1"/>
              <a:t>Kiraman</a:t>
            </a:r>
            <a:r>
              <a:rPr lang="en-GB" dirty="0"/>
              <a:t> </a:t>
            </a:r>
            <a:r>
              <a:rPr lang="en-GB" dirty="0" err="1"/>
              <a:t>katibeen</a:t>
            </a:r>
            <a:r>
              <a:rPr lang="en-GB" dirty="0"/>
              <a:t> record good and bad deeds; </a:t>
            </a:r>
            <a:r>
              <a:rPr lang="en-GB" dirty="0" err="1"/>
              <a:t>Munkir</a:t>
            </a:r>
            <a:r>
              <a:rPr lang="en-GB" dirty="0"/>
              <a:t> </a:t>
            </a:r>
            <a:r>
              <a:rPr lang="en-GB" dirty="0" err="1"/>
              <a:t>Nakir</a:t>
            </a:r>
            <a:r>
              <a:rPr lang="en-GB" dirty="0"/>
              <a:t> inquire of the dead in the grave</a:t>
            </a:r>
            <a:endParaRPr lang="en-PK" dirty="0"/>
          </a:p>
          <a:p>
            <a:r>
              <a:rPr lang="en-GB" dirty="0"/>
              <a:t>They are not the daughter of Allah</a:t>
            </a:r>
            <a:endParaRPr lang="en-PK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868524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Belief  in angels</a:t>
            </a:r>
            <a:endParaRPr lang="en-US" i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1117"/>
            <a:ext cx="8534400" cy="4830764"/>
          </a:xfrm>
        </p:spPr>
        <p:txBody>
          <a:bodyPr>
            <a:normAutofit/>
          </a:bodyPr>
          <a:lstStyle/>
          <a:p>
            <a:r>
              <a:rPr lang="en-US" dirty="0"/>
              <a:t>They don’t have the free will</a:t>
            </a:r>
          </a:p>
          <a:p>
            <a:r>
              <a:rPr lang="en-US" dirty="0"/>
              <a:t>They don’t have any gender</a:t>
            </a:r>
          </a:p>
          <a:p>
            <a:r>
              <a:rPr lang="en-US" dirty="0"/>
              <a:t>They are free of human weaknesses</a:t>
            </a:r>
          </a:p>
          <a:p>
            <a:r>
              <a:rPr lang="en-US" dirty="0"/>
              <a:t>They don’t have the generation system</a:t>
            </a:r>
          </a:p>
          <a:p>
            <a:r>
              <a:rPr lang="en-US" dirty="0"/>
              <a:t>They don’t disobey Allah</a:t>
            </a:r>
          </a:p>
          <a:p>
            <a:r>
              <a:rPr lang="en-US" dirty="0"/>
              <a:t>They have the analytical skills</a:t>
            </a:r>
          </a:p>
          <a:p>
            <a:r>
              <a:rPr lang="en-US" dirty="0"/>
              <a:t>They were sent to help the Muslims in </a:t>
            </a:r>
            <a:r>
              <a:rPr lang="en-US" dirty="0" err="1"/>
              <a:t>Badr</a:t>
            </a:r>
            <a:endParaRPr lang="en-US" dirty="0"/>
          </a:p>
          <a:p>
            <a:r>
              <a:rPr lang="en-US" dirty="0"/>
              <a:t>They are to represent the symbol of Allah’s majesty</a:t>
            </a:r>
          </a:p>
          <a:p>
            <a:endParaRPr lang="en-PK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522048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Belief  in Books</a:t>
            </a:r>
            <a:endParaRPr lang="en-US" i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8307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Sent for the guidance of mankind</a:t>
            </a:r>
          </a:p>
          <a:p>
            <a:r>
              <a:rPr lang="en-US" dirty="0"/>
              <a:t>All were from Allah</a:t>
            </a:r>
          </a:p>
          <a:p>
            <a:r>
              <a:rPr lang="en-US" dirty="0"/>
              <a:t>The messages was common</a:t>
            </a:r>
          </a:p>
          <a:p>
            <a:r>
              <a:rPr lang="en-US" dirty="0"/>
              <a:t>All were brought by </a:t>
            </a:r>
            <a:r>
              <a:rPr lang="en-US" dirty="0" err="1"/>
              <a:t>Jibrail</a:t>
            </a:r>
            <a:r>
              <a:rPr lang="en-US" dirty="0"/>
              <a:t> </a:t>
            </a:r>
            <a:r>
              <a:rPr lang="en-GB" dirty="0"/>
              <a:t>(</a:t>
            </a:r>
            <a:r>
              <a:rPr lang="en-GB" dirty="0" err="1"/>
              <a:t>a.s</a:t>
            </a:r>
            <a:r>
              <a:rPr lang="en-GB" dirty="0"/>
              <a:t>) </a:t>
            </a:r>
          </a:p>
          <a:p>
            <a:r>
              <a:rPr lang="en-GB" dirty="0"/>
              <a:t>The new books were sent when (</a:t>
            </a:r>
            <a:r>
              <a:rPr lang="en-GB" dirty="0" err="1"/>
              <a:t>i</a:t>
            </a:r>
            <a:r>
              <a:rPr lang="en-GB" dirty="0"/>
              <a:t>) the older books were lost (ii) changed (iii) Allah wanted to bring a change as per the need of the people </a:t>
            </a:r>
          </a:p>
          <a:p>
            <a:r>
              <a:rPr lang="en-GB" dirty="0"/>
              <a:t>The revelation of the new book cancelled the previous book</a:t>
            </a:r>
          </a:p>
        </p:txBody>
      </p:sp>
    </p:spTree>
    <p:extLst>
      <p:ext uri="{BB962C8B-B14F-4D97-AF65-F5344CB8AC3E}">
        <p14:creationId xmlns:p14="http://schemas.microsoft.com/office/powerpoint/2010/main" val="2976061876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Belief  in Books</a:t>
            </a:r>
            <a:endParaRPr lang="en-US" i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830764"/>
          </a:xfrm>
        </p:spPr>
        <p:txBody>
          <a:bodyPr>
            <a:normAutofit/>
          </a:bodyPr>
          <a:lstStyle/>
          <a:p>
            <a:r>
              <a:rPr lang="en-US" dirty="0"/>
              <a:t>Difference between a book and a scripture</a:t>
            </a:r>
          </a:p>
          <a:p>
            <a:r>
              <a:rPr lang="en-US" dirty="0"/>
              <a:t>Four Books and their Prophets names</a:t>
            </a:r>
          </a:p>
          <a:p>
            <a:r>
              <a:rPr lang="en-US" dirty="0"/>
              <a:t>The </a:t>
            </a:r>
            <a:r>
              <a:rPr lang="en-US" dirty="0" err="1"/>
              <a:t>Taurat</a:t>
            </a:r>
            <a:r>
              <a:rPr lang="en-US" dirty="0"/>
              <a:t> </a:t>
            </a:r>
            <a:r>
              <a:rPr lang="en-US" dirty="0" err="1"/>
              <a:t>Hazrat</a:t>
            </a:r>
            <a:r>
              <a:rPr lang="en-US" dirty="0"/>
              <a:t> Musa </a:t>
            </a:r>
            <a:r>
              <a:rPr lang="en-GB" dirty="0"/>
              <a:t>(</a:t>
            </a:r>
            <a:r>
              <a:rPr lang="en-GB" dirty="0" err="1"/>
              <a:t>a.s</a:t>
            </a:r>
            <a:r>
              <a:rPr lang="en-GB" dirty="0"/>
              <a:t>) </a:t>
            </a:r>
          </a:p>
          <a:p>
            <a:r>
              <a:rPr lang="en-GB" dirty="0"/>
              <a:t>The </a:t>
            </a:r>
            <a:r>
              <a:rPr lang="en-GB" dirty="0" err="1"/>
              <a:t>Zabur</a:t>
            </a:r>
            <a:r>
              <a:rPr lang="en-GB" dirty="0"/>
              <a:t> (Psalms) </a:t>
            </a:r>
            <a:r>
              <a:rPr lang="en-GB" dirty="0" err="1"/>
              <a:t>Hazrat</a:t>
            </a:r>
            <a:r>
              <a:rPr lang="en-GB" dirty="0"/>
              <a:t> Dawood (</a:t>
            </a:r>
            <a:r>
              <a:rPr lang="en-GB" dirty="0" err="1"/>
              <a:t>a.s</a:t>
            </a:r>
            <a:r>
              <a:rPr lang="en-GB" dirty="0"/>
              <a:t>) </a:t>
            </a:r>
          </a:p>
          <a:p>
            <a:r>
              <a:rPr lang="en-GB" dirty="0"/>
              <a:t>The </a:t>
            </a:r>
            <a:r>
              <a:rPr lang="en-GB" dirty="0" err="1"/>
              <a:t>Injil</a:t>
            </a:r>
            <a:r>
              <a:rPr lang="en-GB" dirty="0"/>
              <a:t> </a:t>
            </a:r>
            <a:r>
              <a:rPr lang="en-GB" dirty="0" err="1"/>
              <a:t>Hazrat</a:t>
            </a:r>
            <a:r>
              <a:rPr lang="en-GB" dirty="0"/>
              <a:t> Isa (</a:t>
            </a:r>
            <a:r>
              <a:rPr lang="en-GB" dirty="0" err="1"/>
              <a:t>a.s</a:t>
            </a:r>
            <a:r>
              <a:rPr lang="en-GB" dirty="0"/>
              <a:t>) </a:t>
            </a:r>
          </a:p>
          <a:p>
            <a:r>
              <a:rPr lang="en-GB" dirty="0"/>
              <a:t>The Holy Quran Prophet Muhammad (saw)</a:t>
            </a:r>
          </a:p>
          <a:p>
            <a:r>
              <a:rPr lang="en-GB" dirty="0"/>
              <a:t>Quran is the final Book</a:t>
            </a:r>
          </a:p>
          <a:p>
            <a:r>
              <a:rPr lang="en-GB" dirty="0"/>
              <a:t>It encompasses the teaching of all earlier books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659972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Belief  in Books</a:t>
            </a:r>
            <a:endParaRPr lang="en-US" i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830764"/>
          </a:xfrm>
        </p:spPr>
        <p:txBody>
          <a:bodyPr>
            <a:normAutofit/>
          </a:bodyPr>
          <a:lstStyle/>
          <a:p>
            <a:r>
              <a:rPr lang="en-US" dirty="0"/>
              <a:t>Quran is unchanged</a:t>
            </a:r>
          </a:p>
          <a:p>
            <a:r>
              <a:rPr lang="en-US" dirty="0"/>
              <a:t>Its  a universal Book</a:t>
            </a:r>
          </a:p>
          <a:p>
            <a:r>
              <a:rPr lang="en-US" dirty="0"/>
              <a:t>It’s the guidance for entire humanity</a:t>
            </a:r>
          </a:p>
          <a:p>
            <a:r>
              <a:rPr lang="en-US" dirty="0"/>
              <a:t>It has not doubt in it</a:t>
            </a:r>
          </a:p>
          <a:p>
            <a:r>
              <a:rPr lang="en-US" dirty="0"/>
              <a:t>Its teaching are eternal</a:t>
            </a:r>
          </a:p>
          <a:p>
            <a:r>
              <a:rPr lang="en-US" dirty="0"/>
              <a:t>Its challenges have not been met so far</a:t>
            </a:r>
          </a:p>
          <a:p>
            <a:r>
              <a:rPr lang="en-US" dirty="0"/>
              <a:t>It is as majestic as Allah is Himself</a:t>
            </a:r>
          </a:p>
          <a:p>
            <a:r>
              <a:rPr lang="en-US" dirty="0"/>
              <a:t>Its in a living language</a:t>
            </a:r>
          </a:p>
          <a:p>
            <a:r>
              <a:rPr lang="en-US" dirty="0"/>
              <a:t>Allah </a:t>
            </a:r>
            <a:r>
              <a:rPr lang="en-US"/>
              <a:t>has promised to </a:t>
            </a:r>
            <a:r>
              <a:rPr lang="en-US" dirty="0"/>
              <a:t>guard it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286472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Belief  in Prophets</a:t>
            </a:r>
            <a:endParaRPr lang="en-US" i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8307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Need of a Prophet when books is there?</a:t>
            </a:r>
          </a:p>
          <a:p>
            <a:r>
              <a:rPr lang="en-US" dirty="0"/>
              <a:t>Chosen slaves of Allah</a:t>
            </a:r>
          </a:p>
          <a:p>
            <a:r>
              <a:rPr lang="en-US" dirty="0"/>
              <a:t>Sent for the guidance of mankind</a:t>
            </a:r>
          </a:p>
          <a:p>
            <a:r>
              <a:rPr lang="en-US" dirty="0"/>
              <a:t>Being the role model</a:t>
            </a:r>
          </a:p>
          <a:p>
            <a:r>
              <a:rPr lang="en-US" dirty="0"/>
              <a:t>Spiritual guide</a:t>
            </a:r>
          </a:p>
          <a:p>
            <a:r>
              <a:rPr lang="en-US" dirty="0"/>
              <a:t>To explain the wisdom</a:t>
            </a:r>
          </a:p>
          <a:p>
            <a:r>
              <a:rPr lang="en-US" dirty="0"/>
              <a:t>Usually sent from among them</a:t>
            </a:r>
          </a:p>
          <a:p>
            <a:r>
              <a:rPr lang="en-US" dirty="0"/>
              <a:t>Physically normal human beings</a:t>
            </a:r>
          </a:p>
          <a:p>
            <a:r>
              <a:rPr lang="en-US" dirty="0"/>
              <a:t>High level of spirituality</a:t>
            </a:r>
          </a:p>
          <a:p>
            <a:r>
              <a:rPr lang="en-US" dirty="0"/>
              <a:t>No blood relation with God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2662097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Belief  in Prophets</a:t>
            </a:r>
            <a:endParaRPr lang="en-US" i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830764"/>
          </a:xfrm>
        </p:spPr>
        <p:txBody>
          <a:bodyPr>
            <a:normAutofit/>
          </a:bodyPr>
          <a:lstStyle/>
          <a:p>
            <a:r>
              <a:rPr lang="en-US" dirty="0"/>
              <a:t>Some were given miracles</a:t>
            </a:r>
          </a:p>
          <a:p>
            <a:r>
              <a:rPr lang="en-US" dirty="0"/>
              <a:t>About 124000 were sent</a:t>
            </a:r>
          </a:p>
          <a:p>
            <a:r>
              <a:rPr lang="en-US" dirty="0"/>
              <a:t>Muslims are supposed to believe and respect them all but cant follow them.</a:t>
            </a:r>
          </a:p>
          <a:p>
            <a:r>
              <a:rPr lang="en-US" dirty="0"/>
              <a:t>Prophet Muhammad (</a:t>
            </a:r>
            <a:r>
              <a:rPr lang="en-US" dirty="0" err="1"/>
              <a:t>saww</a:t>
            </a:r>
            <a:r>
              <a:rPr lang="en-US" dirty="0"/>
              <a:t>) was the last of them all.</a:t>
            </a:r>
          </a:p>
          <a:p>
            <a:r>
              <a:rPr lang="en-US" dirty="0"/>
              <a:t>Finality of Prophet Muhammad (</a:t>
            </a:r>
            <a:r>
              <a:rPr lang="en-US" dirty="0" err="1"/>
              <a:t>saww</a:t>
            </a:r>
            <a:r>
              <a:rPr lang="en-US" dirty="0"/>
              <a:t>)</a:t>
            </a:r>
          </a:p>
          <a:p>
            <a:r>
              <a:rPr lang="en-US" dirty="0"/>
              <a:t>“…. I am the last brick to it”</a:t>
            </a:r>
          </a:p>
          <a:p>
            <a:r>
              <a:rPr lang="en-US" dirty="0"/>
              <a:t>The demand of believing him as the last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101766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Life after Death</a:t>
            </a:r>
            <a:endParaRPr lang="en-US" i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1117"/>
            <a:ext cx="8534400" cy="4830764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One day every thing shall perish</a:t>
            </a:r>
            <a:endParaRPr lang="en-GB" dirty="0"/>
          </a:p>
          <a:p>
            <a:pPr lvl="0"/>
            <a:r>
              <a:rPr lang="en-US" dirty="0"/>
              <a:t>Allah knows when it will  come. </a:t>
            </a:r>
            <a:endParaRPr lang="en-GB" dirty="0"/>
          </a:p>
          <a:p>
            <a:pPr lvl="0"/>
            <a:r>
              <a:rPr lang="en-US" dirty="0"/>
              <a:t>Everything shall come to an end by the blow of angel in trumpet</a:t>
            </a:r>
            <a:endParaRPr lang="en-GB" dirty="0"/>
          </a:p>
          <a:p>
            <a:pPr lvl="0"/>
            <a:r>
              <a:rPr lang="en-US" dirty="0"/>
              <a:t>Allah will resurrect them all for account in Arafat</a:t>
            </a:r>
            <a:endParaRPr lang="en-GB" dirty="0"/>
          </a:p>
          <a:p>
            <a:pPr lvl="0"/>
            <a:r>
              <a:rPr lang="en-US" dirty="0"/>
              <a:t>That will be a day of panic and disaster</a:t>
            </a:r>
            <a:endParaRPr lang="en-GB" dirty="0"/>
          </a:p>
          <a:p>
            <a:pPr lvl="0"/>
            <a:r>
              <a:rPr lang="en-US" dirty="0"/>
              <a:t>Balance of deeds will be raised to weigh deeds</a:t>
            </a:r>
            <a:endParaRPr lang="en-GB" dirty="0"/>
          </a:p>
          <a:p>
            <a:pPr lvl="0"/>
            <a:r>
              <a:rPr lang="en-US" dirty="0"/>
              <a:t>A narrow passage will be established over hell</a:t>
            </a:r>
            <a:endParaRPr lang="en-GB" dirty="0"/>
          </a:p>
          <a:p>
            <a:pPr lvl="0"/>
            <a:r>
              <a:rPr lang="en-US" dirty="0"/>
              <a:t>Good will be given accounts sheet in right hand</a:t>
            </a:r>
            <a:endParaRPr lang="en-GB" dirty="0"/>
          </a:p>
          <a:p>
            <a:pPr lvl="0"/>
            <a:r>
              <a:rPr lang="en-US" dirty="0"/>
              <a:t>Allah will bring witnesses if anybody refuses</a:t>
            </a:r>
            <a:endParaRPr lang="en-GB" dirty="0"/>
          </a:p>
          <a:p>
            <a:pPr lvl="0"/>
            <a:r>
              <a:rPr lang="en-US" dirty="0"/>
              <a:t>Good people will go to Heaven bad to hell</a:t>
            </a:r>
            <a:endParaRPr lang="en-GB" dirty="0"/>
          </a:p>
          <a:p>
            <a:pPr lvl="0"/>
            <a:r>
              <a:rPr lang="en-US" dirty="0"/>
              <a:t>Prophets, martyrs, </a:t>
            </a:r>
            <a:r>
              <a:rPr lang="en-US" dirty="0" err="1"/>
              <a:t>Huffaz</a:t>
            </a:r>
            <a:r>
              <a:rPr lang="en-US" dirty="0"/>
              <a:t>, scholar and good deeds will intercede for bad Muslims</a:t>
            </a:r>
            <a:endParaRPr lang="en-GB" dirty="0"/>
          </a:p>
          <a:p>
            <a:pPr lvl="0"/>
            <a:r>
              <a:rPr lang="en-US" dirty="0"/>
              <a:t>Bad Muslims will be sent Paradise after punished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4134008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Predestination and decree</a:t>
            </a:r>
            <a:endParaRPr lang="en-US" i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1117"/>
            <a:ext cx="8534400" cy="4830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What do you believe about it?</a:t>
            </a:r>
          </a:p>
          <a:p>
            <a:pPr lvl="0"/>
            <a:r>
              <a:rPr lang="en-US" dirty="0"/>
              <a:t>Why reward  and punishment?</a:t>
            </a:r>
          </a:p>
          <a:p>
            <a:pPr lvl="0"/>
            <a:r>
              <a:rPr lang="en-US" dirty="0"/>
              <a:t>The true concept of </a:t>
            </a:r>
            <a:r>
              <a:rPr lang="en-US"/>
              <a:t>this belief.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6042586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42606"/>
            <a:chOff x="1112456" y="232256"/>
            <a:chExt cx="7132638" cy="6610350"/>
          </a:xfrm>
        </p:grpSpPr>
        <p:pic>
          <p:nvPicPr>
            <p:cNvPr id="6154" name="Picture 10" descr="CalBismillahPlat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2694" y="765656"/>
              <a:ext cx="5924550" cy="548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7662481" y="232256"/>
              <a:ext cx="581025" cy="6459538"/>
            </a:xfrm>
            <a:prstGeom prst="rect">
              <a:avLst/>
            </a:prstGeom>
            <a:gradFill rotWithShape="1">
              <a:gsLst>
                <a:gs pos="0">
                  <a:srgbClr val="A48E63"/>
                </a:gs>
                <a:gs pos="50000">
                  <a:srgbClr val="F7D695"/>
                </a:gs>
                <a:gs pos="100000">
                  <a:srgbClr val="A48E6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1198181" y="232256"/>
              <a:ext cx="7046913" cy="533400"/>
            </a:xfrm>
            <a:prstGeom prst="rect">
              <a:avLst/>
            </a:prstGeom>
            <a:gradFill rotWithShape="1">
              <a:gsLst>
                <a:gs pos="0">
                  <a:srgbClr val="A48E63"/>
                </a:gs>
                <a:gs pos="50000">
                  <a:srgbClr val="F7D695"/>
                </a:gs>
                <a:gs pos="100000">
                  <a:srgbClr val="A48E6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1115631" y="232256"/>
              <a:ext cx="627063" cy="6459538"/>
            </a:xfrm>
            <a:prstGeom prst="rect">
              <a:avLst/>
            </a:prstGeom>
            <a:gradFill rotWithShape="1">
              <a:gsLst>
                <a:gs pos="0">
                  <a:srgbClr val="A48E63"/>
                </a:gs>
                <a:gs pos="50000">
                  <a:srgbClr val="F7D695"/>
                </a:gs>
                <a:gs pos="100000">
                  <a:srgbClr val="A48E6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Rectangle 15"/>
            <p:cNvSpPr>
              <a:spLocks noChangeArrowheads="1"/>
            </p:cNvSpPr>
            <p:nvPr/>
          </p:nvSpPr>
          <p:spPr bwMode="auto">
            <a:xfrm>
              <a:off x="1112456" y="6252056"/>
              <a:ext cx="7132638" cy="590550"/>
            </a:xfrm>
            <a:prstGeom prst="rect">
              <a:avLst/>
            </a:prstGeom>
            <a:gradFill rotWithShape="1">
              <a:gsLst>
                <a:gs pos="0">
                  <a:srgbClr val="A48E63"/>
                </a:gs>
                <a:gs pos="50000">
                  <a:srgbClr val="F7D695"/>
                </a:gs>
                <a:gs pos="100000">
                  <a:srgbClr val="A48E6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580A-1E3A-4EAB-9D68-444B94AD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1130-10B3-4518-9B02-0AA1C74D9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5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17"/>
          <p:cNvGraphicFramePr>
            <a:graphicFrameLocks noGrp="1" noChangeAspect="1"/>
          </p:cNvGraphicFramePr>
          <p:nvPr>
            <p:ph/>
          </p:nvPr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9" name="Bitmap Image" r:id="rId4" imgW="6095238" imgH="3809524" progId="PBrush">
                  <p:embed/>
                </p:oleObj>
              </mc:Choice>
              <mc:Fallback>
                <p:oleObj name="Bitmap Image" r:id="rId4" imgW="6095238" imgH="380952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0" y="0"/>
            <a:ext cx="248720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21" name="Picture 2" descr="http://i287.photobucket.com/albums/ll149/glittergn/thanks/585252jzxa37nmgf.gif">
            <a:extLst>
              <a:ext uri="{FF2B5EF4-FFF2-40B4-BE49-F238E27FC236}">
                <a16:creationId xmlns:a16="http://schemas.microsoft.com/office/drawing/2014/main" id="{3183E27D-4577-4318-A73F-E9C85FDF934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87" y="2194846"/>
            <a:ext cx="5281227" cy="3031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511589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0" descr="behavioral targe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190500"/>
            <a:ext cx="117792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9"/>
          <p:cNvSpPr txBox="1">
            <a:spLocks noChangeArrowheads="1"/>
          </p:cNvSpPr>
          <p:nvPr/>
        </p:nvSpPr>
        <p:spPr bwMode="auto">
          <a:xfrm>
            <a:off x="1470025" y="1974850"/>
            <a:ext cx="290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149" name="AutoShape 12"/>
          <p:cNvSpPr>
            <a:spLocks noChangeArrowheads="1"/>
          </p:cNvSpPr>
          <p:nvPr/>
        </p:nvSpPr>
        <p:spPr bwMode="auto">
          <a:xfrm>
            <a:off x="2033588" y="754063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50" name="Line 13"/>
          <p:cNvSpPr>
            <a:spLocks noChangeShapeType="1"/>
          </p:cNvSpPr>
          <p:nvPr/>
        </p:nvSpPr>
        <p:spPr bwMode="auto">
          <a:xfrm flipH="1" flipV="1">
            <a:off x="4572000" y="0"/>
            <a:ext cx="20638" cy="784225"/>
          </a:xfrm>
          <a:prstGeom prst="line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1" name="Text Box 10"/>
          <p:cNvSpPr txBox="1">
            <a:spLocks noChangeArrowheads="1"/>
          </p:cNvSpPr>
          <p:nvPr/>
        </p:nvSpPr>
        <p:spPr bwMode="auto">
          <a:xfrm>
            <a:off x="1679576" y="646609"/>
            <a:ext cx="587851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>
                <a:solidFill>
                  <a:srgbClr val="000000"/>
                </a:solidFill>
                <a:latin typeface="Arial Black" pitchFamily="34" charset="0"/>
              </a:rPr>
              <a:t>Faith</a:t>
            </a:r>
          </a:p>
        </p:txBody>
      </p:sp>
      <p:sp>
        <p:nvSpPr>
          <p:cNvPr id="6152" name="Rectangle 23"/>
          <p:cNvSpPr>
            <a:spLocks noChangeArrowheads="1"/>
          </p:cNvSpPr>
          <p:nvPr/>
        </p:nvSpPr>
        <p:spPr bwMode="auto">
          <a:xfrm>
            <a:off x="1186183" y="2990850"/>
            <a:ext cx="6771634" cy="2358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75000"/>
            </a:pPr>
            <a:r>
              <a:rPr lang="en-US" sz="3600" dirty="0">
                <a:solidFill>
                  <a:schemeClr val="bg1"/>
                </a:solidFill>
                <a:latin typeface="Arial Black" pitchFamily="34" charset="0"/>
              </a:rPr>
              <a:t>What is faith??</a:t>
            </a:r>
          </a:p>
        </p:txBody>
      </p:sp>
      <p:grpSp>
        <p:nvGrpSpPr>
          <p:cNvPr id="6153" name="Group 11"/>
          <p:cNvGrpSpPr>
            <a:grpSpLocks/>
          </p:cNvGrpSpPr>
          <p:nvPr/>
        </p:nvGrpSpPr>
        <p:grpSpPr bwMode="auto">
          <a:xfrm>
            <a:off x="7632700" y="0"/>
            <a:ext cx="1511300" cy="1600200"/>
            <a:chOff x="4808" y="0"/>
            <a:chExt cx="952" cy="1008"/>
          </a:xfrm>
        </p:grpSpPr>
        <p:sp>
          <p:nvSpPr>
            <p:cNvPr id="6154" name="Rectangle 12"/>
            <p:cNvSpPr>
              <a:spLocks noChangeArrowheads="1"/>
            </p:cNvSpPr>
            <p:nvPr/>
          </p:nvSpPr>
          <p:spPr bwMode="auto">
            <a:xfrm>
              <a:off x="5645" y="0"/>
              <a:ext cx="115" cy="985"/>
            </a:xfrm>
            <a:prstGeom prst="rect">
              <a:avLst/>
            </a:prstGeom>
            <a:gradFill rotWithShape="1">
              <a:gsLst>
                <a:gs pos="0">
                  <a:srgbClr val="A48E63"/>
                </a:gs>
                <a:gs pos="50000">
                  <a:srgbClr val="F7D695"/>
                </a:gs>
                <a:gs pos="100000">
                  <a:srgbClr val="A48E6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Rectangle 13"/>
            <p:cNvSpPr>
              <a:spLocks noChangeArrowheads="1"/>
            </p:cNvSpPr>
            <p:nvPr/>
          </p:nvSpPr>
          <p:spPr bwMode="auto">
            <a:xfrm>
              <a:off x="4815" y="0"/>
              <a:ext cx="945" cy="121"/>
            </a:xfrm>
            <a:prstGeom prst="rect">
              <a:avLst/>
            </a:prstGeom>
            <a:gradFill rotWithShape="1">
              <a:gsLst>
                <a:gs pos="0">
                  <a:srgbClr val="A48E63"/>
                </a:gs>
                <a:gs pos="50000">
                  <a:srgbClr val="F7D695"/>
                </a:gs>
                <a:gs pos="100000">
                  <a:srgbClr val="A48E6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Rectangle 14"/>
            <p:cNvSpPr>
              <a:spLocks noChangeArrowheads="1"/>
            </p:cNvSpPr>
            <p:nvPr/>
          </p:nvSpPr>
          <p:spPr bwMode="auto">
            <a:xfrm>
              <a:off x="4808" y="0"/>
              <a:ext cx="115" cy="985"/>
            </a:xfrm>
            <a:prstGeom prst="rect">
              <a:avLst/>
            </a:prstGeom>
            <a:gradFill rotWithShape="1">
              <a:gsLst>
                <a:gs pos="0">
                  <a:srgbClr val="A48E63"/>
                </a:gs>
                <a:gs pos="50000">
                  <a:srgbClr val="F7D695"/>
                </a:gs>
                <a:gs pos="100000">
                  <a:srgbClr val="A48E6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Rectangle 15"/>
            <p:cNvSpPr>
              <a:spLocks noChangeArrowheads="1"/>
            </p:cNvSpPr>
            <p:nvPr/>
          </p:nvSpPr>
          <p:spPr bwMode="auto">
            <a:xfrm>
              <a:off x="4815" y="887"/>
              <a:ext cx="945" cy="121"/>
            </a:xfrm>
            <a:prstGeom prst="rect">
              <a:avLst/>
            </a:prstGeom>
            <a:gradFill rotWithShape="1">
              <a:gsLst>
                <a:gs pos="0">
                  <a:srgbClr val="A48E63"/>
                </a:gs>
                <a:gs pos="50000">
                  <a:srgbClr val="F7D695"/>
                </a:gs>
                <a:gs pos="100000">
                  <a:srgbClr val="A48E6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A8A56E-B626-4AF5-909D-EDB99E47937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42900" y="2715781"/>
            <a:ext cx="8458200" cy="32428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To believe in someone because of his authority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To trust someone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Its like if the water is stored in the root of a rock that is not affected by the disasters outside.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3994754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143000" y="2673548"/>
            <a:ext cx="6858000" cy="1510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defTabSz="685800">
              <a:lnSpc>
                <a:spcPct val="90000"/>
              </a:lnSpc>
            </a:pPr>
            <a:r>
              <a:rPr lang="en-US" sz="4500" b="1" dirty="0">
                <a:solidFill>
                  <a:srgbClr val="000000"/>
                </a:solidFill>
                <a:latin typeface="Comic Sans MS" pitchFamily="66" charset="0"/>
              </a:rPr>
              <a:t>Importance of faith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0529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143000" y="2673548"/>
            <a:ext cx="6858000" cy="1510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defTabSz="685800">
              <a:lnSpc>
                <a:spcPct val="90000"/>
              </a:lnSpc>
            </a:pPr>
            <a:r>
              <a:rPr lang="en-US" sz="4500" b="1" dirty="0">
                <a:solidFill>
                  <a:srgbClr val="000000"/>
                </a:solidFill>
                <a:latin typeface="Comic Sans MS" pitchFamily="66" charset="0"/>
              </a:rPr>
              <a:t>What are the articles of faith?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95743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92686" y="2606055"/>
            <a:ext cx="9015903" cy="376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defTabSz="685800">
              <a:lnSpc>
                <a:spcPct val="90000"/>
              </a:lnSpc>
            </a:pPr>
            <a:r>
              <a:rPr lang="en-US" sz="40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Belief in </a:t>
            </a:r>
          </a:p>
          <a:p>
            <a:pPr defTabSz="685800">
              <a:lnSpc>
                <a:spcPct val="90000"/>
              </a:lnSpc>
            </a:pPr>
            <a:r>
              <a:rPr lang="en-US" sz="4000" b="1" dirty="0">
                <a:solidFill>
                  <a:srgbClr val="000000"/>
                </a:solidFill>
                <a:latin typeface="Comic Sans MS" pitchFamily="66" charset="0"/>
              </a:rPr>
              <a:t>		Allah</a:t>
            </a:r>
          </a:p>
          <a:p>
            <a:pPr defTabSz="685800">
              <a:lnSpc>
                <a:spcPct val="90000"/>
              </a:lnSpc>
            </a:pPr>
            <a:r>
              <a:rPr lang="en-US" sz="4000" b="1" dirty="0">
                <a:solidFill>
                  <a:srgbClr val="000000"/>
                </a:solidFill>
                <a:latin typeface="Comic Sans MS" pitchFamily="66" charset="0"/>
              </a:rPr>
              <a:t>		His angels</a:t>
            </a:r>
          </a:p>
          <a:p>
            <a:pPr defTabSz="685800">
              <a:lnSpc>
                <a:spcPct val="90000"/>
              </a:lnSpc>
            </a:pPr>
            <a:r>
              <a:rPr lang="en-US" sz="4000" b="1" dirty="0">
                <a:solidFill>
                  <a:srgbClr val="000000"/>
                </a:solidFill>
                <a:latin typeface="Comic Sans MS" pitchFamily="66" charset="0"/>
              </a:rPr>
              <a:t>		His books</a:t>
            </a:r>
          </a:p>
          <a:p>
            <a:pPr defTabSz="685800">
              <a:lnSpc>
                <a:spcPct val="90000"/>
              </a:lnSpc>
            </a:pPr>
            <a:r>
              <a:rPr lang="en-US" sz="4000" b="1" dirty="0">
                <a:solidFill>
                  <a:srgbClr val="000000"/>
                </a:solidFill>
                <a:latin typeface="Comic Sans MS" pitchFamily="66" charset="0"/>
              </a:rPr>
              <a:t>		His Messengers</a:t>
            </a:r>
          </a:p>
          <a:p>
            <a:pPr defTabSz="685800">
              <a:lnSpc>
                <a:spcPct val="90000"/>
              </a:lnSpc>
            </a:pPr>
            <a:r>
              <a:rPr lang="en-US" sz="4000" b="1" dirty="0">
                <a:solidFill>
                  <a:srgbClr val="000000"/>
                </a:solidFill>
                <a:latin typeface="Comic Sans MS" pitchFamily="66" charset="0"/>
              </a:rPr>
              <a:t>		the last day</a:t>
            </a:r>
          </a:p>
          <a:p>
            <a:pPr defTabSz="685800">
              <a:lnSpc>
                <a:spcPct val="90000"/>
              </a:lnSpc>
            </a:pPr>
            <a:r>
              <a:rPr lang="en-US" sz="4000" b="1" dirty="0">
                <a:solidFill>
                  <a:srgbClr val="000000"/>
                </a:solidFill>
                <a:latin typeface="Comic Sans MS" pitchFamily="66" charset="0"/>
              </a:rPr>
              <a:t>		predestination and decree</a:t>
            </a:r>
          </a:p>
          <a:p>
            <a:pPr defTabSz="685800">
              <a:lnSpc>
                <a:spcPct val="90000"/>
              </a:lnSpc>
            </a:pPr>
            <a:r>
              <a:rPr lang="en-US" sz="4000" b="1" dirty="0">
                <a:solidFill>
                  <a:srgbClr val="000000"/>
                </a:solidFill>
                <a:latin typeface="Comic Sans MS" pitchFamily="66" charset="0"/>
              </a:rPr>
              <a:t>		Resurrection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5499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Belief  in the Oneness </a:t>
            </a:r>
            <a:endParaRPr lang="en-US" i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1117"/>
            <a:ext cx="8534400" cy="4830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Does God Exist?</a:t>
            </a:r>
          </a:p>
          <a:p>
            <a:pPr marL="0" indent="0">
              <a:buNone/>
            </a:pPr>
            <a:r>
              <a:rPr lang="en-US" dirty="0"/>
              <a:t>Share a video to show </a:t>
            </a:r>
            <a:r>
              <a:rPr lang="en-US" dirty="0" err="1"/>
              <a:t>Allahs</a:t>
            </a:r>
            <a:r>
              <a:rPr lang="en-US" dirty="0"/>
              <a:t> Powers</a:t>
            </a:r>
          </a:p>
          <a:p>
            <a:pPr marL="0" indent="0">
              <a:buNone/>
            </a:pPr>
            <a:r>
              <a:rPr lang="en-US" dirty="0"/>
              <a:t>System and the harmony of the universe</a:t>
            </a:r>
          </a:p>
          <a:p>
            <a:pPr marL="0" indent="0">
              <a:buNone/>
            </a:pPr>
            <a:r>
              <a:rPr lang="en-US" dirty="0"/>
              <a:t>Creation of life and death</a:t>
            </a:r>
          </a:p>
          <a:p>
            <a:pPr marL="0" indent="0">
              <a:buNone/>
            </a:pPr>
            <a:r>
              <a:rPr lang="en-US" dirty="0"/>
              <a:t>“I recognized my Lord with the in accomplishment of my intentions” </a:t>
            </a:r>
            <a:r>
              <a:rPr lang="en-US" dirty="0" err="1"/>
              <a:t>Hazrat</a:t>
            </a:r>
            <a:r>
              <a:rPr lang="en-US" dirty="0"/>
              <a:t> Ali (ra)</a:t>
            </a:r>
          </a:p>
          <a:p>
            <a:pPr marL="0" indent="0">
              <a:buNone/>
            </a:pPr>
            <a:r>
              <a:rPr lang="en-US" dirty="0"/>
              <a:t>Is He One??</a:t>
            </a:r>
          </a:p>
          <a:p>
            <a:pPr marL="0" indent="0">
              <a:buNone/>
            </a:pPr>
            <a:endParaRPr lang="en-PK" dirty="0"/>
          </a:p>
          <a:p>
            <a:endParaRPr lang="en-GB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Belief  in the Oneness </a:t>
            </a:r>
            <a:endParaRPr lang="en-US" i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1117"/>
            <a:ext cx="8534400" cy="4830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 is one :</a:t>
            </a:r>
          </a:p>
          <a:p>
            <a:pPr marL="0" indent="0">
              <a:buNone/>
            </a:pPr>
            <a:r>
              <a:rPr lang="en-US" dirty="0"/>
              <a:t>In His person</a:t>
            </a:r>
          </a:p>
          <a:p>
            <a:pPr marL="0" indent="0">
              <a:buNone/>
            </a:pPr>
            <a:r>
              <a:rPr lang="en-US" dirty="0"/>
              <a:t>In His attributes</a:t>
            </a:r>
          </a:p>
          <a:p>
            <a:pPr marL="0" indent="0">
              <a:buNone/>
            </a:pPr>
            <a:r>
              <a:rPr lang="en-US" dirty="0"/>
              <a:t>In His worship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PK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7434482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Crdoors.p3d 0"/>
  <p:tag name="POWER3D OPTIONS" val="Medium "/>
  <p:tag name="POWER3D IMAGE0" val="PWRTRANS.TGA"/>
  <p:tag name="POWER3D SOUND" val="Creaking Door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Crdoors.p3d 0"/>
  <p:tag name="POWER3D OPTIONS" val="Medium "/>
  <p:tag name="POWER3D IMAGE0" val="PWRTRANS.TGA"/>
  <p:tag name="POWER3D SOUND" val="Creaking Door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Crdoors.p3d 0"/>
  <p:tag name="POWER3D OPTIONS" val="Medium "/>
  <p:tag name="POWER3D IMAGE0" val="PWRTRANS.TGA"/>
  <p:tag name="POWER3D SOUND" val="Creaking Door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Crdoors.p3d 0"/>
  <p:tag name="POWER3D OPTIONS" val="Medium "/>
  <p:tag name="POWER3D IMAGE0" val="PWRTRANS.TGA"/>
  <p:tag name="POWER3D SOUND" val="Creaking Door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Crdoors.p3d 0"/>
  <p:tag name="POWER3D OPTIONS" val="Medium "/>
  <p:tag name="POWER3D IMAGE0" val="PWRTRANS.TGA"/>
  <p:tag name="POWER3D SOUND" val="Creaking Door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Crdoors.p3d 0"/>
  <p:tag name="POWER3D OPTIONS" val="Medium "/>
  <p:tag name="POWER3D IMAGE0" val="PWRTRANS.TGA"/>
  <p:tag name="POWER3D SOUND" val="Creaking Door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Crdoors.p3d 0"/>
  <p:tag name="POWER3D OPTIONS" val="Medium "/>
  <p:tag name="POWER3D IMAGE0" val="PWRTRANS.TGA"/>
  <p:tag name="POWER3D SOUND" val="Creaking Doors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sules">
  <a:themeElements>
    <a:clrScheme name="Capsules 10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FFFFFF"/>
      </a:hlink>
      <a:folHlink>
        <a:srgbClr val="006666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336600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6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008000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7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0066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8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006666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336600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6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008000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7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0066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8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006666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9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0000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0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FFFFFF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psules">
  <a:themeElements>
    <a:clrScheme name="Capsules 10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FFFFFF"/>
      </a:hlink>
      <a:folHlink>
        <a:srgbClr val="006666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336600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6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008000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7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0066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8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006666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336600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6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008000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7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0066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8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006666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9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0000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0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FFFFFF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13557</TotalTime>
  <Words>769</Words>
  <Application>Microsoft Office PowerPoint</Application>
  <PresentationFormat>On-screen Show (4:3)</PresentationFormat>
  <Paragraphs>131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Arenski</vt:lpstr>
      <vt:lpstr>Arial</vt:lpstr>
      <vt:lpstr>Arial Black</vt:lpstr>
      <vt:lpstr>Comic Sans MS</vt:lpstr>
      <vt:lpstr>Edwardian Script ITC</vt:lpstr>
      <vt:lpstr>Rockwell</vt:lpstr>
      <vt:lpstr>Times New Roman</vt:lpstr>
      <vt:lpstr>Wingdings</vt:lpstr>
      <vt:lpstr>Wingdings 2</vt:lpstr>
      <vt:lpstr>Capsules</vt:lpstr>
      <vt:lpstr>1_Capsules</vt:lpstr>
      <vt:lpstr>Foundry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Belief  in the Oneness </vt:lpstr>
      <vt:lpstr>Belief  in the Oneness </vt:lpstr>
      <vt:lpstr>Belief  in the Oneness </vt:lpstr>
      <vt:lpstr>Belief  in angels</vt:lpstr>
      <vt:lpstr>Belief  in angels</vt:lpstr>
      <vt:lpstr>Belief  in Books</vt:lpstr>
      <vt:lpstr>Belief  in Books</vt:lpstr>
      <vt:lpstr>Belief  in Books</vt:lpstr>
      <vt:lpstr>Belief  in Prophets</vt:lpstr>
      <vt:lpstr>Belief  in Prophets</vt:lpstr>
      <vt:lpstr>Life after Death</vt:lpstr>
      <vt:lpstr>Predestination and decree</vt:lpstr>
      <vt:lpstr>PowerPoint Presentation</vt:lpstr>
      <vt:lpstr>PowerPoint Presentation</vt:lpstr>
    </vt:vector>
  </TitlesOfParts>
  <Company>The City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        O’ Level Islamiyat                 [Paper 2058]</dc:title>
  <dc:creator>kashif</dc:creator>
  <cp:lastModifiedBy>Aslam Perwaiz Teacher O Level S035- PAF Chapter Karachi</cp:lastModifiedBy>
  <cp:revision>746</cp:revision>
  <dcterms:created xsi:type="dcterms:W3CDTF">2005-11-02T05:31:56Z</dcterms:created>
  <dcterms:modified xsi:type="dcterms:W3CDTF">2020-10-06T03:25:43Z</dcterms:modified>
</cp:coreProperties>
</file>