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69" r:id="rId3"/>
    <p:sldId id="270" r:id="rId4"/>
    <p:sldId id="257" r:id="rId5"/>
    <p:sldId id="272" r:id="rId6"/>
    <p:sldId id="273" r:id="rId7"/>
    <p:sldId id="274" r:id="rId8"/>
    <p:sldId id="276" r:id="rId9"/>
    <p:sldId id="275" r:id="rId10"/>
    <p:sldId id="277" r:id="rId11"/>
    <p:sldId id="278" r:id="rId12"/>
    <p:sldId id="271" r:id="rId13"/>
    <p:sldId id="281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585826" y="612757"/>
            <a:ext cx="1602997" cy="1417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219" y="665076"/>
            <a:ext cx="1444209" cy="136819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461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7605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58616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676634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18248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4127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56191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0597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36313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362200"/>
            <a:ext cx="10668000" cy="3733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58368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274638"/>
            <a:ext cx="2819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255000" cy="58213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04703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8"/>
            <a:ext cx="11277600" cy="5821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406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FFFF"/>
                </a:solidFill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14790840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6DB43-213D-4452-AEB2-7BFE973CB3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455" y="636746"/>
            <a:ext cx="1379973" cy="130734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2362200"/>
            <a:ext cx="5232400" cy="1790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54800" y="2362200"/>
            <a:ext cx="5232400" cy="1790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219200" y="4305300"/>
            <a:ext cx="5232400" cy="1790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54800" y="4305300"/>
            <a:ext cx="5232400" cy="1790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1400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472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17951" y="6529388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3204633" y="5659439"/>
            <a:ext cx="6055784" cy="1500187"/>
          </a:xfrm>
          <a:prstGeom prst="rect">
            <a:avLst/>
          </a:prstGeom>
        </p:spPr>
        <p:txBody>
          <a:bodyPr anchor="b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buClr>
                <a:srgbClr val="003366"/>
              </a:buClr>
              <a:defRPr/>
            </a:pPr>
            <a:r>
              <a:rPr lang="en-US" sz="8000" dirty="0">
                <a:solidFill>
                  <a:srgbClr val="DE6704"/>
                </a:solidFill>
                <a:latin typeface="Edwardian Script ITC" pitchFamily="66" charset="0"/>
              </a:rPr>
              <a:t>Syed </a:t>
            </a:r>
            <a:r>
              <a:rPr lang="en-US" sz="8000" dirty="0" err="1">
                <a:solidFill>
                  <a:srgbClr val="DE6704"/>
                </a:solidFill>
                <a:latin typeface="Edwardian Script ITC" pitchFamily="66" charset="0"/>
              </a:rPr>
              <a:t>Aslam</a:t>
            </a:r>
            <a:endParaRPr lang="en-US" sz="1600" dirty="0">
              <a:solidFill>
                <a:srgbClr val="DE6704"/>
              </a:solidFill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0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>
    <p:rand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3517900" y="0"/>
            <a:ext cx="5105400" cy="1371600"/>
            <a:chOff x="1256" y="0"/>
            <a:chExt cx="3216" cy="864"/>
          </a:xfrm>
        </p:grpSpPr>
        <p:sp>
          <p:nvSpPr>
            <p:cNvPr id="16" name="AutoShape 35"/>
            <p:cNvSpPr>
              <a:spLocks noChangeArrowheads="1"/>
            </p:cNvSpPr>
            <p:nvPr/>
          </p:nvSpPr>
          <p:spPr bwMode="auto">
            <a:xfrm>
              <a:off x="1256" y="480"/>
              <a:ext cx="3216" cy="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 flipV="1">
              <a:off x="2880" y="0"/>
              <a:ext cx="0" cy="50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6666"/>
                </a:solidFill>
              </a:endParaRP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746500" y="647700"/>
            <a:ext cx="46926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4400" dirty="0">
                <a:solidFill>
                  <a:srgbClr val="CC6600"/>
                </a:solidFill>
                <a:latin typeface="Arial Black" pitchFamily="34" charset="0"/>
              </a:rPr>
              <a:t>Understanding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438400" y="28194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>
              <a:solidFill>
                <a:srgbClr val="006666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66515" y="1279714"/>
            <a:ext cx="91440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b="1" dirty="0" err="1">
                <a:solidFill>
                  <a:srgbClr val="000000"/>
                </a:solidFill>
                <a:latin typeface="Comic Sans MS" pitchFamily="66" charset="0"/>
              </a:rPr>
              <a:t>Uloom</a:t>
            </a:r>
            <a:r>
              <a:rPr lang="en-US" sz="60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b="1" dirty="0" err="1">
                <a:solidFill>
                  <a:srgbClr val="000000"/>
                </a:solidFill>
                <a:latin typeface="Comic Sans MS" pitchFamily="66" charset="0"/>
              </a:rPr>
              <a:t>ul</a:t>
            </a:r>
            <a:r>
              <a:rPr lang="en-US" sz="6000" b="1" dirty="0">
                <a:solidFill>
                  <a:srgbClr val="000000"/>
                </a:solidFill>
                <a:latin typeface="Comic Sans MS" pitchFamily="66" charset="0"/>
              </a:rPr>
              <a:t> Quran</a:t>
            </a: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2804220" y="3630131"/>
            <a:ext cx="6400800" cy="1828800"/>
          </a:xfrm>
          <a:prstGeom prst="ribbon">
            <a:avLst>
              <a:gd name="adj1" fmla="val 12500"/>
              <a:gd name="adj2" fmla="val 50000"/>
            </a:avLst>
          </a:prstGeom>
          <a:gradFill rotWithShape="1">
            <a:gsLst>
              <a:gs pos="0">
                <a:srgbClr val="663300"/>
              </a:gs>
              <a:gs pos="50000">
                <a:srgbClr val="FF9900"/>
              </a:gs>
              <a:gs pos="100000">
                <a:srgbClr val="663300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>
            <a:outerShdw dist="252088" dir="2454863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6666"/>
              </a:solidFill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4300071" y="4175940"/>
            <a:ext cx="3352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mercialScript3" pitchFamily="2" charset="0"/>
              </a:rPr>
              <a:t>Syed Aslam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529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caliphate of Usman (</a:t>
            </a:r>
            <a:r>
              <a:rPr lang="en-GB" b="1" dirty="0" err="1"/>
              <a:t>ra</a:t>
            </a:r>
            <a:r>
              <a:rPr lang="en-GB" b="1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New converts could not recite properly </a:t>
            </a:r>
          </a:p>
          <a:p>
            <a:r>
              <a:rPr lang="en-GB" dirty="0"/>
              <a:t>The hypocrites took undue advantage </a:t>
            </a:r>
          </a:p>
          <a:p>
            <a:r>
              <a:rPr lang="en-GB" dirty="0"/>
              <a:t>Deliberately changed the words of the Quran. </a:t>
            </a:r>
          </a:p>
          <a:p>
            <a:r>
              <a:rPr lang="en-GB" dirty="0"/>
              <a:t>He appointed </a:t>
            </a:r>
            <a:r>
              <a:rPr lang="en-GB" dirty="0" err="1"/>
              <a:t>Hazrat</a:t>
            </a:r>
            <a:r>
              <a:rPr lang="en-GB" dirty="0"/>
              <a:t> Zaid bin </a:t>
            </a:r>
            <a:r>
              <a:rPr lang="en-GB" dirty="0" err="1"/>
              <a:t>Sabit</a:t>
            </a:r>
            <a:r>
              <a:rPr lang="en-GB" dirty="0"/>
              <a:t> (</a:t>
            </a:r>
            <a:r>
              <a:rPr lang="en-GB" dirty="0" err="1"/>
              <a:t>ra</a:t>
            </a:r>
            <a:r>
              <a:rPr lang="en-GB" dirty="0"/>
              <a:t>) </a:t>
            </a:r>
          </a:p>
          <a:p>
            <a:r>
              <a:rPr lang="en-GB" dirty="0"/>
              <a:t>He made the copies of the Quran and distributed </a:t>
            </a:r>
          </a:p>
          <a:p>
            <a:r>
              <a:rPr lang="en-GB" dirty="0"/>
              <a:t>The untrue copies were collected and destroyed. </a:t>
            </a:r>
          </a:p>
        </p:txBody>
      </p:sp>
    </p:spTree>
    <p:extLst>
      <p:ext uri="{BB962C8B-B14F-4D97-AF65-F5344CB8AC3E}">
        <p14:creationId xmlns:p14="http://schemas.microsoft.com/office/powerpoint/2010/main" val="192608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Qualities needed for </a:t>
            </a:r>
            <a:r>
              <a:rPr lang="en-GB" b="1" dirty="0" err="1"/>
              <a:t>Tafseer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Arabic grammar, pronunciation, punctuation </a:t>
            </a:r>
          </a:p>
          <a:p>
            <a:r>
              <a:rPr lang="en-GB" sz="3600" dirty="0"/>
              <a:t>Knowledge of “</a:t>
            </a:r>
            <a:r>
              <a:rPr lang="en-GB" sz="3600" dirty="0" err="1"/>
              <a:t>earab</a:t>
            </a:r>
            <a:r>
              <a:rPr lang="en-GB" sz="3600" dirty="0"/>
              <a:t>”, Background of verses </a:t>
            </a:r>
          </a:p>
          <a:p>
            <a:r>
              <a:rPr lang="en-GB" sz="3600" dirty="0"/>
              <a:t>Abrogating and abrogated verses e.g. wine </a:t>
            </a:r>
          </a:p>
          <a:p>
            <a:r>
              <a:rPr lang="en-GB" sz="3600" dirty="0"/>
              <a:t>Good character, piety and righteousness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9786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Surah </a:t>
            </a:r>
            <a:r>
              <a:rPr lang="en-US" dirty="0" err="1"/>
              <a:t>Baqarah</a:t>
            </a:r>
            <a:r>
              <a:rPr lang="en-US" dirty="0"/>
              <a:t> 2:284-286</a:t>
            </a:r>
          </a:p>
          <a:p>
            <a:r>
              <a:rPr lang="en-US" dirty="0"/>
              <a:t>Surah </a:t>
            </a:r>
            <a:r>
              <a:rPr lang="en-US" dirty="0" err="1"/>
              <a:t>Hujurat</a:t>
            </a:r>
            <a:r>
              <a:rPr lang="en-US" dirty="0"/>
              <a:t> 49:1-18</a:t>
            </a:r>
          </a:p>
          <a:p>
            <a:r>
              <a:rPr lang="en-US" dirty="0"/>
              <a:t>Surah </a:t>
            </a:r>
            <a:r>
              <a:rPr lang="en-US" dirty="0" err="1"/>
              <a:t>Mominoon</a:t>
            </a:r>
            <a:r>
              <a:rPr lang="en-US" dirty="0"/>
              <a:t> 23: 1-11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02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671"/>
            <a:ext cx="12192000" cy="6421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Surah </a:t>
            </a:r>
            <a:r>
              <a:rPr lang="en-US" sz="3200" dirty="0" err="1"/>
              <a:t>Baqarah</a:t>
            </a:r>
            <a:r>
              <a:rPr lang="en-US" sz="3200" dirty="0"/>
              <a:t> Verse 284-286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3299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118"/>
            <a:ext cx="12192000" cy="6252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Surah </a:t>
            </a:r>
            <a:r>
              <a:rPr lang="en-US" sz="3200" dirty="0" err="1"/>
              <a:t>Baqarah</a:t>
            </a:r>
            <a:r>
              <a:rPr lang="en-US" sz="3200" dirty="0"/>
              <a:t> Verse 284-286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93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2850" y="1563658"/>
            <a:ext cx="5376574" cy="4718218"/>
            <a:chOff x="1089025" y="152400"/>
            <a:chExt cx="7132638" cy="6610350"/>
          </a:xfrm>
        </p:grpSpPr>
        <p:pic>
          <p:nvPicPr>
            <p:cNvPr id="6154" name="Picture 10" descr="CalBismillahPla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263" y="685800"/>
              <a:ext cx="5924550" cy="548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7639050" y="152400"/>
              <a:ext cx="581025" cy="6459538"/>
            </a:xfrm>
            <a:prstGeom prst="rect">
              <a:avLst/>
            </a:prstGeom>
            <a:gradFill rotWithShape="1">
              <a:gsLst>
                <a:gs pos="0">
                  <a:srgbClr val="A48E63"/>
                </a:gs>
                <a:gs pos="50000">
                  <a:srgbClr val="F7D695"/>
                </a:gs>
                <a:gs pos="100000">
                  <a:srgbClr val="A48E6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6666"/>
                </a:solidFill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174750" y="152400"/>
              <a:ext cx="7046913" cy="533400"/>
            </a:xfrm>
            <a:prstGeom prst="rect">
              <a:avLst/>
            </a:prstGeom>
            <a:gradFill rotWithShape="1">
              <a:gsLst>
                <a:gs pos="0">
                  <a:srgbClr val="A48E63"/>
                </a:gs>
                <a:gs pos="50000">
                  <a:srgbClr val="F7D695"/>
                </a:gs>
                <a:gs pos="100000">
                  <a:srgbClr val="A48E6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6666"/>
                </a:solidFill>
              </a:endParaRPr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092200" y="152400"/>
              <a:ext cx="627063" cy="6459538"/>
            </a:xfrm>
            <a:prstGeom prst="rect">
              <a:avLst/>
            </a:prstGeom>
            <a:gradFill rotWithShape="1">
              <a:gsLst>
                <a:gs pos="0">
                  <a:srgbClr val="A48E63"/>
                </a:gs>
                <a:gs pos="50000">
                  <a:srgbClr val="F7D695"/>
                </a:gs>
                <a:gs pos="100000">
                  <a:srgbClr val="A48E6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6666"/>
                </a:solidFill>
              </a:endParaRPr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1089025" y="6172200"/>
              <a:ext cx="7132638" cy="590550"/>
            </a:xfrm>
            <a:prstGeom prst="rect">
              <a:avLst/>
            </a:prstGeom>
            <a:gradFill rotWithShape="1">
              <a:gsLst>
                <a:gs pos="0">
                  <a:srgbClr val="A48E63"/>
                </a:gs>
                <a:gs pos="50000">
                  <a:srgbClr val="F7D695"/>
                </a:gs>
                <a:gs pos="100000">
                  <a:srgbClr val="A48E6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6666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707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990164"/>
            <a:ext cx="12192000" cy="48678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It’s a complete code of life</a:t>
            </a:r>
          </a:p>
          <a:p>
            <a:r>
              <a:rPr lang="en-GB" dirty="0"/>
              <a:t>It is a guidance for the entire humanity</a:t>
            </a:r>
          </a:p>
          <a:p>
            <a:r>
              <a:rPr lang="en-GB" dirty="0"/>
              <a:t>The most authentic source of Islamic law</a:t>
            </a:r>
          </a:p>
          <a:p>
            <a:r>
              <a:rPr lang="en-GB" dirty="0"/>
              <a:t>It is the word of Allah</a:t>
            </a:r>
          </a:p>
          <a:p>
            <a:r>
              <a:rPr lang="en-GB" dirty="0"/>
              <a:t>`It’s a revelation from the lord of worlds</a:t>
            </a:r>
          </a:p>
          <a:p>
            <a:r>
              <a:rPr lang="en-GB" dirty="0"/>
              <a:t>It is in the true and genuine form </a:t>
            </a:r>
          </a:p>
          <a:p>
            <a:r>
              <a:rPr lang="en-GB" dirty="0"/>
              <a:t>We have, without doubt, sent down the message; and We will assuredly guard it.” (15:9)</a:t>
            </a:r>
          </a:p>
          <a:p>
            <a:r>
              <a:rPr lang="en-GB" dirty="0"/>
              <a:t>This is an admonition to the people of the whole world”. (81:27)</a:t>
            </a:r>
          </a:p>
          <a:p>
            <a:r>
              <a:rPr lang="en-GB" dirty="0"/>
              <a:t>Quran” means “the most recited”</a:t>
            </a:r>
          </a:p>
          <a:p>
            <a:r>
              <a:rPr lang="en-GB" dirty="0"/>
              <a:t>Before the migration </a:t>
            </a:r>
            <a:r>
              <a:rPr lang="en-GB" dirty="0" err="1"/>
              <a:t>Makki</a:t>
            </a:r>
            <a:r>
              <a:rPr lang="en-GB" dirty="0"/>
              <a:t> </a:t>
            </a:r>
            <a:r>
              <a:rPr lang="en-GB" dirty="0" err="1"/>
              <a:t>Surahs</a:t>
            </a:r>
            <a:endParaRPr lang="en-GB" dirty="0"/>
          </a:p>
          <a:p>
            <a:r>
              <a:rPr lang="en-GB" dirty="0"/>
              <a:t>After the migration </a:t>
            </a:r>
            <a:r>
              <a:rPr lang="en-GB" dirty="0" err="1"/>
              <a:t>Madani</a:t>
            </a:r>
            <a:r>
              <a:rPr lang="en-GB" dirty="0"/>
              <a:t> </a:t>
            </a:r>
            <a:r>
              <a:rPr lang="en-GB" dirty="0" err="1"/>
              <a:t>Surahs</a:t>
            </a:r>
            <a:endParaRPr lang="en-GB" dirty="0"/>
          </a:p>
          <a:p>
            <a:r>
              <a:rPr lang="en-GB" dirty="0"/>
              <a:t>90 </a:t>
            </a:r>
            <a:r>
              <a:rPr lang="en-GB" dirty="0" err="1"/>
              <a:t>Makki</a:t>
            </a:r>
            <a:r>
              <a:rPr lang="en-GB" dirty="0"/>
              <a:t> 24 </a:t>
            </a:r>
            <a:r>
              <a:rPr lang="en-GB" dirty="0" err="1"/>
              <a:t>Madni</a:t>
            </a:r>
            <a:r>
              <a:rPr lang="en-GB" dirty="0"/>
              <a:t> </a:t>
            </a:r>
            <a:r>
              <a:rPr lang="en-GB" dirty="0" err="1"/>
              <a:t>Surahs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65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People’s response to the Quran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655550" cy="3599316"/>
          </a:xfrm>
        </p:spPr>
        <p:txBody>
          <a:bodyPr/>
          <a:lstStyle/>
          <a:p>
            <a:r>
              <a:rPr lang="en-GB" dirty="0" err="1"/>
              <a:t>Quraish</a:t>
            </a:r>
            <a:r>
              <a:rPr lang="en-GB" dirty="0"/>
              <a:t> used to Make fun of the verses </a:t>
            </a:r>
          </a:p>
          <a:p>
            <a:r>
              <a:rPr lang="en-GB" dirty="0"/>
              <a:t>Put fingers into their ears </a:t>
            </a:r>
          </a:p>
          <a:p>
            <a:r>
              <a:rPr lang="en-GB" dirty="0"/>
              <a:t>Come in the night to listen to the Quran</a:t>
            </a:r>
          </a:p>
          <a:p>
            <a:r>
              <a:rPr lang="en-GB" dirty="0"/>
              <a:t>Prophet (saw) recited Surah </a:t>
            </a:r>
            <a:r>
              <a:rPr lang="en-GB" dirty="0" err="1"/>
              <a:t>Najam</a:t>
            </a:r>
            <a:r>
              <a:rPr lang="en-GB" dirty="0"/>
              <a:t> and when he reached at the last verse</a:t>
            </a:r>
          </a:p>
          <a:p>
            <a:r>
              <a:rPr lang="en-GB" dirty="0"/>
              <a:t>They taunted when revelation sopped </a:t>
            </a:r>
          </a:p>
          <a:p>
            <a:r>
              <a:rPr lang="en-GB" dirty="0"/>
              <a:t>Some believed that Quran could not be wrong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53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the Quran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2084294"/>
            <a:ext cx="11779624" cy="4773705"/>
          </a:xfrm>
        </p:spPr>
        <p:txBody>
          <a:bodyPr>
            <a:normAutofit fontScale="92500"/>
          </a:bodyPr>
          <a:lstStyle/>
          <a:p>
            <a:pPr lvl="0"/>
            <a:r>
              <a:rPr lang="en-GB" dirty="0"/>
              <a:t>Primary source </a:t>
            </a:r>
          </a:p>
          <a:p>
            <a:pPr lvl="0"/>
            <a:r>
              <a:rPr lang="en-GB" dirty="0"/>
              <a:t>The last and the latest book of Allah</a:t>
            </a:r>
          </a:p>
          <a:p>
            <a:pPr lvl="0"/>
            <a:r>
              <a:rPr lang="en-GB" dirty="0"/>
              <a:t>Complete code of life </a:t>
            </a:r>
          </a:p>
          <a:p>
            <a:pPr lvl="0"/>
            <a:r>
              <a:rPr lang="en-GB" dirty="0"/>
              <a:t>Guidance for entire humanity</a:t>
            </a:r>
          </a:p>
          <a:p>
            <a:pPr lvl="0"/>
            <a:r>
              <a:rPr lang="en-GB" dirty="0"/>
              <a:t>The most authentic source of Islamic law</a:t>
            </a:r>
          </a:p>
          <a:p>
            <a:pPr lvl="0"/>
            <a:r>
              <a:rPr lang="en-GB" dirty="0"/>
              <a:t>The word of </a:t>
            </a:r>
            <a:r>
              <a:rPr lang="en-GB" dirty="0" err="1"/>
              <a:t>allah</a:t>
            </a:r>
            <a:endParaRPr lang="en-GB" dirty="0"/>
          </a:p>
          <a:p>
            <a:pPr lvl="0"/>
            <a:r>
              <a:rPr lang="en-GB" dirty="0"/>
              <a:t>“o mankind if you are in doubt about it come up with a single verse like it”</a:t>
            </a:r>
          </a:p>
          <a:p>
            <a:pPr lvl="0"/>
            <a:r>
              <a:rPr lang="en-GB" dirty="0"/>
              <a:t>In the true and genuine form as </a:t>
            </a:r>
            <a:r>
              <a:rPr lang="en-GB" dirty="0" err="1"/>
              <a:t>allah</a:t>
            </a:r>
            <a:r>
              <a:rPr lang="en-GB" dirty="0"/>
              <a:t> revealed </a:t>
            </a:r>
          </a:p>
          <a:p>
            <a:pPr lvl="0"/>
            <a:r>
              <a:rPr lang="en-GB" dirty="0"/>
              <a:t>“We have, without doubt, sent down the message; and we will assuredly guard it.” (15:9)</a:t>
            </a:r>
          </a:p>
          <a:p>
            <a:pPr lvl="0"/>
            <a:r>
              <a:rPr lang="en-GB" dirty="0"/>
              <a:t>“This is an admonition to the people of the whole world”. (81:27). </a:t>
            </a:r>
          </a:p>
          <a:p>
            <a:pPr lvl="0"/>
            <a:r>
              <a:rPr lang="en-GB" dirty="0"/>
              <a:t>In a living language thus easy to understand till today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2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Miracles of the Quran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miracle of 19</a:t>
            </a:r>
          </a:p>
          <a:p>
            <a:r>
              <a:rPr lang="en-US" dirty="0"/>
              <a:t>The event of Abdullah bin Salam</a:t>
            </a:r>
          </a:p>
          <a:p>
            <a:r>
              <a:rPr lang="en-US" dirty="0"/>
              <a:t>The event of Surah Jinn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2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Revelation of the Quran between 610-632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revelation in Hira when he was 40</a:t>
            </a:r>
          </a:p>
          <a:p>
            <a:r>
              <a:rPr lang="en-GB" dirty="0"/>
              <a:t>Surah al-</a:t>
            </a:r>
            <a:r>
              <a:rPr lang="en-GB" dirty="0" err="1"/>
              <a:t>Alaq</a:t>
            </a:r>
            <a:r>
              <a:rPr lang="en-GB" dirty="0"/>
              <a:t> (96.1-5) </a:t>
            </a:r>
          </a:p>
          <a:p>
            <a:r>
              <a:rPr lang="en-GB" dirty="0"/>
              <a:t>“</a:t>
            </a:r>
            <a:r>
              <a:rPr lang="en-GB" i="1" dirty="0" err="1"/>
              <a:t>Fatrat-ul-Wahy</a:t>
            </a:r>
            <a:r>
              <a:rPr lang="en-GB" dirty="0"/>
              <a:t>”–discontinuation of revelation</a:t>
            </a:r>
          </a:p>
          <a:p>
            <a:r>
              <a:rPr lang="en-GB" dirty="0"/>
              <a:t>On this Surah </a:t>
            </a:r>
            <a:r>
              <a:rPr lang="en-GB" dirty="0" err="1"/>
              <a:t>Duha</a:t>
            </a:r>
            <a:r>
              <a:rPr lang="en-GB" dirty="0"/>
              <a:t> revealed</a:t>
            </a:r>
          </a:p>
          <a:p>
            <a:r>
              <a:rPr lang="en-GB" dirty="0"/>
              <a:t>Total period of 23 years</a:t>
            </a:r>
          </a:p>
          <a:p>
            <a:r>
              <a:rPr lang="en-GB" dirty="0"/>
              <a:t>“Today I have completed the religion and perfected My </a:t>
            </a:r>
            <a:r>
              <a:rPr lang="en-GB" dirty="0" err="1"/>
              <a:t>blesssings</a:t>
            </a:r>
            <a:r>
              <a:rPr lang="en-GB" dirty="0"/>
              <a:t> upon you,” (Quran)</a:t>
            </a:r>
          </a:p>
          <a:p>
            <a:r>
              <a:rPr lang="en-GB" dirty="0"/>
              <a:t>Arrival of </a:t>
            </a:r>
            <a:r>
              <a:rPr lang="en-GB" dirty="0" err="1"/>
              <a:t>Jibrail</a:t>
            </a:r>
            <a:r>
              <a:rPr lang="en-GB" dirty="0"/>
              <a:t> (as) was not under his control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33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Modes of revelation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03612"/>
            <a:ext cx="11381691" cy="48543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Appearance of </a:t>
            </a:r>
            <a:r>
              <a:rPr lang="en-GB" dirty="0" err="1"/>
              <a:t>Hazrat</a:t>
            </a:r>
            <a:r>
              <a:rPr lang="en-GB" dirty="0"/>
              <a:t> </a:t>
            </a:r>
            <a:r>
              <a:rPr lang="en-GB" dirty="0" err="1"/>
              <a:t>Dahya</a:t>
            </a:r>
            <a:r>
              <a:rPr lang="en-GB" dirty="0"/>
              <a:t> Kalbi (</a:t>
            </a:r>
            <a:r>
              <a:rPr lang="en-GB" dirty="0" err="1"/>
              <a:t>ra</a:t>
            </a:r>
            <a:r>
              <a:rPr lang="en-GB" dirty="0"/>
              <a:t>)</a:t>
            </a:r>
          </a:p>
          <a:p>
            <a:r>
              <a:rPr lang="en-GB" dirty="0"/>
              <a:t>During sleep while sometimes </a:t>
            </a:r>
          </a:p>
          <a:p>
            <a:r>
              <a:rPr lang="en-GB" dirty="0"/>
              <a:t>When he was all alone and group of companions </a:t>
            </a:r>
          </a:p>
          <a:p>
            <a:r>
              <a:rPr lang="en-GB" dirty="0"/>
              <a:t>The sound of ringing of bells. </a:t>
            </a:r>
          </a:p>
          <a:p>
            <a:r>
              <a:rPr lang="en-GB" dirty="0"/>
              <a:t>Pressure of revelation, Camel would sit on the ground </a:t>
            </a:r>
          </a:p>
          <a:p>
            <a:r>
              <a:rPr lang="en-GB" dirty="0"/>
              <a:t>Zaid felt that his bone would crack </a:t>
            </a:r>
          </a:p>
          <a:p>
            <a:r>
              <a:rPr lang="en-GB" dirty="0"/>
              <a:t>Would move his lips quickly during revelation “don’t move your lips quickly” </a:t>
            </a:r>
          </a:p>
          <a:p>
            <a:r>
              <a:rPr lang="en-GB" dirty="0"/>
              <a:t>Short Surah revealed as a whole, Long </a:t>
            </a:r>
            <a:r>
              <a:rPr lang="en-GB" dirty="0" err="1"/>
              <a:t>surahs</a:t>
            </a:r>
            <a:r>
              <a:rPr lang="en-GB" dirty="0"/>
              <a:t> revealed in patches</a:t>
            </a:r>
          </a:p>
          <a:p>
            <a:r>
              <a:rPr lang="en-GB" dirty="0" err="1"/>
              <a:t>Jibril</a:t>
            </a:r>
            <a:r>
              <a:rPr lang="en-GB" dirty="0"/>
              <a:t> (as) would tell the proper location </a:t>
            </a:r>
          </a:p>
          <a:p>
            <a:r>
              <a:rPr lang="en-GB" dirty="0"/>
              <a:t>At completion of a Surah, </a:t>
            </a:r>
            <a:r>
              <a:rPr lang="en-GB" dirty="0" err="1"/>
              <a:t>Jibril</a:t>
            </a:r>
            <a:r>
              <a:rPr lang="en-GB" dirty="0"/>
              <a:t> (as) would inform the name and location of the Surah </a:t>
            </a:r>
          </a:p>
          <a:p>
            <a:r>
              <a:rPr lang="en-GB" dirty="0"/>
              <a:t>The Prophet (saw) would convey to companions. </a:t>
            </a:r>
          </a:p>
          <a:p>
            <a:r>
              <a:rPr lang="en-GB" dirty="0"/>
              <a:t>Preserved on bones, leaves, leather and stones. </a:t>
            </a:r>
          </a:p>
          <a:p>
            <a:r>
              <a:rPr lang="en-GB" dirty="0"/>
              <a:t>Quran was preserved but not compiled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83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caliphate of Abu Bakr (</a:t>
            </a:r>
            <a:r>
              <a:rPr lang="en-GB" b="1" dirty="0" err="1"/>
              <a:t>ra</a:t>
            </a:r>
            <a:r>
              <a:rPr lang="en-GB" b="1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70846"/>
            <a:ext cx="12191999" cy="4921623"/>
          </a:xfrm>
        </p:spPr>
        <p:txBody>
          <a:bodyPr>
            <a:normAutofit/>
          </a:bodyPr>
          <a:lstStyle/>
          <a:p>
            <a:r>
              <a:rPr lang="en-GB" dirty="0"/>
              <a:t>Many </a:t>
            </a:r>
            <a:r>
              <a:rPr lang="en-GB" dirty="0" err="1"/>
              <a:t>Huffaz</a:t>
            </a:r>
            <a:r>
              <a:rPr lang="en-GB" dirty="0"/>
              <a:t> martyred in battle of </a:t>
            </a:r>
            <a:r>
              <a:rPr lang="en-GB" dirty="0" err="1"/>
              <a:t>Yamama</a:t>
            </a:r>
            <a:r>
              <a:rPr lang="en-GB" dirty="0"/>
              <a:t> </a:t>
            </a:r>
          </a:p>
          <a:p>
            <a:r>
              <a:rPr lang="en-GB" dirty="0"/>
              <a:t>Umar (</a:t>
            </a:r>
            <a:r>
              <a:rPr lang="en-GB" dirty="0" err="1"/>
              <a:t>ra</a:t>
            </a:r>
            <a:r>
              <a:rPr lang="en-GB" dirty="0"/>
              <a:t>) suggested compilation </a:t>
            </a:r>
          </a:p>
          <a:p>
            <a:r>
              <a:rPr lang="en-GB" dirty="0"/>
              <a:t>Abu Bakr (</a:t>
            </a:r>
            <a:r>
              <a:rPr lang="en-GB" dirty="0" err="1"/>
              <a:t>ra</a:t>
            </a:r>
            <a:r>
              <a:rPr lang="en-GB" dirty="0"/>
              <a:t>) was reluctant Later convinced </a:t>
            </a:r>
          </a:p>
          <a:p>
            <a:r>
              <a:rPr lang="en-GB" dirty="0"/>
              <a:t>Zaid bin </a:t>
            </a:r>
            <a:r>
              <a:rPr lang="en-GB" dirty="0" err="1"/>
              <a:t>Sabit</a:t>
            </a:r>
            <a:r>
              <a:rPr lang="en-GB" dirty="0"/>
              <a:t> (</a:t>
            </a:r>
            <a:r>
              <a:rPr lang="en-GB" dirty="0" err="1"/>
              <a:t>ra</a:t>
            </a:r>
            <a:r>
              <a:rPr lang="en-GB" dirty="0"/>
              <a:t>) was appointed </a:t>
            </a:r>
          </a:p>
          <a:p>
            <a:r>
              <a:rPr lang="en-GB" dirty="0"/>
              <a:t>“To shift a mountain from one place to another, it would have been an easier task for me rather than to compile the verses of glorious Quran.”</a:t>
            </a:r>
          </a:p>
          <a:p>
            <a:r>
              <a:rPr lang="en-GB" dirty="0"/>
              <a:t>Accepted only if they were contributed by at least two companions in written form </a:t>
            </a:r>
          </a:p>
          <a:p>
            <a:r>
              <a:rPr lang="en-GB" dirty="0"/>
              <a:t>Compared it with the memory of </a:t>
            </a:r>
            <a:r>
              <a:rPr lang="en-GB" dirty="0" err="1"/>
              <a:t>Huffaz</a:t>
            </a:r>
            <a:endParaRPr lang="en-GB" dirty="0"/>
          </a:p>
          <a:p>
            <a:r>
              <a:rPr lang="en-GB" dirty="0"/>
              <a:t>Completed within six months only</a:t>
            </a:r>
          </a:p>
          <a:p>
            <a:r>
              <a:rPr lang="en-GB" dirty="0"/>
              <a:t>Original Quran given to </a:t>
            </a:r>
            <a:r>
              <a:rPr lang="en-GB" dirty="0" err="1"/>
              <a:t>Hazrat</a:t>
            </a:r>
            <a:r>
              <a:rPr lang="en-GB" dirty="0"/>
              <a:t> Abu Bakr (</a:t>
            </a:r>
            <a:r>
              <a:rPr lang="en-GB" dirty="0" err="1"/>
              <a:t>ra</a:t>
            </a:r>
            <a:r>
              <a:rPr lang="en-GB" dirty="0"/>
              <a:t>) who handed over it to </a:t>
            </a:r>
            <a:r>
              <a:rPr lang="en-GB" dirty="0" err="1"/>
              <a:t>Hazrat</a:t>
            </a:r>
            <a:r>
              <a:rPr lang="en-GB" dirty="0"/>
              <a:t> </a:t>
            </a:r>
            <a:r>
              <a:rPr lang="en-GB" dirty="0" err="1"/>
              <a:t>Hafsa</a:t>
            </a:r>
            <a:r>
              <a:rPr lang="en-GB" dirty="0"/>
              <a:t> (</a:t>
            </a:r>
            <a:r>
              <a:rPr lang="en-GB" dirty="0" err="1"/>
              <a:t>ra</a:t>
            </a:r>
            <a:r>
              <a:rPr lang="en-GB" dirty="0"/>
              <a:t>) </a:t>
            </a:r>
          </a:p>
          <a:p>
            <a:r>
              <a:rPr lang="en-GB" dirty="0"/>
              <a:t>This Quran is known as </a:t>
            </a:r>
            <a:r>
              <a:rPr lang="en-GB" dirty="0" err="1"/>
              <a:t>Mushaf</a:t>
            </a:r>
            <a:r>
              <a:rPr lang="en-GB" dirty="0"/>
              <a:t>-e-</a:t>
            </a:r>
            <a:r>
              <a:rPr lang="en-GB" dirty="0" err="1"/>
              <a:t>Hafsa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566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rdoors.p3d 0"/>
  <p:tag name="POWER3D OPTIONS" val="Medium "/>
  <p:tag name="POWER3D IMAGE0" val="PWRTRANS.TGA"/>
  <p:tag name="POWER3D SOUND" val="Creaking Door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rdoors.p3d 0"/>
  <p:tag name="POWER3D OPTIONS" val="Medium "/>
  <p:tag name="POWER3D IMAGE0" val="PWRTRANS.TGA"/>
  <p:tag name="POWER3D SOUND" val="Creaking Doors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Capsules">
  <a:themeElements>
    <a:clrScheme name="Capsules 10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FFFFFF"/>
      </a:hlink>
      <a:folHlink>
        <a:srgbClr val="006666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3366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6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80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7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66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8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3366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6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80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7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66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8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00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FFFFF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1238</TotalTime>
  <Words>708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Comic Sans MS</vt:lpstr>
      <vt:lpstr>CommercialScript3</vt:lpstr>
      <vt:lpstr>Edwardian Script ITC</vt:lpstr>
      <vt:lpstr>Times New Roman</vt:lpstr>
      <vt:lpstr>Trebuchet MS</vt:lpstr>
      <vt:lpstr>Wingdings</vt:lpstr>
      <vt:lpstr>Berlin</vt:lpstr>
      <vt:lpstr>Capsules</vt:lpstr>
      <vt:lpstr>PowerPoint Presentation</vt:lpstr>
      <vt:lpstr>PowerPoint Presentation</vt:lpstr>
      <vt:lpstr>Introduction</vt:lpstr>
      <vt:lpstr>People’s response to the Quran</vt:lpstr>
      <vt:lpstr>Characteristics of the Quran</vt:lpstr>
      <vt:lpstr>Miracles of the Quran</vt:lpstr>
      <vt:lpstr>Revelation of the Quran between 610-632</vt:lpstr>
      <vt:lpstr>Modes of revelation</vt:lpstr>
      <vt:lpstr>The caliphate of Abu Bakr (ra)</vt:lpstr>
      <vt:lpstr>The caliphate of Usman (ra)</vt:lpstr>
      <vt:lpstr>Qualities needed for Tafseer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Delayed Prayer</dc:title>
  <dc:creator>Sir Aslam</dc:creator>
  <cp:lastModifiedBy>Aslam Perwaiz Teacher O Level S035- PAF Chapter Karachi</cp:lastModifiedBy>
  <cp:revision>43</cp:revision>
  <dcterms:created xsi:type="dcterms:W3CDTF">2017-08-29T16:44:31Z</dcterms:created>
  <dcterms:modified xsi:type="dcterms:W3CDTF">2020-10-20T03:23:32Z</dcterms:modified>
</cp:coreProperties>
</file>