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2" autoAdjust="0"/>
    <p:restoredTop sz="94660"/>
  </p:normalViewPr>
  <p:slideViewPr>
    <p:cSldViewPr snapToGrid="0">
      <p:cViewPr varScale="1">
        <p:scale>
          <a:sx n="74" d="100"/>
          <a:sy n="74" d="100"/>
        </p:scale>
        <p:origin x="54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5/4/2021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5/4/2021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5/4/2021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5/4/2021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5/4/2021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a:sym typeface="+mn-ea"/>
              </a:rPr>
              <a:t>Object Oriented Programming</a:t>
            </a:r>
            <a:br>
              <a:rPr lang="en-US" sz="3200" dirty="0">
                <a:sym typeface="+mn-ea"/>
              </a:rPr>
            </a:br>
            <a:r>
              <a:rPr lang="en-US" sz="3200" dirty="0">
                <a:sym typeface="+mn-ea"/>
              </a:rPr>
              <a:t>Lab #</a:t>
            </a:r>
            <a:r>
              <a:rPr lang="en-US" sz="3200" dirty="0" smtClean="0">
                <a:sym typeface="+mn-ea"/>
              </a:rPr>
              <a:t>08</a:t>
            </a:r>
            <a:r>
              <a:rPr lang="en-US" sz="3200" dirty="0">
                <a:sym typeface="+mn-ea"/>
              </a:rPr>
              <a:t/>
            </a:r>
            <a:br>
              <a:rPr lang="en-US" sz="3200" dirty="0">
                <a:sym typeface="+mn-ea"/>
              </a:rPr>
            </a:br>
            <a:r>
              <a:rPr lang="en-US" sz="3200" b="1" dirty="0">
                <a:sym typeface="+mn-ea"/>
              </a:rPr>
              <a:t>Polymorphism in Java</a:t>
            </a:r>
            <a:r>
              <a:rPr lang="en-US" sz="3200" b="1" dirty="0"/>
              <a:t/>
            </a:r>
            <a:br>
              <a:rPr lang="en-US" sz="3200" b="1" dirty="0"/>
            </a:br>
            <a:endParaRPr lang="en-US" sz="3200" dirty="0"/>
          </a:p>
        </p:txBody>
      </p:sp>
      <p:sp>
        <p:nvSpPr>
          <p:cNvPr id="3" name="Subtitle 2"/>
          <p:cNvSpPr>
            <a:spLocks noGrp="1"/>
          </p:cNvSpPr>
          <p:nvPr>
            <p:ph type="subTitle" idx="1"/>
          </p:nvPr>
        </p:nvSpPr>
        <p:spPr/>
        <p:txBody>
          <a:bodyPr/>
          <a:lstStyle/>
          <a:p>
            <a:r>
              <a:rPr lang="en-US"/>
              <a:t>ENGR. SANIYA SARIM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a:t>
            </a:r>
          </a:p>
        </p:txBody>
      </p:sp>
      <p:pic>
        <p:nvPicPr>
          <p:cNvPr id="4" name="Content Placeholder 3"/>
          <p:cNvPicPr>
            <a:picLocks noGrp="1" noChangeAspect="1"/>
          </p:cNvPicPr>
          <p:nvPr>
            <p:ph idx="1"/>
          </p:nvPr>
        </p:nvPicPr>
        <p:blipFill>
          <a:blip r:embed="rId2"/>
          <a:stretch>
            <a:fillRect/>
          </a:stretch>
        </p:blipFill>
        <p:spPr>
          <a:xfrm>
            <a:off x="2007870" y="1553845"/>
            <a:ext cx="8432800" cy="46228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Explanation</a:t>
            </a:r>
          </a:p>
        </p:txBody>
      </p:sp>
      <p:sp>
        <p:nvSpPr>
          <p:cNvPr id="3" name="Content Placeholder 2"/>
          <p:cNvSpPr>
            <a:spLocks noGrp="1"/>
          </p:cNvSpPr>
          <p:nvPr>
            <p:ph idx="1"/>
          </p:nvPr>
        </p:nvSpPr>
        <p:spPr/>
        <p:txBody>
          <a:bodyPr/>
          <a:lstStyle/>
          <a:p>
            <a:r>
              <a:rPr lang="en-US"/>
              <a:t>In this example we have two classes ABC and XYZ. ABC is a parent class and XYZ is a child class. The child class is overriding the method myMethod() of parent class. In this example we have child class object assigned to the parent class reference so in order to determine which method would be called, the type of the object would be determined at run-time. It is the type of object that determines which version of the method would be called (not the type of reference).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Output</a:t>
            </a:r>
          </a:p>
        </p:txBody>
      </p:sp>
      <p:pic>
        <p:nvPicPr>
          <p:cNvPr id="4" name="Content Placeholder 3"/>
          <p:cNvPicPr>
            <a:picLocks noGrp="1" noChangeAspect="1"/>
          </p:cNvPicPr>
          <p:nvPr>
            <p:ph idx="1"/>
          </p:nvPr>
        </p:nvPicPr>
        <p:blipFill>
          <a:blip r:embed="rId2"/>
          <a:stretch>
            <a:fillRect/>
          </a:stretch>
        </p:blipFill>
        <p:spPr>
          <a:xfrm>
            <a:off x="1238250" y="1691005"/>
            <a:ext cx="4667885" cy="13030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Few more overriding examples:</a:t>
            </a:r>
          </a:p>
        </p:txBody>
      </p:sp>
      <p:pic>
        <p:nvPicPr>
          <p:cNvPr id="4" name="Content Placeholder 3"/>
          <p:cNvPicPr>
            <a:picLocks noGrp="1" noChangeAspect="1"/>
          </p:cNvPicPr>
          <p:nvPr>
            <p:ph idx="1"/>
          </p:nvPr>
        </p:nvPicPr>
        <p:blipFill>
          <a:blip r:embed="rId2"/>
          <a:stretch>
            <a:fillRect/>
          </a:stretch>
        </p:blipFill>
        <p:spPr>
          <a:xfrm>
            <a:off x="1193800" y="1691005"/>
            <a:ext cx="7182485" cy="4458970"/>
          </a:xfrm>
          <a:prstGeom prst="rect">
            <a:avLst/>
          </a:prstGeom>
        </p:spPr>
      </p:pic>
      <p:sp>
        <p:nvSpPr>
          <p:cNvPr id="5" name="Text Box 4"/>
          <p:cNvSpPr txBox="1"/>
          <p:nvPr/>
        </p:nvSpPr>
        <p:spPr>
          <a:xfrm>
            <a:off x="8376285" y="1847215"/>
            <a:ext cx="2977515" cy="2584450"/>
          </a:xfrm>
          <a:prstGeom prst="rect">
            <a:avLst/>
          </a:prstGeom>
          <a:noFill/>
        </p:spPr>
        <p:txBody>
          <a:bodyPr wrap="square" rtlCol="0" anchor="t">
            <a:spAutoFit/>
          </a:bodyPr>
          <a:lstStyle/>
          <a:p>
            <a:r>
              <a:rPr lang="en-US"/>
              <a:t>In the third case the method of child class is to be executed because which method is to be executed is determined by the type of object and since the object belongs to the child class, the child class version of myMethod() is called.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Exercise</a:t>
            </a:r>
          </a:p>
        </p:txBody>
      </p:sp>
      <p:sp>
        <p:nvSpPr>
          <p:cNvPr id="3" name="Content Placeholder 2"/>
          <p:cNvSpPr>
            <a:spLocks noGrp="1"/>
          </p:cNvSpPr>
          <p:nvPr>
            <p:ph idx="1"/>
          </p:nvPr>
        </p:nvSpPr>
        <p:spPr/>
        <p:txBody>
          <a:bodyPr/>
          <a:lstStyle/>
          <a:p>
            <a:r>
              <a:rPr lang="en-US"/>
              <a:t>Create an Employee class with name , address and number as private instance variables of that class</a:t>
            </a:r>
          </a:p>
          <a:p>
            <a:r>
              <a:rPr lang="en-US"/>
              <a:t>Use a constructor to initialize these instance variables</a:t>
            </a:r>
          </a:p>
          <a:p>
            <a:r>
              <a:rPr lang="en-US"/>
              <a:t>Create a mailCheck  method in employee class that prints “Mailing check to employee name and address</a:t>
            </a:r>
          </a:p>
          <a:p>
            <a:r>
              <a:rPr lang="en-US"/>
              <a:t>Create a toString method that return name , address and number of the employee</a:t>
            </a:r>
          </a:p>
          <a:p>
            <a:r>
              <a:rPr lang="en-US"/>
              <a:t>Design Accessor and Mutator methods for private variables.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Exercise cont..</a:t>
            </a:r>
          </a:p>
        </p:txBody>
      </p:sp>
      <p:sp>
        <p:nvSpPr>
          <p:cNvPr id="3" name="Content Placeholder 2"/>
          <p:cNvSpPr>
            <a:spLocks noGrp="1"/>
          </p:cNvSpPr>
          <p:nvPr>
            <p:ph idx="1"/>
          </p:nvPr>
        </p:nvSpPr>
        <p:spPr/>
        <p:txBody>
          <a:bodyPr>
            <a:normAutofit lnSpcReduction="10000"/>
          </a:bodyPr>
          <a:lstStyle/>
          <a:p>
            <a:r>
              <a:rPr lang="en-US" dirty="0"/>
              <a:t>Create  a salary class that inherits the Employee class with an additional private instance variable as salary.</a:t>
            </a:r>
          </a:p>
          <a:p>
            <a:r>
              <a:rPr lang="en-US" dirty="0"/>
              <a:t>Create a constructor to initialize the instance </a:t>
            </a:r>
            <a:r>
              <a:rPr lang="en-US" dirty="0" err="1"/>
              <a:t>variables.Also</a:t>
            </a:r>
            <a:r>
              <a:rPr lang="en-US" dirty="0"/>
              <a:t> make use of parent class constructor and </a:t>
            </a:r>
            <a:r>
              <a:rPr lang="en-US" dirty="0" err="1"/>
              <a:t>mutator</a:t>
            </a:r>
            <a:r>
              <a:rPr lang="en-US" dirty="0"/>
              <a:t> method to set the salary .</a:t>
            </a:r>
          </a:p>
          <a:p>
            <a:r>
              <a:rPr lang="en-US" dirty="0"/>
              <a:t>Override the </a:t>
            </a:r>
            <a:r>
              <a:rPr lang="en-US" dirty="0" err="1"/>
              <a:t>mailCheck</a:t>
            </a:r>
            <a:r>
              <a:rPr lang="en-US" dirty="0"/>
              <a:t> method that prints the following</a:t>
            </a:r>
          </a:p>
          <a:p>
            <a:r>
              <a:rPr lang="en-US" dirty="0"/>
              <a:t>“Within </a:t>
            </a:r>
            <a:r>
              <a:rPr lang="en-US" dirty="0" err="1"/>
              <a:t>MailCheck</a:t>
            </a:r>
            <a:r>
              <a:rPr lang="en-US" dirty="0"/>
              <a:t> of  Salary class”</a:t>
            </a:r>
          </a:p>
          <a:p>
            <a:r>
              <a:rPr lang="en-US" dirty="0"/>
              <a:t>“Mailing check to Ali with salary 45000”</a:t>
            </a:r>
          </a:p>
          <a:p>
            <a:r>
              <a:rPr lang="en-US" dirty="0"/>
              <a:t>Design Accessor and </a:t>
            </a:r>
            <a:r>
              <a:rPr lang="en-US" dirty="0" err="1"/>
              <a:t>Mutator</a:t>
            </a:r>
            <a:r>
              <a:rPr lang="en-US" dirty="0"/>
              <a:t> method for private variable</a:t>
            </a:r>
          </a:p>
          <a:p>
            <a:r>
              <a:rPr lang="en-US" dirty="0"/>
              <a:t>Create a </a:t>
            </a:r>
            <a:r>
              <a:rPr lang="en-US" dirty="0" err="1"/>
              <a:t>computePay</a:t>
            </a:r>
            <a:r>
              <a:rPr lang="en-US" dirty="0"/>
              <a:t> method that prints” Computing salary pay for Ali”. This method should return salary after dividing it by 52.</a:t>
            </a:r>
          </a:p>
          <a:p>
            <a:endParaRPr lang="en-US" dirty="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Exercise cont..</a:t>
            </a:r>
          </a:p>
        </p:txBody>
      </p:sp>
      <p:sp>
        <p:nvSpPr>
          <p:cNvPr id="3" name="Content Placeholder 2"/>
          <p:cNvSpPr>
            <a:spLocks noGrp="1"/>
          </p:cNvSpPr>
          <p:nvPr>
            <p:ph idx="1"/>
          </p:nvPr>
        </p:nvSpPr>
        <p:spPr/>
        <p:txBody>
          <a:bodyPr/>
          <a:lstStyle/>
          <a:p>
            <a:r>
              <a:rPr lang="en-US"/>
              <a:t>Institiate two salary objects , one using salary reference and other using employee reference.</a:t>
            </a:r>
          </a:p>
          <a:p>
            <a:r>
              <a:rPr lang="en-US"/>
              <a:t>Invoke mailCheck method by using salary and employee reference both.Display a message that determines which mailCheck method has been invoked( which reference is used?).</a:t>
            </a:r>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Java Polymorphism</a:t>
            </a:r>
          </a:p>
        </p:txBody>
      </p:sp>
      <p:sp>
        <p:nvSpPr>
          <p:cNvPr id="3" name="Content Placeholder 2"/>
          <p:cNvSpPr>
            <a:spLocks noGrp="1"/>
          </p:cNvSpPr>
          <p:nvPr>
            <p:ph idx="1"/>
          </p:nvPr>
        </p:nvSpPr>
        <p:spPr/>
        <p:txBody>
          <a:bodyPr/>
          <a:lstStyle/>
          <a:p>
            <a:r>
              <a:rPr lang="en-US"/>
              <a:t>Polymorphism means "many forms", and it occurs when we have many classes that are related to each other by inheritance.</a:t>
            </a:r>
          </a:p>
          <a:p>
            <a:r>
              <a:rPr lang="en-US"/>
              <a:t> Inheritance lets us inherit attributes and methods from another class. Polymorphism uses those methods to perform different tasks. This allows us to perform a single action in different ways.</a:t>
            </a:r>
          </a:p>
          <a:p>
            <a:r>
              <a:rPr lang="en-US"/>
              <a:t>For example, think of a superclass called Animal that has a method called animalSound(). Subclasses of Animals could be Pigs, Cats, Dogs, Birds - And they also have their own implementation of an animal sound (the pig oinks, and the cat meows, etc.):</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a:t>
            </a:r>
          </a:p>
        </p:txBody>
      </p:sp>
      <p:pic>
        <p:nvPicPr>
          <p:cNvPr id="4" name="Content Placeholder 3"/>
          <p:cNvPicPr>
            <a:picLocks noGrp="1" noChangeAspect="1"/>
          </p:cNvPicPr>
          <p:nvPr>
            <p:ph idx="1"/>
          </p:nvPr>
        </p:nvPicPr>
        <p:blipFill>
          <a:blip r:embed="rId2"/>
          <a:stretch>
            <a:fillRect/>
          </a:stretch>
        </p:blipFill>
        <p:spPr>
          <a:xfrm>
            <a:off x="1003935" y="1316990"/>
            <a:ext cx="8557260" cy="509333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Main Method Implementation</a:t>
            </a:r>
          </a:p>
        </p:txBody>
      </p:sp>
      <p:pic>
        <p:nvPicPr>
          <p:cNvPr id="4" name="Content Placeholder 3"/>
          <p:cNvPicPr>
            <a:picLocks noGrp="1" noChangeAspect="1"/>
          </p:cNvPicPr>
          <p:nvPr>
            <p:ph idx="1"/>
          </p:nvPr>
        </p:nvPicPr>
        <p:blipFill>
          <a:blip r:embed="rId2"/>
          <a:stretch>
            <a:fillRect/>
          </a:stretch>
        </p:blipFill>
        <p:spPr>
          <a:xfrm>
            <a:off x="1195070" y="2215515"/>
            <a:ext cx="8997315" cy="407860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Explanation</a:t>
            </a:r>
          </a:p>
        </p:txBody>
      </p:sp>
      <p:sp>
        <p:nvSpPr>
          <p:cNvPr id="3" name="Content Placeholder 2"/>
          <p:cNvSpPr>
            <a:spLocks noGrp="1"/>
          </p:cNvSpPr>
          <p:nvPr>
            <p:ph idx="1"/>
          </p:nvPr>
        </p:nvSpPr>
        <p:spPr/>
        <p:txBody>
          <a:bodyPr/>
          <a:lstStyle/>
          <a:p>
            <a:r>
              <a:rPr lang="en-US"/>
              <a:t>Polymorphism is one of the OOPs feature that allows us to perform a single action in different ways.</a:t>
            </a:r>
          </a:p>
          <a:p>
            <a:r>
              <a:rPr lang="en-US"/>
              <a:t>As you can see that although we had the common action for all subclasses sound() but there were different ways to do the same action. This is a perfect example of polymorphism (feature that allows us to perform a single action in different ways). It would not make any sense to just call the generic sound() method as each Animal has a different sound. Thus we can say that the action this method performs is based on the type of object.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Types of Polymorphism</a:t>
            </a:r>
          </a:p>
        </p:txBody>
      </p:sp>
      <p:sp>
        <p:nvSpPr>
          <p:cNvPr id="3" name="Content Placeholder 2"/>
          <p:cNvSpPr>
            <a:spLocks noGrp="1"/>
          </p:cNvSpPr>
          <p:nvPr>
            <p:ph idx="1"/>
          </p:nvPr>
        </p:nvSpPr>
        <p:spPr/>
        <p:txBody>
          <a:bodyPr/>
          <a:lstStyle/>
          <a:p>
            <a:r>
              <a:rPr lang="en-US"/>
              <a:t>There are two types of polymorphism in java:</a:t>
            </a:r>
          </a:p>
          <a:p>
            <a:r>
              <a:rPr lang="en-US"/>
              <a:t>1) Static Polymorphism also known as compile time polymorphism</a:t>
            </a:r>
          </a:p>
          <a:p>
            <a:r>
              <a:rPr lang="en-US"/>
              <a:t>2) Dynamic Polymorphism also known as runtime polymorphism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Compile time Polymorphism (or Static polymorphism)</a:t>
            </a:r>
          </a:p>
        </p:txBody>
      </p:sp>
      <p:sp>
        <p:nvSpPr>
          <p:cNvPr id="3" name="Content Placeholder 2"/>
          <p:cNvSpPr>
            <a:spLocks noGrp="1"/>
          </p:cNvSpPr>
          <p:nvPr>
            <p:ph idx="1"/>
          </p:nvPr>
        </p:nvSpPr>
        <p:spPr/>
        <p:txBody>
          <a:bodyPr/>
          <a:lstStyle/>
          <a:p>
            <a:r>
              <a:rPr lang="en-US"/>
              <a:t>Polymorphism that is resolved during compiler time is known as static polymorphism. Method overloading is an example of compile time polymorphism.</a:t>
            </a:r>
          </a:p>
          <a:p>
            <a:r>
              <a:rPr lang="en-US"/>
              <a:t>Method Overloading: This allows us to have more than one method having the same name, if the parameters of methods are different in number, sequence and data types of parameters.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of static Polymorphism</a:t>
            </a:r>
          </a:p>
        </p:txBody>
      </p:sp>
      <p:pic>
        <p:nvPicPr>
          <p:cNvPr id="4" name="Content Placeholder 3"/>
          <p:cNvPicPr>
            <a:picLocks noGrp="1" noChangeAspect="1"/>
          </p:cNvPicPr>
          <p:nvPr>
            <p:ph idx="1"/>
          </p:nvPr>
        </p:nvPicPr>
        <p:blipFill>
          <a:blip r:embed="rId2"/>
          <a:stretch>
            <a:fillRect/>
          </a:stretch>
        </p:blipFill>
        <p:spPr>
          <a:xfrm>
            <a:off x="2420620" y="1957705"/>
            <a:ext cx="7002780" cy="40862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Runtime Polymorphism (or Dynamic polymorphism)</a:t>
            </a:r>
          </a:p>
        </p:txBody>
      </p:sp>
      <p:sp>
        <p:nvSpPr>
          <p:cNvPr id="3" name="Content Placeholder 2"/>
          <p:cNvSpPr>
            <a:spLocks noGrp="1"/>
          </p:cNvSpPr>
          <p:nvPr>
            <p:ph idx="1"/>
          </p:nvPr>
        </p:nvSpPr>
        <p:spPr/>
        <p:txBody>
          <a:bodyPr/>
          <a:lstStyle/>
          <a:p>
            <a:r>
              <a:rPr lang="en-US"/>
              <a:t>It is also known as Dynamic Method Dispatch. Dynamic polymorphism is a process in which a call to an overridden method is resolved at runtime, thats why it is called runtime polymorphism.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732</Words>
  <Application>Microsoft Office PowerPoint</Application>
  <PresentationFormat>Widescreen</PresentationFormat>
  <Paragraphs>44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Object Oriented Programming Lab #08 Polymorphism in Java </vt:lpstr>
      <vt:lpstr>Java Polymorphism</vt:lpstr>
      <vt:lpstr>Example</vt:lpstr>
      <vt:lpstr>Main Method Implementation</vt:lpstr>
      <vt:lpstr>Example Explanation</vt:lpstr>
      <vt:lpstr>Types of Polymorphism</vt:lpstr>
      <vt:lpstr>Compile time Polymorphism (or Static polymorphism)</vt:lpstr>
      <vt:lpstr>Example of static Polymorphism</vt:lpstr>
      <vt:lpstr>Runtime Polymorphism (or Dynamic polymorphism)</vt:lpstr>
      <vt:lpstr>Example</vt:lpstr>
      <vt:lpstr>Example Explanation</vt:lpstr>
      <vt:lpstr>Output</vt:lpstr>
      <vt:lpstr>Few more overriding examples:</vt:lpstr>
      <vt:lpstr>Exercise</vt:lpstr>
      <vt:lpstr>Exercise cont..</vt:lpstr>
      <vt:lpstr>Exercise cont..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Lab #07 Polymorphism in Java </dc:title>
  <dc:creator/>
  <cp:lastModifiedBy>Microsoft account</cp:lastModifiedBy>
  <cp:revision>4</cp:revision>
  <dcterms:created xsi:type="dcterms:W3CDTF">2020-04-12T01:17:26Z</dcterms:created>
  <dcterms:modified xsi:type="dcterms:W3CDTF">2021-05-04T06:31:51Z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1033-11.2.0.9255</vt:lpwstr>
  </property>
</Properties>
</file>