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sym typeface="+mn-ea"/>
              </a:rPr>
              <a:t>Object Oriented Programming</a:t>
            </a:r>
            <a:br>
              <a:rPr lang="en-US" sz="3600" dirty="0">
                <a:sym typeface="+mn-ea"/>
              </a:rPr>
            </a:br>
            <a:r>
              <a:rPr lang="en-US" sz="3600" dirty="0">
                <a:sym typeface="+mn-ea"/>
              </a:rPr>
              <a:t>Lab #11</a:t>
            </a:r>
            <a:br>
              <a:rPr lang="en-US" sz="3600" dirty="0">
                <a:sym typeface="+mn-ea"/>
              </a:rPr>
            </a:br>
            <a:r>
              <a:rPr lang="en-US" sz="3600" b="1" dirty="0">
                <a:sym typeface="+mn-ea"/>
              </a:rPr>
              <a:t>Implementation Of Interfaces</a:t>
            </a:r>
            <a:br>
              <a:rPr lang="en-US" sz="3600" b="1" dirty="0">
                <a:sym typeface="+mn-ea"/>
              </a:rPr>
            </a:br>
            <a:endParaRPr lang="en-US" sz="3600" dirty="0"/>
          </a:p>
        </p:txBody>
      </p:sp>
      <p:sp>
        <p:nvSpPr>
          <p:cNvPr id="3" name="Subtitle 2"/>
          <p:cNvSpPr>
            <a:spLocks noGrp="1"/>
          </p:cNvSpPr>
          <p:nvPr>
            <p:ph type="subTitle" idx="1"/>
          </p:nvPr>
        </p:nvSpPr>
        <p:spPr/>
        <p:txBody>
          <a:bodyPr/>
          <a:lstStyle/>
          <a:p>
            <a:r>
              <a:rPr lang="en-US"/>
              <a:t>ENGR. SANIYA SARIM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a:sym typeface="+mn-ea"/>
              </a:rPr>
            </a:br>
            <a:r>
              <a:rPr lang="en-US">
                <a:sym typeface="+mn-ea"/>
              </a:rPr>
              <a:t>Interface Example of Bicycle</a:t>
            </a:r>
            <a:br>
              <a:rPr lang="en-US"/>
            </a:br>
            <a:endParaRPr lang="en-US"/>
          </a:p>
        </p:txBody>
      </p:sp>
      <p:sp>
        <p:nvSpPr>
          <p:cNvPr id="3" name="Content Placeholder 2"/>
          <p:cNvSpPr>
            <a:spLocks noGrp="1"/>
          </p:cNvSpPr>
          <p:nvPr>
            <p:ph sz="half" idx="1"/>
          </p:nvPr>
        </p:nvSpPr>
        <p:spPr/>
        <p:txBody>
          <a:bodyPr/>
          <a:p>
            <a:r>
              <a:rPr lang="en-US"/>
              <a:t>To implement this interface, the name of your class would change (to a particular brand of bicycle, for example, such as ACMEBicycle), and you'd use the implements keyword in the class declaration:</a:t>
            </a:r>
            <a:endParaRPr lang="en-US"/>
          </a:p>
        </p:txBody>
      </p:sp>
      <p:pic>
        <p:nvPicPr>
          <p:cNvPr id="5" name="Content Placeholder 4"/>
          <p:cNvPicPr>
            <a:picLocks noChangeAspect="1"/>
          </p:cNvPicPr>
          <p:nvPr>
            <p:ph sz="half" idx="2"/>
          </p:nvPr>
        </p:nvPicPr>
        <p:blipFill>
          <a:blip r:embed="rId1"/>
          <a:stretch>
            <a:fillRect/>
          </a:stretch>
        </p:blipFill>
        <p:spPr>
          <a:xfrm>
            <a:off x="6233795" y="2289175"/>
            <a:ext cx="5057775" cy="35604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rmAutofit fontScale="90000"/>
          </a:bodyPr>
          <a:p>
            <a:br>
              <a:rPr lang="en-US">
                <a:sym typeface="+mn-ea"/>
              </a:rPr>
            </a:br>
            <a:r>
              <a:rPr lang="en-US">
                <a:sym typeface="+mn-ea"/>
              </a:rPr>
              <a:t>Interface Example of Bicycle</a:t>
            </a:r>
            <a:br>
              <a:rPr lang="en-US"/>
            </a:br>
            <a:endParaRPr lang="en-US"/>
          </a:p>
        </p:txBody>
      </p:sp>
      <p:pic>
        <p:nvPicPr>
          <p:cNvPr id="7" name="Content Placeholder 6"/>
          <p:cNvPicPr>
            <a:picLocks noChangeAspect="1"/>
          </p:cNvPicPr>
          <p:nvPr>
            <p:ph idx="1"/>
          </p:nvPr>
        </p:nvPicPr>
        <p:blipFill>
          <a:blip r:embed="rId1"/>
          <a:stretch>
            <a:fillRect/>
          </a:stretch>
        </p:blipFill>
        <p:spPr>
          <a:xfrm>
            <a:off x="2313305" y="2014220"/>
            <a:ext cx="7534275" cy="42449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 </a:t>
            </a:r>
            <a:endParaRPr lang="en-US"/>
          </a:p>
        </p:txBody>
      </p:sp>
      <p:sp>
        <p:nvSpPr>
          <p:cNvPr id="3" name="Content Placeholder 2"/>
          <p:cNvSpPr>
            <a:spLocks noGrp="1"/>
          </p:cNvSpPr>
          <p:nvPr>
            <p:ph idx="1"/>
          </p:nvPr>
        </p:nvSpPr>
        <p:spPr/>
        <p:txBody>
          <a:bodyPr/>
          <a:p>
            <a:r>
              <a:rPr lang="en-US"/>
              <a:t>Implementing an interface allows a class to become more formal about the behavior it promises to provide. Interfaces form a contract between the class and the outside world, and this contract is enforced at build time by the compiler. If your class claims to implement an interface, all methods defined by that interface must appear in its source code before the class will successfully compile.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Java Interface</a:t>
            </a:r>
            <a:endParaRPr lang="en-US"/>
          </a:p>
        </p:txBody>
      </p:sp>
      <p:sp>
        <p:nvSpPr>
          <p:cNvPr id="3" name="Content Placeholder 2"/>
          <p:cNvSpPr>
            <a:spLocks noGrp="1"/>
          </p:cNvSpPr>
          <p:nvPr>
            <p:ph sz="half" idx="1"/>
          </p:nvPr>
        </p:nvSpPr>
        <p:spPr/>
        <p:txBody>
          <a:bodyPr/>
          <a:p>
            <a:r>
              <a:rPr lang="en-US"/>
              <a:t>Another way to achieve abstraction in Java, is with interfaces.</a:t>
            </a:r>
            <a:endParaRPr lang="en-US"/>
          </a:p>
          <a:p>
            <a:r>
              <a:rPr lang="en-US"/>
              <a:t>An interface is a completely "abstract class" that is used to group related methods with empty bodies:</a:t>
            </a:r>
            <a:endParaRPr lang="en-US"/>
          </a:p>
          <a:p>
            <a:endParaRPr lang="en-US"/>
          </a:p>
        </p:txBody>
      </p:sp>
      <p:pic>
        <p:nvPicPr>
          <p:cNvPr id="4" name="Content Placeholder 3"/>
          <p:cNvPicPr>
            <a:picLocks noChangeAspect="1"/>
          </p:cNvPicPr>
          <p:nvPr>
            <p:ph sz="half" idx="2"/>
          </p:nvPr>
        </p:nvPicPr>
        <p:blipFill>
          <a:blip r:embed="rId1"/>
          <a:stretch>
            <a:fillRect/>
          </a:stretch>
        </p:blipFill>
        <p:spPr>
          <a:xfrm>
            <a:off x="5709920" y="1961515"/>
            <a:ext cx="6166485" cy="39001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How to Access Interface Methods</a:t>
            </a:r>
            <a:endParaRPr lang="en-US"/>
          </a:p>
        </p:txBody>
      </p:sp>
      <p:sp>
        <p:nvSpPr>
          <p:cNvPr id="3" name="Content Placeholder 2"/>
          <p:cNvSpPr>
            <a:spLocks noGrp="1"/>
          </p:cNvSpPr>
          <p:nvPr>
            <p:ph idx="1"/>
          </p:nvPr>
        </p:nvSpPr>
        <p:spPr/>
        <p:txBody>
          <a:bodyPr/>
          <a:p>
            <a:r>
              <a:rPr lang="en-US"/>
              <a:t>To access the interface methods, the interface must be "implemented" (kinda like inherited) by another class with the implements keyword (instead of extends). The body of the interface method is provided by the "implement" class: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of Interface</a:t>
            </a:r>
            <a:endParaRPr lang="en-US"/>
          </a:p>
        </p:txBody>
      </p:sp>
      <p:pic>
        <p:nvPicPr>
          <p:cNvPr id="4" name="Content Placeholder 3"/>
          <p:cNvPicPr>
            <a:picLocks noChangeAspect="1"/>
          </p:cNvPicPr>
          <p:nvPr>
            <p:ph idx="1"/>
          </p:nvPr>
        </p:nvPicPr>
        <p:blipFill>
          <a:blip r:embed="rId1"/>
          <a:stretch>
            <a:fillRect/>
          </a:stretch>
        </p:blipFill>
        <p:spPr>
          <a:xfrm>
            <a:off x="2160270" y="1825625"/>
            <a:ext cx="7691755" cy="46050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Notes On Interfaces</a:t>
            </a:r>
            <a:endParaRPr lang="en-US"/>
          </a:p>
        </p:txBody>
      </p:sp>
      <p:sp>
        <p:nvSpPr>
          <p:cNvPr id="3" name="Content Placeholder 2"/>
          <p:cNvSpPr>
            <a:spLocks noGrp="1"/>
          </p:cNvSpPr>
          <p:nvPr>
            <p:ph idx="1"/>
          </p:nvPr>
        </p:nvSpPr>
        <p:spPr/>
        <p:txBody>
          <a:bodyPr>
            <a:normAutofit lnSpcReduction="20000"/>
          </a:bodyPr>
          <a:p>
            <a:r>
              <a:rPr lang="en-US"/>
              <a:t>Like abstract classes, interfaces cannot be used to create objects (in the example above, it is not possible to create an "Animal" object in the MyMainClass)</a:t>
            </a:r>
            <a:endParaRPr lang="en-US"/>
          </a:p>
          <a:p>
            <a:r>
              <a:rPr lang="en-US"/>
              <a:t>Interface methods do not have a body - the body is provided by the "implement" class</a:t>
            </a:r>
            <a:endParaRPr lang="en-US"/>
          </a:p>
          <a:p>
            <a:r>
              <a:rPr lang="en-US"/>
              <a:t>On implementation of an interface, you must override all of its methods</a:t>
            </a:r>
            <a:endParaRPr lang="en-US"/>
          </a:p>
          <a:p>
            <a:r>
              <a:rPr lang="en-US"/>
              <a:t>Interface methods are by default abstract and public</a:t>
            </a:r>
            <a:endParaRPr lang="en-US"/>
          </a:p>
          <a:p>
            <a:r>
              <a:rPr lang="en-US"/>
              <a:t>Interface attributes are by default public, static and final</a:t>
            </a:r>
            <a:endParaRPr lang="en-US"/>
          </a:p>
          <a:p>
            <a:r>
              <a:rPr lang="en-US"/>
              <a:t>An interface cannot contain a constructor (as it cannot be used to create objects)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a:sym typeface="+mn-ea"/>
              </a:rPr>
            </a:br>
            <a:r>
              <a:rPr lang="en-US">
                <a:sym typeface="+mn-ea"/>
              </a:rPr>
              <a:t>Why And When To Use Interfaces?</a:t>
            </a:r>
            <a:br>
              <a:rPr lang="en-US"/>
            </a:br>
            <a:endParaRPr lang="en-US"/>
          </a:p>
        </p:txBody>
      </p:sp>
      <p:sp>
        <p:nvSpPr>
          <p:cNvPr id="3" name="Content Placeholder 2"/>
          <p:cNvSpPr>
            <a:spLocks noGrp="1"/>
          </p:cNvSpPr>
          <p:nvPr>
            <p:ph idx="1"/>
          </p:nvPr>
        </p:nvSpPr>
        <p:spPr/>
        <p:txBody>
          <a:bodyPr/>
          <a:p>
            <a:r>
              <a:rPr lang="en-US"/>
              <a:t>1) To achieve security - hide certain details and only show the important details of an object (interface).</a:t>
            </a:r>
            <a:endParaRPr lang="en-US"/>
          </a:p>
          <a:p>
            <a:endParaRPr lang="en-US"/>
          </a:p>
          <a:p>
            <a:r>
              <a:rPr lang="en-US"/>
              <a:t>2) Java does not support "multiple inheritance" (a class can only inherit from one superclass). However, it can be achieved with interfaces, because the class can implement multiple interfaces. Note: To implement multiple interfaces, separate them with a comma (see example below).</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Multiple Interfaces</a:t>
            </a:r>
            <a:endParaRPr lang="en-US"/>
          </a:p>
        </p:txBody>
      </p:sp>
      <p:pic>
        <p:nvPicPr>
          <p:cNvPr id="4" name="Content Placeholder 3"/>
          <p:cNvPicPr>
            <a:picLocks noChangeAspect="1"/>
          </p:cNvPicPr>
          <p:nvPr>
            <p:ph idx="1"/>
          </p:nvPr>
        </p:nvPicPr>
        <p:blipFill>
          <a:blip r:embed="rId1"/>
          <a:stretch>
            <a:fillRect/>
          </a:stretch>
        </p:blipFill>
        <p:spPr>
          <a:xfrm>
            <a:off x="2337435" y="1825625"/>
            <a:ext cx="7606665" cy="46539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Output</a:t>
            </a:r>
            <a:endParaRPr lang="en-US"/>
          </a:p>
        </p:txBody>
      </p:sp>
      <p:sp>
        <p:nvSpPr>
          <p:cNvPr id="3" name="Content Placeholder 2"/>
          <p:cNvSpPr>
            <a:spLocks noGrp="1"/>
          </p:cNvSpPr>
          <p:nvPr>
            <p:ph idx="1"/>
          </p:nvPr>
        </p:nvSpPr>
        <p:spPr/>
        <p:txBody>
          <a:bodyPr/>
          <a:p>
            <a:r>
              <a:rPr lang="en-US"/>
              <a:t>Some text...</a:t>
            </a:r>
            <a:endParaRPr lang="en-US"/>
          </a:p>
          <a:p>
            <a:r>
              <a:rPr lang="en-US"/>
              <a:t>Some other text...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Interface Example of Bicycle</a:t>
            </a:r>
            <a:endParaRPr lang="en-US"/>
          </a:p>
        </p:txBody>
      </p:sp>
      <p:sp>
        <p:nvSpPr>
          <p:cNvPr id="3" name="Content Placeholder 2"/>
          <p:cNvSpPr>
            <a:spLocks noGrp="1"/>
          </p:cNvSpPr>
          <p:nvPr>
            <p:ph sz="half" idx="1"/>
          </p:nvPr>
        </p:nvSpPr>
        <p:spPr/>
        <p:txBody>
          <a:bodyPr/>
          <a:p>
            <a:r>
              <a:rPr lang="en-US"/>
              <a:t>In its most common form, an interface is a group of related methods with empty bodies. A bicycle's behavior, if specified as an interface, might appear as follows:</a:t>
            </a:r>
            <a:endParaRPr lang="en-US"/>
          </a:p>
          <a:p>
            <a:endParaRPr lang="en-US"/>
          </a:p>
        </p:txBody>
      </p:sp>
      <p:pic>
        <p:nvPicPr>
          <p:cNvPr id="4" name="Content Placeholder 3"/>
          <p:cNvPicPr>
            <a:picLocks noChangeAspect="1"/>
          </p:cNvPicPr>
          <p:nvPr>
            <p:ph sz="half" idx="2"/>
          </p:nvPr>
        </p:nvPicPr>
        <p:blipFill>
          <a:blip r:embed="rId1"/>
          <a:stretch>
            <a:fillRect/>
          </a:stretch>
        </p:blipFill>
        <p:spPr>
          <a:xfrm>
            <a:off x="6134735" y="2355850"/>
            <a:ext cx="5088255" cy="33813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2397</Words>
  <Application>WPS Presentation</Application>
  <PresentationFormat>Widescreen</PresentationFormat>
  <Paragraphs>53</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Lab #11 Implementation Of Interfaces </dc:title>
  <dc:creator/>
  <cp:lastModifiedBy>Saniya</cp:lastModifiedBy>
  <cp:revision>1</cp:revision>
  <dcterms:created xsi:type="dcterms:W3CDTF">2020-05-19T09:43:16Z</dcterms:created>
  <dcterms:modified xsi:type="dcterms:W3CDTF">2020-05-19T09:43:16Z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1033-11.2.0.9327</vt:lpwstr>
  </property>
</Properties>
</file>