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2" r:id="rId4"/>
    <p:sldId id="323" r:id="rId6"/>
    <p:sldId id="324" r:id="rId7"/>
    <p:sldId id="325" r:id="rId8"/>
    <p:sldId id="336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86" r:id="rId32"/>
    <p:sldId id="287" r:id="rId33"/>
    <p:sldId id="288" r:id="rId34"/>
    <p:sldId id="282" r:id="rId35"/>
    <p:sldId id="283" r:id="rId36"/>
    <p:sldId id="284" r:id="rId37"/>
    <p:sldId id="274" r:id="rId38"/>
    <p:sldId id="275" r:id="rId39"/>
    <p:sldId id="289" r:id="rId40"/>
    <p:sldId id="316" r:id="rId41"/>
    <p:sldId id="290" r:id="rId42"/>
    <p:sldId id="317" r:id="rId43"/>
    <p:sldId id="318" r:id="rId44"/>
    <p:sldId id="319" r:id="rId45"/>
    <p:sldId id="320" r:id="rId46"/>
    <p:sldId id="321" r:id="rId47"/>
    <p:sldId id="312" r:id="rId48"/>
    <p:sldId id="313" r:id="rId49"/>
    <p:sldId id="276" r:id="rId50"/>
    <p:sldId id="277" r:id="rId51"/>
    <p:sldId id="278" r:id="rId52"/>
    <p:sldId id="279" r:id="rId53"/>
    <p:sldId id="280" r:id="rId54"/>
    <p:sldId id="298" r:id="rId55"/>
    <p:sldId id="291" r:id="rId56"/>
    <p:sldId id="292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281" r:id="rId65"/>
    <p:sldId id="393" r:id="rId66"/>
    <p:sldId id="394" r:id="rId67"/>
    <p:sldId id="39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3" autoAdjust="0"/>
    <p:restoredTop sz="94660"/>
  </p:normalViewPr>
  <p:slideViewPr>
    <p:cSldViewPr>
      <p:cViewPr varScale="1">
        <p:scale>
          <a:sx n="70" d="100"/>
          <a:sy n="70" d="100"/>
        </p:scale>
        <p:origin x="192" y="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FCC2-F55D-4ECE-AC98-1030A180FA0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C7AB-5F95-4C52-9357-4A1EB2DDC4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52788D-38D4-4FF7-BFD6-1F8FAE2D4F3B}" type="slidenum">
              <a:rPr lang="en-US"/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C305F7-361B-4716-93E6-8C08C9FF522C}" type="slidenum">
              <a:rPr lang="en-US"/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A5C561C-9717-4DD1-80E9-6E28AF638499}" type="slidenum">
              <a:rPr lang="en-US"/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294505-F3BB-4672-8177-6B8CC544934B}" type="slidenum">
              <a:rPr lang="en-US"/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A43002-E39F-4C6E-82B5-CE7DAFFFA61F}" type="slidenum">
              <a:rPr lang="en-US"/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C302B0-0FC8-470D-9C96-EE43C37DF77F}" type="slidenum">
              <a:rPr lang="en-US"/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ER/CORP/CRS/LA38/003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67DA11-B928-4111-97AA-3F8C77ACBA3A}" type="slidenum">
              <a:rPr lang="en-US"/>
            </a:fld>
            <a:endParaRPr lang="en-US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ER/CORP/CRS/LA38/003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37D0FF-1E24-4B6E-945E-079FF4F28173}" type="slidenum">
              <a:rPr lang="en-US"/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8ECBE9-EE9A-4E4E-A727-1D6B75531D63}" type="slidenum">
              <a:rPr lang="en-US"/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565EBF-101E-428B-B9A4-11E5BA2C4061}" type="slidenum">
              <a:rPr lang="en-US"/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A117A7-355B-4882-BCDC-753C19E0E94A}" type="slidenum">
              <a:rPr lang="en-US"/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C302801-158B-4151-B7A4-C4D905B68F12}" type="slidenum">
              <a:rPr lang="en-US"/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6089803-B820-4CA0-9CCE-310FFCE47560}" type="slidenum">
              <a:rPr lang="en-US"/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EE86D4-E15C-4E5C-BA49-8A99B7A40A06}" type="slidenum">
              <a:rPr lang="en-US"/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ED95D0C-FF59-4C4F-A6E0-B1AF25947EB2}" type="slidenum">
              <a:rPr lang="en-US"/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B72F08-4403-4D88-902B-3389CB5C7734}" type="slidenum">
              <a:rPr lang="en-US"/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90600" y="6537325"/>
            <a:ext cx="41148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81750"/>
            <a:ext cx="1371600" cy="476250"/>
          </a:xfrm>
        </p:spPr>
        <p:txBody>
          <a:bodyPr/>
          <a:lstStyle>
            <a:lvl1pPr>
              <a:defRPr/>
            </a:lvl1pPr>
          </a:lstStyle>
          <a:p>
            <a:fld id="{8D42D33B-00DC-4D40-896A-681083D92D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537325"/>
            <a:ext cx="41148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81750"/>
            <a:ext cx="1371600" cy="476250"/>
          </a:xfrm>
        </p:spPr>
        <p:txBody>
          <a:bodyPr/>
          <a:lstStyle>
            <a:lvl1pPr>
              <a:defRPr/>
            </a:lvl1pPr>
          </a:lstStyle>
          <a:p>
            <a:fld id="{583067DD-9331-42D2-A4C2-F127608DD7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600" y="6537325"/>
            <a:ext cx="4114800" cy="24447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2400" y="6381750"/>
            <a:ext cx="1371600" cy="476250"/>
          </a:xfrm>
        </p:spPr>
        <p:txBody>
          <a:bodyPr/>
          <a:lstStyle>
            <a:lvl1pPr>
              <a:defRPr/>
            </a:lvl1pPr>
          </a:lstStyle>
          <a:p>
            <a:fld id="{11F9EFE1-449C-44BA-AD6D-7DEC4A9FCE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82CD126-9B06-4058-A968-75A88CB2A1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62C5FB-AE24-4692-8BB2-326563EB7B63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F14439-678F-4C6F-9ACC-0B79BF34BCE6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62C5FB-AE24-4692-8BB2-326563EB7B63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26.jpeg"/><Relationship Id="rId4" Type="http://schemas.openxmlformats.org/officeDocument/2006/relationships/image" Target="../media/image27.jpeg"/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.wmf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GI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4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Oriented Analysis</a:t>
            </a:r>
            <a:endParaRPr lang="en-US"/>
          </a:p>
        </p:txBody>
      </p:sp>
      <p:pic>
        <p:nvPicPr>
          <p:cNvPr id="173059" name="Picture 3" descr="G:\PFiles\MSOffice\Clipart\standard\stddir1\bd05502_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981200"/>
            <a:ext cx="2217738" cy="1998663"/>
          </a:xfrm>
          <a:prstGeom prst="rect">
            <a:avLst/>
          </a:prstGeom>
          <a:noFill/>
        </p:spPr>
      </p:pic>
      <p:sp>
        <p:nvSpPr>
          <p:cNvPr id="173060" name="AutoShape 4"/>
          <p:cNvSpPr>
            <a:spLocks noChangeArrowheads="1"/>
          </p:cNvSpPr>
          <p:nvPr/>
        </p:nvSpPr>
        <p:spPr bwMode="auto">
          <a:xfrm>
            <a:off x="3581400" y="2209800"/>
            <a:ext cx="1828800" cy="2057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505200" y="3048000"/>
            <a:ext cx="1524000" cy="11874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Model of the problem</a:t>
            </a:r>
            <a:endParaRPr lang="en-US"/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334000" y="4038600"/>
            <a:ext cx="16764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73063" name="Picture 7" descr="G:\PFiles\MSOffice\Clipart\standard\stddir3\hh01793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76400"/>
            <a:ext cx="1814513" cy="1803400"/>
          </a:xfrm>
          <a:prstGeom prst="rect">
            <a:avLst/>
          </a:prstGeom>
          <a:noFill/>
        </p:spPr>
      </p:pic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762000" y="4953000"/>
            <a:ext cx="8382000" cy="118745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OOA is the phase if any project during which a precise and concise model of the problem in terms of real world objects and concepts as understood by the user is developed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/>
              <a:t>Object Oriented Design</a:t>
            </a:r>
            <a:endParaRPr lang="en-US" dirty="0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533400" y="2514600"/>
            <a:ext cx="1524000" cy="10668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533400" y="2819400"/>
            <a:ext cx="2057400" cy="36933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Programs</a:t>
            </a:r>
            <a:endParaRPr lang="en-US" dirty="0"/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4495800" y="1828800"/>
            <a:ext cx="1066800" cy="7620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AutoShape 7"/>
          <p:cNvSpPr>
            <a:spLocks noChangeArrowheads="1"/>
          </p:cNvSpPr>
          <p:nvPr/>
        </p:nvSpPr>
        <p:spPr bwMode="auto">
          <a:xfrm>
            <a:off x="4495800" y="2743200"/>
            <a:ext cx="1066800" cy="7620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8" name="AutoShape 8"/>
          <p:cNvSpPr>
            <a:spLocks noChangeArrowheads="1"/>
          </p:cNvSpPr>
          <p:nvPr/>
        </p:nvSpPr>
        <p:spPr bwMode="auto">
          <a:xfrm>
            <a:off x="5715000" y="1524000"/>
            <a:ext cx="1295400" cy="15240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5410200" y="5486400"/>
            <a:ext cx="1371600" cy="8382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4876800" y="4648200"/>
            <a:ext cx="1371600" cy="8382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7162800" y="4495800"/>
            <a:ext cx="1447800" cy="16002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0" y="3844925"/>
            <a:ext cx="4191000" cy="301307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OOD is the phase in which programs are organized as cooperative collection of objects , each of which represents an instance of a class, and whose classes are all members of a hierarchy of classes united via inheritance relationship</a:t>
            </a:r>
            <a:endParaRPr lang="en-US"/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 flipV="1">
            <a:off x="2286000" y="2514600"/>
            <a:ext cx="1981200" cy="381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2362200" y="3124200"/>
            <a:ext cx="3581400" cy="129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7010400" y="1600200"/>
            <a:ext cx="2133600" cy="369332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Object Oriented Programming</a:t>
            </a:r>
            <a:endParaRPr lang="en-US" sz="4800"/>
          </a:p>
        </p:txBody>
      </p:sp>
      <p:grpSp>
        <p:nvGrpSpPr>
          <p:cNvPr id="2" name="Group 40"/>
          <p:cNvGrpSpPr/>
          <p:nvPr/>
        </p:nvGrpSpPr>
        <p:grpSpPr bwMode="auto">
          <a:xfrm>
            <a:off x="3171825" y="2865438"/>
            <a:ext cx="6124575" cy="3230562"/>
            <a:chOff x="2016" y="1805"/>
            <a:chExt cx="3858" cy="2035"/>
          </a:xfrm>
        </p:grpSpPr>
        <p:grpSp>
          <p:nvGrpSpPr>
            <p:cNvPr id="3" name="Group 35"/>
            <p:cNvGrpSpPr/>
            <p:nvPr/>
          </p:nvGrpSpPr>
          <p:grpSpPr bwMode="auto">
            <a:xfrm>
              <a:off x="3437" y="1805"/>
              <a:ext cx="835" cy="1843"/>
              <a:chOff x="3456" y="2016"/>
              <a:chExt cx="835" cy="1843"/>
            </a:xfrm>
          </p:grpSpPr>
          <p:sp>
            <p:nvSpPr>
              <p:cNvPr id="103452" name="AutoShape 28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835" cy="1843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3453" name="Text Box 29"/>
              <p:cNvSpPr txBox="1">
                <a:spLocks noChangeArrowheads="1"/>
              </p:cNvSpPr>
              <p:nvPr/>
            </p:nvSpPr>
            <p:spPr bwMode="auto">
              <a:xfrm>
                <a:off x="3504" y="2016"/>
                <a:ext cx="730" cy="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l" eaLnBrk="0" hangingPunct="0"/>
                <a:r>
                  <a:rPr lang="en-US"/>
                  <a:t>Accounts</a:t>
                </a:r>
                <a:endParaRPr lang="en-US"/>
              </a:p>
            </p:txBody>
          </p:sp>
          <p:graphicFrame>
            <p:nvGraphicFramePr>
              <p:cNvPr id="103454" name="Object 30"/>
              <p:cNvGraphicFramePr>
                <a:graphicFrameLocks noChangeAspect="1"/>
              </p:cNvGraphicFramePr>
              <p:nvPr/>
            </p:nvGraphicFramePr>
            <p:xfrm>
              <a:off x="3562" y="2389"/>
              <a:ext cx="409" cy="5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0" name="Clip" r:id="rId1" imgW="762635" imgH="730885" progId="">
                      <p:embed/>
                    </p:oleObj>
                  </mc:Choice>
                  <mc:Fallback>
                    <p:oleObj name="Clip" r:id="rId1" imgW="762635" imgH="730885" progId="">
                      <p:embed/>
                      <p:pic>
                        <p:nvPicPr>
                          <p:cNvPr id="0" name="Picture 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2" y="2389"/>
                            <a:ext cx="409" cy="519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55" name="Object 31"/>
              <p:cNvGraphicFramePr>
                <a:graphicFrameLocks noChangeAspect="1"/>
              </p:cNvGraphicFramePr>
              <p:nvPr/>
            </p:nvGraphicFramePr>
            <p:xfrm>
              <a:off x="3790" y="3056"/>
              <a:ext cx="222" cy="7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1" name="Clip" r:id="rId3" imgW="460375" imgH="1252220" progId="">
                      <p:embed/>
                    </p:oleObj>
                  </mc:Choice>
                  <mc:Fallback>
                    <p:oleObj name="Clip" r:id="rId3" imgW="460375" imgH="1252220" progId="">
                      <p:embed/>
                      <p:pic>
                        <p:nvPicPr>
                          <p:cNvPr id="0" name="Picture 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3056"/>
                            <a:ext cx="222" cy="798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56" name="Object 32"/>
              <p:cNvGraphicFramePr>
                <a:graphicFrameLocks noChangeAspect="1"/>
              </p:cNvGraphicFramePr>
              <p:nvPr/>
            </p:nvGraphicFramePr>
            <p:xfrm>
              <a:off x="3558" y="2970"/>
              <a:ext cx="226" cy="8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42" name="Clip" r:id="rId5" imgW="467360" imgH="1336040" progId="">
                      <p:embed/>
                    </p:oleObj>
                  </mc:Choice>
                  <mc:Fallback>
                    <p:oleObj name="Clip" r:id="rId5" imgW="467360" imgH="1336040" progId="">
                      <p:embed/>
                      <p:pic>
                        <p:nvPicPr>
                          <p:cNvPr id="0" name="Picture 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8" y="2970"/>
                            <a:ext cx="226" cy="857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457" name="Text Box 33"/>
            <p:cNvSpPr txBox="1">
              <a:spLocks noChangeArrowheads="1"/>
            </p:cNvSpPr>
            <p:nvPr/>
          </p:nvSpPr>
          <p:spPr bwMode="auto">
            <a:xfrm>
              <a:off x="2016" y="1824"/>
              <a:ext cx="1632" cy="201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 eaLnBrk="0" hangingPunct="0"/>
              <a:r>
                <a:rPr lang="en-US" sz="2000" b="1" u="sng"/>
                <a:t>Data</a:t>
              </a:r>
              <a:r>
                <a:rPr lang="en-US" sz="2000" b="1"/>
                <a:t>:</a:t>
              </a:r>
              <a:endParaRPr lang="en-US" sz="2000" b="1"/>
            </a:p>
            <a:p>
              <a:pPr algn="l" eaLnBrk="0" hangingPunct="0"/>
              <a:endParaRPr lang="en-US" sz="2000" b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No. of employees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Salary statements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Bills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Vouchers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Receipts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Petty cash records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Banking data</a:t>
              </a:r>
              <a:endParaRPr lang="en-US" sz="2000" i="1"/>
            </a:p>
          </p:txBody>
        </p:sp>
        <p:sp>
          <p:nvSpPr>
            <p:cNvPr id="103458" name="Text Box 34"/>
            <p:cNvSpPr txBox="1">
              <a:spLocks noChangeArrowheads="1"/>
            </p:cNvSpPr>
            <p:nvPr/>
          </p:nvSpPr>
          <p:spPr bwMode="auto">
            <a:xfrm>
              <a:off x="4405" y="1839"/>
              <a:ext cx="1469" cy="18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l" eaLnBrk="0" hangingPunct="0"/>
              <a:r>
                <a:rPr lang="en-US" sz="2000" b="1" u="sng"/>
                <a:t>Functions</a:t>
              </a:r>
              <a:r>
                <a:rPr lang="en-US" sz="2000" b="1"/>
                <a:t>:</a:t>
              </a:r>
              <a:endParaRPr lang="en-US" sz="2000" b="1"/>
            </a:p>
            <a:p>
              <a:pPr algn="l" eaLnBrk="0" hangingPunct="0"/>
              <a:endParaRPr lang="en-US" sz="2000" b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Calculate salary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Pay salary 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Pay bills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Tally accounts</a:t>
              </a:r>
              <a:endParaRPr lang="en-US" sz="2000" i="1"/>
            </a:p>
            <a:p>
              <a:pPr algn="l" eaLnBrk="0" hangingPunct="0">
                <a:buFontTx/>
                <a:buChar char="•"/>
              </a:pPr>
              <a:r>
                <a:rPr lang="en-US" sz="2000" i="1"/>
                <a:t>Transact with</a:t>
              </a:r>
              <a:endParaRPr lang="en-US" sz="2000" i="1"/>
            </a:p>
            <a:p>
              <a:pPr algn="l" eaLnBrk="0" hangingPunct="0"/>
              <a:r>
                <a:rPr lang="en-US" sz="2000" i="1"/>
                <a:t>  banks</a:t>
              </a:r>
              <a:endParaRPr lang="en-US" sz="2000" i="1"/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762000" y="1905000"/>
            <a:ext cx="8113713" cy="4191000"/>
            <a:chOff x="480" y="1200"/>
            <a:chExt cx="5111" cy="2640"/>
          </a:xfrm>
        </p:grpSpPr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480" y="1200"/>
              <a:ext cx="5111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/>
                <a:t>OOP  </a:t>
              </a:r>
              <a:r>
                <a:rPr lang="en-US" sz="1600"/>
                <a:t>(Object oriented Programming) is the construction phase of the life cycle that Object-Oriented Techniques follows </a:t>
              </a:r>
              <a:endParaRPr lang="en-US" sz="1600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672" y="1968"/>
              <a:ext cx="1296" cy="2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1" i="1"/>
                <a:t>Code &amp; Data</a:t>
              </a:r>
              <a:endParaRPr lang="en-US" sz="1600" b="1" i="1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768" y="3072"/>
              <a:ext cx="816" cy="576"/>
              <a:chOff x="960" y="3168"/>
              <a:chExt cx="816" cy="576"/>
            </a:xfrm>
          </p:grpSpPr>
          <p:sp>
            <p:nvSpPr>
              <p:cNvPr id="103446" name="AutoShape 22"/>
              <p:cNvSpPr>
                <a:spLocks noChangeArrowheads="1"/>
              </p:cNvSpPr>
              <p:nvPr/>
            </p:nvSpPr>
            <p:spPr bwMode="auto">
              <a:xfrm>
                <a:off x="960" y="3168"/>
                <a:ext cx="816" cy="576"/>
              </a:xfrm>
              <a:prstGeom prst="bevel">
                <a:avLst>
                  <a:gd name="adj" fmla="val 1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03448" name="Text Box 24"/>
              <p:cNvSpPr txBox="1">
                <a:spLocks noChangeArrowheads="1"/>
              </p:cNvSpPr>
              <p:nvPr/>
            </p:nvSpPr>
            <p:spPr bwMode="auto">
              <a:xfrm>
                <a:off x="1027" y="3322"/>
                <a:ext cx="653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b="1" i="1"/>
                  <a:t>Object</a:t>
                </a:r>
                <a:endParaRPr lang="en-US" sz="1600" b="1" i="1"/>
              </a:p>
            </p:txBody>
          </p:sp>
        </p:grpSp>
        <p:sp>
          <p:nvSpPr>
            <p:cNvPr id="103462" name="Rectangle 38"/>
            <p:cNvSpPr>
              <a:spLocks noChangeArrowheads="1"/>
            </p:cNvSpPr>
            <p:nvPr/>
          </p:nvSpPr>
          <p:spPr bwMode="auto">
            <a:xfrm>
              <a:off x="480" y="1776"/>
              <a:ext cx="1440" cy="20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3465" name="AutoShape 41"/>
            <p:cNvSpPr>
              <a:spLocks noChangeArrowheads="1"/>
            </p:cNvSpPr>
            <p:nvPr/>
          </p:nvSpPr>
          <p:spPr bwMode="auto">
            <a:xfrm>
              <a:off x="1152" y="2256"/>
              <a:ext cx="144" cy="672"/>
            </a:xfrm>
            <a:prstGeom prst="downArrow">
              <a:avLst>
                <a:gd name="adj1" fmla="val 50000"/>
                <a:gd name="adj2" fmla="val 116667"/>
              </a:avLst>
            </a:prstGeom>
            <a:solidFill>
              <a:srgbClr val="B2B2B2"/>
            </a:solidFill>
            <a:ln w="63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Basic Object Oriented Concepts</a:t>
            </a:r>
            <a:endParaRPr lang="en-US" sz="48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Object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Helps to understand the real world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Provides a practical basis for computer applications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Class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Describes a set of related objects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Property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A characteristic of an object – also called </a:t>
            </a:r>
            <a:r>
              <a:rPr lang="en-US" sz="2000" i="1"/>
              <a:t>attribute</a:t>
            </a:r>
            <a:endParaRPr lang="en-US" sz="2000" i="1"/>
          </a:p>
          <a:p>
            <a:pPr>
              <a:lnSpc>
                <a:spcPct val="90000"/>
              </a:lnSpc>
            </a:pPr>
            <a:r>
              <a:rPr lang="en-US" sz="2400"/>
              <a:t>Method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An action performed by an object</a:t>
            </a:r>
            <a:endParaRPr lang="en-US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733800" cy="42211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Early computers were </a:t>
            </a:r>
            <a:br>
              <a:rPr lang="en-US" altLang="ja-JP" sz="2400" dirty="0">
                <a:ea typeface="MS PGothic" panose="020B0600070205080204" charset="-128"/>
              </a:rPr>
            </a:br>
            <a:r>
              <a:rPr lang="en-US" altLang="ja-JP" sz="2400" dirty="0">
                <a:ea typeface="MS PGothic" panose="020B0600070205080204" charset="-128"/>
              </a:rPr>
              <a:t>far less complex than computers are today. </a:t>
            </a:r>
            <a:endParaRPr lang="en-US" altLang="ja-JP" sz="2400" dirty="0">
              <a:ea typeface="MS PGothic" panose="020B0600070205080204" charset="-128"/>
            </a:endParaRPr>
          </a:p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Their memories were smaller and their programs were much simpler. </a:t>
            </a:r>
            <a:endParaRPr lang="en-US" altLang="ja-JP" sz="2400" dirty="0">
              <a:ea typeface="MS PGothic" panose="020B0600070205080204" charset="-128"/>
            </a:endParaRPr>
          </a:p>
        </p:txBody>
      </p:sp>
      <p:pic>
        <p:nvPicPr>
          <p:cNvPr id="5137" name="Picture 17" descr="univac2-hi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1905000"/>
            <a:ext cx="3657600" cy="33528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4038600" cy="33067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>
                <a:ea typeface="MS PGothic" panose="020B0600070205080204" charset="-128"/>
              </a:rPr>
              <a:t>They usually executed only one program  at a time. </a:t>
            </a:r>
            <a:endParaRPr lang="en-US" altLang="ja-JP" sz="2400">
              <a:ea typeface="MS PGothic" panose="020B0600070205080204" charset="-128"/>
            </a:endParaRPr>
          </a:p>
        </p:txBody>
      </p:sp>
      <p:pic>
        <p:nvPicPr>
          <p:cNvPr id="61444" name="Picture 4" descr="univac2-hi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1905000"/>
            <a:ext cx="3657600" cy="3352800"/>
          </a:xfr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114800" cy="43735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Modern computers are smaller, but far more complex than early computers.</a:t>
            </a:r>
            <a:endParaRPr lang="en-US" altLang="ja-JP" sz="2400" dirty="0">
              <a:ea typeface="MS PGothic" panose="020B0600070205080204" charset="-128"/>
            </a:endParaRPr>
          </a:p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 smtClean="0">
                <a:ea typeface="MS PGothic" panose="020B0600070205080204" charset="-128"/>
              </a:rPr>
              <a:t>They </a:t>
            </a:r>
            <a:r>
              <a:rPr lang="en-US" altLang="ja-JP" sz="2400" dirty="0">
                <a:ea typeface="MS PGothic" panose="020B0600070205080204" charset="-128"/>
              </a:rPr>
              <a:t>can execute many programs at the same time.</a:t>
            </a:r>
            <a:endParaRPr lang="en-US" sz="2000" dirty="0"/>
          </a:p>
        </p:txBody>
      </p:sp>
      <p:pic>
        <p:nvPicPr>
          <p:cNvPr id="33798" name="Picture 6" descr="MPj0401680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1892300"/>
            <a:ext cx="3657600" cy="33655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962400" cy="43735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>
                <a:ea typeface="MS PGothic" panose="020B0600070205080204" charset="-128"/>
              </a:rPr>
              <a:t>Computer  scientists have introduced the notion of </a:t>
            </a:r>
            <a:r>
              <a:rPr lang="en-US" altLang="ja-JP" sz="2400" b="1" i="1">
                <a:ea typeface="MS PGothic" panose="020B0600070205080204" charset="-128"/>
              </a:rPr>
              <a:t>objects </a:t>
            </a:r>
            <a:r>
              <a:rPr lang="en-US" altLang="ja-JP" sz="2400">
                <a:ea typeface="MS PGothic" panose="020B0600070205080204" charset="-128"/>
              </a:rPr>
              <a:t>and </a:t>
            </a:r>
            <a:r>
              <a:rPr lang="en-US" altLang="ja-JP" sz="2400" b="1" i="1">
                <a:ea typeface="MS PGothic" panose="020B0600070205080204" charset="-128"/>
              </a:rPr>
              <a:t>object-oriented programming</a:t>
            </a:r>
            <a:r>
              <a:rPr lang="en-US" altLang="ja-JP" sz="2400">
                <a:ea typeface="MS PGothic" panose="020B0600070205080204" charset="-128"/>
              </a:rPr>
              <a:t> to help manage the growing complexity of modern computers.</a:t>
            </a:r>
            <a:r>
              <a:rPr lang="en-US" altLang="ja-JP" sz="2000">
                <a:ea typeface="MS PGothic" panose="020B0600070205080204" charset="-128"/>
              </a:rPr>
              <a:t> </a:t>
            </a:r>
            <a:endParaRPr lang="en-US" sz="2000"/>
          </a:p>
        </p:txBody>
      </p:sp>
      <p:pic>
        <p:nvPicPr>
          <p:cNvPr id="82948" name="Picture 4" descr="MPj0401680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1892300"/>
            <a:ext cx="3657600" cy="33655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100000"/>
              </a:spcBef>
              <a:buFontTx/>
              <a:buNone/>
              <a:tabLst>
                <a:tab pos="1597025" algn="l"/>
              </a:tabLst>
            </a:pPr>
            <a:r>
              <a:rPr lang="en-US" altLang="ja-JP" sz="2800">
                <a:ea typeface="MS PGothic" panose="020B0600070205080204" charset="-128"/>
              </a:rPr>
              <a:t>An </a:t>
            </a:r>
            <a:r>
              <a:rPr lang="en-US" altLang="ja-JP" sz="2800" b="1" i="1">
                <a:ea typeface="MS PGothic" panose="020B0600070205080204" charset="-128"/>
              </a:rPr>
              <a:t>object</a:t>
            </a:r>
            <a:r>
              <a:rPr lang="en-US" altLang="ja-JP" sz="2800">
                <a:ea typeface="MS PGothic" panose="020B0600070205080204" charset="-128"/>
              </a:rPr>
              <a:t> is anything that can be represented by data in a computer’s memory and manipulated by a computer program.  </a:t>
            </a:r>
            <a:endParaRPr 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100000"/>
              </a:spcBef>
              <a:buFontTx/>
              <a:buNone/>
              <a:tabLst>
                <a:tab pos="1597025" algn="l"/>
              </a:tabLst>
            </a:pPr>
            <a:r>
              <a:rPr lang="en-US" altLang="ja-JP" sz="2800">
                <a:ea typeface="MS PGothic" panose="020B0600070205080204" charset="-128"/>
              </a:rPr>
              <a:t>An </a:t>
            </a:r>
            <a:r>
              <a:rPr lang="en-US" altLang="ja-JP" sz="2800" b="1" i="1">
                <a:ea typeface="MS PGothic" panose="020B0600070205080204" charset="-128"/>
              </a:rPr>
              <a:t>object</a:t>
            </a:r>
            <a:r>
              <a:rPr lang="en-US" altLang="ja-JP" sz="2800">
                <a:ea typeface="MS PGothic" panose="020B0600070205080204" charset="-128"/>
              </a:rPr>
              <a:t> is anything that can be represented by data in a computer’s memory and manipulated by a computer program.  </a:t>
            </a:r>
            <a:endParaRPr lang="en-US" sz="2800"/>
          </a:p>
        </p:txBody>
      </p:sp>
      <p:pic>
        <p:nvPicPr>
          <p:cNvPr id="83973" name="Picture 5" descr="MPj0399520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3429000"/>
            <a:ext cx="3657600" cy="2743200"/>
          </a:xfrm>
          <a:noFill/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35052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>
                <a:latin typeface="Arial" panose="020B0604020202020204" pitchFamily="34" charset="0"/>
              </a:rPr>
              <a:t>Numbers</a:t>
            </a:r>
            <a:endParaRPr lang="en-US" sz="6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The Object Oriented Approach -I</a:t>
            </a:r>
            <a:endParaRPr lang="en-US" sz="480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Object oriented programming grew in the 70’s as a solution to the problems of structured programming</a:t>
            </a:r>
            <a:endParaRPr lang="en-US" sz="2400"/>
          </a:p>
          <a:p>
            <a:r>
              <a:rPr lang="en-US" sz="2400"/>
              <a:t>Models human thought process as closely as possible</a:t>
            </a:r>
            <a:endParaRPr lang="en-US" sz="2400"/>
          </a:p>
          <a:p>
            <a:r>
              <a:rPr lang="en-US" sz="2400"/>
              <a:t>Deals with data and procedures that operate on data as a single ‘object’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100000"/>
              </a:spcBef>
              <a:buFontTx/>
              <a:buNone/>
              <a:tabLst>
                <a:tab pos="1597025" algn="l"/>
              </a:tabLst>
            </a:pPr>
            <a:r>
              <a:rPr lang="en-US" altLang="ja-JP" sz="2800">
                <a:ea typeface="MS PGothic" panose="020B0600070205080204" charset="-128"/>
              </a:rPr>
              <a:t>An </a:t>
            </a:r>
            <a:r>
              <a:rPr lang="en-US" altLang="ja-JP" sz="2800" b="1" i="1">
                <a:ea typeface="MS PGothic" panose="020B0600070205080204" charset="-128"/>
              </a:rPr>
              <a:t>object</a:t>
            </a:r>
            <a:r>
              <a:rPr lang="en-US" altLang="ja-JP" sz="2800">
                <a:ea typeface="MS PGothic" panose="020B0600070205080204" charset="-128"/>
              </a:rPr>
              <a:t> is anything that can be represented by data in a computer’s memory and manipulated by a computer program.  </a:t>
            </a:r>
            <a:endParaRPr lang="en-US" sz="2800"/>
          </a:p>
        </p:txBody>
      </p:sp>
      <p:pic>
        <p:nvPicPr>
          <p:cNvPr id="20484" name="Picture 4" descr="MPj0309617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3429000"/>
            <a:ext cx="3657600" cy="2819400"/>
          </a:xfrm>
          <a:noFill/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" y="4038600"/>
            <a:ext cx="35052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>
                <a:latin typeface="Arial" panose="020B0604020202020204" pitchFamily="34" charset="0"/>
              </a:rPr>
              <a:t>Text</a:t>
            </a:r>
            <a:endParaRPr lang="en-US" sz="6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100000"/>
              </a:spcBef>
              <a:buFontTx/>
              <a:buNone/>
              <a:tabLst>
                <a:tab pos="1597025" algn="l"/>
              </a:tabLst>
            </a:pPr>
            <a:r>
              <a:rPr lang="en-US" altLang="ja-JP" sz="2800">
                <a:ea typeface="MS PGothic" panose="020B0600070205080204" charset="-128"/>
              </a:rPr>
              <a:t>An </a:t>
            </a:r>
            <a:r>
              <a:rPr lang="en-US" altLang="ja-JP" sz="2800" b="1" i="1">
                <a:ea typeface="MS PGothic" panose="020B0600070205080204" charset="-128"/>
              </a:rPr>
              <a:t>object</a:t>
            </a:r>
            <a:r>
              <a:rPr lang="en-US" altLang="ja-JP" sz="2800">
                <a:ea typeface="MS PGothic" panose="020B0600070205080204" charset="-128"/>
              </a:rPr>
              <a:t> is anything that can be represented by data in a computer’s memory and manipulated by a computer program.  </a:t>
            </a:r>
            <a:endParaRPr lang="en-US" sz="2800"/>
          </a:p>
        </p:txBody>
      </p:sp>
      <p:pic>
        <p:nvPicPr>
          <p:cNvPr id="39943" name="Picture 7" descr="MPj0407367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3429000"/>
            <a:ext cx="3657600" cy="2743200"/>
          </a:xfrm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35052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>
                <a:latin typeface="Arial" panose="020B0604020202020204" pitchFamily="34" charset="0"/>
              </a:rPr>
              <a:t>Pictures</a:t>
            </a:r>
            <a:endParaRPr lang="en-US" sz="6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  <a:tabLst>
                <a:tab pos="1597025" algn="l"/>
              </a:tabLst>
            </a:pPr>
            <a:r>
              <a:rPr lang="en-US" altLang="ja-JP" sz="2400" dirty="0">
                <a:ea typeface="MS PGothic" panose="020B0600070205080204" charset="-128"/>
              </a:rPr>
              <a:t>An </a:t>
            </a:r>
            <a:r>
              <a:rPr lang="en-US" altLang="ja-JP" sz="2400" b="1" i="1" dirty="0">
                <a:ea typeface="MS PGothic" panose="020B0600070205080204" charset="-128"/>
              </a:rPr>
              <a:t>object</a:t>
            </a:r>
            <a:r>
              <a:rPr lang="en-US" altLang="ja-JP" sz="2400" dirty="0">
                <a:ea typeface="MS PGothic" panose="020B0600070205080204" charset="-128"/>
              </a:rPr>
              <a:t> is anything that can be represented by data in a computer’s memory and manipulated by a computer program.  </a:t>
            </a:r>
            <a:endParaRPr lang="en-US" sz="2400" dirty="0"/>
          </a:p>
        </p:txBody>
      </p:sp>
      <p:pic>
        <p:nvPicPr>
          <p:cNvPr id="41991" name="Picture 7" descr="MPj0406508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3429000"/>
            <a:ext cx="3657600" cy="2743200"/>
          </a:xfrm>
          <a:noFill/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35052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>
                <a:latin typeface="Arial" panose="020B0604020202020204" pitchFamily="34" charset="0"/>
              </a:rPr>
              <a:t>Sound</a:t>
            </a:r>
            <a:endParaRPr lang="en-US" sz="6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  <a:tabLst>
                <a:tab pos="1597025" algn="l"/>
              </a:tabLst>
            </a:pPr>
            <a:r>
              <a:rPr lang="en-US" altLang="ja-JP" sz="2400" dirty="0">
                <a:ea typeface="MS PGothic" panose="020B0600070205080204" charset="-128"/>
              </a:rPr>
              <a:t>An </a:t>
            </a:r>
            <a:r>
              <a:rPr lang="en-US" altLang="ja-JP" sz="2400" b="1" i="1" dirty="0">
                <a:ea typeface="MS PGothic" panose="020B0600070205080204" charset="-128"/>
              </a:rPr>
              <a:t>object</a:t>
            </a:r>
            <a:r>
              <a:rPr lang="en-US" altLang="ja-JP" sz="2400" dirty="0">
                <a:ea typeface="MS PGothic" panose="020B0600070205080204" charset="-128"/>
              </a:rPr>
              <a:t> is anything that can be represented by data in a computer’s memory and manipulated by a computer program.  </a:t>
            </a:r>
            <a:endParaRPr lang="en-US" sz="2400" dirty="0"/>
          </a:p>
        </p:txBody>
      </p:sp>
      <p:pic>
        <p:nvPicPr>
          <p:cNvPr id="59397" name="Picture 5" descr="MPj0406478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0" y="3429000"/>
            <a:ext cx="3657600" cy="2819400"/>
          </a:xfrm>
          <a:noFill/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85800" y="4038600"/>
            <a:ext cx="35052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>
                <a:latin typeface="Arial" panose="020B0604020202020204" pitchFamily="34" charset="0"/>
              </a:rPr>
              <a:t>Video</a:t>
            </a:r>
            <a:endParaRPr lang="en-US" sz="6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3254" name="Picture 6" descr="MPj0309617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52400" y="3429000"/>
            <a:ext cx="3657600" cy="2806700"/>
          </a:xfrm>
          <a:noFill/>
        </p:spPr>
      </p:pic>
      <p:pic>
        <p:nvPicPr>
          <p:cNvPr id="53252" name="Picture 4" descr="MPj0399520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3733800"/>
            <a:ext cx="3657600" cy="2795588"/>
          </a:xfrm>
          <a:noFill/>
        </p:spPr>
      </p:pic>
      <p:pic>
        <p:nvPicPr>
          <p:cNvPr id="53256" name="Picture 8" descr="MPj0407367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2209800"/>
            <a:ext cx="3657600" cy="2819400"/>
          </a:xfrm>
          <a:noFill/>
        </p:spPr>
      </p:pic>
      <p:pic>
        <p:nvPicPr>
          <p:cNvPr id="53258" name="Picture 10" descr="MPj04065080000[1]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495800" y="1828800"/>
            <a:ext cx="3657600" cy="2792413"/>
          </a:xfrm>
          <a:noFill/>
        </p:spPr>
      </p:pic>
      <p:pic>
        <p:nvPicPr>
          <p:cNvPr id="53262" name="Picture 14" descr="MPj0406478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429000"/>
            <a:ext cx="3657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0" y="1219200"/>
            <a:ext cx="9144000" cy="1981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lnSpc>
                <a:spcPct val="125000"/>
              </a:lnSpc>
              <a:spcBef>
                <a:spcPct val="100000"/>
              </a:spcBef>
              <a:tabLst>
                <a:tab pos="1597025" algn="l"/>
              </a:tabLst>
            </a:pPr>
            <a:r>
              <a:rPr lang="en-US" altLang="ja-JP" sz="2400" dirty="0">
                <a:latin typeface="Arial" panose="020B0604020202020204" pitchFamily="34" charset="0"/>
                <a:ea typeface="MS PGothic" panose="020B0600070205080204" charset="-128"/>
              </a:rPr>
              <a:t>An object is anything that can be represented by data</a:t>
            </a:r>
            <a:r>
              <a:rPr lang="en-US" altLang="ja-JP" sz="2400" dirty="0" smtClean="0">
                <a:latin typeface="Arial" panose="020B0604020202020204" pitchFamily="34" charset="0"/>
                <a:ea typeface="MS PGothic" panose="020B0600070205080204" charset="-128"/>
              </a:rPr>
              <a:t>.</a:t>
            </a:r>
            <a:endParaRPr lang="en-US" sz="24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05000"/>
            <a:ext cx="4648200" cy="4953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An</a:t>
            </a:r>
            <a:r>
              <a:rPr lang="en-US" altLang="ja-JP" sz="2000" dirty="0">
                <a:ea typeface="MS PGothic" panose="020B0600070205080204" charset="-128"/>
              </a:rPr>
              <a:t> </a:t>
            </a:r>
            <a:r>
              <a:rPr lang="en-US" altLang="ja-JP" sz="2400" dirty="0">
                <a:ea typeface="MS PGothic" panose="020B0600070205080204" charset="-128"/>
              </a:rPr>
              <a:t>object can be something in the physical world or even just an abstract idea. </a:t>
            </a:r>
            <a:endParaRPr lang="en-US" altLang="ja-JP" sz="2400" dirty="0">
              <a:ea typeface="MS PGothic" panose="020B0600070205080204" charset="-128"/>
            </a:endParaRPr>
          </a:p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An airplane, for</a:t>
            </a:r>
            <a:r>
              <a:rPr lang="en-US" altLang="ja-JP" sz="2000" dirty="0">
                <a:ea typeface="MS PGothic" panose="020B0600070205080204" charset="-128"/>
              </a:rPr>
              <a:t> </a:t>
            </a:r>
            <a:r>
              <a:rPr lang="en-US" altLang="ja-JP" sz="2400" dirty="0">
                <a:ea typeface="MS PGothic" panose="020B0600070205080204" charset="-128"/>
              </a:rPr>
              <a:t>example, is a physical object that can be manipulated by a computer.</a:t>
            </a:r>
            <a:endParaRPr lang="en-US" altLang="ja-JP" sz="2400" dirty="0">
              <a:ea typeface="MS PGothic" panose="020B0600070205080204" charset="-128"/>
            </a:endParaRPr>
          </a:p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700" dirty="0">
                <a:ea typeface="MS PGothic" panose="020B0600070205080204" charset="-128"/>
              </a:rPr>
              <a:t> </a:t>
            </a:r>
            <a:endParaRPr lang="en-US" altLang="ja-JP" sz="700" dirty="0">
              <a:ea typeface="MS PGothic" panose="020B0600070205080204" charset="-128"/>
            </a:endParaRPr>
          </a:p>
        </p:txBody>
      </p:sp>
      <p:pic>
        <p:nvPicPr>
          <p:cNvPr id="7172" name="Picture 4" descr="MPj0402272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648200" y="2247741"/>
            <a:ext cx="4038600" cy="323088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057400"/>
            <a:ext cx="4648200" cy="4800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An</a:t>
            </a:r>
            <a:r>
              <a:rPr lang="en-US" altLang="ja-JP" sz="2000" dirty="0">
                <a:ea typeface="MS PGothic" panose="020B0600070205080204" charset="-128"/>
              </a:rPr>
              <a:t> </a:t>
            </a:r>
            <a:r>
              <a:rPr lang="en-US" altLang="ja-JP" sz="2400" dirty="0">
                <a:ea typeface="MS PGothic" panose="020B0600070205080204" charset="-128"/>
              </a:rPr>
              <a:t>object can be something in the physical world or even just an abstract idea. </a:t>
            </a:r>
            <a:endParaRPr lang="en-US" altLang="ja-JP" sz="2400" dirty="0">
              <a:ea typeface="MS PGothic" panose="020B0600070205080204" charset="-128"/>
            </a:endParaRPr>
          </a:p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2400" dirty="0">
                <a:ea typeface="MS PGothic" panose="020B0600070205080204" charset="-128"/>
              </a:rPr>
              <a:t>A bank transaction is an example of an object that </a:t>
            </a:r>
            <a:r>
              <a:rPr lang="en-US" altLang="ja-JP" sz="2400" dirty="0" smtClean="0">
                <a:ea typeface="MS PGothic" panose="020B0600070205080204" charset="-128"/>
              </a:rPr>
              <a:t>is </a:t>
            </a:r>
            <a:r>
              <a:rPr lang="en-US" altLang="ja-JP" sz="2400" dirty="0">
                <a:ea typeface="MS PGothic" panose="020B0600070205080204" charset="-128"/>
              </a:rPr>
              <a:t>not physical.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charset="-128"/>
              </a:rPr>
              <a:t>                           	     	    </a:t>
            </a:r>
            <a:endParaRPr lang="en-US" altLang="ja-JP" sz="24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charset="-128"/>
            </a:endParaRPr>
          </a:p>
          <a:p>
            <a:pPr marL="0" indent="0" algn="just">
              <a:lnSpc>
                <a:spcPct val="125000"/>
              </a:lnSpc>
              <a:spcBef>
                <a:spcPct val="100000"/>
              </a:spcBef>
              <a:buFontTx/>
              <a:buNone/>
            </a:pPr>
            <a:r>
              <a:rPr lang="en-US" altLang="ja-JP" sz="700" dirty="0">
                <a:ea typeface="MS PGothic" panose="020B0600070205080204" charset="-128"/>
              </a:rPr>
              <a:t> </a:t>
            </a:r>
            <a:endParaRPr lang="en-US" altLang="ja-JP" sz="700" dirty="0">
              <a:ea typeface="MS PGothic" panose="020B0600070205080204" charset="-128"/>
            </a:endParaRPr>
          </a:p>
        </p:txBody>
      </p:sp>
      <p:pic>
        <p:nvPicPr>
          <p:cNvPr id="86020" name="Picture 4" descr="MPj0309293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838700" y="2659221"/>
            <a:ext cx="3657600" cy="2407920"/>
          </a:xfr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6482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100000"/>
              </a:spcBef>
              <a:buFontTx/>
              <a:buNone/>
            </a:pPr>
            <a:r>
              <a:rPr lang="en-US" altLang="ja-JP" sz="2800">
                <a:ea typeface="MS PGothic" panose="020B0600070205080204" charset="-128"/>
              </a:rPr>
              <a:t>To a computer, an object is simply something that can be represented by data in the computer’s memory and manipulated by computer programs.</a:t>
            </a:r>
            <a:endParaRPr lang="en-US" altLang="ja-JP" sz="6000">
              <a:ea typeface="MS PGothic" panose="020B0600070205080204" charset="-128"/>
            </a:endParaRPr>
          </a:p>
          <a:p>
            <a:pPr marL="0" indent="0">
              <a:lnSpc>
                <a:spcPct val="150000"/>
              </a:lnSpc>
              <a:spcBef>
                <a:spcPct val="100000"/>
              </a:spcBef>
              <a:buFontTx/>
              <a:buNone/>
            </a:pPr>
            <a:r>
              <a:rPr lang="en-US" altLang="ja-JP" sz="2000">
                <a:ea typeface="MS PGothic" panose="020B0600070205080204" charset="-128"/>
              </a:rPr>
              <a:t> </a:t>
            </a:r>
            <a:endParaRPr lang="en-US" altLang="ja-JP" sz="2000">
              <a:ea typeface="MS PGothic" panose="020B0600070205080204" charset="-128"/>
            </a:endParaRPr>
          </a:p>
        </p:txBody>
      </p:sp>
      <p:pic>
        <p:nvPicPr>
          <p:cNvPr id="1537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648200" y="2102164"/>
            <a:ext cx="4038600" cy="3522035"/>
          </a:xfr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543" y="1752600"/>
            <a:ext cx="4648200" cy="46482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 dirty="0">
                <a:ea typeface="MS PGothic" panose="020B0600070205080204" charset="-128"/>
              </a:rPr>
              <a:t>The data that represent the object are organized into a set of </a:t>
            </a:r>
            <a:r>
              <a:rPr lang="en-US" altLang="ja-JP" sz="2800" b="1" i="1" dirty="0">
                <a:ea typeface="MS PGothic" panose="020B0600070205080204" charset="-128"/>
              </a:rPr>
              <a:t>properties</a:t>
            </a:r>
            <a:r>
              <a:rPr lang="en-US" altLang="ja-JP" sz="2800" dirty="0">
                <a:ea typeface="MS PGothic" panose="020B0600070205080204" charset="-128"/>
              </a:rPr>
              <a:t>. </a:t>
            </a:r>
            <a:endParaRPr lang="en-US" altLang="ja-JP" sz="2800" dirty="0">
              <a:ea typeface="MS PGothic" panose="020B0600070205080204" charset="-128"/>
            </a:endParaRPr>
          </a:p>
          <a:p>
            <a:pPr marL="0" indent="0" algn="just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 dirty="0">
                <a:ea typeface="MS PGothic" panose="020B0600070205080204" charset="-128"/>
              </a:rPr>
              <a:t>The values stored in an object’s properties at any one time form the </a:t>
            </a:r>
            <a:r>
              <a:rPr lang="en-US" altLang="ja-JP" sz="2800" b="1" i="1" dirty="0">
                <a:ea typeface="MS PGothic" panose="020B0600070205080204" charset="-128"/>
              </a:rPr>
              <a:t>state</a:t>
            </a:r>
            <a:r>
              <a:rPr lang="en-US" altLang="ja-JP" sz="2800" dirty="0">
                <a:ea typeface="MS PGothic" panose="020B0600070205080204" charset="-128"/>
              </a:rPr>
              <a:t> </a:t>
            </a:r>
            <a:br>
              <a:rPr lang="en-US" altLang="ja-JP" sz="2800" dirty="0">
                <a:ea typeface="MS PGothic" panose="020B0600070205080204" charset="-128"/>
              </a:rPr>
            </a:br>
            <a:r>
              <a:rPr lang="en-US" altLang="ja-JP" sz="2800" dirty="0">
                <a:ea typeface="MS PGothic" panose="020B0600070205080204" charset="-128"/>
              </a:rPr>
              <a:t>of an object.</a:t>
            </a:r>
            <a:endParaRPr lang="en-US" altLang="ja-JP" sz="2800" dirty="0">
              <a:ea typeface="MS PGothic" panose="020B0600070205080204" charset="-128"/>
            </a:endParaRPr>
          </a:p>
          <a:p>
            <a:pPr marL="0" indent="0" algn="just">
              <a:lnSpc>
                <a:spcPct val="150000"/>
              </a:lnSpc>
              <a:spcBef>
                <a:spcPct val="100000"/>
              </a:spcBef>
              <a:buFontTx/>
              <a:buNone/>
              <a:tabLst>
                <a:tab pos="1766570" algn="l"/>
              </a:tabLst>
            </a:pPr>
            <a:endParaRPr lang="en-US" altLang="ja-JP" sz="2800" dirty="0">
              <a:ea typeface="MS PGothic" panose="020B0600070205080204" charset="-128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724400" y="2057400"/>
            <a:ext cx="4343400" cy="3693319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Name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 	PA 3794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Owner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	</a:t>
            </a:r>
            <a:r>
              <a:rPr 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Pakistan International Airline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Location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	39 52′ 06″ N  75 13′ 52″ W 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Heading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	271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Altitude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19 m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AirSpeed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0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Boeing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737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081405">
              <a:spcBef>
                <a:spcPct val="50000"/>
              </a:spcBef>
            </a:pPr>
            <a:r>
              <a:rPr lang="en-US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32,820 kg</a:t>
            </a:r>
            <a:endParaRPr lang="en-US" u="sng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altLang="zh-CN" sz="4800"/>
              <a:t>Fields – Declaration</a:t>
            </a:r>
            <a:endParaRPr lang="en-US" altLang="zh-CN" sz="48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Field Declaration</a:t>
            </a:r>
            <a:endParaRPr lang="en-US" altLang="zh-CN" sz="2800" b="1" dirty="0"/>
          </a:p>
          <a:p>
            <a:pPr lvl="1"/>
            <a:r>
              <a:rPr lang="en-US" altLang="zh-CN" dirty="0"/>
              <a:t> a type name followed by the field name, and optionally an initialization clause</a:t>
            </a:r>
            <a:endParaRPr lang="en-US" altLang="zh-CN" dirty="0"/>
          </a:p>
          <a:p>
            <a:pPr lvl="1"/>
            <a:r>
              <a:rPr lang="en-US" altLang="zh-CN" dirty="0"/>
              <a:t> primitive data type vs. Object reference</a:t>
            </a:r>
            <a:endParaRPr lang="en-US" altLang="zh-CN" dirty="0"/>
          </a:p>
          <a:p>
            <a:pPr lvl="2"/>
            <a:r>
              <a:rPr lang="en-US" altLang="zh-CN" sz="2000" dirty="0"/>
              <a:t>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, char, 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  <a:endParaRPr lang="en-US" altLang="zh-CN" sz="2000" dirty="0"/>
          </a:p>
          <a:p>
            <a:pPr lvl="1"/>
            <a:r>
              <a:rPr lang="en-US" altLang="zh-CN" dirty="0"/>
              <a:t> field declarations can be preceded by different modifiers</a:t>
            </a:r>
            <a:endParaRPr lang="en-US" altLang="zh-CN" dirty="0"/>
          </a:p>
          <a:p>
            <a:pPr lvl="2"/>
            <a:r>
              <a:rPr lang="en-US" altLang="zh-CN" sz="2000" dirty="0"/>
              <a:t> access control modifiers</a:t>
            </a:r>
            <a:endParaRPr lang="en-US" altLang="zh-CN" sz="2000" dirty="0"/>
          </a:p>
          <a:p>
            <a:pPr lvl="2"/>
            <a:r>
              <a:rPr lang="en-US" altLang="zh-CN" sz="2000" dirty="0"/>
              <a:t> static</a:t>
            </a:r>
            <a:endParaRPr lang="en-US" altLang="zh-CN" sz="2000" dirty="0"/>
          </a:p>
          <a:p>
            <a:pPr lvl="2"/>
            <a:r>
              <a:rPr lang="en-US" altLang="zh-CN" sz="2000" dirty="0"/>
              <a:t> </a:t>
            </a:r>
            <a:r>
              <a:rPr lang="en-US" altLang="zh-CN" sz="2000" dirty="0" smtClean="0"/>
              <a:t>final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Object Oriented Approach - II</a:t>
            </a:r>
            <a:endParaRPr lang="en-US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57200" y="2209800"/>
            <a:ext cx="8382000" cy="3386138"/>
            <a:chOff x="288" y="1392"/>
            <a:chExt cx="5280" cy="2133"/>
          </a:xfrm>
        </p:grpSpPr>
        <p:pic>
          <p:nvPicPr>
            <p:cNvPr id="97284" name="Picture 4" descr="C:\Program Files\Common Files\Microsoft Shared\Clipart\cagcat50\tn00561_.wmf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528" y="1392"/>
              <a:ext cx="1008" cy="767"/>
            </a:xfrm>
            <a:prstGeom prst="rect">
              <a:avLst/>
            </a:prstGeom>
            <a:noFill/>
          </p:spPr>
        </p:pic>
        <p:pic>
          <p:nvPicPr>
            <p:cNvPr id="97286" name="Picture 6" descr="D:\MsCLIPART\Clipart\Pub60Cor\ph01035u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2" y="2640"/>
              <a:ext cx="1152" cy="773"/>
            </a:xfrm>
            <a:prstGeom prst="rect">
              <a:avLst/>
            </a:prstGeom>
            <a:noFill/>
          </p:spPr>
        </p:pic>
        <p:pic>
          <p:nvPicPr>
            <p:cNvPr id="97287" name="Picture 7" descr="C:\Program Files\Common Files\Microsoft Shared\Clipart\cagcat50\bd05515_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1488"/>
              <a:ext cx="938" cy="1008"/>
            </a:xfrm>
            <a:prstGeom prst="rect">
              <a:avLst/>
            </a:prstGeom>
            <a:noFill/>
          </p:spPr>
        </p:pic>
        <p:pic>
          <p:nvPicPr>
            <p:cNvPr id="97292" name="Picture 12" descr="D:\MsCLIPART\Clipart\Pub60Cor\bs00186_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20" y="1488"/>
              <a:ext cx="702" cy="713"/>
            </a:xfrm>
            <a:prstGeom prst="rect">
              <a:avLst/>
            </a:prstGeom>
            <a:noFill/>
          </p:spPr>
        </p:pic>
        <p:pic>
          <p:nvPicPr>
            <p:cNvPr id="97293" name="Picture 13" descr="C:\Program Files\Common Files\Microsoft Shared\Clipart\cagcat50\na01441_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" y="2064"/>
              <a:ext cx="941" cy="1062"/>
            </a:xfrm>
            <a:prstGeom prst="rect">
              <a:avLst/>
            </a:prstGeom>
            <a:noFill/>
          </p:spPr>
        </p:pic>
        <p:pic>
          <p:nvPicPr>
            <p:cNvPr id="97295" name="Picture 15" descr="D:\MsCLIPART\Clipart\Pub60Cor\ph02748u.bmp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16" y="1632"/>
              <a:ext cx="912" cy="612"/>
            </a:xfrm>
            <a:prstGeom prst="rect">
              <a:avLst/>
            </a:prstGeom>
            <a:noFill/>
          </p:spPr>
        </p:pic>
        <p:pic>
          <p:nvPicPr>
            <p:cNvPr id="97296" name="Picture 16" descr="D:\MsCLIPART\Clipart\Pub60Cor\ph02752u.bm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04" y="2736"/>
              <a:ext cx="1200" cy="789"/>
            </a:xfrm>
            <a:prstGeom prst="rect">
              <a:avLst/>
            </a:prstGeom>
            <a:noFill/>
          </p:spPr>
        </p:pic>
        <p:pic>
          <p:nvPicPr>
            <p:cNvPr id="97291" name="Picture 11" descr="D:\MsCLIPART\Clipart\Pub60Cor\an01251_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73" y="2544"/>
              <a:ext cx="895" cy="759"/>
            </a:xfrm>
            <a:prstGeom prst="rect">
              <a:avLst/>
            </a:prstGeom>
            <a:noFill/>
          </p:spPr>
        </p:pic>
      </p:grp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048000" y="1752600"/>
            <a:ext cx="5105400" cy="3724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All around us in the real world are objects.</a:t>
            </a:r>
            <a:endParaRPr lang="en-US" sz="2800"/>
          </a:p>
          <a:p>
            <a:pPr algn="l">
              <a:spcBef>
                <a:spcPct val="50000"/>
              </a:spcBef>
            </a:pPr>
            <a:endParaRPr lang="en-US" sz="2800"/>
          </a:p>
          <a:p>
            <a:pPr algn="l">
              <a:spcBef>
                <a:spcPct val="50000"/>
              </a:spcBef>
            </a:pPr>
            <a:r>
              <a:rPr lang="en-US" sz="2800"/>
              <a:t>Each object has certain characteristics and exhibits  certain behaviour</a:t>
            </a:r>
            <a:endParaRPr lang="en-US" sz="2800"/>
          </a:p>
          <a:p>
            <a:pPr algn="l"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field modifiers (1) 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Access control modifiers 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i="1" dirty="0">
                <a:solidFill>
                  <a:srgbClr val="FF0000"/>
                </a:solidFill>
              </a:rPr>
              <a:t> private</a:t>
            </a:r>
            <a:r>
              <a:rPr lang="en-US" altLang="zh-CN" sz="2400" i="1" dirty="0"/>
              <a:t>: </a:t>
            </a:r>
            <a:r>
              <a:rPr lang="en-US" altLang="zh-CN" sz="2400" dirty="0"/>
              <a:t>private members are accessible only in the class itself</a:t>
            </a:r>
            <a:endParaRPr lang="en-US" altLang="zh-CN" sz="2400" dirty="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i="1" dirty="0">
                <a:solidFill>
                  <a:srgbClr val="FF0000"/>
                </a:solidFill>
              </a:rPr>
              <a:t> package</a:t>
            </a:r>
            <a:r>
              <a:rPr lang="en-US" altLang="zh-CN" sz="2400" i="1" dirty="0"/>
              <a:t>: </a:t>
            </a:r>
            <a:r>
              <a:rPr lang="en-US" altLang="zh-CN" sz="2400" dirty="0"/>
              <a:t>package members are accessible in classes in the same package and the class itself</a:t>
            </a:r>
            <a:endParaRPr lang="en-US" altLang="zh-CN" sz="2400" dirty="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protected</a:t>
            </a:r>
            <a:r>
              <a:rPr lang="en-US" altLang="zh-CN" sz="2400" i="1" dirty="0"/>
              <a:t>: </a:t>
            </a:r>
            <a:r>
              <a:rPr lang="en-US" altLang="zh-CN" sz="2400" dirty="0"/>
              <a:t>protected members are accessible in classes in the same package, in subclasses of the class, and in the class itself</a:t>
            </a:r>
            <a:endParaRPr lang="en-US" altLang="zh-CN" sz="2400" dirty="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public</a:t>
            </a:r>
            <a:r>
              <a:rPr lang="en-US" altLang="zh-CN" sz="2400" i="1" dirty="0"/>
              <a:t>: </a:t>
            </a:r>
            <a:r>
              <a:rPr lang="en-US" altLang="zh-CN" sz="2400" dirty="0"/>
              <a:t>public members are accessible anywhere the class is accessible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672330"/>
            <a:ext cx="6629400" cy="2419893"/>
          </a:xfrm>
          <a:noFill/>
          <a:ln>
            <a:solidFill>
              <a:schemeClr val="tx1"/>
            </a:solidFill>
            <a:miter lim="800000"/>
          </a:ln>
        </p:spPr>
        <p:txBody>
          <a:bodyPr tIns="137160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latin typeface="Courier New" panose="02070309020205020404" pitchFamily="49" charset="0"/>
              </a:rPr>
              <a:t>public class Pencil {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public String color = “red”;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public </a:t>
            </a:r>
            <a:r>
              <a:rPr lang="en-US" altLang="zh-CN" sz="1400" dirty="0" err="1">
                <a:latin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</a:rPr>
              <a:t> length;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public float diameter;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private float price;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public static long </a:t>
            </a:r>
            <a:r>
              <a:rPr lang="en-US" altLang="zh-CN" sz="1400" dirty="0" err="1">
                <a:latin typeface="Courier New" panose="02070309020205020404" pitchFamily="49" charset="0"/>
              </a:rPr>
              <a:t>nextID</a:t>
            </a:r>
            <a:r>
              <a:rPr lang="en-US" altLang="zh-CN" sz="1400" dirty="0">
                <a:latin typeface="Courier New" panose="02070309020205020404" pitchFamily="49" charset="0"/>
              </a:rPr>
              <a:t> = 0;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public void </a:t>
            </a:r>
            <a:r>
              <a:rPr lang="en-US" altLang="zh-CN" sz="1400" dirty="0" err="1">
                <a:latin typeface="Courier New" panose="02070309020205020404" pitchFamily="49" charset="0"/>
              </a:rPr>
              <a:t>setPrice</a:t>
            </a:r>
            <a:r>
              <a:rPr lang="en-US" altLang="zh-CN" sz="1400" dirty="0">
                <a:latin typeface="Courier New" panose="02070309020205020404" pitchFamily="49" charset="0"/>
              </a:rPr>
              <a:t> (float </a:t>
            </a:r>
            <a:r>
              <a:rPr lang="en-US" altLang="zh-CN" sz="1400" dirty="0" err="1">
                <a:latin typeface="Courier New" panose="02070309020205020404" pitchFamily="49" charset="0"/>
              </a:rPr>
              <a:t>newPrice</a:t>
            </a:r>
            <a:r>
              <a:rPr lang="en-US" altLang="zh-CN" sz="1400" dirty="0">
                <a:latin typeface="Courier New" panose="02070309020205020404" pitchFamily="49" charset="0"/>
              </a:rPr>
              <a:t>) {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      price = </a:t>
            </a:r>
            <a:r>
              <a:rPr lang="en-US" altLang="zh-CN" sz="1400" dirty="0" err="1">
                <a:latin typeface="Courier New" panose="02070309020205020404" pitchFamily="49" charset="0"/>
              </a:rPr>
              <a:t>newPrice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		}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133600" y="3720330"/>
            <a:ext cx="6629400" cy="14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>
            <a:spAutoFit/>
          </a:bodyPr>
          <a:lstStyle>
            <a:lvl1pPr marL="342900" indent="-342900">
              <a:spcBef>
                <a:spcPct val="20000"/>
              </a:spcBef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public class CreatePencil {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public static void main (String args[]){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Pencil p1 = new Pencil();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	p1.price = 0.5f;			</a:t>
            </a:r>
            <a:endParaRPr lang="en-US" altLang="zh-CN" sz="14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		}</a:t>
            </a:r>
            <a:endParaRPr lang="en-US" altLang="zh-CN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	}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1000" y="748530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u="sng"/>
              <a:t>Pencil.java</a:t>
            </a:r>
            <a:endParaRPr lang="en-US" altLang="en-US" sz="1400" u="sng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2400" y="3796530"/>
            <a:ext cx="19192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u="sng"/>
              <a:t>CreatePencil.java</a:t>
            </a:r>
            <a:endParaRPr lang="en-US" altLang="en-US" sz="1400" u="sng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85800" y="5549130"/>
            <a:ext cx="8077200" cy="115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0">
            <a:spAutoFit/>
          </a:bodyPr>
          <a:lstStyle>
            <a:lvl1pPr marL="342900" indent="-342900">
              <a:spcBef>
                <a:spcPct val="20000"/>
              </a:spcBef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%&gt; javac Pencil.java</a:t>
            </a: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%&gt; javac CreatePencil.java</a:t>
            </a: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CreatePencil.java:4: price has private access in Pencil</a:t>
            </a: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	p1.price = 0.5f;</a:t>
            </a: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   	   ^</a:t>
            </a:r>
            <a:endParaRPr lang="en-US" altLang="en-US" sz="1400">
              <a:latin typeface="Courier New" panose="02070309020205020404" pitchFamily="49" charset="0"/>
            </a:endParaRPr>
          </a:p>
        </p:txBody>
      </p:sp>
      <p:grpSp>
        <p:nvGrpSpPr>
          <p:cNvPr id="35850" name="Group 10"/>
          <p:cNvGrpSpPr/>
          <p:nvPr/>
        </p:nvGrpSpPr>
        <p:grpSpPr bwMode="auto">
          <a:xfrm>
            <a:off x="4343400" y="4558530"/>
            <a:ext cx="685800" cy="381000"/>
            <a:chOff x="2736" y="2688"/>
            <a:chExt cx="672" cy="192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2736" y="2688"/>
              <a:ext cx="67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2736" y="2688"/>
              <a:ext cx="672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CN" sz="4800" dirty="0"/>
              <a:t>More about field modifiers (2)</a:t>
            </a:r>
            <a:endParaRPr lang="en-US" altLang="zh-CN" sz="48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static</a:t>
            </a:r>
            <a:endParaRPr lang="en-US" altLang="zh-CN" sz="2400" dirty="0"/>
          </a:p>
          <a:p>
            <a:pPr lvl="1">
              <a:spcBef>
                <a:spcPct val="50000"/>
              </a:spcBef>
            </a:pPr>
            <a:r>
              <a:rPr lang="en-US" altLang="zh-CN" sz="2000" dirty="0"/>
              <a:t>only one copy of the static field exists, shared by all objects of this class</a:t>
            </a:r>
            <a:endParaRPr lang="en-US" altLang="zh-CN" sz="2000" dirty="0"/>
          </a:p>
          <a:p>
            <a:pPr lvl="1"/>
            <a:r>
              <a:rPr lang="en-US" altLang="zh-CN" sz="2000" dirty="0"/>
              <a:t>can be accessed directly in the class itself</a:t>
            </a:r>
            <a:endParaRPr lang="en-US" altLang="zh-CN" sz="2000" dirty="0"/>
          </a:p>
          <a:p>
            <a:pPr lvl="1"/>
            <a:r>
              <a:rPr lang="en-US" altLang="zh-CN" sz="2000" dirty="0"/>
              <a:t>access from outside the class must be preceded by the class name as follows</a:t>
            </a:r>
            <a:endParaRPr lang="en-US" altLang="zh-CN" sz="2000" dirty="0"/>
          </a:p>
          <a:p>
            <a:pPr lvl="1"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1800" dirty="0"/>
              <a:t>	</a:t>
            </a:r>
            <a:r>
              <a:rPr lang="en-US" altLang="zh-CN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sz="1800" dirty="0">
                <a:latin typeface="Courier New" panose="02070309020205020404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Pencil.nextID</a:t>
            </a:r>
            <a:r>
              <a:rPr lang="en-US" altLang="zh-CN" sz="1800" dirty="0">
                <a:latin typeface="Courier New" panose="02070309020205020404" pitchFamily="49" charset="0"/>
              </a:rPr>
              <a:t>);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lvl="1"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	or via an object belonging to the class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lvl="1"/>
            <a:r>
              <a:rPr lang="en-US" altLang="zh-CN" sz="2000" dirty="0"/>
              <a:t>from outside the class, non-static fields must be accessed through an object reference</a:t>
            </a:r>
            <a:endParaRPr lang="en-US" altLang="zh-CN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085734"/>
          </a:xfr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public class </a:t>
            </a:r>
            <a:r>
              <a:rPr lang="en-US" altLang="zh-CN" sz="1600" dirty="0" err="1">
                <a:latin typeface="Courier New" panose="02070309020205020404" pitchFamily="49" charset="0"/>
              </a:rPr>
              <a:t>CreatePencil</a:t>
            </a:r>
            <a:r>
              <a:rPr lang="en-US" altLang="zh-CN" sz="1600" dirty="0">
                <a:latin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public static void main (String </a:t>
            </a:r>
            <a:r>
              <a:rPr lang="en-US" altLang="zh-CN" sz="1600" dirty="0" err="1"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latin typeface="Courier New" panose="02070309020205020404" pitchFamily="49" charset="0"/>
              </a:rPr>
              <a:t>[]){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Pencil p1 = new Pencil();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 err="1">
                <a:latin typeface="Courier New" panose="02070309020205020404" pitchFamily="49" charset="0"/>
              </a:rPr>
              <a:t>Pencil.nextID</a:t>
            </a:r>
            <a:r>
              <a:rPr lang="en-US" altLang="zh-CN" sz="1600" dirty="0">
                <a:latin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latin typeface="Courier New" panose="02070309020205020404" pitchFamily="49" charset="0"/>
              </a:rPr>
              <a:t>(p1.nextID);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//Result? 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Pencil p2 = new Pencil();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 err="1">
                <a:latin typeface="Courier New" panose="02070309020205020404" pitchFamily="49" charset="0"/>
              </a:rPr>
              <a:t>Pencil.nextID</a:t>
            </a:r>
            <a:r>
              <a:rPr lang="en-US" altLang="zh-CN" sz="1600" dirty="0">
                <a:latin typeface="Courier New" panose="02070309020205020404" pitchFamily="49" charset="0"/>
              </a:rPr>
              <a:t>++;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latin typeface="Courier New" panose="02070309020205020404" pitchFamily="49" charset="0"/>
              </a:rPr>
              <a:t>(p2.nextID);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//Result? 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latin typeface="Courier New" panose="02070309020205020404" pitchFamily="49" charset="0"/>
              </a:rPr>
              <a:t>(p1.nextID);	</a:t>
            </a:r>
            <a:endParaRPr lang="en-US" altLang="zh-CN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	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//Result? </a:t>
            </a:r>
            <a:r>
              <a:rPr lang="en-US" altLang="zh-CN" sz="2000" dirty="0">
                <a:latin typeface="Courier New" panose="02070309020205020404" pitchFamily="49" charset="0"/>
              </a:rPr>
              <a:t>		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		}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  <a:endParaRPr lang="en-US" altLang="en-US" sz="16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653188" y="2362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altLang="en-US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62400" y="51181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still 2!</a:t>
            </a: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771900" y="4191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altLang="en-US" sz="16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457200" y="5835650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000"/>
              <a:t>	Note: this code is only for the purpose of showing the usage of static fields. It has POOR design!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field modifiers (3)</a:t>
            </a:r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final</a:t>
            </a:r>
            <a:endParaRPr lang="en-US" altLang="zh-CN" sz="2800"/>
          </a:p>
          <a:p>
            <a:pPr lvl="1">
              <a:spcBef>
                <a:spcPct val="30000"/>
              </a:spcBef>
            </a:pPr>
            <a:r>
              <a:rPr lang="en-US" altLang="zh-CN" sz="2300"/>
              <a:t> once initialized, the value cannot be changed</a:t>
            </a:r>
            <a:endParaRPr lang="en-US" altLang="zh-CN" sz="2300"/>
          </a:p>
          <a:p>
            <a:pPr lvl="1">
              <a:spcBef>
                <a:spcPct val="30000"/>
              </a:spcBef>
            </a:pPr>
            <a:r>
              <a:rPr lang="en-US" altLang="zh-CN" sz="2300"/>
              <a:t> often be used to define named constants</a:t>
            </a:r>
            <a:endParaRPr lang="en-US" altLang="zh-CN" sz="2300"/>
          </a:p>
          <a:p>
            <a:pPr lvl="1">
              <a:spcBef>
                <a:spcPct val="30000"/>
              </a:spcBef>
            </a:pPr>
            <a:r>
              <a:rPr lang="en-US" altLang="zh-CN" sz="2300"/>
              <a:t> static final fields must be initialized when the class is initialized</a:t>
            </a:r>
            <a:endParaRPr lang="en-US" altLang="zh-CN" sz="2300"/>
          </a:p>
          <a:p>
            <a:pPr lvl="1">
              <a:spcBef>
                <a:spcPct val="30000"/>
              </a:spcBef>
            </a:pPr>
            <a:r>
              <a:rPr lang="en-US" altLang="zh-CN" sz="2300"/>
              <a:t> non-static final fields must be initialized when an object of the class is constructed</a:t>
            </a:r>
            <a:endParaRPr lang="en-US" altLang="zh-CN" sz="2300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495800" cy="4724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400" dirty="0">
                <a:ea typeface="MS PGothic" panose="020B0600070205080204" charset="-128"/>
              </a:rPr>
              <a:t>Computer programs implement algorithms that manipulate the data.</a:t>
            </a:r>
            <a:endParaRPr lang="en-US" altLang="ja-JP" sz="2400" dirty="0">
              <a:ea typeface="MS PGothic" panose="020B0600070205080204" charset="-128"/>
            </a:endParaRPr>
          </a:p>
          <a:p>
            <a:pPr marL="0" indent="0" algn="just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400" dirty="0">
                <a:ea typeface="MS PGothic" panose="020B0600070205080204" charset="-128"/>
              </a:rPr>
              <a:t>In object-oriented programming, the programs that manipulate the properties of an object are the object’s </a:t>
            </a:r>
            <a:r>
              <a:rPr lang="en-US" altLang="ja-JP" sz="2400" b="1" dirty="0">
                <a:ea typeface="MS PGothic" panose="020B0600070205080204" charset="-128"/>
              </a:rPr>
              <a:t>methods</a:t>
            </a:r>
            <a:r>
              <a:rPr lang="en-US" altLang="ja-JP" sz="2400" dirty="0">
                <a:ea typeface="MS PGothic" panose="020B0600070205080204" charset="-128"/>
              </a:rPr>
              <a:t>. </a:t>
            </a:r>
            <a:endParaRPr lang="en-US" altLang="ja-JP" sz="2400" dirty="0">
              <a:ea typeface="MS PGothic" panose="020B0600070205080204" charset="-128"/>
            </a:endParaRPr>
          </a:p>
        </p:txBody>
      </p:sp>
      <p:pic>
        <p:nvPicPr>
          <p:cNvPr id="63498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648200" y="1826386"/>
            <a:ext cx="4038600" cy="4073591"/>
          </a:xfrm>
          <a:noFill/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648200" cy="48006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 dirty="0">
                <a:ea typeface="MS PGothic" panose="020B0600070205080204" charset="-128"/>
              </a:rPr>
              <a:t>We can think of an object as a collection of properties and the methods that are used to manipulate those properties. </a:t>
            </a:r>
            <a:endParaRPr lang="en-US" altLang="ja-JP" sz="2800" dirty="0">
              <a:ea typeface="MS PGothic" panose="020B0600070205080204" charset="-128"/>
            </a:endParaRPr>
          </a:p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endParaRPr lang="en-US" altLang="ja-JP" sz="1600" dirty="0" smtClean="0">
              <a:ea typeface="MS PGothic" panose="020B0600070205080204" charset="-128"/>
            </a:endParaRPr>
          </a:p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 dirty="0">
                <a:ea typeface="MS PGothic" panose="020B0600070205080204" charset="-128"/>
              </a:rPr>
              <a:t>	</a:t>
            </a:r>
            <a:r>
              <a:rPr lang="en-US" altLang="ja-JP" sz="2800" dirty="0" smtClean="0">
                <a:ea typeface="MS PGothic" panose="020B0600070205080204" charset="-128"/>
              </a:rPr>
              <a:t>Properties</a:t>
            </a:r>
            <a:endParaRPr lang="en-US" altLang="ja-JP" sz="2800" dirty="0">
              <a:ea typeface="MS PGothic" panose="020B0600070205080204" charset="-128"/>
            </a:endParaRPr>
          </a:p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 dirty="0">
                <a:ea typeface="MS PGothic" panose="020B0600070205080204" charset="-128"/>
              </a:rPr>
              <a:t>	Methods</a:t>
            </a:r>
            <a:endParaRPr lang="en-US" altLang="ja-JP" sz="2800" dirty="0">
              <a:ea typeface="MS PGothic" panose="020B0600070205080204" charset="-128"/>
            </a:endParaRPr>
          </a:p>
        </p:txBody>
      </p:sp>
      <p:pic>
        <p:nvPicPr>
          <p:cNvPr id="65547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648200" y="2022409"/>
            <a:ext cx="4038600" cy="4073591"/>
          </a:xfrm>
          <a:noFill/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V="1">
            <a:off x="3429000" y="3048000"/>
            <a:ext cx="16764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flipV="1">
            <a:off x="3276600" y="4648200"/>
            <a:ext cx="16764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4" name="AutoShape 8"/>
          <p:cNvSpPr/>
          <p:nvPr/>
        </p:nvSpPr>
        <p:spPr bwMode="auto">
          <a:xfrm>
            <a:off x="5181600" y="2438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AutoShape 9"/>
          <p:cNvSpPr/>
          <p:nvPr/>
        </p:nvSpPr>
        <p:spPr bwMode="auto">
          <a:xfrm>
            <a:off x="5105400" y="3200400"/>
            <a:ext cx="228600" cy="2743200"/>
          </a:xfrm>
          <a:prstGeom prst="leftBrace">
            <a:avLst>
              <a:gd name="adj1" fmla="val 105556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CN" sz="4800" dirty="0"/>
              <a:t>Methods – Declaration</a:t>
            </a:r>
            <a:endParaRPr lang="en-US" altLang="zh-CN" sz="4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zh-CN" sz="2400"/>
              <a:t>Method declaration: two parts</a:t>
            </a:r>
            <a:endParaRPr lang="en-US" altLang="zh-CN" sz="2400"/>
          </a:p>
          <a:p>
            <a:pPr marL="971550" lvl="1" indent="-514350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/>
              <a:t>method header</a:t>
            </a:r>
            <a:endParaRPr lang="en-US" altLang="zh-CN" sz="2000"/>
          </a:p>
          <a:p>
            <a:pPr marL="1352550" lvl="2" indent="-438150">
              <a:lnSpc>
                <a:spcPct val="80000"/>
              </a:lnSpc>
            </a:pPr>
            <a:r>
              <a:rPr lang="en-US" altLang="zh-CN" sz="1800"/>
              <a:t>consists of modifiers (optional), return type, method name, parameter list and a throws clause (optional)</a:t>
            </a:r>
            <a:endParaRPr lang="en-US" altLang="zh-CN" sz="1800"/>
          </a:p>
          <a:p>
            <a:pPr marL="1352550" lvl="2" indent="-438150">
              <a:lnSpc>
                <a:spcPct val="80000"/>
              </a:lnSpc>
            </a:pPr>
            <a:r>
              <a:rPr lang="en-US" altLang="zh-CN" sz="1800"/>
              <a:t> types of modifiers</a:t>
            </a:r>
            <a:endParaRPr lang="en-US" altLang="zh-CN" sz="1800"/>
          </a:p>
          <a:p>
            <a:pPr marL="1752600" lvl="3" indent="-381000">
              <a:lnSpc>
                <a:spcPct val="80000"/>
              </a:lnSpc>
            </a:pPr>
            <a:r>
              <a:rPr lang="en-US" altLang="zh-CN" sz="1600"/>
              <a:t> </a:t>
            </a:r>
            <a:r>
              <a:rPr lang="en-US" altLang="zh-CN" sz="1600" i="1"/>
              <a:t>access control modifiers</a:t>
            </a:r>
            <a:endParaRPr lang="en-US" altLang="zh-CN" sz="1600" i="1"/>
          </a:p>
          <a:p>
            <a:pPr marL="1752600" lvl="3" indent="-381000">
              <a:lnSpc>
                <a:spcPct val="80000"/>
              </a:lnSpc>
            </a:pPr>
            <a:r>
              <a:rPr lang="en-US" altLang="zh-CN" sz="1600" i="1"/>
              <a:t> abstract</a:t>
            </a:r>
            <a:endParaRPr lang="en-US" altLang="zh-CN" sz="1600"/>
          </a:p>
          <a:p>
            <a:pPr marL="2209800" lvl="4" indent="-381000">
              <a:lnSpc>
                <a:spcPct val="80000"/>
              </a:lnSpc>
            </a:pPr>
            <a:r>
              <a:rPr lang="en-US" altLang="zh-CN" sz="1400"/>
              <a:t> the method body is empty.  E.g.</a:t>
            </a:r>
            <a:endParaRPr lang="en-US" altLang="zh-CN" sz="1400"/>
          </a:p>
          <a:p>
            <a:pPr marL="2209800" lvl="4" indent="-381000"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en-US" altLang="zh-CN" sz="1400"/>
              <a:t>	      </a:t>
            </a:r>
            <a:r>
              <a:rPr lang="en-US" altLang="zh-CN" sz="1400">
                <a:latin typeface="Courier New" panose="02070309020205020404" pitchFamily="49" charset="0"/>
              </a:rPr>
              <a:t>abstract void sampleMethod( );</a:t>
            </a:r>
            <a:endParaRPr lang="en-US" altLang="zh-CN" sz="1400">
              <a:latin typeface="Courier New" panose="02070309020205020404" pitchFamily="49" charset="0"/>
            </a:endParaRPr>
          </a:p>
          <a:p>
            <a:pPr marL="1752600" lvl="3" indent="-381000">
              <a:lnSpc>
                <a:spcPct val="80000"/>
              </a:lnSpc>
            </a:pPr>
            <a:r>
              <a:rPr lang="en-US" altLang="zh-CN" sz="1600"/>
              <a:t> </a:t>
            </a:r>
            <a:r>
              <a:rPr lang="en-US" altLang="zh-CN" sz="1600" i="1"/>
              <a:t>static</a:t>
            </a:r>
            <a:endParaRPr lang="en-US" altLang="zh-CN" sz="1600" i="1"/>
          </a:p>
          <a:p>
            <a:pPr marL="2209800" lvl="4" indent="-381000">
              <a:lnSpc>
                <a:spcPct val="80000"/>
              </a:lnSpc>
            </a:pPr>
            <a:r>
              <a:rPr lang="en-US" altLang="zh-CN" sz="1400"/>
              <a:t>represent the whole class, no a specific object</a:t>
            </a:r>
            <a:endParaRPr lang="en-US" altLang="zh-CN" sz="1400"/>
          </a:p>
          <a:p>
            <a:pPr marL="2209800" lvl="4" indent="-381000">
              <a:lnSpc>
                <a:spcPct val="80000"/>
              </a:lnSpc>
            </a:pPr>
            <a:r>
              <a:rPr lang="en-US" altLang="zh-CN" sz="1400"/>
              <a:t>can only access static fields and other static methods of the same class</a:t>
            </a:r>
            <a:endParaRPr lang="en-US" altLang="zh-CN" sz="1400"/>
          </a:p>
          <a:p>
            <a:pPr marL="1752600" lvl="3" indent="-381000">
              <a:lnSpc>
                <a:spcPct val="80000"/>
              </a:lnSpc>
            </a:pPr>
            <a:r>
              <a:rPr lang="en-US" altLang="zh-CN" sz="1600"/>
              <a:t> </a:t>
            </a:r>
            <a:r>
              <a:rPr lang="en-US" altLang="zh-CN" sz="1600" i="1"/>
              <a:t>final</a:t>
            </a:r>
            <a:endParaRPr lang="en-US" altLang="zh-CN" sz="1600" i="1"/>
          </a:p>
          <a:p>
            <a:pPr marL="2209800" lvl="4" indent="-381000">
              <a:lnSpc>
                <a:spcPct val="80000"/>
              </a:lnSpc>
            </a:pPr>
            <a:r>
              <a:rPr lang="en-US" altLang="zh-CN" sz="1400"/>
              <a:t> cannot be overridden in subclasses</a:t>
            </a:r>
            <a:endParaRPr lang="en-US" altLang="zh-CN" sz="1400"/>
          </a:p>
          <a:p>
            <a:pPr marL="971550" lvl="1" indent="-51435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2000"/>
              <a:t> method body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4564063" cy="769938"/>
          </a:xfrm>
        </p:spPr>
        <p:txBody>
          <a:bodyPr>
            <a:normAutofit fontScale="90000"/>
          </a:bodyPr>
          <a:lstStyle/>
          <a:p>
            <a:r>
              <a:rPr lang="en-US"/>
              <a:t>Calling Methods</a:t>
            </a:r>
            <a:endParaRPr 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143000" y="4343400"/>
            <a:ext cx="914400" cy="1676400"/>
          </a:xfrm>
          <a:prstGeom prst="can">
            <a:avLst>
              <a:gd name="adj" fmla="val 4583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562600" y="4267200"/>
            <a:ext cx="914400" cy="1676400"/>
          </a:xfrm>
          <a:prstGeom prst="can">
            <a:avLst>
              <a:gd name="adj" fmla="val 4583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0668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Object</a:t>
            </a:r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562600" y="5943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Object</a:t>
            </a:r>
            <a:endParaRPr 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2667000" y="5029200"/>
            <a:ext cx="2057400" cy="381000"/>
          </a:xfrm>
          <a:prstGeom prst="leftRightArrow">
            <a:avLst>
              <a:gd name="adj1" fmla="val 50000"/>
              <a:gd name="adj2" fmla="val 108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274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Communication</a:t>
            </a:r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914400" y="2514600"/>
            <a:ext cx="12192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5334000" y="1905000"/>
            <a:ext cx="914400" cy="1676400"/>
          </a:xfrm>
          <a:prstGeom prst="can">
            <a:avLst>
              <a:gd name="adj" fmla="val 45833"/>
            </a:avLst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9144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Program</a:t>
            </a:r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257800" y="35052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Object</a:t>
            </a:r>
            <a:endParaRPr lang="en-US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2590800" y="2895600"/>
            <a:ext cx="2057400" cy="381000"/>
          </a:xfrm>
          <a:prstGeom prst="leftRightArrow">
            <a:avLst>
              <a:gd name="adj1" fmla="val 50000"/>
              <a:gd name="adj2" fmla="val 108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9718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Methods</a:t>
            </a:r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667000" y="4572000"/>
            <a:ext cx="274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Communication</a:t>
            </a:r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8956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Methods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CN" sz="4800" dirty="0"/>
              <a:t>Methods – Invocation</a:t>
            </a:r>
            <a:endParaRPr lang="en-US" altLang="en-US" sz="48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7675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2400"/>
              <a:t>Method invocations</a:t>
            </a:r>
            <a:endParaRPr lang="en-US" altLang="zh-CN" sz="2400"/>
          </a:p>
          <a:p>
            <a:pPr lvl="1"/>
            <a:r>
              <a:rPr lang="en-US" altLang="zh-CN" sz="2000"/>
              <a:t> invoked as operations on objects/classes using the dot ( . ) operator</a:t>
            </a:r>
            <a:endParaRPr lang="en-US" altLang="zh-CN" sz="2000"/>
          </a:p>
          <a:p>
            <a:pPr lvl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3200">
                <a:latin typeface="Courier New" panose="02070309020205020404" pitchFamily="49" charset="0"/>
              </a:rPr>
              <a:t>    </a:t>
            </a:r>
            <a:r>
              <a:rPr lang="en-US" altLang="zh-CN" sz="2000">
                <a:latin typeface="Courier New" panose="02070309020205020404" pitchFamily="49" charset="0"/>
              </a:rPr>
              <a:t>reference.method(arguments)</a:t>
            </a:r>
            <a:endParaRPr lang="en-US" altLang="zh-CN" sz="2000">
              <a:latin typeface="Courier New" panose="02070309020205020404" pitchFamily="49" charset="0"/>
            </a:endParaRPr>
          </a:p>
          <a:p>
            <a:pPr lvl="1"/>
            <a:r>
              <a:rPr lang="en-US" altLang="zh-CN" sz="2000"/>
              <a:t> static method: </a:t>
            </a:r>
            <a:endParaRPr lang="en-US" altLang="zh-CN" sz="2000"/>
          </a:p>
          <a:p>
            <a:pPr lvl="2"/>
            <a:r>
              <a:rPr lang="en-US" altLang="zh-CN" sz="1800"/>
              <a:t>Outside of the class: “</a:t>
            </a:r>
            <a:r>
              <a:rPr lang="en-US" altLang="zh-CN" sz="1800">
                <a:latin typeface="Courier New" panose="02070309020205020404" pitchFamily="49" charset="0"/>
              </a:rPr>
              <a:t>reference</a:t>
            </a:r>
            <a:r>
              <a:rPr lang="en-US" altLang="zh-CN" sz="1800"/>
              <a:t>” can either be the class name or an object reference belonging to the class</a:t>
            </a:r>
            <a:endParaRPr lang="en-US" altLang="zh-CN" sz="1800"/>
          </a:p>
          <a:p>
            <a:pPr lvl="2"/>
            <a:r>
              <a:rPr lang="en-US" altLang="zh-CN" sz="1800"/>
              <a:t>Inside the class: “</a:t>
            </a:r>
            <a:r>
              <a:rPr lang="en-US" altLang="zh-CN" sz="1800">
                <a:latin typeface="Courier New" panose="02070309020205020404" pitchFamily="49" charset="0"/>
              </a:rPr>
              <a:t>reference</a:t>
            </a:r>
            <a:r>
              <a:rPr lang="en-US" altLang="zh-CN" sz="1800"/>
              <a:t>” can be ommitted</a:t>
            </a:r>
            <a:endParaRPr lang="en-US" altLang="zh-CN" sz="1800"/>
          </a:p>
          <a:p>
            <a:pPr lvl="1">
              <a:spcBef>
                <a:spcPct val="40000"/>
              </a:spcBef>
            </a:pPr>
            <a:r>
              <a:rPr lang="en-US" altLang="zh-CN" sz="2000"/>
              <a:t> non-static method:</a:t>
            </a:r>
            <a:endParaRPr lang="en-US" altLang="zh-CN" sz="2000"/>
          </a:p>
          <a:p>
            <a:pPr lvl="2">
              <a:spcBef>
                <a:spcPct val="40000"/>
              </a:spcBef>
            </a:pPr>
            <a:r>
              <a:rPr lang="en-US" altLang="zh-CN" sz="1800"/>
              <a:t>“</a:t>
            </a:r>
            <a:r>
              <a:rPr lang="en-US" altLang="zh-CN" sz="1800">
                <a:latin typeface="Courier New" panose="02070309020205020404" pitchFamily="49" charset="0"/>
              </a:rPr>
              <a:t>reference</a:t>
            </a:r>
            <a:r>
              <a:rPr lang="en-US" altLang="zh-CN" sz="1800"/>
              <a:t>” must be an object reference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>
            <a:normAutofit fontScale="90000"/>
          </a:bodyPr>
          <a:lstStyle/>
          <a:p>
            <a:r>
              <a:rPr lang="en-US"/>
              <a:t>The Object-Oriented Approach - III</a:t>
            </a:r>
            <a:endParaRPr lang="en-US"/>
          </a:p>
        </p:txBody>
      </p:sp>
      <p:sp>
        <p:nvSpPr>
          <p:cNvPr id="179203" name="AutoShape 3"/>
          <p:cNvSpPr>
            <a:spLocks noChangeArrowheads="1"/>
          </p:cNvSpPr>
          <p:nvPr/>
        </p:nvSpPr>
        <p:spPr bwMode="auto">
          <a:xfrm>
            <a:off x="3962400" y="2133600"/>
            <a:ext cx="1828800" cy="2286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/>
              <a:t>Personnel</a:t>
            </a:r>
            <a:endParaRPr lang="en-US"/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1524000" y="1981200"/>
            <a:ext cx="1828800" cy="2286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/>
              <a:t>Accounts</a:t>
            </a:r>
            <a:endParaRPr lang="en-US"/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6477000" y="1905000"/>
            <a:ext cx="1828800" cy="2286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/>
              <a:t>Sales</a:t>
            </a:r>
            <a:endParaRPr lang="en-US"/>
          </a:p>
        </p:txBody>
      </p:sp>
      <p:pic>
        <p:nvPicPr>
          <p:cNvPr id="179206" name="Picture 6" descr="C:\Program Files\Common Files\Microsoft Shared\Clipart\cagcat50\bd05584_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0" y="3429000"/>
            <a:ext cx="1295400" cy="1728788"/>
          </a:xfrm>
          <a:prstGeom prst="rect">
            <a:avLst/>
          </a:prstGeom>
          <a:noFill/>
        </p:spPr>
      </p:pic>
      <p:pic>
        <p:nvPicPr>
          <p:cNvPr id="179207" name="Picture 7" descr="C:\Program Files\Common Files\Microsoft Shared\Clipart\cagcat50\bd07153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810000"/>
            <a:ext cx="1646238" cy="1801813"/>
          </a:xfrm>
          <a:prstGeom prst="rect">
            <a:avLst/>
          </a:prstGeom>
          <a:noFill/>
        </p:spPr>
      </p:pic>
      <p:pic>
        <p:nvPicPr>
          <p:cNvPr id="179208" name="Picture 8" descr="G:\PFiles\MSOffice\Clipart\homeanim\ag00013_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33800"/>
            <a:ext cx="1714500" cy="1439863"/>
          </a:xfrm>
          <a:prstGeom prst="rect">
            <a:avLst/>
          </a:prstGeom>
          <a:noFill/>
        </p:spPr>
      </p:pic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762000" y="5562600"/>
            <a:ext cx="80010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The real world around is full of objects .We can consider both living beings as well as things as objects.For example,the different  departments in a company are objects.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methods</a:t>
            </a:r>
            <a:endParaRPr lang="en-US"/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762000" y="1981200"/>
            <a:ext cx="7924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 method is always called to act on a specific object, not on the class in general</a:t>
            </a:r>
            <a:endParaRPr lang="en-US" sz="2800"/>
          </a:p>
        </p:txBody>
      </p:sp>
      <p:sp>
        <p:nvSpPr>
          <p:cNvPr id="23556" name="Rectangle 1028"/>
          <p:cNvSpPr>
            <a:spLocks noChangeArrowheads="1"/>
          </p:cNvSpPr>
          <p:nvPr/>
        </p:nvSpPr>
        <p:spPr bwMode="auto">
          <a:xfrm>
            <a:off x="1600200" y="3048000"/>
            <a:ext cx="6172200" cy="6858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1029"/>
          <p:cNvSpPr txBox="1">
            <a:spLocks noChangeArrowheads="1"/>
          </p:cNvSpPr>
          <p:nvPr/>
        </p:nvSpPr>
        <p:spPr bwMode="auto">
          <a:xfrm>
            <a:off x="3810000" y="3048000"/>
            <a:ext cx="3505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S1.setdate(27,1,1969)</a:t>
            </a:r>
            <a:endParaRPr lang="en-US" sz="2800" b="1"/>
          </a:p>
        </p:txBody>
      </p:sp>
      <p:sp>
        <p:nvSpPr>
          <p:cNvPr id="23558" name="Text Box 1030"/>
          <p:cNvSpPr txBox="1">
            <a:spLocks noChangeArrowheads="1"/>
          </p:cNvSpPr>
          <p:nvPr/>
        </p:nvSpPr>
        <p:spPr bwMode="auto">
          <a:xfrm>
            <a:off x="1600200" y="3048000"/>
            <a:ext cx="1828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Example:</a:t>
            </a:r>
            <a:endParaRPr lang="en-US" sz="2800"/>
          </a:p>
        </p:txBody>
      </p:sp>
      <p:sp>
        <p:nvSpPr>
          <p:cNvPr id="23559" name="Text Box 1031"/>
          <p:cNvSpPr txBox="1">
            <a:spLocks noChangeArrowheads="1"/>
          </p:cNvSpPr>
          <p:nvPr/>
        </p:nvSpPr>
        <p:spPr bwMode="auto">
          <a:xfrm>
            <a:off x="685800" y="3962400"/>
            <a:ext cx="8001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The general syntax for accessing a member function of a class is</a:t>
            </a:r>
            <a:endParaRPr lang="en-US" sz="2800"/>
          </a:p>
        </p:txBody>
      </p:sp>
      <p:sp>
        <p:nvSpPr>
          <p:cNvPr id="23560" name="Rectangle 1032"/>
          <p:cNvSpPr>
            <a:spLocks noChangeArrowheads="1"/>
          </p:cNvSpPr>
          <p:nvPr/>
        </p:nvSpPr>
        <p:spPr bwMode="auto">
          <a:xfrm>
            <a:off x="1676400" y="5105400"/>
            <a:ext cx="6172200" cy="6096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033"/>
          <p:cNvSpPr txBox="1">
            <a:spLocks noChangeArrowheads="1"/>
          </p:cNvSpPr>
          <p:nvPr/>
        </p:nvSpPr>
        <p:spPr bwMode="auto">
          <a:xfrm>
            <a:off x="1676400" y="5105400"/>
            <a:ext cx="1752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Syntax:</a:t>
            </a:r>
            <a:endParaRPr lang="en-US" sz="2800"/>
          </a:p>
        </p:txBody>
      </p:sp>
      <p:sp>
        <p:nvSpPr>
          <p:cNvPr id="23562" name="Text Box 1034"/>
          <p:cNvSpPr txBox="1">
            <a:spLocks noChangeArrowheads="1"/>
          </p:cNvSpPr>
          <p:nvPr/>
        </p:nvSpPr>
        <p:spPr bwMode="auto">
          <a:xfrm>
            <a:off x="3886200" y="5105400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Class.object.method()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5021263" cy="846138"/>
          </a:xfrm>
        </p:spPr>
        <p:txBody>
          <a:bodyPr/>
          <a:lstStyle/>
          <a:p>
            <a:r>
              <a:rPr lang="en-US"/>
              <a:t>Passing Parameters</a:t>
            </a:r>
            <a:endParaRPr 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57200" y="2152650"/>
            <a:ext cx="3048000" cy="10668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733800" y="4572000"/>
            <a:ext cx="3200400" cy="114300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81000" y="4572000"/>
            <a:ext cx="2895600" cy="91440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828800" y="3276600"/>
            <a:ext cx="2819400" cy="129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752600" y="32766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38200" y="2209800"/>
            <a:ext cx="21336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ahoma" panose="020B0604030504040204" pitchFamily="34" charset="0"/>
              </a:rPr>
              <a:t>Passing Parameters</a:t>
            </a:r>
            <a:endParaRPr lang="en-US" sz="2800">
              <a:latin typeface="Tahoma" panose="020B0604030504040204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19150" y="4705350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anose="020B0604030504040204" pitchFamily="34" charset="0"/>
              </a:rPr>
              <a:t>Call by value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038600" y="4876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anose="020B0604030504040204" pitchFamily="34" charset="0"/>
              </a:rPr>
              <a:t>Call by reference</a:t>
            </a:r>
            <a:endParaRPr lang="en-US" b="1">
              <a:latin typeface="Tahoma" panose="020B0604030504040204" pitchFamily="34" charset="0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1536700" y="3705225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7467600" y="2590800"/>
            <a:ext cx="0" cy="1120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038600" y="2514600"/>
            <a:ext cx="3733800" cy="1465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 	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	 day=d;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	 year=y;</a:t>
            </a:r>
            <a:endParaRPr lang="en-GB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hangingPunct="0"/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	 month=m; </a:t>
            </a:r>
            <a:endParaRPr 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>
              <a:latin typeface="Courier New" panose="02070309020205020404" pitchFamily="49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962400" y="2133600"/>
            <a:ext cx="4648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setDate(int m,int d,int y)</a:t>
            </a:r>
            <a:endParaRPr lang="en-US" sz="1800" b="1">
              <a:latin typeface="Courier New" panose="02070309020205020404" pitchFamily="49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705600" y="3810000"/>
            <a:ext cx="2057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1800" b="1">
                <a:cs typeface="Times New Roman" panose="02020603050405020304" pitchFamily="18" charset="0"/>
              </a:rPr>
              <a:t>Formal parameter</a:t>
            </a:r>
            <a:r>
              <a:rPr lang="en-GB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utoUpdateAnimBg="0"/>
      <p:bldP spid="9225" grpId="0" autoUpdateAnimBg="0"/>
      <p:bldP spid="92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3657600" cy="762000"/>
          </a:xfrm>
        </p:spPr>
        <p:txBody>
          <a:bodyPr>
            <a:normAutofit fontScale="90000"/>
          </a:bodyPr>
          <a:lstStyle/>
          <a:p>
            <a:r>
              <a:rPr lang="en-US"/>
              <a:t>Call by Value</a:t>
            </a:r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1000" y="1219200"/>
            <a:ext cx="8763000" cy="522605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457200" algn="just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/* Example of Call by Value */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class Test {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void change(int m,int n)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 m = m * 2;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 n = n + 3;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System.out.println(“The value of m = “+ m + “ and 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  the value of n = “+n);   	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 args[])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Test S1;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S1=new Test();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int a=10, b=12;  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System.out.println(“Before : The value of a = “ +a +“ and the 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 value of b = “ + b);   	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S1.change(a,b);		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System.out.println(“After : The value of a = “ +a + “ and the 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  value of b = “ + b);   	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GB" sz="16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sz="1600">
                <a:latin typeface="Courier New" panose="02070309020205020404" pitchFamily="49" charset="0"/>
                <a:cs typeface="Times New Roman" panose="02020603050405020304" pitchFamily="18" charset="0"/>
              </a:rPr>
              <a:t> }</a:t>
            </a:r>
            <a:endParaRPr 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4716463" cy="769938"/>
          </a:xfrm>
        </p:spPr>
        <p:txBody>
          <a:bodyPr>
            <a:normAutofit fontScale="90000"/>
          </a:bodyPr>
          <a:lstStyle/>
          <a:p>
            <a:r>
              <a:rPr lang="en-US"/>
              <a:t>Call by Reference</a:t>
            </a:r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04800" y="1371600"/>
            <a:ext cx="8839200" cy="4981575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class Test {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int m,n;	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Test()     {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m=10;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n=20;	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} 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void change(Test T1)     {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T1.m = T1.m * 2;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T1.n = T1.n + 3;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main(String args[])      {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Test S1 = new Test();  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Test S2 = S1; //assigning reference of object S1 to S2    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System.out.println("Before : The value of m = "+S1.m + "and the 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value of n = " + S1.n);   	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S1.change(S2);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System.out.println("After : The value of m = "+ S1.m + " and the </a:t>
            </a:r>
            <a:b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 value of n = " + S1.n);   	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600"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object from a method</a:t>
            </a:r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43000" y="2362200"/>
            <a:ext cx="754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ahoma" panose="020B0604030504040204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62000" y="2895600"/>
            <a:ext cx="6096000" cy="762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57200" y="1905000"/>
            <a:ext cx="8458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 return statement in a function is considered to initialize a variable of the returned type</a:t>
            </a:r>
            <a:endParaRPr lang="en-US" sz="28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Syntax:</a:t>
            </a:r>
            <a:endParaRPr lang="en-US" b="1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667000" y="28956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 Test testobjectS1.func()</a:t>
            </a:r>
            <a:endParaRPr lang="en-US" b="1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62000" y="3657600"/>
            <a:ext cx="6096000" cy="28956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914400" y="3733800"/>
            <a:ext cx="5029200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test func ()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test temp_object;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 return temp_object;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Functions</a:t>
            </a:r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Usually the data member are defined in private part of a class – information hiding</a:t>
            </a:r>
            <a:endParaRPr lang="en-US" sz="3200" dirty="0"/>
          </a:p>
          <a:p>
            <a:r>
              <a:rPr lang="en-US" sz="3200" dirty="0" err="1"/>
              <a:t>Accessor</a:t>
            </a:r>
            <a:r>
              <a:rPr lang="en-US" sz="3200" dirty="0"/>
              <a:t> functions are functions that are used to access these private data members</a:t>
            </a:r>
            <a:endParaRPr lang="en-US" sz="3200" dirty="0"/>
          </a:p>
          <a:p>
            <a:r>
              <a:rPr lang="en-US" sz="3200" dirty="0" err="1"/>
              <a:t>Accessor</a:t>
            </a:r>
            <a:r>
              <a:rPr lang="en-US" sz="3200" dirty="0"/>
              <a:t> functions also useful in reducing  error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– Accessing Data Member</a:t>
            </a: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class Student{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…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 </a:t>
            </a: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semester;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</a:rPr>
              <a:t>setRollNo</a:t>
            </a:r>
            <a:r>
              <a:rPr lang="en-US" sz="2000" b="1" dirty="0"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aSem</a:t>
            </a:r>
            <a:r>
              <a:rPr lang="en-US" sz="2000" b="1" dirty="0" smtClean="0">
                <a:latin typeface="Courier New" panose="02070309020205020404" pitchFamily="49" charset="0"/>
              </a:rPr>
              <a:t>){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if((</a:t>
            </a:r>
            <a:r>
              <a:rPr lang="en-US" sz="2000" b="1" dirty="0" err="1" smtClean="0">
                <a:latin typeface="Courier New" panose="02070309020205020404" pitchFamily="49" charset="0"/>
              </a:rPr>
              <a:t>aSem</a:t>
            </a:r>
            <a:r>
              <a:rPr lang="en-US" sz="2000" b="1" dirty="0" smtClean="0">
                <a:latin typeface="Courier New" panose="02070309020205020404" pitchFamily="49" charset="0"/>
              </a:rPr>
              <a:t>&lt;1)||(</a:t>
            </a:r>
            <a:r>
              <a:rPr lang="en-US" sz="2000" b="1" dirty="0" err="1" smtClean="0">
                <a:latin typeface="Courier New" panose="02070309020205020404" pitchFamily="49" charset="0"/>
              </a:rPr>
              <a:t>aSem</a:t>
            </a:r>
            <a:r>
              <a:rPr lang="en-US" sz="2000" b="1" dirty="0" smtClean="0">
                <a:latin typeface="Courier New" panose="02070309020205020404" pitchFamily="49" charset="0"/>
              </a:rPr>
              <a:t>&gt;8))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latin typeface="Courier New" panose="02070309020205020404" pitchFamily="49" charset="0"/>
              </a:rPr>
              <a:t>(“Invalid Semester”);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else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</a:rPr>
              <a:t>semester = </a:t>
            </a:r>
            <a:r>
              <a:rPr lang="en-US" sz="2000" b="1" dirty="0" err="1" smtClean="0">
                <a:latin typeface="Courier New" panose="02070309020205020404" pitchFamily="49" charset="0"/>
              </a:rPr>
              <a:t>aSem</a:t>
            </a:r>
            <a:r>
              <a:rPr lang="en-US" sz="2000" b="1" dirty="0" smtClean="0">
                <a:latin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public </a:t>
            </a:r>
            <a:r>
              <a:rPr 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getCurrentSem</a:t>
            </a:r>
            <a:r>
              <a:rPr lang="en-US" sz="2000" b="1" dirty="0" smtClean="0">
                <a:latin typeface="Courier New" panose="02070309020205020404" pitchFamily="49" charset="0"/>
              </a:rPr>
              <a:t>()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{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return semester;</a:t>
            </a: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7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7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514600"/>
            <a:ext cx="4191000" cy="26670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>
                <a:ea typeface="MS PGothic" panose="020B0600070205080204" charset="-128"/>
              </a:rPr>
              <a:t>A </a:t>
            </a:r>
            <a:r>
              <a:rPr lang="en-US" altLang="ja-JP" sz="2800" b="1" i="1">
                <a:ea typeface="MS PGothic" panose="020B0600070205080204" charset="-128"/>
              </a:rPr>
              <a:t>class</a:t>
            </a:r>
            <a:r>
              <a:rPr lang="en-US" altLang="ja-JP" sz="2800">
                <a:ea typeface="MS PGothic" panose="020B0600070205080204" charset="-128"/>
              </a:rPr>
              <a:t> is a group of objects with the same properties and the same methods.</a:t>
            </a:r>
            <a:endParaRPr lang="en-US" altLang="ja-JP" sz="2800">
              <a:ea typeface="MS PGothic" panose="020B0600070205080204" charset="-128"/>
            </a:endParaRPr>
          </a:p>
        </p:txBody>
      </p:sp>
      <p:pic>
        <p:nvPicPr>
          <p:cNvPr id="69641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648200" y="1826386"/>
            <a:ext cx="4038600" cy="4073591"/>
          </a:xfrm>
          <a:noFill/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590800"/>
            <a:ext cx="4038600" cy="3535363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>
                <a:ea typeface="MS PGothic" panose="020B0600070205080204" charset="-128"/>
              </a:rPr>
              <a:t>Each copy of an object from a particular class is called an </a:t>
            </a:r>
            <a:r>
              <a:rPr lang="en-US" altLang="ja-JP" sz="2800" b="1" i="1">
                <a:ea typeface="MS PGothic" panose="020B0600070205080204" charset="-128"/>
              </a:rPr>
              <a:t>instance </a:t>
            </a:r>
            <a:r>
              <a:rPr lang="en-US" altLang="ja-JP" sz="2800">
                <a:ea typeface="MS PGothic" panose="020B0600070205080204" charset="-128"/>
              </a:rPr>
              <a:t>of the object.</a:t>
            </a:r>
            <a:endParaRPr lang="en-US" altLang="ja-JP" sz="2800">
              <a:ea typeface="MS PGothic" panose="020B0600070205080204" charset="-128"/>
            </a:endParaRPr>
          </a:p>
        </p:txBody>
      </p:sp>
      <p:pic>
        <p:nvPicPr>
          <p:cNvPr id="71704" name="Picture 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4899270" y="1600200"/>
            <a:ext cx="3536459" cy="4525963"/>
          </a:xfrm>
          <a:noFill/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>
                <a:ea typeface="MS PGothic" panose="020B0600070205080204" charset="-128"/>
              </a:rPr>
              <a:t>The act of creating a  new instance of an object is called </a:t>
            </a:r>
            <a:r>
              <a:rPr lang="en-US" altLang="ja-JP" sz="2800" b="1">
                <a:ea typeface="MS PGothic" panose="020B0600070205080204" charset="-128"/>
              </a:rPr>
              <a:t>instantiation.</a:t>
            </a:r>
            <a:r>
              <a:rPr lang="en-US" altLang="ja-JP" sz="2800">
                <a:ea typeface="MS PGothic" panose="020B0600070205080204" charset="-128"/>
              </a:rPr>
              <a:t> </a:t>
            </a:r>
            <a:endParaRPr lang="en-US" altLang="ja-JP" sz="2800">
              <a:ea typeface="MS PGothic" panose="020B0600070205080204" charset="-128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76805" name="Picture 5" descr="MPj04069470000[1]"/>
          <p:cNvPicPr>
            <a:picLocks noChangeAspect="1" noChangeArrowheads="1"/>
          </p:cNvPicPr>
          <p:nvPr/>
        </p:nvPicPr>
        <p:blipFill>
          <a:blip r:embed="rId1" cstate="print"/>
          <a:srcRect b="14648"/>
          <a:stretch>
            <a:fillRect/>
          </a:stretch>
        </p:blipFill>
        <p:spPr bwMode="auto">
          <a:xfrm>
            <a:off x="5105400" y="1905000"/>
            <a:ext cx="3749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Drawbacks of </a:t>
            </a:r>
            <a:r>
              <a:rPr lang="en-US" sz="3600" dirty="0" smtClean="0"/>
              <a:t>Traditional Programming</a:t>
            </a:r>
            <a:endParaRPr lang="en-US" sz="3600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38200" y="2133600"/>
            <a:ext cx="73152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/>
              <a:t>The drawbacks of Traditional Programming are:</a:t>
            </a:r>
            <a:endParaRPr lang="en-US" sz="2400"/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762000" y="3581400"/>
            <a:ext cx="6324600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400"/>
              <a:t>    Unmanageable programs</a:t>
            </a:r>
            <a:endParaRPr lang="en-US" sz="2400"/>
          </a:p>
          <a:p>
            <a:pPr algn="l">
              <a:spcBef>
                <a:spcPct val="5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400"/>
              <a:t>    Problems in modification of data</a:t>
            </a:r>
            <a:endParaRPr lang="en-US" sz="2400"/>
          </a:p>
          <a:p>
            <a:pPr algn="l">
              <a:spcBef>
                <a:spcPct val="5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400"/>
              <a:t>    Difficulty in implementation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>
                <a:ea typeface="MS PGothic" panose="020B0600070205080204" charset="-128"/>
              </a:rPr>
              <a:t>A class can be thought of as a blueprint for instances of an object. </a:t>
            </a:r>
            <a:endParaRPr lang="en-US" altLang="ja-JP" sz="2800">
              <a:ea typeface="MS PGothic" panose="020B0600070205080204" charset="-128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79877" name="Picture 5" descr="MPj04069470000[1]"/>
          <p:cNvPicPr>
            <a:picLocks noChangeAspect="1" noChangeArrowheads="1"/>
          </p:cNvPicPr>
          <p:nvPr/>
        </p:nvPicPr>
        <p:blipFill>
          <a:blip r:embed="rId1" cstate="print"/>
          <a:srcRect b="14648"/>
          <a:stretch>
            <a:fillRect/>
          </a:stretch>
        </p:blipFill>
        <p:spPr bwMode="auto">
          <a:xfrm>
            <a:off x="5105400" y="1905000"/>
            <a:ext cx="3749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38400"/>
            <a:ext cx="4343400" cy="3687763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 dirty="0">
                <a:ea typeface="MS PGothic" panose="020B0600070205080204" charset="-128"/>
              </a:rPr>
              <a:t>Two different instances of the same class will have the same properties, but different values stored in those properties.</a:t>
            </a:r>
            <a:endParaRPr lang="en-US" altLang="ja-JP" sz="2800" dirty="0">
              <a:ea typeface="MS PGothic" panose="020B0600070205080204" charset="-128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80901" name="Picture 5" descr="MPj04069470000[1]"/>
          <p:cNvPicPr>
            <a:picLocks noChangeAspect="1" noChangeArrowheads="1"/>
          </p:cNvPicPr>
          <p:nvPr/>
        </p:nvPicPr>
        <p:blipFill>
          <a:blip r:embed="rId1" cstate="print"/>
          <a:srcRect b="14648"/>
          <a:stretch>
            <a:fillRect/>
          </a:stretch>
        </p:blipFill>
        <p:spPr bwMode="auto">
          <a:xfrm>
            <a:off x="5105400" y="1905000"/>
            <a:ext cx="3749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33400"/>
            <a:ext cx="4211638" cy="846138"/>
          </a:xfrm>
        </p:spPr>
        <p:txBody>
          <a:bodyPr/>
          <a:lstStyle/>
          <a:p>
            <a:r>
              <a:rPr lang="en-US"/>
              <a:t>Using the Class</a:t>
            </a:r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2286000"/>
            <a:ext cx="8001000" cy="424815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month, day, year;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month=m;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day=d;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year=y;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public static void main(String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S1,S2;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S1=new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S2=new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S1.setdate(11,27,1967);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S2.setdate(4,3,1969);    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  <a:endParaRPr lang="en-US" sz="16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eaLnBrk="0" hangingPunct="0"/>
            <a:endParaRPr lang="en-US" sz="16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60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4487863" cy="846138"/>
          </a:xfrm>
        </p:spPr>
        <p:txBody>
          <a:bodyPr/>
          <a:lstStyle/>
          <a:p>
            <a:r>
              <a:rPr lang="en-US" altLang="en-US"/>
              <a:t>Defining Objects</a:t>
            </a:r>
            <a:endParaRPr lang="en-US" alt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219200" y="1828800"/>
            <a:ext cx="7302500" cy="4800600"/>
          </a:xfrm>
          <a:prstGeom prst="rect">
            <a:avLst/>
          </a:prstGeom>
          <a:solidFill>
            <a:srgbClr val="CFCFD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altLang="en-US" sz="1800" u="sng" dirty="0"/>
              <a:t>Statement                                            </a:t>
            </a:r>
            <a:r>
              <a:rPr lang="en-US" altLang="en-US" sz="1800" u="sng" dirty="0" smtClean="0"/>
              <a:t>         </a:t>
            </a:r>
            <a:r>
              <a:rPr lang="en-US" altLang="en-US" sz="1800" u="sng" dirty="0"/>
              <a:t>Effect</a:t>
            </a:r>
            <a:endParaRPr lang="en-US" altLang="en-US" sz="1800" u="sng" dirty="0"/>
          </a:p>
          <a:p>
            <a:pPr eaLnBrk="0" hangingPunct="0"/>
            <a:br>
              <a:rPr lang="en-US" altLang="en-US" sz="1800" dirty="0"/>
            </a:br>
            <a:r>
              <a:rPr lang="en-US" altLang="en-US" sz="1800" dirty="0" err="1"/>
              <a:t>Sdate</a:t>
            </a:r>
            <a:r>
              <a:rPr lang="en-US" altLang="en-US" sz="1800" dirty="0"/>
              <a:t> S1;</a:t>
            </a:r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r>
              <a:rPr lang="en-US" altLang="en-US" sz="1800" dirty="0"/>
              <a:t>			S1</a:t>
            </a:r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r>
              <a:rPr lang="en-US" altLang="en-US" sz="1800" dirty="0"/>
              <a:t>S1 = new </a:t>
            </a:r>
            <a:r>
              <a:rPr lang="en-US" altLang="en-US" sz="1800" dirty="0" err="1"/>
              <a:t>Sdate</a:t>
            </a:r>
            <a:r>
              <a:rPr lang="en-US" altLang="en-US" sz="1800" dirty="0" smtClean="0"/>
              <a:t>();</a:t>
            </a:r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r>
              <a:rPr lang="en-US" altLang="en-US" sz="1800" dirty="0"/>
              <a:t>                                                S1</a:t>
            </a:r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endParaRPr lang="en-US" altLang="en-US" sz="1800" dirty="0"/>
          </a:p>
          <a:p>
            <a:pPr eaLnBrk="0" hangingPunct="0"/>
            <a:r>
              <a:rPr lang="en-US" altLang="en-US" sz="1800" dirty="0"/>
              <a:t> </a:t>
            </a:r>
            <a:r>
              <a:rPr lang="en-US" altLang="en-US" sz="1800" dirty="0" err="1" smtClean="0"/>
              <a:t>Sdate</a:t>
            </a:r>
            <a:r>
              <a:rPr lang="en-US" altLang="en-US" sz="1800" dirty="0" smtClean="0"/>
              <a:t> S2 = new </a:t>
            </a:r>
            <a:r>
              <a:rPr lang="en-US" altLang="en-US" sz="1800" dirty="0" err="1" smtClean="0"/>
              <a:t>Sdate</a:t>
            </a:r>
            <a:r>
              <a:rPr lang="en-US" altLang="en-US" sz="1800" dirty="0" smtClean="0"/>
              <a:t>();      </a:t>
            </a:r>
            <a:br>
              <a:rPr lang="en-US" altLang="en-US" sz="1800" dirty="0"/>
            </a:br>
            <a:r>
              <a:rPr lang="en-US" altLang="en-US" sz="1800" dirty="0"/>
              <a:t>					S1 </a:t>
            </a:r>
            <a:r>
              <a:rPr lang="en-US" altLang="en-US" sz="1800" dirty="0" smtClean="0"/>
              <a:t>object</a:t>
            </a:r>
            <a:endParaRPr lang="en-US" altLang="en-US" sz="1800" dirty="0" smtClean="0"/>
          </a:p>
          <a:p>
            <a:pPr eaLnBrk="0" hangingPunct="0"/>
            <a:endParaRPr lang="en-US" altLang="en-US" dirty="0" smtClean="0"/>
          </a:p>
          <a:p>
            <a:pPr eaLnBrk="0" hangingPunct="0"/>
            <a:r>
              <a:rPr lang="en-US" altLang="en-US" sz="1800" dirty="0" smtClean="0"/>
              <a:t>                               S2</a:t>
            </a:r>
            <a:endParaRPr lang="en-US" altLang="en-US" sz="1800" dirty="0" smtClean="0"/>
          </a:p>
          <a:p>
            <a:pPr eaLnBrk="0" hangingPunct="0"/>
            <a:endParaRPr lang="en-US" altLang="en-US" dirty="0" smtClean="0"/>
          </a:p>
          <a:p>
            <a:pPr eaLnBrk="0" hangingPunct="0"/>
            <a:r>
              <a:rPr lang="en-US" altLang="en-US" sz="1800" dirty="0" smtClean="0"/>
              <a:t>                                                      S2 object</a:t>
            </a:r>
            <a:endParaRPr lang="en-US" altLang="en-US" sz="1800" dirty="0"/>
          </a:p>
          <a:p>
            <a:pPr eaLnBrk="0" hangingPunct="0"/>
            <a:endParaRPr lang="en-US" altLang="en-US" sz="1800" dirty="0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962400" y="2286000"/>
            <a:ext cx="939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r>
              <a:rPr lang="en-US" altLang="en-US" sz="1600" b="1"/>
              <a:t>Null</a:t>
            </a:r>
            <a:endParaRPr lang="en-US" altLang="en-US" sz="1600" b="1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962400" y="3581400"/>
            <a:ext cx="93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endParaRPr lang="en-US" altLang="en-US" sz="1600"/>
          </a:p>
        </p:txBody>
      </p:sp>
      <p:grpSp>
        <p:nvGrpSpPr>
          <p:cNvPr id="6159" name="Group 15"/>
          <p:cNvGrpSpPr/>
          <p:nvPr/>
        </p:nvGrpSpPr>
        <p:grpSpPr bwMode="auto">
          <a:xfrm>
            <a:off x="5638800" y="3657600"/>
            <a:ext cx="1295400" cy="1371600"/>
            <a:chOff x="7821" y="8824"/>
            <a:chExt cx="1260" cy="1080"/>
          </a:xfrm>
        </p:grpSpPr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7821" y="882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0" hangingPunct="0"/>
              <a:r>
                <a:rPr lang="en-US" altLang="en-US" sz="1600" dirty="0" smtClean="0"/>
                <a:t>Month (11)</a:t>
              </a:r>
              <a:endParaRPr lang="en-US" altLang="en-US" sz="1600" dirty="0"/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7821" y="918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0" hangingPunct="0"/>
              <a:r>
                <a:rPr lang="en-US" altLang="en-US" sz="1600" dirty="0" smtClean="0"/>
                <a:t>Day (27)</a:t>
              </a:r>
              <a:endParaRPr lang="en-US" altLang="en-US" sz="1600" dirty="0"/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7821" y="954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0" hangingPunct="0"/>
              <a:r>
                <a:rPr lang="en-US" altLang="en-US" sz="1600" dirty="0" smtClean="0"/>
                <a:t>Year (1967)</a:t>
              </a:r>
              <a:endParaRPr lang="en-US" altLang="en-US" sz="1600" dirty="0"/>
            </a:p>
          </p:txBody>
        </p:sp>
      </p:grp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800600" y="38862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" name="Group 15"/>
          <p:cNvGrpSpPr/>
          <p:nvPr/>
        </p:nvGrpSpPr>
        <p:grpSpPr bwMode="auto">
          <a:xfrm>
            <a:off x="4267200" y="4876800"/>
            <a:ext cx="1295400" cy="1371600"/>
            <a:chOff x="7821" y="8824"/>
            <a:chExt cx="1260" cy="1080"/>
          </a:xfrm>
        </p:grpSpPr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7821" y="882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0" hangingPunct="0"/>
              <a:r>
                <a:rPr lang="en-US" altLang="en-US" sz="1600" dirty="0" smtClean="0"/>
                <a:t>Month (4)</a:t>
              </a:r>
              <a:endParaRPr lang="en-US" altLang="en-US" sz="1600" dirty="0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7821" y="918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0" hangingPunct="0"/>
              <a:r>
                <a:rPr lang="en-US" altLang="en-US" sz="1600" dirty="0" smtClean="0"/>
                <a:t>Day (3)</a:t>
              </a:r>
              <a:endParaRPr lang="en-US" altLang="en-US" sz="1600" dirty="0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821" y="9544"/>
              <a:ext cx="12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eaLnBrk="0" hangingPunct="0"/>
              <a:r>
                <a:rPr lang="en-US" altLang="en-US" sz="1600" dirty="0" smtClean="0"/>
                <a:t>Year (1969)</a:t>
              </a:r>
              <a:endParaRPr lang="en-US" altLang="en-US" sz="1600" dirty="0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667000" y="5257800"/>
            <a:ext cx="93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eaLnBrk="0" hangingPunct="0"/>
            <a:endParaRPr lang="en-US" altLang="en-US" sz="160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5200" y="556260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4572000" cy="846138"/>
          </a:xfrm>
        </p:spPr>
        <p:txBody>
          <a:bodyPr/>
          <a:lstStyle/>
          <a:p>
            <a:pPr algn="ctr"/>
            <a:r>
              <a:rPr lang="en-US" altLang="en-US"/>
              <a:t>Object Reference</a:t>
            </a:r>
            <a:endParaRPr lang="en-US" altLang="en-US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3124200" y="2514600"/>
            <a:ext cx="990600" cy="1066800"/>
          </a:xfrm>
          <a:prstGeom prst="can">
            <a:avLst>
              <a:gd name="adj" fmla="val 26923"/>
            </a:avLst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004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S1</a:t>
            </a: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25908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New operator</a:t>
            </a: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1447800" y="29718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4495800" y="30480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943600" y="2057400"/>
            <a:ext cx="2514600" cy="16002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172200" y="2286000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Physical location of data</a:t>
            </a: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419600" y="2362200"/>
            <a:ext cx="114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Points to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524000" y="2514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</a:rPr>
              <a:t>create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0" y="4267200"/>
            <a:ext cx="937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838200" y="4572000"/>
            <a:ext cx="914400" cy="457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838200" y="5486400"/>
            <a:ext cx="914400" cy="457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819400" y="4572000"/>
            <a:ext cx="2133600" cy="15240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819400" y="5029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819400" y="5486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990600" y="4572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S1</a:t>
            </a: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9906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Tahoma" panose="020B0604030504040204" pitchFamily="34" charset="0"/>
              </a:rPr>
              <a:t>S2</a:t>
            </a: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17526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1752600" y="4953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5181600" y="4343400"/>
            <a:ext cx="3581400" cy="201453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 Sdate{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………….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Sdate S1 = new Sdate();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Sdate S2 = S1;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………..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GB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Class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81175"/>
            <a:ext cx="7772400" cy="954088"/>
          </a:xfrm>
        </p:spPr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</a:rPr>
              <a:t>A Class defines an entity in terms of common characteristics and actions</a:t>
            </a:r>
            <a:endParaRPr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09572" name="Group 4"/>
          <p:cNvGraphicFramePr>
            <a:graphicFrameLocks noGrp="1"/>
          </p:cNvGraphicFramePr>
          <p:nvPr/>
        </p:nvGraphicFramePr>
        <p:xfrm>
          <a:off x="1676400" y="2638740"/>
          <a:ext cx="5486400" cy="3990660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</a:rPr>
                        <a:t>Class Customer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Name of the customer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Address of the customer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Model of the car bought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Salesman’s name who sold the car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Accept 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Accept Address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Accept Model of the car purchased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Accept the name of the salesman who sold the car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Generate the bill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Messages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Objects communicate through messages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They send messages (stimuli) by invoking appropriate operations on the target object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The number and kind of messages that can be sent to an object depends upon its interface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Examples – Messages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 Person sends message (stimulus) “stop” to a Car by applying brakes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</a:rPr>
              <a:t>A Person sends message “place call” to a Phone by pressing appropriate button</a:t>
            </a:r>
            <a:endParaRPr lang="en-US">
              <a:latin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793038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Object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572000"/>
          </a:xfrm>
        </p:spPr>
        <p:txBody>
          <a:bodyPr/>
          <a:lstStyle/>
          <a:p>
            <a:pPr algn="just"/>
            <a:r>
              <a:rPr lang="en-US" sz="2400">
                <a:latin typeface="Times New Roman" panose="02020603050405020304" pitchFamily="18" charset="0"/>
              </a:rPr>
              <a:t>Attribute</a:t>
            </a:r>
            <a:endParaRPr lang="en-US" sz="2400">
              <a:latin typeface="Times New Roman" panose="02020603050405020304" pitchFamily="18" charset="0"/>
            </a:endParaRPr>
          </a:p>
          <a:p>
            <a:pPr lvl="1" algn="just"/>
            <a:r>
              <a:rPr lang="en-US" sz="2000">
                <a:latin typeface="Times New Roman" panose="02020603050405020304" pitchFamily="18" charset="0"/>
              </a:rPr>
              <a:t>Characteristic that describes an object</a:t>
            </a:r>
            <a:endParaRPr lang="en-US" sz="2000">
              <a:latin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</a:rPr>
              <a:t>Operation</a:t>
            </a:r>
            <a:endParaRPr lang="en-US" sz="2400">
              <a:latin typeface="Times New Roman" panose="02020603050405020304" pitchFamily="18" charset="0"/>
            </a:endParaRPr>
          </a:p>
          <a:p>
            <a:pPr lvl="1" algn="just"/>
            <a:r>
              <a:rPr lang="en-US" sz="2000">
                <a:latin typeface="Times New Roman" panose="02020603050405020304" pitchFamily="18" charset="0"/>
              </a:rPr>
              <a:t>Service that can be requested of an object</a:t>
            </a:r>
            <a:endParaRPr lang="en-US" sz="2000">
              <a:latin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</a:rPr>
              <a:t>Method</a:t>
            </a:r>
            <a:endParaRPr lang="en-US" sz="2400">
              <a:latin typeface="Times New Roman" panose="02020603050405020304" pitchFamily="18" charset="0"/>
            </a:endParaRPr>
          </a:p>
          <a:p>
            <a:pPr lvl="1" algn="just"/>
            <a:r>
              <a:rPr lang="en-US" sz="2000">
                <a:latin typeface="Times New Roman" panose="02020603050405020304" pitchFamily="18" charset="0"/>
              </a:rPr>
              <a:t>Specification of how the requested operation is carried out</a:t>
            </a:r>
            <a:endParaRPr lang="en-US" sz="2000">
              <a:latin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</a:rPr>
              <a:t>Message</a:t>
            </a:r>
            <a:endParaRPr lang="en-US" sz="2400">
              <a:latin typeface="Times New Roman" panose="02020603050405020304" pitchFamily="18" charset="0"/>
            </a:endParaRPr>
          </a:p>
          <a:p>
            <a:pPr lvl="1" algn="just"/>
            <a:r>
              <a:rPr lang="en-US" sz="2000">
                <a:latin typeface="Times New Roman" panose="02020603050405020304" pitchFamily="18" charset="0"/>
              </a:rPr>
              <a:t>Request for an operation</a:t>
            </a:r>
            <a:endParaRPr lang="en-US" sz="2000">
              <a:latin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</a:rPr>
              <a:t>Event</a:t>
            </a:r>
            <a:endParaRPr lang="en-US" sz="2400">
              <a:latin typeface="Times New Roman" panose="02020603050405020304" pitchFamily="18" charset="0"/>
            </a:endParaRPr>
          </a:p>
          <a:p>
            <a:pPr lvl="1" algn="just"/>
            <a:r>
              <a:rPr lang="en-US" sz="2000">
                <a:latin typeface="Times New Roman" panose="02020603050405020304" pitchFamily="18" charset="0"/>
              </a:rPr>
              <a:t>Stimulus sent from one object to another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Class vs. Object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696200" cy="4114800"/>
          </a:xfrm>
        </p:spPr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</a:rPr>
              <a:t>Class defines an entity, while an object is the actual entity</a:t>
            </a:r>
            <a:endParaRPr lang="en-US">
              <a:latin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Class is a conceptual model that defines all the characteristics and actions required of an object, while an object is a real model</a:t>
            </a:r>
            <a:endParaRPr lang="en-US">
              <a:latin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Class is a prototype of an object</a:t>
            </a:r>
            <a:endParaRPr lang="en-US">
              <a:latin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All objects belonging to the same class have the same characteristics and actions</a:t>
            </a:r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446A-BC65-45BB-B4C2-AE6BDAE8D709}" type="slidenum">
              <a:rPr lang="en-US"/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do we care about objects?</a:t>
            </a: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7467600" cy="4171950"/>
          </a:xfrm>
        </p:spPr>
        <p:txBody>
          <a:bodyPr/>
          <a:lstStyle/>
          <a:p>
            <a:r>
              <a:rPr lang="en-GB"/>
              <a:t>Modularity - large software projects can be split up in smaller pieces.</a:t>
            </a:r>
            <a:endParaRPr lang="en-GB"/>
          </a:p>
          <a:p>
            <a:r>
              <a:rPr lang="en-GB"/>
              <a:t>Reuseability - Programs can be assembled from pre-written software components.</a:t>
            </a:r>
            <a:endParaRPr lang="en-GB"/>
          </a:p>
          <a:p>
            <a:r>
              <a:rPr lang="en-GB"/>
              <a:t>Extensibility - New software components can be written or developed from existing ones.</a:t>
            </a:r>
            <a:endParaRPr lang="en-GB"/>
          </a:p>
        </p:txBody>
      </p:sp>
      <p:pic>
        <p:nvPicPr>
          <p:cNvPr id="8196" name="Picture 4" descr="U:\objori\legos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81800" y="4419600"/>
            <a:ext cx="1457325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dirty="0"/>
              <a:t>Class and Objects – Example </a:t>
            </a:r>
            <a:endParaRPr lang="en-US" sz="3200" dirty="0"/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304800" y="1371600"/>
            <a:ext cx="4114800" cy="5181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0" lang="en-US" b="1" dirty="0">
                <a:solidFill>
                  <a:srgbClr val="0000FF"/>
                </a:solidFill>
              </a:rPr>
              <a:t>class</a:t>
            </a:r>
            <a:r>
              <a:rPr kumimoji="0" lang="en-US" dirty="0"/>
              <a:t> Trainee </a:t>
            </a:r>
            <a:r>
              <a:rPr kumimoji="0" lang="en-US" b="1" dirty="0">
                <a:solidFill>
                  <a:srgbClr val="0000FF"/>
                </a:solidFill>
              </a:rPr>
              <a:t>{</a:t>
            </a:r>
            <a:endParaRPr kumimoji="0" lang="en-US" b="1" dirty="0">
              <a:solidFill>
                <a:srgbClr val="0000FF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kumimoji="0" lang="en-US" b="1" dirty="0" smtClean="0">
                <a:solidFill>
                  <a:srgbClr val="0000FF"/>
                </a:solidFill>
              </a:rPr>
              <a:t>rivate </a:t>
            </a:r>
            <a:r>
              <a:rPr kumimoji="0" lang="en-US" dirty="0"/>
              <a:t>	</a:t>
            </a:r>
            <a:r>
              <a:rPr kumimoji="0" lang="en-US" dirty="0" err="1"/>
              <a:t>int</a:t>
            </a:r>
            <a:r>
              <a:rPr kumimoji="0" lang="en-US" dirty="0"/>
              <a:t> </a:t>
            </a:r>
            <a:r>
              <a:rPr kumimoji="0" lang="en-US" dirty="0" err="1" smtClean="0"/>
              <a:t>empId</a:t>
            </a:r>
            <a:r>
              <a:rPr kumimoji="0" lang="en-US" dirty="0"/>
              <a:t>;</a:t>
            </a:r>
            <a:endParaRPr kumimoji="0" lang="en-US" dirty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r>
              <a:rPr kumimoji="0" lang="en-US" dirty="0" smtClean="0"/>
              <a:t>    String </a:t>
            </a:r>
            <a:r>
              <a:rPr kumimoji="0" lang="en-US" dirty="0" err="1" smtClean="0"/>
              <a:t>empName</a:t>
            </a:r>
            <a:r>
              <a:rPr kumimoji="0" lang="en-US" dirty="0" smtClean="0"/>
              <a:t>;</a:t>
            </a:r>
            <a:endParaRPr kumimoji="0" lang="en-US" dirty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private </a:t>
            </a:r>
            <a:r>
              <a:rPr kumimoji="0" lang="en-US" dirty="0"/>
              <a:t>	float </a:t>
            </a:r>
            <a:r>
              <a:rPr kumimoji="0" lang="en-US" dirty="0" smtClean="0"/>
              <a:t>basic</a:t>
            </a:r>
            <a:r>
              <a:rPr kumimoji="0" lang="en-US" dirty="0"/>
              <a:t>;</a:t>
            </a:r>
            <a:endParaRPr kumimoji="0" lang="en-US" dirty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private </a:t>
            </a:r>
            <a:r>
              <a:rPr kumimoji="0" lang="en-US" dirty="0"/>
              <a:t>	float </a:t>
            </a:r>
            <a:r>
              <a:rPr kumimoji="0" lang="en-US" dirty="0" err="1" smtClean="0"/>
              <a:t>hra</a:t>
            </a:r>
            <a:r>
              <a:rPr kumimoji="0" lang="en-US" dirty="0" smtClean="0"/>
              <a:t>;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b="1" dirty="0" smtClean="0">
                <a:solidFill>
                  <a:srgbClr val="0000FF"/>
                </a:solidFill>
              </a:rPr>
              <a:t>public</a:t>
            </a:r>
            <a:r>
              <a:rPr kumimoji="0" lang="en-US" dirty="0" smtClean="0"/>
              <a:t> </a:t>
            </a:r>
            <a:r>
              <a:rPr kumimoji="0" lang="en-US" dirty="0"/>
              <a:t>void </a:t>
            </a:r>
            <a:r>
              <a:rPr kumimoji="0" lang="en-US" dirty="0" err="1"/>
              <a:t>SetData</a:t>
            </a:r>
            <a:r>
              <a:rPr kumimoji="0" lang="en-US" dirty="0"/>
              <a:t>(</a:t>
            </a:r>
            <a:r>
              <a:rPr kumimoji="0" lang="en-US" dirty="0" err="1"/>
              <a:t>int</a:t>
            </a:r>
            <a:r>
              <a:rPr kumimoji="0" lang="en-US" dirty="0"/>
              <a:t> </a:t>
            </a:r>
            <a:r>
              <a:rPr kumimoji="0" lang="en-US" dirty="0" err="1"/>
              <a:t>iEmpId</a:t>
            </a:r>
            <a:r>
              <a:rPr kumimoji="0" lang="en-US" dirty="0"/>
              <a:t>,</a:t>
            </a:r>
            <a:endParaRPr kumimoji="0" lang="en-US" dirty="0"/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</a:pPr>
            <a:r>
              <a:rPr kumimoji="0" lang="en-US" dirty="0"/>
              <a:t>         </a:t>
            </a:r>
            <a:r>
              <a:rPr lang="en-US" dirty="0" smtClean="0"/>
              <a:t>String</a:t>
            </a:r>
            <a:r>
              <a:rPr kumimoji="0" lang="en-US" dirty="0" smtClean="0"/>
              <a:t> </a:t>
            </a:r>
            <a:r>
              <a:rPr kumimoji="0" lang="en-US" dirty="0" err="1" smtClean="0"/>
              <a:t>acEmpName</a:t>
            </a:r>
            <a:r>
              <a:rPr kumimoji="0" lang="en-US" dirty="0" smtClean="0"/>
              <a:t>, float </a:t>
            </a:r>
            <a:r>
              <a:rPr kumimoji="0" lang="en-US" dirty="0" err="1" smtClean="0"/>
              <a:t>fBasic</a:t>
            </a:r>
            <a:r>
              <a:rPr kumimoji="0" lang="en-US" dirty="0"/>
              <a:t>,</a:t>
            </a:r>
            <a:endParaRPr kumimoji="0" lang="en-US" dirty="0"/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</a:pPr>
            <a:r>
              <a:rPr kumimoji="0" lang="en-US" dirty="0"/>
              <a:t>         float  </a:t>
            </a:r>
            <a:r>
              <a:rPr kumimoji="0" lang="en-US" dirty="0" err="1" smtClean="0"/>
              <a:t>fHRA</a:t>
            </a:r>
            <a:r>
              <a:rPr kumimoji="0" lang="en-US" dirty="0"/>
              <a:t>) {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	……….	}</a:t>
            </a:r>
            <a:endParaRPr kumimoji="0" lang="en-US" dirty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public  </a:t>
            </a:r>
            <a:r>
              <a:rPr kumimoji="0" lang="en-US" dirty="0" smtClean="0"/>
              <a:t>void </a:t>
            </a:r>
            <a:r>
              <a:rPr kumimoji="0" lang="en-US" dirty="0" err="1"/>
              <a:t>CalculateSal</a:t>
            </a:r>
            <a:r>
              <a:rPr kumimoji="0" lang="en-US" dirty="0"/>
              <a:t>() {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	……….	}</a:t>
            </a:r>
            <a:endParaRPr kumimoji="0" lang="en-US" dirty="0"/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public </a:t>
            </a:r>
            <a:r>
              <a:rPr kumimoji="0" lang="en-US" dirty="0"/>
              <a:t>	void </a:t>
            </a:r>
            <a:r>
              <a:rPr kumimoji="0" lang="en-US" dirty="0" err="1"/>
              <a:t>CalculateTax</a:t>
            </a:r>
            <a:r>
              <a:rPr kumimoji="0" lang="en-US" dirty="0"/>
              <a:t>() {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	…………}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b="1" dirty="0" smtClean="0">
                <a:solidFill>
                  <a:srgbClr val="0000FF"/>
                </a:solidFill>
              </a:rPr>
              <a:t>} </a:t>
            </a:r>
            <a:r>
              <a:rPr kumimoji="0" lang="en-US" b="1" dirty="0">
                <a:solidFill>
                  <a:srgbClr val="0000FF"/>
                </a:solidFill>
              </a:rPr>
              <a:t>//class Trainee ends here</a:t>
            </a:r>
            <a:endParaRPr kumimoji="0" lang="en-US" b="1" dirty="0">
              <a:solidFill>
                <a:srgbClr val="0000FF"/>
              </a:solidFill>
            </a:endParaRPr>
          </a:p>
        </p:txBody>
      </p:sp>
      <p:sp>
        <p:nvSpPr>
          <p:cNvPr id="548869" name="Rectangle 5"/>
          <p:cNvSpPr>
            <a:spLocks noChangeArrowheads="1"/>
          </p:cNvSpPr>
          <p:nvPr/>
        </p:nvSpPr>
        <p:spPr bwMode="auto">
          <a:xfrm>
            <a:off x="4572000" y="1371600"/>
            <a:ext cx="43434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dirty="0" smtClean="0"/>
              <a:t>p</a:t>
            </a:r>
            <a:r>
              <a:rPr kumimoji="0" lang="en-US" dirty="0" smtClean="0"/>
              <a:t>ublic static void main(</a:t>
            </a:r>
            <a:r>
              <a:rPr lang="en-US" dirty="0" smtClean="0"/>
              <a:t>String [] </a:t>
            </a:r>
            <a:r>
              <a:rPr lang="en-US" dirty="0" err="1" smtClean="0"/>
              <a:t>args</a:t>
            </a:r>
            <a:r>
              <a:rPr kumimoji="0" lang="en-US" dirty="0" smtClean="0"/>
              <a:t>) </a:t>
            </a:r>
            <a:r>
              <a:rPr kumimoji="0" lang="en-US" dirty="0"/>
              <a:t>{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/* Object Creation */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Trainee </a:t>
            </a:r>
            <a:r>
              <a:rPr kumimoji="0" lang="en-US" dirty="0" smtClean="0"/>
              <a:t>oT1 = new Trainee();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/* Invoking </a:t>
            </a:r>
            <a:r>
              <a:rPr kumimoji="0" lang="en-US" dirty="0" err="1"/>
              <a:t>SetData</a:t>
            </a:r>
            <a:r>
              <a:rPr kumimoji="0" lang="en-US" dirty="0"/>
              <a:t> */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oT1.SetData(101,”</a:t>
            </a:r>
            <a:r>
              <a:rPr kumimoji="0" lang="en-US" dirty="0" smtClean="0"/>
              <a:t>Hamza”,</a:t>
            </a:r>
            <a:r>
              <a:rPr kumimoji="0" lang="en-US" dirty="0"/>
              <a:t>1200,150)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/* Invoking </a:t>
            </a:r>
            <a:r>
              <a:rPr kumimoji="0" lang="en-US" dirty="0" err="1"/>
              <a:t>CalculateSal</a:t>
            </a:r>
            <a:r>
              <a:rPr kumimoji="0" lang="en-US" dirty="0"/>
              <a:t> */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oT1.CalculateSal();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/* Invoking </a:t>
            </a:r>
            <a:r>
              <a:rPr kumimoji="0" lang="en-US" dirty="0" err="1"/>
              <a:t>CalculateTax</a:t>
            </a:r>
            <a:r>
              <a:rPr kumimoji="0" lang="en-US" dirty="0"/>
              <a:t> */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	oT1.CalculateTax();</a:t>
            </a: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endParaRPr kumimoji="0" lang="en-US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}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67512"/>
          </a:xfrm>
        </p:spPr>
        <p:txBody>
          <a:bodyPr>
            <a:normAutofit/>
          </a:bodyPr>
          <a:lstStyle/>
          <a:p>
            <a:r>
              <a:rPr lang="en-US" sz="3200" dirty="0"/>
              <a:t>Memory allocation for Classes and Objects</a:t>
            </a:r>
            <a:endParaRPr lang="en-US" sz="3200" dirty="0"/>
          </a:p>
        </p:txBody>
      </p:sp>
      <p:graphicFrame>
        <p:nvGraphicFramePr>
          <p:cNvPr id="709648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1628775" y="3165475"/>
          <a:ext cx="15414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1" imgW="2735580" imgH="1242695" progId="">
                  <p:embed/>
                </p:oleObj>
              </mc:Choice>
              <mc:Fallback>
                <p:oleObj name="VISIO" r:id="rId1" imgW="2735580" imgH="1242695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165475"/>
                        <a:ext cx="15414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304800" y="1371600"/>
            <a:ext cx="4343400" cy="4648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0" lang="en-US" sz="1600" b="1" dirty="0">
                <a:solidFill>
                  <a:srgbClr val="0000FF"/>
                </a:solidFill>
              </a:rPr>
              <a:t>class</a:t>
            </a:r>
            <a:r>
              <a:rPr kumimoji="0" lang="en-US" sz="1600" dirty="0"/>
              <a:t> Trainee </a:t>
            </a:r>
            <a:r>
              <a:rPr kumimoji="0" lang="en-US" sz="1600" b="1" dirty="0">
                <a:solidFill>
                  <a:srgbClr val="0000FF"/>
                </a:solidFill>
              </a:rPr>
              <a:t>{</a:t>
            </a:r>
            <a:endParaRPr kumimoji="0" lang="en-US" sz="1600" b="1" dirty="0">
              <a:solidFill>
                <a:srgbClr val="0000FF"/>
              </a:solidFill>
            </a:endParaRPr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b="1" dirty="0" smtClean="0">
                <a:solidFill>
                  <a:srgbClr val="0000FF"/>
                </a:solidFill>
              </a:rPr>
              <a:t>private</a:t>
            </a:r>
            <a:r>
              <a:rPr kumimoji="0" lang="en-US" sz="1600" dirty="0"/>
              <a:t>	</a:t>
            </a:r>
            <a:r>
              <a:rPr kumimoji="0" lang="en-US" sz="1600" dirty="0" err="1"/>
              <a:t>int</a:t>
            </a:r>
            <a:r>
              <a:rPr kumimoji="0" lang="en-US" sz="1600" dirty="0"/>
              <a:t> </a:t>
            </a:r>
            <a:r>
              <a:rPr kumimoji="0" lang="en-US" sz="1600" dirty="0" err="1"/>
              <a:t>m_iEmpId</a:t>
            </a:r>
            <a:r>
              <a:rPr kumimoji="0" lang="en-US" sz="1600" dirty="0"/>
              <a:t>;</a:t>
            </a:r>
            <a:endParaRPr kumimoji="0" lang="en-US" sz="1600" dirty="0"/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</a:rPr>
              <a:t>private </a:t>
            </a:r>
            <a:r>
              <a:rPr kumimoji="0" lang="en-US" sz="1600" dirty="0"/>
              <a:t>	float </a:t>
            </a:r>
            <a:r>
              <a:rPr kumimoji="0" lang="en-US" sz="1600" dirty="0" err="1"/>
              <a:t>m_fBasic</a:t>
            </a:r>
            <a:r>
              <a:rPr kumimoji="0" lang="en-US" sz="1600" dirty="0"/>
              <a:t>;</a:t>
            </a:r>
            <a:endParaRPr kumimoji="0" lang="en-US" sz="1600" dirty="0"/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</a:rPr>
              <a:t>private </a:t>
            </a:r>
            <a:r>
              <a:rPr kumimoji="0" lang="en-US" sz="1600" dirty="0"/>
              <a:t>	float </a:t>
            </a:r>
            <a:r>
              <a:rPr kumimoji="0" lang="en-US" sz="1600" dirty="0" err="1"/>
              <a:t>m_fHRA</a:t>
            </a:r>
            <a:r>
              <a:rPr kumimoji="0" lang="en-US" sz="1600" dirty="0"/>
              <a:t>;</a:t>
            </a:r>
            <a:endParaRPr kumimoji="0" lang="en-US" sz="1600" dirty="0"/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</a:rPr>
              <a:t>private </a:t>
            </a:r>
            <a:r>
              <a:rPr kumimoji="0" lang="en-US" sz="1600" dirty="0"/>
              <a:t>	float </a:t>
            </a:r>
            <a:r>
              <a:rPr kumimoji="0" lang="en-US" sz="1600" dirty="0" err="1"/>
              <a:t>m_fSalary</a:t>
            </a:r>
            <a:r>
              <a:rPr kumimoji="0" lang="en-US" sz="1600" dirty="0"/>
              <a:t>;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b="1" dirty="0" smtClean="0">
                <a:solidFill>
                  <a:srgbClr val="0000FF"/>
                </a:solidFill>
              </a:rPr>
              <a:t>public </a:t>
            </a:r>
            <a:r>
              <a:rPr kumimoji="0" lang="en-US" sz="1600" dirty="0" smtClean="0"/>
              <a:t>void </a:t>
            </a:r>
            <a:r>
              <a:rPr kumimoji="0" lang="en-US" sz="1600" dirty="0" err="1"/>
              <a:t>SetData</a:t>
            </a:r>
            <a:r>
              <a:rPr kumimoji="0" lang="en-US" sz="1600" dirty="0"/>
              <a:t>(</a:t>
            </a:r>
            <a:r>
              <a:rPr kumimoji="0" lang="en-US" sz="1600" dirty="0" err="1"/>
              <a:t>int</a:t>
            </a:r>
            <a:r>
              <a:rPr kumimoji="0" lang="en-US" sz="1600" dirty="0"/>
              <a:t> </a:t>
            </a:r>
            <a:r>
              <a:rPr kumimoji="0" lang="en-US" sz="1600" dirty="0" err="1"/>
              <a:t>iEmpId</a:t>
            </a:r>
            <a:r>
              <a:rPr kumimoji="0" lang="en-US" sz="1600" dirty="0"/>
              <a:t>, float </a:t>
            </a:r>
            <a:r>
              <a:rPr kumimoji="0" lang="en-US" sz="1600" dirty="0" err="1"/>
              <a:t>fBasic</a:t>
            </a:r>
            <a:r>
              <a:rPr kumimoji="0" lang="en-US" sz="1600" dirty="0"/>
              <a:t>,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dirty="0"/>
              <a:t>               float  </a:t>
            </a:r>
            <a:r>
              <a:rPr kumimoji="0" lang="en-US" sz="1600" dirty="0" err="1"/>
              <a:t>fHRA</a:t>
            </a:r>
            <a:r>
              <a:rPr kumimoji="0" lang="en-US" sz="1600" dirty="0"/>
              <a:t>){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dirty="0"/>
              <a:t>	 }</a:t>
            </a:r>
            <a:endParaRPr kumimoji="0" lang="en-US" sz="1600" dirty="0"/>
          </a:p>
          <a:p>
            <a:pPr marL="342900" indent="-342900">
              <a:lnSpc>
                <a:spcPct val="50000"/>
              </a:lnSpc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</a:rPr>
              <a:t>public  v</a:t>
            </a:r>
            <a:r>
              <a:rPr kumimoji="0" lang="en-US" sz="1600" dirty="0" smtClean="0"/>
              <a:t>oid </a:t>
            </a:r>
            <a:r>
              <a:rPr kumimoji="0" lang="en-US" sz="1600" dirty="0" err="1"/>
              <a:t>CalculateSal</a:t>
            </a:r>
            <a:r>
              <a:rPr kumimoji="0" lang="en-US" sz="1600" dirty="0"/>
              <a:t>() {</a:t>
            </a:r>
            <a:endParaRPr kumimoji="0" lang="en-US" sz="1600" dirty="0"/>
          </a:p>
          <a:p>
            <a:pPr marL="342900" indent="-342900" algn="l">
              <a:lnSpc>
                <a:spcPct val="50000"/>
              </a:lnSpc>
              <a:spcBef>
                <a:spcPct val="20000"/>
              </a:spcBef>
            </a:pPr>
            <a:r>
              <a:rPr kumimoji="0" lang="en-US" sz="1600" dirty="0"/>
              <a:t>		// code goes here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dirty="0"/>
              <a:t>	}</a:t>
            </a:r>
            <a:endParaRPr kumimoji="0" lang="en-US" sz="1600" dirty="0"/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</a:rPr>
              <a:t>public  </a:t>
            </a:r>
            <a:r>
              <a:rPr kumimoji="0" lang="en-US" sz="1600" dirty="0" smtClean="0"/>
              <a:t>void </a:t>
            </a:r>
            <a:r>
              <a:rPr kumimoji="0" lang="en-US" sz="1600" dirty="0" err="1"/>
              <a:t>CalculateTax</a:t>
            </a:r>
            <a:r>
              <a:rPr kumimoji="0" lang="en-US" sz="1600" dirty="0"/>
              <a:t>() {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dirty="0"/>
              <a:t>		//code goes here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dirty="0"/>
              <a:t>	}</a:t>
            </a:r>
            <a:endParaRPr kumimoji="0" lang="en-US" sz="1600" dirty="0"/>
          </a:p>
          <a:p>
            <a:pPr marL="342900" indent="-342900" algn="l">
              <a:spcBef>
                <a:spcPct val="20000"/>
              </a:spcBef>
            </a:pPr>
            <a:r>
              <a:rPr kumimoji="0" lang="en-US" sz="1600" b="1" dirty="0" smtClean="0">
                <a:solidFill>
                  <a:srgbClr val="0000FF"/>
                </a:solidFill>
              </a:rPr>
              <a:t>}</a:t>
            </a:r>
            <a:endParaRPr kumimoji="0" lang="en-US" sz="1600" b="1" dirty="0">
              <a:solidFill>
                <a:srgbClr val="0000FF"/>
              </a:solidFill>
            </a:endParaRP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04800" y="6096000"/>
            <a:ext cx="4343400" cy="609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kumimoji="0" lang="en-US" dirty="0"/>
              <a:t>Trainee </a:t>
            </a:r>
            <a:r>
              <a:rPr kumimoji="0" lang="en-US" dirty="0" smtClean="0"/>
              <a:t>oT1 = new Trainee();</a:t>
            </a:r>
            <a:endParaRPr kumimoji="0" lang="en-US" dirty="0" smtClean="0"/>
          </a:p>
          <a:p>
            <a:pPr marL="342900" indent="-342900" algn="l">
              <a:spcBef>
                <a:spcPct val="20000"/>
              </a:spcBef>
            </a:pPr>
            <a:r>
              <a:rPr lang="en-US" dirty="0" smtClean="0"/>
              <a:t>Trainee </a:t>
            </a:r>
            <a:r>
              <a:rPr kumimoji="0" lang="en-US" dirty="0" smtClean="0"/>
              <a:t>oT2= new Trainee();</a:t>
            </a:r>
            <a:endParaRPr kumimoji="0" lang="en-US" dirty="0"/>
          </a:p>
        </p:txBody>
      </p:sp>
      <p:sp>
        <p:nvSpPr>
          <p:cNvPr id="709707" name="Rectangle 75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9706" name="Object 74"/>
          <p:cNvGraphicFramePr>
            <a:graphicFrameLocks noChangeAspect="1"/>
          </p:cNvGraphicFramePr>
          <p:nvPr/>
        </p:nvGraphicFramePr>
        <p:xfrm>
          <a:off x="4648200" y="1981200"/>
          <a:ext cx="4191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3634740" imgH="3254375" progId="">
                  <p:embed/>
                </p:oleObj>
              </mc:Choice>
              <mc:Fallback>
                <p:oleObj name="VISIO" r:id="rId3" imgW="3634740" imgH="325437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41910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Object-Oriented Programming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2667000"/>
            <a:ext cx="3886200" cy="22098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75000"/>
              </a:spcBef>
              <a:buFontTx/>
              <a:buNone/>
              <a:tabLst>
                <a:tab pos="1766570" algn="l"/>
              </a:tabLst>
            </a:pPr>
            <a:r>
              <a:rPr lang="en-US" altLang="ja-JP" sz="2800">
                <a:ea typeface="MS PGothic" panose="020B0600070205080204" charset="-128"/>
              </a:rPr>
              <a:t>The same terminology is used in most object-oriented programming languages.</a:t>
            </a:r>
            <a:endParaRPr lang="en-US" altLang="ja-JP" sz="2800">
              <a:ea typeface="MS PGothic" panose="020B0600070205080204" charset="-128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4267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838200" y="1828800"/>
            <a:ext cx="2012950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latin typeface="SimSun" panose="02010600030101010101" pitchFamily="2" charset="-122"/>
              </a:rPr>
              <a:t>Object</a:t>
            </a:r>
            <a:endParaRPr lang="en-US" sz="4800" dirty="0">
              <a:latin typeface="SimSun" panose="02010600030101010101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19113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Arial" panose="020B0604020202020204" pitchFamily="34" charset="0"/>
              </a:rPr>
              <a:t>Instance</a:t>
            </a:r>
            <a:endParaRPr lang="en-US" sz="3600">
              <a:latin typeface="Arial" panose="020B0604020202020204" pitchFamily="34" charset="0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324600" y="1981200"/>
            <a:ext cx="1644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</a:rPr>
              <a:t>Property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85800" y="3505200"/>
            <a:ext cx="13144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Monotype Corsiva" panose="03010101010201010101" pitchFamily="66" charset="0"/>
              </a:rPr>
              <a:t>Method</a:t>
            </a:r>
            <a:endParaRPr lang="en-US" sz="3200">
              <a:latin typeface="Monotype Corsiva" panose="03010101010201010101" pitchFamily="66" charset="0"/>
            </a:endParaRP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705600" y="3200400"/>
            <a:ext cx="2105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800" i="1">
                <a:latin typeface="Arial" panose="020B0604020202020204" pitchFamily="34" charset="0"/>
              </a:rPr>
              <a:t>Instantiation</a:t>
            </a:r>
            <a:endParaRPr lang="en-US" sz="2800" i="1">
              <a:latin typeface="Arial" panose="020B0604020202020204" pitchFamily="34" charset="0"/>
            </a:endParaRP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629400" y="4114800"/>
            <a:ext cx="12636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latin typeface="Comic Sans MS" panose="030F0702030302020204" pitchFamily="66" charset="0"/>
              </a:rPr>
              <a:t>Class</a:t>
            </a:r>
            <a:endParaRPr lang="en-US" sz="3600">
              <a:latin typeface="Comic Sans MS" panose="030F0702030302020204" pitchFamily="66" charset="0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3898900" y="5257800"/>
            <a:ext cx="1498600" cy="823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4800">
                <a:latin typeface="Palatino Linotype" panose="02040502050505030304" pitchFamily="18" charset="0"/>
              </a:rPr>
              <a:t>State</a:t>
            </a:r>
            <a:endParaRPr lang="en-US" sz="4800">
              <a:latin typeface="Palatino Linotype" panose="0204050205050503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733800" y="1752600"/>
            <a:ext cx="147508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</a:rPr>
              <a:t>Message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57200" y="1600200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Message</a:t>
            </a:r>
            <a:r>
              <a:rPr lang="en-US"/>
              <a:t> passing in Java is like sending an object i.e. message from one thread to another thread.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923280" y="1541780"/>
            <a:ext cx="2924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State</a:t>
            </a:r>
            <a:r>
              <a:rPr lang="en-US"/>
              <a:t> is a behavioral design pattern that allows an object to change the behavior when its internal state changes.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2000" y="25520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 Instance</a:t>
            </a:r>
            <a:r>
              <a:rPr lang="en-US"/>
              <a:t> variables in Java are non-static variables which are defined in a class outside any method, constructor or a block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8800" y="43808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</a:t>
            </a:r>
            <a:r>
              <a:rPr lang="en-US" b="1"/>
              <a:t>Java object</a:t>
            </a:r>
            <a:r>
              <a:rPr lang="en-US"/>
              <a:t> is a member (also called an instance) of a Java class. Each object has an identity, a behavior and a state.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73800" y="474789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</a:t>
            </a:r>
            <a:r>
              <a:rPr lang="en-US" b="1"/>
              <a:t>class</a:t>
            </a:r>
            <a:r>
              <a:rPr lang="en-US"/>
              <a:t> is a non-primitive or user-defined data type in Java, while an object is an instance of a class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16000" y="101409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An </a:t>
            </a:r>
            <a:r>
              <a:rPr lang="en-US" b="1"/>
              <a:t>event</a:t>
            </a:r>
            <a:r>
              <a:rPr lang="en-US"/>
              <a:t> in Java is an object that is created when something changes within a graphical user interface.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970655" y="2047240"/>
            <a:ext cx="4924425" cy="481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255" y="1082040"/>
            <a:ext cx="6226810" cy="5464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Object – Oriented Programming</a:t>
            </a:r>
            <a:endParaRPr lang="en-US"/>
          </a:p>
        </p:txBody>
      </p:sp>
      <p:sp>
        <p:nvSpPr>
          <p:cNvPr id="181251" name="AutoShape 3"/>
          <p:cNvSpPr>
            <a:spLocks noChangeArrowheads="1"/>
          </p:cNvSpPr>
          <p:nvPr/>
        </p:nvSpPr>
        <p:spPr bwMode="auto">
          <a:xfrm>
            <a:off x="3352800" y="3124200"/>
            <a:ext cx="2286000" cy="2895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/>
              <a:t>Accounts</a:t>
            </a:r>
            <a:endParaRPr lang="en-US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2895600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Data</a:t>
            </a:r>
            <a:endParaRPr lang="en-US" b="1"/>
          </a:p>
          <a:p>
            <a:pPr algn="l">
              <a:spcBef>
                <a:spcPct val="50000"/>
              </a:spcBef>
            </a:pPr>
            <a:r>
              <a:rPr lang="en-US"/>
              <a:t>Employee details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Salary statements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Bills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Vouchers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Reciepts </a:t>
            </a: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791200" y="3200400"/>
            <a:ext cx="2895600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Functions</a:t>
            </a:r>
            <a:endParaRPr lang="en-US" b="1"/>
          </a:p>
          <a:p>
            <a:pPr algn="l">
              <a:spcBef>
                <a:spcPct val="50000"/>
              </a:spcBef>
            </a:pPr>
            <a:r>
              <a:rPr lang="en-US"/>
              <a:t>Calculate salary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Pay salary 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Pay bills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Tally accounts</a:t>
            </a:r>
            <a:endParaRPr lang="en-US"/>
          </a:p>
          <a:p>
            <a:pPr algn="l">
              <a:spcBef>
                <a:spcPct val="50000"/>
              </a:spcBef>
            </a:pPr>
            <a:r>
              <a:rPr lang="en-US"/>
              <a:t>Transact with banks</a:t>
            </a:r>
            <a:endParaRPr lang="en-US"/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1143000" y="1981200"/>
            <a:ext cx="685800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Here the application has to implement the entities as they are seen in real life and associate  actions and attributes with each.</a:t>
            </a:r>
            <a:endParaRPr lang="en-US"/>
          </a:p>
        </p:txBody>
      </p:sp>
      <p:pic>
        <p:nvPicPr>
          <p:cNvPr id="181255" name="Picture 7" descr="G:\PFiles\MSOffice\Clipart\homeanim\ag00029_.gif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76600" y="5181600"/>
            <a:ext cx="1714500" cy="1360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685800"/>
            <a:ext cx="7793037" cy="1143000"/>
          </a:xfrm>
        </p:spPr>
        <p:txBody>
          <a:bodyPr/>
          <a:lstStyle/>
          <a:p>
            <a:r>
              <a:rPr lang="en-US"/>
              <a:t>Object Oriented Approach</a:t>
            </a:r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5791200" y="32004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81000" y="45720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5791200" y="45720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381000" y="32004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4724400" y="19812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1676400" y="19812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9" name="Oval 11"/>
          <p:cNvSpPr>
            <a:spLocks noChangeArrowheads="1"/>
          </p:cNvSpPr>
          <p:nvPr/>
        </p:nvSpPr>
        <p:spPr bwMode="auto">
          <a:xfrm>
            <a:off x="3124200" y="5257800"/>
            <a:ext cx="2819400" cy="1219200"/>
          </a:xfrm>
          <a:prstGeom prst="ellipse">
            <a:avLst/>
          </a:prstGeom>
          <a:solidFill>
            <a:srgbClr val="99CCFF"/>
          </a:solidFill>
          <a:ln w="6350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1981200" y="2133600"/>
            <a:ext cx="2286000" cy="82232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 Identification</a:t>
            </a:r>
            <a:endParaRPr lang="en-US"/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724400" y="2362200"/>
            <a:ext cx="22098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Analysis</a:t>
            </a:r>
            <a:endParaRPr lang="en-US"/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6400800" y="3505200"/>
            <a:ext cx="17526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Design</a:t>
            </a:r>
            <a:endParaRPr lang="en-US"/>
          </a:p>
        </p:txBody>
      </p:sp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6019800" y="4953000"/>
            <a:ext cx="21336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Development</a:t>
            </a:r>
            <a:endParaRPr lang="en-US"/>
          </a:p>
        </p:txBody>
      </p:sp>
      <p:sp>
        <p:nvSpPr>
          <p:cNvPr id="171024" name="Text Box 16"/>
          <p:cNvSpPr txBox="1">
            <a:spLocks noChangeArrowheads="1"/>
          </p:cNvSpPr>
          <p:nvPr/>
        </p:nvSpPr>
        <p:spPr bwMode="auto">
          <a:xfrm>
            <a:off x="3200400" y="5638800"/>
            <a:ext cx="28194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Testing</a:t>
            </a:r>
            <a:endParaRPr lang="en-US"/>
          </a:p>
        </p:txBody>
      </p: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304800" y="4953000"/>
            <a:ext cx="28956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Implementation</a:t>
            </a:r>
            <a:endParaRPr lang="en-US"/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838200" y="3505200"/>
            <a:ext cx="2057400" cy="4572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Maintenance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Object Oriented Techniques</a:t>
            </a:r>
            <a:endParaRPr lang="en-US" sz="5400"/>
          </a:p>
        </p:txBody>
      </p:sp>
      <p:sp>
        <p:nvSpPr>
          <p:cNvPr id="172035" name="Oval 3"/>
          <p:cNvSpPr>
            <a:spLocks noChangeArrowheads="1"/>
          </p:cNvSpPr>
          <p:nvPr/>
        </p:nvSpPr>
        <p:spPr bwMode="auto">
          <a:xfrm>
            <a:off x="2209800" y="1905000"/>
            <a:ext cx="4191000" cy="12192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2971800" y="5181600"/>
            <a:ext cx="2971800" cy="12192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304800" y="3886200"/>
            <a:ext cx="2971800" cy="12192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5638800" y="4038600"/>
            <a:ext cx="2971800" cy="12192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2438400" y="2209800"/>
            <a:ext cx="4038600" cy="46166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Object Oriented Techniques</a:t>
            </a:r>
            <a:endParaRPr lang="en-US" sz="2400" dirty="0"/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990600" y="4267200"/>
            <a:ext cx="1295400" cy="46166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OOA</a:t>
            </a:r>
            <a:endParaRPr lang="en-US" sz="2400" dirty="0"/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038600" y="5638800"/>
            <a:ext cx="1600200" cy="46166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OOD</a:t>
            </a:r>
            <a:endParaRPr lang="en-US" sz="2400" dirty="0"/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6629400" y="4419600"/>
            <a:ext cx="1752600" cy="461665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OOP</a:t>
            </a:r>
            <a:endParaRPr lang="en-US" sz="2400" dirty="0"/>
          </a:p>
        </p:txBody>
      </p:sp>
      <p:sp>
        <p:nvSpPr>
          <p:cNvPr id="172045" name="AutoShape 13"/>
          <p:cNvSpPr>
            <a:spLocks noChangeArrowheads="1"/>
          </p:cNvSpPr>
          <p:nvPr/>
        </p:nvSpPr>
        <p:spPr bwMode="auto">
          <a:xfrm>
            <a:off x="4114800" y="34290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rgbClr val="00CCFF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8" name="AutoShape 16"/>
          <p:cNvSpPr>
            <a:spLocks noChangeArrowheads="1"/>
          </p:cNvSpPr>
          <p:nvPr/>
        </p:nvSpPr>
        <p:spPr bwMode="auto">
          <a:xfrm rot="2034362">
            <a:off x="2895600" y="30480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rgbClr val="00CCFF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9" name="AutoShape 17"/>
          <p:cNvSpPr>
            <a:spLocks noChangeArrowheads="1"/>
          </p:cNvSpPr>
          <p:nvPr/>
        </p:nvSpPr>
        <p:spPr bwMode="auto">
          <a:xfrm rot="-2290960">
            <a:off x="5486400" y="30480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rgbClr val="00CCFF"/>
          </a:solidFill>
          <a:ln w="6350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15241</Words>
  <Application>WPS Presentation</Application>
  <PresentationFormat>On-screen Show (4:3)</PresentationFormat>
  <Paragraphs>733</Paragraphs>
  <Slides>65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MS PGothic</vt:lpstr>
      <vt:lpstr>Courier New</vt:lpstr>
      <vt:lpstr>Tahoma</vt:lpstr>
      <vt:lpstr>Times New Roman</vt:lpstr>
      <vt:lpstr>Monotype Corsiva</vt:lpstr>
      <vt:lpstr>Comic Sans MS</vt:lpstr>
      <vt:lpstr>Palatino Linotype</vt:lpstr>
      <vt:lpstr>隶书</vt:lpstr>
      <vt:lpstr>Flow</vt:lpstr>
      <vt:lpstr>Objects and Classes</vt:lpstr>
      <vt:lpstr>The Object Oriented Approach -I</vt:lpstr>
      <vt:lpstr>The Object Oriented Approach - II</vt:lpstr>
      <vt:lpstr>The Object-Oriented Approach - III</vt:lpstr>
      <vt:lpstr>Drawbacks of Traditional Programming</vt:lpstr>
      <vt:lpstr>Why do we care about objects?</vt:lpstr>
      <vt:lpstr>  Object – Oriented Programming</vt:lpstr>
      <vt:lpstr>Object Oriented Approach</vt:lpstr>
      <vt:lpstr>Object Oriented Techniques</vt:lpstr>
      <vt:lpstr>Object Oriented Analysis</vt:lpstr>
      <vt:lpstr>Object Oriented Design</vt:lpstr>
      <vt:lpstr>Object Oriented Programming</vt:lpstr>
      <vt:lpstr>Basic Object Oriented Concepts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Fields – Declaration</vt:lpstr>
      <vt:lpstr>More about field modifiers (1) </vt:lpstr>
      <vt:lpstr>PowerPoint 演示文稿</vt:lpstr>
      <vt:lpstr>More about field modifiers (2)</vt:lpstr>
      <vt:lpstr>PowerPoint 演示文稿</vt:lpstr>
      <vt:lpstr>More about field modifiers (3)</vt:lpstr>
      <vt:lpstr>Object-Oriented Programming</vt:lpstr>
      <vt:lpstr>Object-Oriented Programming</vt:lpstr>
      <vt:lpstr>Methods – Declaration</vt:lpstr>
      <vt:lpstr>Calling Methods</vt:lpstr>
      <vt:lpstr>Methods – Invocation</vt:lpstr>
      <vt:lpstr>Calling methods</vt:lpstr>
      <vt:lpstr>Passing Parameters</vt:lpstr>
      <vt:lpstr>Call by Value</vt:lpstr>
      <vt:lpstr>Call by Reference</vt:lpstr>
      <vt:lpstr>Returning object from a method</vt:lpstr>
      <vt:lpstr>Accessor Functions</vt:lpstr>
      <vt:lpstr>Example – Accessing Data Member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Using the Class</vt:lpstr>
      <vt:lpstr>Defining Objects</vt:lpstr>
      <vt:lpstr>Object Reference</vt:lpstr>
      <vt:lpstr>Class</vt:lpstr>
      <vt:lpstr>Messages</vt:lpstr>
      <vt:lpstr>Examples – Messages</vt:lpstr>
      <vt:lpstr>Object</vt:lpstr>
      <vt:lpstr>Class vs. Object</vt:lpstr>
      <vt:lpstr>Class and Objects – Example </vt:lpstr>
      <vt:lpstr>Memory allocation for Classes and Objects</vt:lpstr>
      <vt:lpstr>Object-Oriented Programming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</dc:creator>
  <cp:lastModifiedBy>AHSAN</cp:lastModifiedBy>
  <cp:revision>49</cp:revision>
  <dcterms:created xsi:type="dcterms:W3CDTF">2015-07-23T08:51:00Z</dcterms:created>
  <dcterms:modified xsi:type="dcterms:W3CDTF">2022-05-10T16:18:21Z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55EEEF4D6AC34F188077E818DEF67A7C</vt:lpwstr>
  </property>
  <property fmtid="{D5CDD505-2E9C-101B-9397-08002B2CF9AE}" pid="3" name="KSOProductBuildVer">
    <vt:lpwstr>1033-11.2.0.11074</vt:lpwstr>
  </property>
</Properties>
</file>