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08" r:id="rId3"/>
    <p:sldId id="258" r:id="rId4"/>
    <p:sldId id="259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504" r:id="rId30"/>
    <p:sldId id="397" r:id="rId31"/>
    <p:sldId id="50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24" r:id="rId69"/>
    <p:sldId id="325" r:id="rId70"/>
    <p:sldId id="326" r:id="rId71"/>
    <p:sldId id="327" r:id="rId72"/>
    <p:sldId id="328" r:id="rId73"/>
    <p:sldId id="329" r:id="rId74"/>
    <p:sldId id="331" r:id="rId75"/>
    <p:sldId id="350" r:id="rId76"/>
    <p:sldId id="351" r:id="rId77"/>
    <p:sldId id="334" r:id="rId78"/>
    <p:sldId id="335" r:id="rId79"/>
    <p:sldId id="336" r:id="rId80"/>
    <p:sldId id="338" r:id="rId81"/>
    <p:sldId id="339" r:id="rId82"/>
    <p:sldId id="340" r:id="rId83"/>
    <p:sldId id="341" r:id="rId84"/>
    <p:sldId id="342" r:id="rId85"/>
    <p:sldId id="343" r:id="rId86"/>
    <p:sldId id="319" r:id="rId87"/>
    <p:sldId id="320" r:id="rId88"/>
    <p:sldId id="321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5" r:id="rId98"/>
    <p:sldId id="382" r:id="rId99"/>
    <p:sldId id="383" r:id="rId100"/>
    <p:sldId id="384" r:id="rId10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EFFF7B-7958-49A0-B9B1-2E0E32FDDC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6BDF7A9-6629-4A55-BD9E-274EA668B817}" type="slidenum">
              <a:rPr lang="en-US"/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23BEAD-C49A-41B7-A0C2-1A81A4317B48}" type="slidenum">
              <a:rPr lang="en-US"/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0E5B0A-379A-49C7-8F63-E552C1EF49FA}" type="slidenum">
              <a:rPr lang="en-US"/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22F854-5A3F-490C-93B0-0913F6AD5CF8}" type="slidenum">
              <a:rPr lang="en-US"/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845D0B-22F5-431A-A2E7-57F22BD1605E}" type="slidenum">
              <a:rPr lang="en-US"/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62492E-5C04-4D9D-9E6D-789C9713FC31}" type="slidenum">
              <a:rPr lang="en-US"/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E892F4-8E53-46D5-BB7B-229F2AA15C15}" type="slidenum">
              <a:rPr lang="en-US"/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5168DC-D82C-4EF3-814A-120174AF40DA}" type="slidenum">
              <a:rPr lang="en-US"/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04C855-C9D6-4473-8AAE-22804359631D}" type="slidenum">
              <a:rPr lang="en-US"/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5D1CAD-3033-4E21-89D9-987854B481A5}" type="slidenum">
              <a:rPr lang="en-US"/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E80899-4477-4476-973E-BA943571753E}" type="slidenum">
              <a:rPr lang="en-US"/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543060-C2CE-44E9-95FE-BFA9D389D637}" type="slidenum">
              <a:rPr lang="en-US"/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D1E29C-DE13-455E-BB59-2207E1DBAB98}" type="slidenum">
              <a:rPr lang="en-US"/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27CD39D-0AD4-4857-BBFC-26CB7D80FB23}" type="slidenum">
              <a:rPr lang="en-US"/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BB14AC-FBF9-465C-9AE4-E804FA64325B}" type="slidenum">
              <a:rPr lang="en-US"/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589033A-1B13-45BB-9672-93583BBCB6E1}" type="slidenum">
              <a:rPr lang="en-US"/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9717CE-1907-451A-BF3B-D742B191F180}" type="slidenum">
              <a:rPr lang="en-US"/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EEEE62-701F-48CD-BA25-A17B41EC035F}" type="slidenum">
              <a:rPr lang="en-US"/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883C74-0DF9-455D-860E-911F18211339}" type="slidenum">
              <a:rPr lang="en-US"/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5820349-BCBD-4A21-A27E-9D62D065C37D}" type="slidenum">
              <a:rPr lang="en-US"/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F2B93B-62CA-461D-A964-5F31E8E9BFE7}" type="slidenum">
              <a:rPr lang="en-US"/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E6B7389-682D-48FE-A293-E51948062DDE}" type="slidenum">
              <a:rPr lang="en-US"/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2655CF-CE3D-487A-BCD1-74AA9573BFC2}" type="slidenum">
              <a:rPr lang="en-US"/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1449E1-A24D-442E-A45F-4D63A7D1C165}" type="slidenum">
              <a:rPr lang="en-US"/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DD321D-1DBE-4DF6-A570-A2C6065E91EF}" type="slidenum">
              <a:rPr lang="en-US"/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4077FF-1D26-4B82-A777-EF69435EACC5}" type="slidenum">
              <a:rPr lang="en-US"/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16D495-9993-420D-BDA9-0F9F6540E187}" type="slidenum">
              <a:rPr lang="en-US"/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EEFAE5-B383-4613-B929-A46C1F2BEE93}" type="slidenum">
              <a:rPr lang="en-US"/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1DC70F-7BB4-487D-9C4E-3BE583F5FBD4}" type="slidenum">
              <a:rPr lang="en-US"/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AF63EB-1ADB-4991-A495-2E2123C58A27}" type="slidenum">
              <a:rPr lang="en-US"/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FD46D8-39E9-412E-89A0-F3E4118F94AD}" type="slidenum">
              <a:rPr lang="en-US"/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0A927F0-A1B9-44EF-8281-0103551B9BFE}" type="slidenum">
              <a:rPr lang="en-US"/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6EF8E9E-174E-4881-90E7-9AEB6316E6E6}" type="slidenum">
              <a:rPr lang="en-US"/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3576FA-A51B-46D8-A22F-6C8F266CAC82}" type="slidenum">
              <a:rPr lang="en-US"/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3FB5CD-3ADC-48CE-ABCC-ABDF30D1B24B}" type="slidenum">
              <a:rPr lang="en-US"/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1169C2-5DB2-4E40-8268-D038BEA5DECC}" type="slidenum">
              <a:rPr lang="en-US"/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BC4AA7-2464-451E-A65B-C6ECF55D9066}" type="slidenum">
              <a:rPr lang="en-US"/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684693-3265-439B-B684-49E0DF62DF55}" type="slidenum">
              <a:rPr lang="en-US"/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D43015-C8C9-41AE-9292-091C3D94B0AA}" type="slidenum">
              <a:rPr lang="en-US"/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1D7E98-1639-49F8-8721-12193438C780}" type="slidenum">
              <a:rPr lang="en-US"/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C4D405-7C24-4B92-BBCE-B5F5EA3AEF53}" type="slidenum">
              <a:rPr lang="en-US"/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744A98-395C-4D72-AE73-5C7E1628AA83}" type="slidenum">
              <a:rPr lang="en-US"/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AE74EA-B5E1-4116-9378-36DE1AE6ACFE}" type="slidenum">
              <a:rPr lang="en-US"/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6A2712-50F3-4916-8EB5-832BB24F0BAB}" type="slidenum">
              <a:rPr lang="en-US"/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78A-3D40-49FA-8A5D-44D8FD8AA450}" type="slidenum">
              <a:rPr lang="en-US" smtClean="0"/>
            </a:fld>
            <a:endParaRPr lang="en-US"/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r"/>
            <a:r>
              <a:rPr lang="en-US" sz="1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eACCP2003 / Programming in C# / Session 2 / </a:t>
            </a:r>
            <a:fld id="{0BC8E9D0-2112-4ECD-A7C9-F8F298E20D69}" type="slidenum">
              <a:rPr lang="en-US" sz="1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r>
              <a:rPr lang="en-US" sz="1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22</a:t>
            </a:r>
            <a:endParaRPr lang="en-US" sz="10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OOP in 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GB" dirty="0" smtClean="0"/>
              <a:t>Session 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</a:rPr>
              <a:t>Example – Time is an Object Apprehended Intellectually</a:t>
            </a:r>
            <a:endParaRPr lang="en-US" sz="4000">
              <a:latin typeface="Times New Roman" panose="02020603050405020304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394811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State (attributes)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Hours			- Seconds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Minutes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behaviour (operations)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Set Hours		- Set Seconds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Set Minutes</a:t>
            </a:r>
            <a:endParaRPr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anose="02020603050405020304" pitchFamily="18" charset="0"/>
              </a:rPr>
              <a:t>Identity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Would have a unique ID in the model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57200" y="5334000"/>
            <a:ext cx="82296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</a:rPr>
              <a:t>Example – Date is an Object Apprehended Intellectually</a:t>
            </a:r>
            <a:endParaRPr lang="en-US" sz="40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State (attributes)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>
                <a:latin typeface="Times New Roman" panose="02020603050405020304" pitchFamily="18" charset="0"/>
              </a:rPr>
              <a:t>Year			- Day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>
                <a:latin typeface="Times New Roman" panose="02020603050405020304" pitchFamily="18" charset="0"/>
              </a:rPr>
              <a:t>Month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behaviour (operations)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Set Year		- Set Day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Set Month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Identity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Would have a unique ID in the model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Data Abstraction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5400" y="1905000"/>
            <a:ext cx="31242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</a:rPr>
              <a:t>Characteristics of a Person</a:t>
            </a:r>
            <a:endParaRPr lang="en-US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Name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Address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Age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Height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Hair color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029200" y="1905000"/>
            <a:ext cx="3886200" cy="2616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Customer of a car dealership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066800" y="8382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kumimoji="1" lang="en-US" sz="4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85800" y="1905000"/>
            <a:ext cx="7924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kumimoji="1"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Data Abstraction (Contd...)</a:t>
            </a:r>
            <a:endParaRPr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06501" name="Group 5"/>
          <p:cNvGraphicFramePr>
            <a:graphicFrameLocks noGrp="1"/>
          </p:cNvGraphicFramePr>
          <p:nvPr/>
        </p:nvGraphicFramePr>
        <p:xfrm>
          <a:off x="1295400" y="2057400"/>
          <a:ext cx="7467600" cy="4103689"/>
        </p:xfrm>
        <a:graphic>
          <a:graphicData uri="http://schemas.openxmlformats.org/drawingml/2006/table">
            <a:tbl>
              <a:tblPr/>
              <a:tblGrid>
                <a:gridCol w="3459163"/>
                <a:gridCol w="4008437"/>
              </a:tblGrid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Attributes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Actions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Name of the Customer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Accept name of the customer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Address of the Customer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Accept address of the customer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Model of the car bought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Accept the model of the car purchased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Salesman who sold the car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Accept the salesman name who sold the car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Generate the bill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533400"/>
            <a:ext cx="7793037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Data Abstraction (Cont…)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7696200" cy="4114800"/>
          </a:xfrm>
        </p:spPr>
        <p:txBody>
          <a:bodyPr/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>
                <a:latin typeface="Times New Roman" panose="02020603050405020304" pitchFamily="18" charset="0"/>
              </a:rPr>
              <a:t>Data Abstraction is the process of identifying and grouping attributes and actions related to a particular entity as relevant to the application at hand</a:t>
            </a:r>
            <a:endParaRPr kumimoji="1" lang="en-US"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>
                <a:latin typeface="Times New Roman" panose="02020603050405020304" pitchFamily="18" charset="0"/>
              </a:rPr>
              <a:t>Advantages</a:t>
            </a:r>
            <a:endParaRPr kumimoji="1" lang="en-US">
              <a:latin typeface="Times New Roman" panose="02020603050405020304" pitchFamily="18" charset="0"/>
            </a:endParaRPr>
          </a:p>
          <a:p>
            <a:pPr lvl="1" algn="just" eaLnBrk="0" hangingPunct="0">
              <a:lnSpc>
                <a:spcPct val="90000"/>
              </a:lnSpc>
              <a:spcBef>
                <a:spcPct val="50000"/>
              </a:spcBef>
              <a:buSzPct val="60000"/>
            </a:pPr>
            <a:r>
              <a:rPr kumimoji="1" lang="en-US">
                <a:latin typeface="Times New Roman" panose="02020603050405020304" pitchFamily="18" charset="0"/>
              </a:rPr>
              <a:t>It focuses on the problem</a:t>
            </a:r>
            <a:endParaRPr kumimoji="1" lang="en-US">
              <a:latin typeface="Times New Roman" panose="02020603050405020304" pitchFamily="18" charset="0"/>
            </a:endParaRPr>
          </a:p>
          <a:p>
            <a:pPr lvl="1" algn="just" eaLnBrk="0" hangingPunct="0">
              <a:lnSpc>
                <a:spcPct val="90000"/>
              </a:lnSpc>
              <a:spcBef>
                <a:spcPct val="50000"/>
              </a:spcBef>
              <a:buSzPct val="60000"/>
            </a:pPr>
            <a:r>
              <a:rPr kumimoji="1" lang="en-US">
                <a:latin typeface="Times New Roman" panose="02020603050405020304" pitchFamily="18" charset="0"/>
              </a:rPr>
              <a:t>It identifies the essential characteristics and actions</a:t>
            </a:r>
            <a:endParaRPr kumimoji="1" lang="en-US">
              <a:latin typeface="Times New Roman" panose="02020603050405020304" pitchFamily="18" charset="0"/>
            </a:endParaRPr>
          </a:p>
          <a:p>
            <a:pPr lvl="1" algn="just" eaLnBrk="0" hangingPunct="0">
              <a:lnSpc>
                <a:spcPct val="90000"/>
              </a:lnSpc>
              <a:spcBef>
                <a:spcPct val="50000"/>
              </a:spcBef>
              <a:buSzPct val="60000"/>
            </a:pPr>
            <a:r>
              <a:rPr kumimoji="1" lang="en-US">
                <a:latin typeface="Times New Roman" panose="02020603050405020304" pitchFamily="18" charset="0"/>
              </a:rPr>
              <a:t>It helps to eliminate unnecessary detail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ldLvl="2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is defining different versions of a method in class, and the compiler will automatically select the most appropriate one based on the parameters supplied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Method overloading is achieved by passing: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Different types of parameters 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Different number of </a:t>
            </a:r>
            <a:r>
              <a:rPr lang="en-US" sz="2000" dirty="0" smtClean="0">
                <a:cs typeface="Times New Roman" panose="02020603050405020304" pitchFamily="18" charset="0"/>
              </a:rPr>
              <a:t>parameters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cs typeface="Times New Roman" panose="02020603050405020304" pitchFamily="18" charset="0"/>
              </a:rPr>
              <a:t>Different sequence of parameters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4724400"/>
            <a:ext cx="7620000" cy="18288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6800" y="4724400"/>
            <a:ext cx="571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void display();      // Display methods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66800" y="5486400"/>
            <a:ext cx="48768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</a:rPr>
              <a:t>display(</a:t>
            </a:r>
            <a:r>
              <a:rPr lang="en-US" dirty="0" err="1" smtClean="0">
                <a:latin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</a:rPr>
              <a:t> a, </a:t>
            </a:r>
            <a:r>
              <a:rPr lang="en-US" dirty="0" err="1" smtClean="0">
                <a:latin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</a:rPr>
              <a:t> b, </a:t>
            </a:r>
            <a:r>
              <a:rPr lang="en-US" dirty="0" err="1" smtClean="0">
                <a:latin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</a:rPr>
              <a:t> c);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66800" y="5105400"/>
            <a:ext cx="41910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void display(</a:t>
            </a: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 one, </a:t>
            </a:r>
            <a:r>
              <a:rPr lang="en-US" dirty="0" smtClean="0">
                <a:latin typeface="Times New Roman" panose="02020603050405020304" pitchFamily="18" charset="0"/>
              </a:rPr>
              <a:t>char two</a:t>
            </a:r>
            <a:r>
              <a:rPr lang="en-US" dirty="0">
                <a:latin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66800" y="5867400"/>
            <a:ext cx="49530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</a:rPr>
              <a:t>display(char one, </a:t>
            </a:r>
            <a:r>
              <a:rPr lang="en-US" dirty="0" err="1" smtClean="0">
                <a:latin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</a:rPr>
              <a:t> two);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Eliminates use of different method names for the same operation</a:t>
            </a:r>
            <a:endParaRPr lang="en-US"/>
          </a:p>
          <a:p>
            <a:r>
              <a:rPr lang="en-US"/>
              <a:t>Helps to understand and debug code easily </a:t>
            </a:r>
            <a:endParaRPr lang="en-US"/>
          </a:p>
          <a:p>
            <a:r>
              <a:rPr lang="en-US"/>
              <a:t>Maintaining code is easier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Overloading using different  Data Types</a:t>
            </a:r>
            <a:endParaRPr lang="en-US" sz="32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2209800"/>
            <a:ext cx="3352800" cy="16764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43000" y="2514600"/>
            <a:ext cx="4191000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 square(</a:t>
            </a: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float </a:t>
            </a:r>
            <a:r>
              <a:rPr lang="en-US" dirty="0" smtClean="0">
                <a:latin typeface="Times New Roman" panose="02020603050405020304" pitchFamily="18" charset="0"/>
              </a:rPr>
              <a:t>square(</a:t>
            </a:r>
            <a:r>
              <a:rPr lang="en-US" dirty="0" err="1" smtClean="0">
                <a:latin typeface="Times New Roman" panose="02020603050405020304" pitchFamily="18" charset="0"/>
              </a:rPr>
              <a:t>bool</a:t>
            </a:r>
            <a:r>
              <a:rPr lang="en-US" dirty="0" smtClean="0">
                <a:latin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double </a:t>
            </a:r>
            <a:r>
              <a:rPr lang="en-US" dirty="0" smtClean="0">
                <a:latin typeface="Times New Roman" panose="02020603050405020304" pitchFamily="18" charset="0"/>
              </a:rPr>
              <a:t>square(char);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38200" y="4343400"/>
            <a:ext cx="7772400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The compiler can distinguish between overloaded methods with same number of arguments provided their type is different</a:t>
            </a:r>
            <a:endParaRPr 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using Different </a:t>
            </a:r>
            <a:r>
              <a:rPr lang="en-US" sz="3200" dirty="0" smtClean="0"/>
              <a:t>Number/Sequence </a:t>
            </a:r>
            <a:r>
              <a:rPr lang="en-US" sz="3200" dirty="0"/>
              <a:t>of Arguments</a:t>
            </a:r>
            <a:endParaRPr lang="en-US" sz="32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14400" y="2209800"/>
            <a:ext cx="3810000" cy="11430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14400" y="3581400"/>
            <a:ext cx="3886200" cy="10668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066800" y="2286000"/>
            <a:ext cx="3505200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square(</a:t>
            </a:r>
            <a:r>
              <a:rPr lang="en-US" dirty="0" err="1" smtClean="0">
                <a:latin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</a:rPr>
              <a:t>, char)</a:t>
            </a:r>
            <a:endParaRPr lang="en-US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err="1" smtClean="0">
                <a:latin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</a:rPr>
              <a:t> square(</a:t>
            </a:r>
            <a:r>
              <a:rPr lang="en-US" dirty="0" err="1" smtClean="0">
                <a:latin typeface="Times New Roman" panose="02020603050405020304" pitchFamily="18" charset="0"/>
              </a:rPr>
              <a:t>char,int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 square(</a:t>
            </a:r>
            <a:r>
              <a:rPr lang="en-US" dirty="0" err="1">
                <a:latin typeface="Times New Roman" panose="02020603050405020304" pitchFamily="18" charset="0"/>
              </a:rPr>
              <a:t>int,int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066800" y="3581400"/>
            <a:ext cx="4114800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asq</a:t>
            </a:r>
            <a:r>
              <a:rPr lang="en-US" dirty="0" smtClean="0">
                <a:latin typeface="Times New Roman" panose="02020603050405020304" pitchFamily="18" charset="0"/>
              </a:rPr>
              <a:t>=square(3,’a’)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bsq</a:t>
            </a:r>
            <a:r>
              <a:rPr lang="en-US" dirty="0" smtClean="0">
                <a:latin typeface="Times New Roman" panose="02020603050405020304" pitchFamily="18" charset="0"/>
              </a:rPr>
              <a:t>=square(1,2,3)</a:t>
            </a:r>
            <a:endParaRPr lang="en-US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err="1" smtClean="0">
                <a:latin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asq</a:t>
            </a:r>
            <a:r>
              <a:rPr lang="en-US" dirty="0" smtClean="0">
                <a:latin typeface="Times New Roman" panose="02020603050405020304" pitchFamily="18" charset="0"/>
              </a:rPr>
              <a:t>=square(’a’,3)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62000" y="4953000"/>
            <a:ext cx="7848600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anose="02020603050405020304" pitchFamily="18" charset="0"/>
              </a:rPr>
              <a:t>At compile time, compiler </a:t>
            </a:r>
            <a:r>
              <a:rPr lang="en-US" sz="2800" dirty="0">
                <a:latin typeface="Times New Roman" panose="02020603050405020304" pitchFamily="18" charset="0"/>
              </a:rPr>
              <a:t>compares the types of actual arguments with the types of formal arguments of all methods called square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617538"/>
            <a:ext cx="7793038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Construction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19288"/>
            <a:ext cx="7620000" cy="3697287"/>
          </a:xfrm>
        </p:spPr>
        <p:txBody>
          <a:bodyPr/>
          <a:lstStyle/>
          <a:p>
            <a:pPr algn="just"/>
            <a:r>
              <a:rPr lang="en-US">
                <a:latin typeface="Times New Roman" panose="02020603050405020304" pitchFamily="18" charset="0"/>
              </a:rPr>
              <a:t>The process of bringing an object into existence is called Construction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 Constructor</a:t>
            </a:r>
            <a:endParaRPr lang="en-US">
              <a:latin typeface="Times New Roman" panose="02020603050405020304" pitchFamily="18" charset="0"/>
            </a:endParaRPr>
          </a:p>
          <a:p>
            <a:endParaRPr lang="en-US" sz="900">
              <a:latin typeface="Times New Roman" panose="02020603050405020304" pitchFamily="18" charset="0"/>
            </a:endParaRPr>
          </a:p>
          <a:p>
            <a:pPr lvl="1" algn="just">
              <a:buSzPct val="60000"/>
            </a:pPr>
            <a:r>
              <a:rPr lang="en-US">
                <a:latin typeface="Times New Roman" panose="02020603050405020304" pitchFamily="18" charset="0"/>
              </a:rPr>
              <a:t>Allocates memory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SzPct val="60000"/>
            </a:pPr>
            <a:r>
              <a:rPr lang="en-US">
                <a:latin typeface="Times New Roman" panose="02020603050405020304" pitchFamily="18" charset="0"/>
              </a:rPr>
              <a:t>Initializes attributes, if any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SzPct val="60000"/>
            </a:pPr>
            <a:r>
              <a:rPr lang="en-US">
                <a:latin typeface="Times New Roman" panose="02020603050405020304" pitchFamily="18" charset="0"/>
              </a:rPr>
              <a:t>Enables access to attributes and methods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ldLvl="2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96975" y="928688"/>
            <a:ext cx="2573338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230312" y="3972580"/>
            <a:ext cx="422583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Constructors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227137" y="4505980"/>
            <a:ext cx="43156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Destructors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227137" y="5043488"/>
            <a:ext cx="65452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working of Garbage Collector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1219200" y="1828800"/>
            <a:ext cx="31194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216025" y="2362200"/>
            <a:ext cx="346921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216025" y="3432175"/>
            <a:ext cx="2989921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219200" y="2909887"/>
            <a:ext cx="24780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19200" y="5562600"/>
            <a:ext cx="273023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19200" y="6096000"/>
            <a:ext cx="221406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pointer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045" grpId="0" autoUpdateAnimBg="0"/>
      <p:bldP spid="87050" grpId="0" autoUpdateAnimBg="0"/>
      <p:bldP spid="87051" grpId="0" autoUpdateAnimBg="0"/>
      <p:bldP spid="87052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Destruction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1225550" y="1919288"/>
            <a:ext cx="7772400" cy="41148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The process of deleting an object is called Destruction</a:t>
            </a:r>
            <a:endParaRPr 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A Destructor</a:t>
            </a:r>
            <a:endParaRPr lang="en-US">
              <a:latin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SzPct val="60000"/>
            </a:pPr>
            <a:r>
              <a:rPr lang="en-US">
                <a:latin typeface="Times New Roman" panose="02020603050405020304" pitchFamily="18" charset="0"/>
              </a:rPr>
              <a:t>Frees allocated space</a:t>
            </a:r>
            <a:endParaRPr lang="en-US">
              <a:latin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SzPct val="60000"/>
            </a:pPr>
            <a:r>
              <a:rPr lang="en-US">
                <a:latin typeface="Times New Roman" panose="02020603050405020304" pitchFamily="18" charset="0"/>
              </a:rPr>
              <a:t>Disables access to attributes and methods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ldLvl="2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143000" y="914400"/>
            <a:ext cx="74676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4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US" sz="44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7938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special types of methods in a class.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85800" y="3687763"/>
            <a:ext cx="8229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They are generally used for initialization.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685800" y="5370513"/>
            <a:ext cx="36147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They return no value.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685800" y="2971800"/>
            <a:ext cx="845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They are called every time an object is created.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685800" y="4532313"/>
            <a:ext cx="60150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the same name as the class.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/>
      <p:bldP spid="158724" grpId="0" autoUpdateAnimBg="0"/>
      <p:bldP spid="158725" grpId="0" autoUpdateAnimBg="0"/>
      <p:bldP spid="158726" grpId="0" autoUpdateAnimBg="0"/>
      <p:bldP spid="15872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Constructors</a:t>
            </a:r>
            <a:endParaRPr lang="en-US" sz="48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981200"/>
            <a:ext cx="7391400" cy="9144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696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 constructor is a special method for automatic initialization of an object</a:t>
            </a:r>
            <a:endParaRPr 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38200" y="3333750"/>
            <a:ext cx="7239000" cy="32004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19200" y="3352800"/>
            <a:ext cx="4800600" cy="20621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class username{</a:t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</a:rPr>
              <a:t>.</a:t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</a:rPr>
              <a:t>username() //constructor</a:t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</a:rPr>
              <a:t>	{</a:t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</a:rPr>
              <a:t>	……</a:t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</a:rPr>
              <a:t>     …..//Code written</a:t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</a:rPr>
              <a:t>	}</a:t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</a:rPr>
              <a:t>};</a:t>
            </a:r>
            <a:endParaRPr lang="en-US" sz="1600" b="1">
              <a:latin typeface="Courier New" panose="02070309020205020404" pitchFamily="49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62000" y="2949575"/>
            <a:ext cx="55626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Tahoma" panose="020B0604030504040204" pitchFamily="34" charset="0"/>
              </a:rPr>
              <a:t>General syntax for constructors is:</a:t>
            </a:r>
            <a:endParaRPr lang="en-US" sz="16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621463" cy="846138"/>
          </a:xfrm>
        </p:spPr>
        <p:txBody>
          <a:bodyPr>
            <a:normAutofit/>
          </a:bodyPr>
          <a:lstStyle/>
          <a:p>
            <a:r>
              <a:rPr lang="en-US" sz="4400"/>
              <a:t>Default Constructor in Java </a:t>
            </a:r>
            <a:endParaRPr lang="en-US" sz="4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5334000"/>
            <a:ext cx="1371600" cy="685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48000" y="5334000"/>
            <a:ext cx="2286000" cy="685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33400" y="5486400"/>
            <a:ext cx="12192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Java</a:t>
            </a:r>
            <a:endParaRPr lang="en-US" sz="1600" b="1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124200" y="5257800"/>
            <a:ext cx="22860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Constructor for the class</a:t>
            </a:r>
            <a:endParaRPr lang="en-US" sz="1600" b="1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6781800" y="5029200"/>
            <a:ext cx="1371600" cy="1219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858000" y="5562600"/>
            <a:ext cx="10668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Object</a:t>
            </a:r>
            <a:endParaRPr lang="en-US" sz="1600" b="1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1981200" y="5562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638800" y="5562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pic>
        <p:nvPicPr>
          <p:cNvPr id="14349" name="Picture 13" descr="G:\PFiles\MSOffice\Clipart\standard\stddir1\bd00001_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1676400"/>
            <a:ext cx="846138" cy="1676400"/>
          </a:xfrm>
          <a:prstGeom prst="rect">
            <a:avLst/>
          </a:prstGeom>
          <a:noFill/>
        </p:spPr>
      </p:pic>
      <p:sp>
        <p:nvSpPr>
          <p:cNvPr id="14351" name="AutoShape 15"/>
          <p:cNvSpPr>
            <a:spLocks noChangeArrowheads="1"/>
          </p:cNvSpPr>
          <p:nvPr/>
        </p:nvSpPr>
        <p:spPr bwMode="auto">
          <a:xfrm rot="-5434039">
            <a:off x="1903413" y="2057400"/>
            <a:ext cx="303212" cy="915988"/>
          </a:xfrm>
          <a:prstGeom prst="downArrow">
            <a:avLst>
              <a:gd name="adj1" fmla="val 50000"/>
              <a:gd name="adj2" fmla="val 7552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819400" y="2362200"/>
            <a:ext cx="38862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Defines constructor</a:t>
            </a:r>
            <a:endParaRPr lang="en-US" sz="1600" b="1"/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 rot="-74354">
            <a:off x="914400" y="3657600"/>
            <a:ext cx="303213" cy="915988"/>
          </a:xfrm>
          <a:prstGeom prst="downArrow">
            <a:avLst>
              <a:gd name="adj1" fmla="val 50000"/>
              <a:gd name="adj2" fmla="val 7552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219200" y="3810000"/>
            <a:ext cx="19050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No</a:t>
            </a:r>
            <a:endParaRPr lang="en-US" sz="1600" b="1"/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5486400" y="2438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629400" y="2438400"/>
            <a:ext cx="16764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553200" y="2438400"/>
            <a:ext cx="14478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553200" y="2133600"/>
            <a:ext cx="1981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Default constructor not used</a:t>
            </a:r>
            <a:endParaRPr lang="en-US" sz="1600" b="1"/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1820863" y="3779838"/>
            <a:ext cx="6645275" cy="646986"/>
          </a:xfrm>
          <a:prstGeom prst="wedgeRoundRectCallout">
            <a:avLst>
              <a:gd name="adj1" fmla="val -28310"/>
              <a:gd name="adj2" fmla="val 117972"/>
              <a:gd name="adj3" fmla="val 16667"/>
            </a:avLst>
          </a:prstGeom>
          <a:noFill/>
          <a:ln w="9525">
            <a:solidFill>
              <a:srgbClr val="8000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GB" sz="1600" b="1">
                <a:cs typeface="Times New Roman" panose="02020603050405020304" pitchFamily="18" charset="0"/>
              </a:rPr>
              <a:t>If we do not define any constructor then Java invokes default constructor for the class</a:t>
            </a:r>
            <a:r>
              <a:rPr lang="en-US" sz="1600" b="1"/>
              <a:t> </a:t>
            </a:r>
            <a:endParaRPr lang="en-US" sz="16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608886"/>
            <a:ext cx="6621463" cy="846138"/>
          </a:xfrm>
        </p:spPr>
        <p:txBody>
          <a:bodyPr>
            <a:normAutofit/>
          </a:bodyPr>
          <a:lstStyle/>
          <a:p>
            <a:r>
              <a:rPr lang="en-US" sz="4400"/>
              <a:t>Default Constructor in Java </a:t>
            </a:r>
            <a:endParaRPr lang="en-US" sz="4400"/>
          </a:p>
        </p:txBody>
      </p:sp>
      <p:sp>
        <p:nvSpPr>
          <p:cNvPr id="25621" name="Rectangle 1045"/>
          <p:cNvSpPr>
            <a:spLocks noChangeArrowheads="1"/>
          </p:cNvSpPr>
          <p:nvPr/>
        </p:nvSpPr>
        <p:spPr bwMode="auto">
          <a:xfrm>
            <a:off x="1066800" y="1447086"/>
            <a:ext cx="7620000" cy="4801314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class Sdate {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int month;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int day;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int year;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Sdate()   //Constructor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  month=11;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  day=27;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  year=1969;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main(String args[])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Sdate S1,S2;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S1=new Sdate();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S2=new Sdate();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endParaRPr 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sz="4800" dirty="0"/>
              <a:t>Parameterized Constructor</a:t>
            </a:r>
            <a:endParaRPr lang="en-US" sz="48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1676400"/>
            <a:ext cx="7848600" cy="9144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1628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Constructors defined with parameters are known as parameterized constructor</a:t>
            </a:r>
            <a:endParaRPr lang="en-US" sz="16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28600" y="2514600"/>
            <a:ext cx="8610600" cy="3539430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457200" algn="just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class Sdate {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int month;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int day;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int year;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sz="1600" b="1">
                <a:latin typeface="Courier New" panose="02070309020205020404" pitchFamily="49" charset="0"/>
                <a:cs typeface="Courier New" panose="02070309020205020404" pitchFamily="49" charset="0"/>
              </a:rPr>
              <a:t>Sdate(int m,int d,int y){</a:t>
            </a:r>
            <a:endParaRPr lang="en-US" sz="16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	 month=m;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	 day=d;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	 year=y;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args[]) {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 Sdate S1,S2;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 S1=new Sdate(11,27,1969);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 S2=new Sdate(3,3,1973);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143000" y="643285"/>
            <a:ext cx="4629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66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Static Constructors</a:t>
            </a:r>
            <a:endParaRPr lang="en-US" sz="4400" dirty="0">
              <a:solidFill>
                <a:srgbClr val="000066"/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73344" y="1517650"/>
            <a:ext cx="854392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They will be called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only once before the first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   object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is created.</a:t>
            </a:r>
            <a:endParaRPr lang="en-US" sz="2400" dirty="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800100" y="3455669"/>
            <a:ext cx="8001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They can be declared in the same way as a</a:t>
            </a:r>
            <a:b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   static method is declared.</a:t>
            </a:r>
            <a:endParaRPr lang="en-US" sz="2400" dirty="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811823" y="4296726"/>
            <a:ext cx="524887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They cannot have any parameters.</a:t>
            </a:r>
            <a:endParaRPr lang="en-US" sz="2400" dirty="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914400" y="4933950"/>
          <a:ext cx="73914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9" name="Bitmap Image" r:id="rId1" imgW="4819650" imgH="857250" progId="PBrush">
                  <p:embed/>
                </p:oleObj>
              </mc:Choice>
              <mc:Fallback>
                <p:oleObj name="Bitmap Image" r:id="rId1" imgW="4819650" imgH="857250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33950"/>
                        <a:ext cx="73914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3344" y="2304871"/>
            <a:ext cx="7675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A static constructor is used to initialize any static </a:t>
            </a:r>
            <a:endParaRPr lang="en-US" sz="2400" dirty="0" smtClean="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  data</a:t>
            </a: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, or to perform a </a:t>
            </a:r>
            <a:r>
              <a:rPr lang="en-US" sz="2400" dirty="0" smtClean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particular </a:t>
            </a: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action that needs to </a:t>
            </a:r>
            <a:endParaRPr lang="en-US" sz="2400" dirty="0" smtClean="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  be </a:t>
            </a:r>
            <a:r>
              <a:rPr lang="en-US" sz="24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performed only once</a:t>
            </a:r>
            <a:r>
              <a:rPr lang="en-US" sz="2400" dirty="0" smtClean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  <p:bldP spid="162820" grpId="0" autoUpdateAnimBg="0"/>
      <p:bldP spid="16282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2470" y="1285875"/>
            <a:ext cx="703008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A </a:t>
            </a:r>
            <a:r>
              <a:rPr 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static constructor</a:t>
            </a:r>
            <a:r>
              <a:rPr lang="en-US" sz="3600"/>
              <a:t> is used to initialize any static data, or to perform a particular action that needs to be performed only once</a:t>
            </a:r>
            <a:endParaRPr 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1190625" y="914400"/>
            <a:ext cx="490537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0066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Private Constructors</a:t>
            </a:r>
            <a:endParaRPr lang="en-US" sz="4400">
              <a:solidFill>
                <a:srgbClr val="000066"/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779585" y="3654033"/>
            <a:ext cx="76708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The addition of the private access modifier </a:t>
            </a:r>
            <a:r>
              <a:rPr lang="en-US" sz="20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does not </a:t>
            </a:r>
            <a:r>
              <a:rPr 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make any </a:t>
            </a:r>
            <a:endParaRPr lang="en-US" sz="2000" dirty="0" smtClean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   difference </a:t>
            </a:r>
            <a:r>
              <a:rPr 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to the accessibility of </a:t>
            </a:r>
            <a:r>
              <a:rPr lang="en-US" sz="20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constructor.</a:t>
            </a:r>
            <a:endParaRPr lang="en-US" sz="20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178902" y="4932363"/>
          <a:ext cx="71247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3" name="Bitmap Image" r:id="rId1" imgW="4819650" imgH="1266825" progId="PBrush">
                  <p:embed/>
                </p:oleObj>
              </mc:Choice>
              <mc:Fallback>
                <p:oleObj name="Bitmap Image" r:id="rId1" imgW="4819650" imgH="1266825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902" y="4932363"/>
                        <a:ext cx="71247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73723" y="1853431"/>
            <a:ext cx="8153400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Private constructors are used </a:t>
            </a:r>
            <a:r>
              <a:rPr lang="en-US" sz="2000" b="1" dirty="0"/>
              <a:t>to prevent creating instances of a </a:t>
            </a:r>
            <a:r>
              <a:rPr lang="en-US" sz="2000" b="1" dirty="0" smtClean="0"/>
              <a:t>  </a:t>
            </a:r>
            <a:endParaRPr lang="en-US" sz="2000" b="1" dirty="0" smtClean="0"/>
          </a:p>
          <a:p>
            <a:r>
              <a:rPr lang="en-US" sz="2000" b="1" dirty="0" smtClean="0"/>
              <a:t>  class when </a:t>
            </a:r>
            <a:r>
              <a:rPr lang="en-US" sz="2000" b="1" dirty="0"/>
              <a:t>there are no instance fields or methods</a:t>
            </a:r>
            <a:r>
              <a:rPr lang="en-US" sz="2000" dirty="0"/>
              <a:t>, such as the </a:t>
            </a:r>
            <a:r>
              <a:rPr lang="en-US" sz="2000" dirty="0" smtClean="0"/>
              <a:t>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Math </a:t>
            </a:r>
            <a:r>
              <a:rPr lang="en-US" sz="2000" dirty="0"/>
              <a:t>class, or </a:t>
            </a:r>
            <a:r>
              <a:rPr lang="en-US" sz="2000" dirty="0" smtClean="0"/>
              <a:t>when </a:t>
            </a:r>
            <a:r>
              <a:rPr lang="en-US" sz="2000" dirty="0"/>
              <a:t>a method is called to obtain an instance of a 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class</a:t>
            </a:r>
            <a:r>
              <a:rPr lang="en-US" sz="2000" dirty="0"/>
              <a:t>. If all the methods in </a:t>
            </a:r>
            <a:r>
              <a:rPr lang="en-US" sz="2000" dirty="0" smtClean="0"/>
              <a:t>the </a:t>
            </a:r>
            <a:r>
              <a:rPr lang="en-US" sz="2000" dirty="0"/>
              <a:t>class are static, consider making the 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complete </a:t>
            </a:r>
            <a:r>
              <a:rPr lang="en-US" sz="2000" dirty="0"/>
              <a:t>class static.</a:t>
            </a:r>
            <a:r>
              <a:rPr lang="en-US" sz="20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  <p:bldP spid="16384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85900" y="1305560"/>
            <a:ext cx="680974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A </a:t>
            </a:r>
            <a:r>
              <a:rPr 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private constructor</a:t>
            </a:r>
            <a:r>
              <a:rPr lang="en-US" sz="2800"/>
              <a:t> in Java is used in restricting object creation. It is a special instance constructor used in static member-only classes. If a constructor is declared as private, then its objects are only accessible from within the declared class. You cannot access its objects from outside the constructor class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533400"/>
            <a:ext cx="7793037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Object-orientation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algn="just"/>
            <a:r>
              <a:rPr lang="en-US">
                <a:latin typeface="Times New Roman" panose="02020603050405020304" pitchFamily="18" charset="0"/>
              </a:rPr>
              <a:t>Method of designing and implementing software systems</a:t>
            </a:r>
            <a:endParaRPr lang="en-US"/>
          </a:p>
          <a:p>
            <a:r>
              <a:rPr lang="en-US">
                <a:latin typeface="Times New Roman" panose="02020603050405020304" pitchFamily="18" charset="0"/>
              </a:rPr>
              <a:t>A technique for system modeling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OO model consists of several interacting objects</a:t>
            </a:r>
            <a:endParaRPr lang="en-US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198563" y="914400"/>
            <a:ext cx="292740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66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Destructors</a:t>
            </a:r>
            <a:endParaRPr lang="en-US" sz="4400" dirty="0">
              <a:solidFill>
                <a:srgbClr val="000066"/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04838" y="2071688"/>
            <a:ext cx="8038291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They are called by </a:t>
            </a:r>
            <a:r>
              <a:rPr lang="en-US" sz="2800" b="1" dirty="0">
                <a:solidFill>
                  <a:schemeClr val="folHlink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Garbage Collector</a:t>
            </a:r>
            <a:r>
              <a:rPr lang="en-US" sz="2800" dirty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in </a:t>
            </a:r>
            <a:r>
              <a:rPr lang="en-US" sz="2800" dirty="0" smtClean="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Java</a:t>
            </a:r>
            <a:endParaRPr lang="en-US" sz="2800" dirty="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8534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Garbage Collector frees memory by destroying</a:t>
            </a:r>
            <a:br>
              <a:rPr lang="en-US" sz="280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rgbClr val="A5002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   objects  that are no longer required/referenced.</a:t>
            </a:r>
            <a:endParaRPr lang="en-US" sz="2800">
              <a:solidFill>
                <a:srgbClr val="A5002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7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030663" cy="846138"/>
          </a:xfrm>
        </p:spPr>
        <p:txBody>
          <a:bodyPr/>
          <a:lstStyle/>
          <a:p>
            <a:r>
              <a:rPr lang="en-US" sz="4800"/>
              <a:t>Destructors</a:t>
            </a:r>
            <a:endParaRPr lang="en-US" sz="48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581400" y="3962400"/>
            <a:ext cx="1752600" cy="609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81400" y="4038600"/>
            <a:ext cx="16002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Destructor</a:t>
            </a:r>
            <a:endParaRPr lang="en-US" sz="1600" b="1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838200" y="2057400"/>
            <a:ext cx="1524000" cy="1447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38200" y="2667000"/>
            <a:ext cx="1143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object</a:t>
            </a:r>
            <a:endParaRPr lang="en-US" sz="2400" b="1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667000" y="1981200"/>
            <a:ext cx="16002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Has to be destroyed</a:t>
            </a:r>
            <a:endParaRPr lang="en-US" sz="1600" b="1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2819400" y="2743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267200" y="22860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343400" y="2438400"/>
            <a:ext cx="1676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complier</a:t>
            </a:r>
            <a:endParaRPr lang="en-US" sz="2400" b="1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 rot="8037644">
            <a:off x="3962400" y="3429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 rot="8037644">
            <a:off x="25908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838200" y="52578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914400" y="5486400"/>
            <a:ext cx="1447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memory</a:t>
            </a:r>
            <a:endParaRPr lang="en-US" sz="2400" b="1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238250" y="4495800"/>
            <a:ext cx="19050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De-allocates</a:t>
            </a:r>
            <a:endParaRPr lang="en-US" sz="1600" b="1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514850" y="3295650"/>
            <a:ext cx="9906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calls</a:t>
            </a:r>
            <a:endParaRPr lang="en-US" sz="1600" b="1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028950" y="5105400"/>
            <a:ext cx="5867400" cy="923330"/>
          </a:xfrm>
          <a:prstGeom prst="rect">
            <a:avLst/>
          </a:prstGeom>
          <a:solidFill>
            <a:srgbClr val="E2E2E2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GB" b="1">
                <a:cs typeface="Times New Roman" panose="02020603050405020304" pitchFamily="18" charset="0"/>
              </a:rPr>
              <a:t>A constructor can be explicitly called at the time of initialisation, as we have seen earlier, but a destructor cannot be directly called from the class. </a:t>
            </a:r>
            <a:endParaRPr lang="en-GB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993062" cy="1379538"/>
          </a:xfrm>
        </p:spPr>
        <p:txBody>
          <a:bodyPr>
            <a:normAutofit/>
          </a:bodyPr>
          <a:lstStyle/>
          <a:p>
            <a:r>
              <a:rPr lang="en-US" sz="4400"/>
              <a:t>Memory allocation for an Object</a:t>
            </a:r>
            <a:endParaRPr lang="en-US" sz="4400"/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6477000" y="1905000"/>
            <a:ext cx="1600200" cy="1600200"/>
          </a:xfrm>
          <a:prstGeom prst="cube">
            <a:avLst>
              <a:gd name="adj" fmla="val 25000"/>
            </a:avLst>
          </a:prstGeom>
          <a:solidFill>
            <a:srgbClr val="B3D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741363" y="1797050"/>
            <a:ext cx="2154237" cy="1918811"/>
          </a:xfrm>
          <a:prstGeom prst="verticalScroll">
            <a:avLst>
              <a:gd name="adj" fmla="val 12500"/>
            </a:avLst>
          </a:prstGeom>
          <a:solidFill>
            <a:srgbClr val="FFBFC1"/>
          </a:solidFill>
          <a:ln w="952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b="1"/>
          </a:p>
          <a:p>
            <a:pPr>
              <a:spcBef>
                <a:spcPct val="50000"/>
              </a:spcBef>
            </a:pPr>
            <a:r>
              <a:rPr lang="en-US" sz="2400" b="1"/>
              <a:t>Program</a:t>
            </a:r>
            <a:endParaRPr lang="en-US" sz="2400" b="1"/>
          </a:p>
          <a:p>
            <a:pPr>
              <a:spcBef>
                <a:spcPct val="50000"/>
              </a:spcBef>
            </a:pPr>
            <a:endParaRPr lang="en-US" sz="2400" b="1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743200" y="2590800"/>
            <a:ext cx="3581400" cy="685800"/>
          </a:xfrm>
          <a:prstGeom prst="rightArrow">
            <a:avLst>
              <a:gd name="adj1" fmla="val 50000"/>
              <a:gd name="adj2" fmla="val 130556"/>
            </a:avLst>
          </a:prstGeom>
          <a:solidFill>
            <a:srgbClr val="E2E2E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Creats</a:t>
            </a:r>
            <a:endParaRPr lang="en-US" sz="1600" b="1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638800" y="4038600"/>
            <a:ext cx="3200400" cy="1200329"/>
          </a:xfrm>
          <a:prstGeom prst="wedgeRectCallout">
            <a:avLst>
              <a:gd name="adj1" fmla="val -16222"/>
              <a:gd name="adj2" fmla="val -90528"/>
            </a:avLst>
          </a:prstGeom>
          <a:solidFill>
            <a:srgbClr val="DBDBDB"/>
          </a:solidFill>
          <a:ln w="9525">
            <a:solidFill>
              <a:schemeClr val="bg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/>
              <a:t>According to the definition given in the Class.</a:t>
            </a:r>
            <a:endParaRPr lang="en-US" sz="2400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553200" y="2590800"/>
            <a:ext cx="1143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object</a:t>
            </a:r>
            <a:endParaRPr lang="en-US" sz="2400" b="1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38200" y="4343400"/>
            <a:ext cx="10668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4800" y="4419600"/>
            <a:ext cx="5029200" cy="1077218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1600" b="1">
                <a:cs typeface="Times New Roman" panose="02020603050405020304" pitchFamily="18" charset="0"/>
              </a:rPr>
              <a:t>It is useful to create a new object that will exist only as long as it is needed, otherwise huge memory will be occupied by all these unused objects.</a:t>
            </a:r>
            <a:endParaRPr lang="en-US" sz="1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4953000" cy="693738"/>
          </a:xfrm>
        </p:spPr>
        <p:txBody>
          <a:bodyPr>
            <a:normAutofit fontScale="90000"/>
          </a:bodyPr>
          <a:lstStyle/>
          <a:p>
            <a:r>
              <a:rPr lang="en-US" sz="4400"/>
              <a:t>Allocating Memory</a:t>
            </a:r>
            <a:endParaRPr lang="en-US" sz="44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0" y="2438400"/>
            <a:ext cx="1447800" cy="4572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14400" y="2324100"/>
            <a:ext cx="990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new </a:t>
            </a:r>
            <a:endParaRPr lang="en-US" sz="2400" b="1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590800" y="25146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95800" y="1981200"/>
            <a:ext cx="3124200" cy="21336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800600" y="2362200"/>
            <a:ext cx="1219200" cy="1600200"/>
          </a:xfrm>
          <a:prstGeom prst="can">
            <a:avLst>
              <a:gd name="adj" fmla="val 32813"/>
            </a:avLst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1600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Memory space</a:t>
            </a:r>
            <a:endParaRPr lang="en-US" sz="24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876800" y="3048000"/>
            <a:ext cx="1143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object</a:t>
            </a:r>
            <a:endParaRPr lang="en-US" sz="2400" b="1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81000" y="5334000"/>
            <a:ext cx="8001000" cy="7620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17526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Syntax:</a:t>
            </a:r>
            <a:endParaRPr lang="en-US" sz="1600" b="1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276600" y="5486400"/>
            <a:ext cx="48006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Student stu_ptr=new Student()</a:t>
            </a:r>
            <a:endParaRPr lang="en-US" sz="1600" b="1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133600" y="4419600"/>
            <a:ext cx="3657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GB" sz="2400">
                <a:cs typeface="Courier New" panose="02070309020205020404" pitchFamily="49" charset="0"/>
              </a:rPr>
              <a:t>int[] p = new int[3];</a:t>
            </a:r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4953000" cy="693738"/>
          </a:xfrm>
        </p:spPr>
        <p:txBody>
          <a:bodyPr>
            <a:normAutofit fontScale="90000"/>
          </a:bodyPr>
          <a:lstStyle/>
          <a:p>
            <a:r>
              <a:rPr lang="en-US"/>
              <a:t>Allocating Memory</a:t>
            </a:r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85800" y="1571625"/>
            <a:ext cx="8153400" cy="47609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457200" algn="just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class Sdate {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int[] date;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 	Sdate(int m,int d,int y) {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	  </a:t>
            </a:r>
            <a:r>
              <a:rPr lang="en-GB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date = new int[3];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date[0]=m;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	  date[1]=d;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	  date[2]=y;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class Newdate { 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 args[])   {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 Sdate S1,S2;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GB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S1=new Sdate(11,27,1967);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       S2=new Sdate(4,3,1973);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endParaRPr 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77862"/>
            <a:ext cx="6172200" cy="846138"/>
          </a:xfrm>
        </p:spPr>
        <p:txBody>
          <a:bodyPr>
            <a:normAutofit/>
          </a:bodyPr>
          <a:lstStyle/>
          <a:p>
            <a:r>
              <a:rPr lang="en-US" dirty="0"/>
              <a:t>De-allocating Memory</a:t>
            </a:r>
            <a:endParaRPr lang="en-US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2133600"/>
            <a:ext cx="7467600" cy="42672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1600200" y="2895600"/>
            <a:ext cx="2286000" cy="2590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9812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memory</a:t>
            </a:r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1905000" y="3733800"/>
            <a:ext cx="1066800" cy="1524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905000" y="44196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object</a:t>
            </a:r>
            <a:endParaRPr lang="en-US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200400" y="3962400"/>
            <a:ext cx="2057400" cy="381000"/>
          </a:xfrm>
          <a:prstGeom prst="curvedDownArrow">
            <a:avLst>
              <a:gd name="adj1" fmla="val 108000"/>
              <a:gd name="adj2" fmla="val 216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495800" y="4648200"/>
            <a:ext cx="3657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Garbage collection</a:t>
            </a:r>
            <a:endParaRPr 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7994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Tahoma" panose="020B0604030504040204" pitchFamily="34" charset="0"/>
              </a:rPr>
              <a:t> The working of garbage collector is as follows: </a:t>
            </a:r>
            <a:endParaRPr lang="en-US" sz="2800">
              <a:latin typeface="Tahoma" panose="020B060403050404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8200" y="2474913"/>
            <a:ext cx="7636321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Tahoma" panose="020B0604030504040204" pitchFamily="34" charset="0"/>
              </a:rPr>
              <a:t>  An object with a destructor defined is added to a list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of objects that require destruction.</a:t>
            </a: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38200" y="3297238"/>
            <a:ext cx="7475701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Tahoma" panose="020B0604030504040204" pitchFamily="34" charset="0"/>
              </a:rPr>
              <a:t> Garbage collector starts on its rounds and checks if 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there are objects that have no references.</a:t>
            </a: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38200" y="4184650"/>
            <a:ext cx="815556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Tahoma" panose="020B0604030504040204" pitchFamily="34" charset="0"/>
              </a:rPr>
              <a:t>  If an object is found and if the name of the object does 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not appear in the finalizer list then it is cleared 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up instantly.</a:t>
            </a: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62000" y="914400"/>
            <a:ext cx="561243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66"/>
                </a:solidFill>
              </a:rPr>
              <a:t>Garbage Collector (1)</a:t>
            </a:r>
            <a:endParaRPr lang="en-US" sz="4400" dirty="0">
              <a:solidFill>
                <a:srgbClr val="000066"/>
              </a:solidFill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38200" y="5327650"/>
            <a:ext cx="8066952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Tahoma" panose="020B0604030504040204" pitchFamily="34" charset="0"/>
              </a:rPr>
              <a:t>  If the name of the object appears on the list of objects 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that require finalization, it is marked as 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“Ready for Finalization”.</a:t>
            </a:r>
            <a:endParaRPr 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2" grpId="0" autoUpdateAnimBg="0"/>
      <p:bldP spid="14343" grpId="0" autoUpdateAnimBg="0"/>
      <p:bldP spid="143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052717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Tahoma" panose="020B0604030504040204" pitchFamily="34" charset="0"/>
              </a:rPr>
              <a:t>  When the garbage collection is complete then the 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    </a:t>
            </a:r>
            <a:r>
              <a:rPr lang="en-US" sz="2400" dirty="0" err="1">
                <a:latin typeface="Tahoma" panose="020B0604030504040204" pitchFamily="34" charset="0"/>
              </a:rPr>
              <a:t>finalizer</a:t>
            </a:r>
            <a:r>
              <a:rPr lang="en-US" sz="2400" dirty="0">
                <a:latin typeface="Tahoma" panose="020B0604030504040204" pitchFamily="34" charset="0"/>
              </a:rPr>
              <a:t> thread is called, which goes about calling the 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    </a:t>
            </a:r>
            <a:r>
              <a:rPr lang="en-US" sz="2400" dirty="0" smtClean="0">
                <a:latin typeface="Tahoma" panose="020B0604030504040204" pitchFamily="34" charset="0"/>
              </a:rPr>
              <a:t>finalize </a:t>
            </a:r>
            <a:r>
              <a:rPr lang="en-US" sz="2400" dirty="0">
                <a:latin typeface="Tahoma" panose="020B0604030504040204" pitchFamily="34" charset="0"/>
              </a:rPr>
              <a:t>methods of all objects that have been marked 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    as “Ready for Finalization”.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0" y="3765550"/>
            <a:ext cx="857504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Tahoma" panose="020B0604030504040204" pitchFamily="34" charset="0"/>
              </a:rPr>
              <a:t>  After the finalization of an object has occurred, it is 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 removed from the list of objects, which require finalization.</a:t>
            </a: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12775" y="4816475"/>
            <a:ext cx="809843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Tahoma" panose="020B0604030504040204" pitchFamily="34" charset="0"/>
              </a:rPr>
              <a:t>  Since the object is no longer on the finalizer list, it gets 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   cleaned up when the next garbage collection is done.</a:t>
            </a: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09600" y="914400"/>
            <a:ext cx="71628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4800">
                <a:solidFill>
                  <a:srgbClr val="000066"/>
                </a:solidFill>
              </a:rPr>
              <a:t>Garbage Collector (2)</a:t>
            </a:r>
            <a:endParaRPr lang="en-US" sz="48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0375" y="2390775"/>
            <a:ext cx="8531225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</a:rPr>
              <a:t> Objects with </a:t>
            </a:r>
            <a:r>
              <a:rPr lang="en-US" sz="2400" dirty="0" smtClean="0">
                <a:latin typeface="Tahoma" panose="020B0604030504040204" pitchFamily="34" charset="0"/>
              </a:rPr>
              <a:t>finalize method take </a:t>
            </a:r>
            <a:r>
              <a:rPr lang="en-US" sz="2400" dirty="0">
                <a:latin typeface="Tahoma" panose="020B0604030504040204" pitchFamily="34" charset="0"/>
              </a:rPr>
              <a:t>up more resources </a:t>
            </a:r>
            <a:r>
              <a:rPr lang="en-US" sz="2400" dirty="0" smtClean="0">
                <a:latin typeface="Tahoma" panose="020B0604030504040204" pitchFamily="34" charset="0"/>
              </a:rPr>
              <a:t>as </a:t>
            </a:r>
            <a:r>
              <a:rPr lang="en-US" sz="2400" dirty="0">
                <a:latin typeface="Tahoma" panose="020B0604030504040204" pitchFamily="34" charset="0"/>
              </a:rPr>
              <a:t>they stay for a longer period in memory even </a:t>
            </a:r>
            <a:r>
              <a:rPr lang="en-US" sz="2400" dirty="0" smtClean="0">
                <a:latin typeface="Tahoma" panose="020B0604030504040204" pitchFamily="34" charset="0"/>
              </a:rPr>
              <a:t>when </a:t>
            </a:r>
            <a:r>
              <a:rPr lang="en-US" sz="2400" dirty="0">
                <a:latin typeface="Tahoma" panose="020B0604030504040204" pitchFamily="34" charset="0"/>
              </a:rPr>
              <a:t>they are not required.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86868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</a:rPr>
              <a:t> Finalization takes place as a separate thread, again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    eating into the resources.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983159"/>
            <a:ext cx="561243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0066"/>
                </a:solidFill>
              </a:rPr>
              <a:t>Garbage Collector (3)</a:t>
            </a:r>
            <a:endParaRPr lang="en-US" sz="4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4335463" cy="769938"/>
          </a:xfrm>
        </p:spPr>
        <p:txBody>
          <a:bodyPr>
            <a:normAutofit fontScale="90000"/>
          </a:bodyPr>
          <a:lstStyle/>
          <a:p>
            <a:r>
              <a:rPr lang="en-US" dirty="0"/>
              <a:t>Finalize method</a:t>
            </a:r>
            <a:endParaRPr lang="en-US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38200" y="2286000"/>
            <a:ext cx="7772400" cy="19812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464820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Protected void finalize()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//finalization code</a:t>
            </a:r>
            <a:br>
              <a:rPr lang="en-US" sz="2800"/>
            </a:br>
            <a:r>
              <a:rPr lang="en-US" sz="2800"/>
              <a:t>}</a:t>
            </a:r>
            <a:endParaRPr lang="en-US" sz="28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81000" y="4724400"/>
            <a:ext cx="1219200" cy="838200"/>
          </a:xfrm>
          <a:prstGeom prst="rect">
            <a:avLst/>
          </a:prstGeom>
          <a:solidFill>
            <a:srgbClr val="AFDE9E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4876800"/>
            <a:ext cx="91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java</a:t>
            </a:r>
            <a:endParaRPr lang="en-US" sz="2800" b="1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828800" y="48768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048000" y="4648200"/>
            <a:ext cx="2057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Finalization mechanism</a:t>
            </a:r>
            <a:endParaRPr lang="en-US" sz="2800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5029200" y="48768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248400" y="4800600"/>
            <a:ext cx="2800350" cy="83185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Defines finalize() method in our class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2192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What is a Model?</a:t>
            </a:r>
            <a:endParaRPr 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07720" y="1837944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</a:rPr>
              <a:t>model is an abstraction of something</a:t>
            </a:r>
            <a:endParaRPr lang="en-US" sz="28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Purpose is to understand the product before developing it</a:t>
            </a:r>
            <a:endParaRPr lang="en-US" sz="28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Examples</a:t>
            </a:r>
            <a:endParaRPr lang="en-US" sz="28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Highway maps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Architectural models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Mechanical models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Information Hiding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Information is stored within the object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It is hidden from the outside world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It can only be manipulated by the object itself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Example – Information Hiding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Ali’s name is stored within his brain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We can’t access his name directly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Rather we can ask him to tell his name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Example – Information Hiding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 phone stores several phone numbers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We can’t read the numbers directly from the SIM card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Rather phone-set reads this information for us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</a:rPr>
              <a:t>Information </a:t>
            </a:r>
            <a:r>
              <a:rPr lang="en-US" sz="3600" dirty="0" smtClean="0">
                <a:latin typeface="Times New Roman" panose="02020603050405020304" pitchFamily="18" charset="0"/>
              </a:rPr>
              <a:t>Hiding Advantages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Simplifies the model by hiding implementation details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It is a barrier against change propagation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Encapsulation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Data and behavior are tightly coupled inside an object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Both the information structure and implementation details of its operations are hidden from the outer world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Example – Encapsulation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Ali stores his personal information and knows how to translate it to the desired language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We don’t know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How the data is stored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How Ali translates this information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Example – Encapsulation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 Phone stores phone numbers in digital format and knows how to convert it into human-readable characters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We don’t know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How the data is stored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How it is converted to human-readable characters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Encapsulation – Advantages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Simplicity and clarity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Low complexity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Better understanding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Object has an Interface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An object encapsulates data and behavior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So how objects interact with each other?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Each object provides an interface (operations)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Other objects communicate through this interface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Example – Interface of a Car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Steer Wheels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Accelerate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Change Gear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Apply Brakes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Turn Lights On/Off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</a:rPr>
              <a:t>Object-Orientation - Advantages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People think in terms of objects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OO models map to reality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Therefore, OO models are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easy to develop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easy to understand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Example – Interface of a Phone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Input Number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Place Call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Disconnect Call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Add number to address book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Remove number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Update number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Implementation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Provides services offered by the object interface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This includes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Data structures to hold object state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Functionality that provides required services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</a:rPr>
              <a:t>Example – Implementation of Gear Box</a:t>
            </a:r>
            <a:endParaRPr lang="en-US" sz="4000">
              <a:latin typeface="Times New Roman" panose="02020603050405020304" pitchFamily="18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Data Structure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Mechanical structure of gear box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Functionality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Mechanism to change gear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</a:rPr>
              <a:t>Example – Implementation of Address Book in a Phone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Data Structure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SIM card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Functionality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Read/write circuitry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</a:rPr>
              <a:t>Separation of Interface &amp; Implementation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Means change in implementation does not effect object interface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This is achieved via principles of information hiding and encapsulation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</a:rPr>
              <a:t>Example – Separation of Interface &amp; Implementation</a:t>
            </a: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 driver can drive a car independent of engine type (petrol, diesel)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Because interface does not change with the implementation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</a:rPr>
              <a:t>Example – Separation of Interface &amp; Implementation</a:t>
            </a: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 driver can apply brakes independent of brakes type (simple, disk)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Again, reason is the same interface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Advantages of Separation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Users need not to worry about a change until the interface is same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Low Complexity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Direct access to information structure of an object can produce errors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Modifiers - I</a:t>
            </a:r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85800" y="4114800"/>
            <a:ext cx="7772400" cy="1370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Modifiers restrict access to variables by other classes</a:t>
            </a:r>
            <a:endParaRPr lang="en-US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They are keywords that give additional meaning to variables, code, and classes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38200" y="5486400"/>
            <a:ext cx="7620000" cy="609600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38200" y="5562600"/>
            <a:ext cx="800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Modifiers enhances the encapsulation features of OOP</a:t>
            </a:r>
            <a:endParaRPr lang="en-US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3352800" y="2209800"/>
            <a:ext cx="1676400" cy="1828800"/>
            <a:chOff x="1968" y="1392"/>
            <a:chExt cx="1056" cy="115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2352" y="1392"/>
              <a:ext cx="288" cy="115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968" y="1920"/>
              <a:ext cx="1056" cy="192"/>
            </a:xfrm>
            <a:prstGeom prst="leftRightArrow">
              <a:avLst>
                <a:gd name="adj1" fmla="val 50000"/>
                <a:gd name="adj2" fmla="val 11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 rot="16200000">
              <a:off x="1896" y="180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Modifiers 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685800" y="2609850"/>
            <a:ext cx="2362200" cy="1143000"/>
            <a:chOff x="288" y="1488"/>
            <a:chExt cx="1488" cy="720"/>
          </a:xfrm>
        </p:grpSpPr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88" y="1488"/>
              <a:ext cx="1488" cy="720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288" y="1488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Class A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76" y="1824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Methods</a:t>
              </a:r>
              <a:endParaRPr 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5410200" y="2609850"/>
            <a:ext cx="2362200" cy="1143000"/>
            <a:chOff x="3600" y="1488"/>
            <a:chExt cx="1488" cy="720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3600" y="1488"/>
              <a:ext cx="1488" cy="720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3600" y="1488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Class B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3984" y="177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Methods</a:t>
              </a:r>
              <a:endParaRPr 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Modifiers - II</a:t>
            </a:r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62000" y="2057400"/>
            <a:ext cx="8077200" cy="41910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7772400" cy="400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Stack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int[] stak = new int[10];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int size 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int top = -1;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Stack(int s)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	   top = -1;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 size=s;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void push(int it)</a:t>
            </a:r>
            <a:br>
              <a:rPr lang="en-US" sz="1600">
                <a:cs typeface="Times New Roman" panose="02020603050405020304" pitchFamily="18" charset="0"/>
              </a:rPr>
            </a:br>
            <a:r>
              <a:rPr lang="en-US" sz="1600">
                <a:cs typeface="Times New Roman" panose="02020603050405020304" pitchFamily="18" charset="0"/>
              </a:rPr>
              <a:t>	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if(top==this.size-1)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System.out.println(“Stack is full “);</a:t>
            </a:r>
            <a:endParaRPr lang="en-US" sz="160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What is an Object?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>
                <a:latin typeface="Times New Roman" panose="02020603050405020304" pitchFamily="18" charset="0"/>
              </a:rPr>
              <a:t>An object is</a:t>
            </a:r>
            <a:endParaRPr 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Something tangible (Ali, Car)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Something that can be apprehended intellectually (Time, Date)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Modifiers - III</a:t>
            </a:r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2133600"/>
            <a:ext cx="7848600" cy="43434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90600" y="2279650"/>
            <a:ext cx="7391400" cy="38779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stack[++top] = it;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	  if(top &lt; 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(“Stack underflow   “);		return 0 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stack[top--];</a:t>
            </a:r>
            <a:endParaRPr lang="en-US" sz="16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Modifiers - IV</a:t>
            </a:r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66800" y="2514600"/>
            <a:ext cx="6705600" cy="37338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4000" y="2566988"/>
            <a:ext cx="5791200" cy="3560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class Test {</a:t>
            </a:r>
            <a:endParaRPr lang="en-US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Stack S = new Stack();</a:t>
            </a:r>
            <a:endParaRPr lang="en-US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………..</a:t>
            </a:r>
            <a:endParaRPr lang="en-US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System.out.println(“The stack size “ + S.size);</a:t>
            </a:r>
            <a:endParaRPr lang="en-US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………}</a:t>
            </a:r>
            <a:endParaRPr lang="en-US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 - V</a:t>
            </a:r>
            <a:endParaRPr lang="en-US" dirty="0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2819400" y="1905000"/>
            <a:ext cx="2590800" cy="838200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modifiers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838200" y="2667000"/>
            <a:ext cx="2209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1000" y="38100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public</a:t>
            </a:r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private</a:t>
            </a:r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52600" y="5334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Protected </a:t>
            </a:r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276600" y="5867400"/>
            <a:ext cx="2819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Final </a:t>
            </a:r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724400" y="5867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static</a:t>
            </a:r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943600" y="5410200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abstract</a:t>
            </a:r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6858000" y="48006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native</a:t>
            </a:r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467600" y="3962400"/>
            <a:ext cx="2209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synchronized</a:t>
            </a:r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1752600" y="2895600"/>
            <a:ext cx="15240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2819400" y="3048000"/>
            <a:ext cx="76200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3733800" y="3200400"/>
            <a:ext cx="22860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343400" y="3200400"/>
            <a:ext cx="45720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800600" y="3048000"/>
            <a:ext cx="12192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181600" y="28956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5638800" y="2667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4120" y="-50165"/>
            <a:ext cx="2849880" cy="248856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</a:t>
            </a:r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" y="2819400"/>
            <a:ext cx="2971800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00600" y="2743200"/>
            <a:ext cx="3733800" cy="2895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3200400"/>
            <a:ext cx="1676400" cy="198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668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 x</a:t>
            </a:r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2209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3657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 A</a:t>
            </a:r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953000" y="22860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 B</a:t>
            </a:r>
            <a:endParaRPr lang="en-US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2971800" y="40386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105400" y="3200400"/>
            <a:ext cx="28194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334000" y="3352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 y</a:t>
            </a:r>
            <a:endParaRPr 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334000" y="4038600"/>
            <a:ext cx="14478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Public methods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</a:t>
            </a:r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438400" y="2057400"/>
            <a:ext cx="2133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724400" y="4800600"/>
            <a:ext cx="213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9600" y="4800600"/>
            <a:ext cx="213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590800" y="2133600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 A</a:t>
            </a:r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9600" y="4953000"/>
            <a:ext cx="2286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Sub-class 1</a:t>
            </a:r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Sub-class 2</a:t>
            </a:r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362200" y="2590800"/>
            <a:ext cx="26670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Protected methods and variables</a:t>
            </a:r>
            <a:endParaRPr lang="en-US" sz="2000" dirty="0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 rot="2578736">
            <a:off x="2667000" y="35814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 rot="-3218382">
            <a:off x="4038600" y="35814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22860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Accessible to sub classes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</a:t>
            </a:r>
            <a:endParaRPr lang="en-US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1066800" y="2057400"/>
            <a:ext cx="3200400" cy="2209800"/>
            <a:chOff x="672" y="1536"/>
            <a:chExt cx="2016" cy="1728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672" y="1536"/>
              <a:ext cx="2016" cy="17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912" y="1584"/>
              <a:ext cx="1248" cy="64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Private methods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672" y="230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>
              <a:off x="1488" y="2064"/>
              <a:ext cx="240" cy="672"/>
            </a:xfrm>
            <a:prstGeom prst="downArrow">
              <a:avLst>
                <a:gd name="adj1" fmla="val 50000"/>
                <a:gd name="adj2" fmla="val 7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1008" y="2880"/>
              <a:ext cx="1296" cy="3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class</a:t>
              </a:r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724400" y="2438400"/>
            <a:ext cx="388620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Methods and data members accessible only to the members of the same class</a:t>
            </a:r>
            <a:endParaRPr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2357" name="Group 69"/>
          <p:cNvGraphicFramePr>
            <a:graphicFrameLocks noGrp="1"/>
          </p:cNvGraphicFramePr>
          <p:nvPr/>
        </p:nvGraphicFramePr>
        <p:xfrm>
          <a:off x="381000" y="4419600"/>
          <a:ext cx="8001000" cy="2159000"/>
        </p:xfrm>
        <a:graphic>
          <a:graphicData uri="http://schemas.openxmlformats.org/drawingml/2006/table">
            <a:tbl>
              <a:tblPr/>
              <a:tblGrid>
                <a:gridCol w="3962400"/>
                <a:gridCol w="914400"/>
                <a:gridCol w="1143000"/>
                <a:gridCol w="11430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Class Specification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Default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Same class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Same package- different class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Different package- sub class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Different package- different class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Variables</a:t>
            </a:r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Lifetime of static variable is throughout the program life</a:t>
            </a:r>
            <a:endParaRPr lang="en-US" sz="3200" dirty="0"/>
          </a:p>
          <a:p>
            <a:r>
              <a:rPr lang="en-US" sz="3200" dirty="0"/>
              <a:t>If static variables are not explicitly initialized then they are initialized to </a:t>
            </a:r>
            <a:r>
              <a:rPr lang="en-US" sz="3200" dirty="0" smtClean="0"/>
              <a:t>0 </a:t>
            </a:r>
            <a:r>
              <a:rPr lang="en-US" sz="3200" dirty="0"/>
              <a:t>of appropriate type</a:t>
            </a:r>
            <a:endParaRPr lang="en-US" sz="3200" dirty="0"/>
          </a:p>
          <a:p>
            <a:r>
              <a:rPr lang="en-US" sz="3200" dirty="0"/>
              <a:t>Static variables are stored in the static memory. 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Data Member</a:t>
            </a:r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FontTx/>
              <a:buNone/>
            </a:pPr>
            <a:r>
              <a:rPr lang="en-US" sz="3600" b="1"/>
              <a:t>Definition</a:t>
            </a:r>
            <a:endParaRPr lang="en-US" sz="3600" b="1"/>
          </a:p>
          <a:p>
            <a:pPr indent="0">
              <a:buFontTx/>
              <a:buNone/>
            </a:pPr>
            <a:r>
              <a:rPr lang="en-US" sz="3600"/>
              <a:t>“A variable that is part of a class, yet is not part of an object of that class, is called static data member”</a:t>
            </a:r>
            <a:endParaRPr lang="en-US" sz="3600"/>
          </a:p>
          <a:p>
            <a:pPr indent="0">
              <a:buFontTx/>
              <a:buNone/>
            </a:pPr>
            <a:r>
              <a:rPr lang="en-US" sz="3600"/>
              <a:t>"ایک متغیر جو کلاس کا حصہ ہے، لیکن اس کلاس کے کسی شے کا حصہ نہیں ہے، اسے سٹیٹک ڈیٹا ممبر کہا جاتا ہے"</a:t>
            </a:r>
            <a:endParaRPr 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Data Member</a:t>
            </a:r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They are shared by all instances of the class</a:t>
            </a:r>
            <a:endParaRPr lang="en-US" sz="3200" dirty="0"/>
          </a:p>
          <a:p>
            <a:r>
              <a:rPr lang="en-US" sz="3200" dirty="0"/>
              <a:t>They do not belong to any particular instance of a class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Class vs. Instance Variable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3200" b="1">
                <a:latin typeface="Courier New" panose="02070309020205020404" pitchFamily="49" charset="0"/>
              </a:rPr>
              <a:t>Student s</a:t>
            </a:r>
            <a:r>
              <a:rPr lang="en-US" sz="3200" b="1" i="1">
                <a:latin typeface="Courier New" panose="02070309020205020404" pitchFamily="49" charset="0"/>
              </a:rPr>
              <a:t>1</a:t>
            </a:r>
            <a:r>
              <a:rPr lang="en-US" sz="3200" b="1">
                <a:latin typeface="Courier New" panose="02070309020205020404" pitchFamily="49" charset="0"/>
              </a:rPr>
              <a:t>, </a:t>
            </a:r>
            <a:r>
              <a:rPr lang="en-US" sz="3200" b="1" i="1">
                <a:latin typeface="Courier New" panose="02070309020205020404" pitchFamily="49" charset="0"/>
              </a:rPr>
              <a:t>s2</a:t>
            </a:r>
            <a:r>
              <a:rPr lang="en-US" sz="3200" b="1">
                <a:latin typeface="Courier New" panose="02070309020205020404" pitchFamily="49" charset="0"/>
              </a:rPr>
              <a:t>, </a:t>
            </a:r>
            <a:r>
              <a:rPr lang="en-US" sz="3200" b="1" i="1">
                <a:latin typeface="Courier New" panose="02070309020205020404" pitchFamily="49" charset="0"/>
              </a:rPr>
              <a:t>s3</a:t>
            </a:r>
            <a:r>
              <a:rPr lang="en-US" sz="3200" b="1">
                <a:latin typeface="Courier New" panose="02070309020205020404" pitchFamily="49" charset="0"/>
              </a:rPr>
              <a:t>;</a:t>
            </a:r>
            <a:endParaRPr lang="en-US" sz="3200" b="1"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295400" y="2068513"/>
            <a:ext cx="6858000" cy="4256087"/>
            <a:chOff x="816" y="1303"/>
            <a:chExt cx="4320" cy="268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816" y="1303"/>
              <a:ext cx="3792" cy="2681"/>
              <a:chOff x="816" y="1303"/>
              <a:chExt cx="3792" cy="2681"/>
            </a:xfrm>
          </p:grpSpPr>
          <p:sp>
            <p:nvSpPr>
              <p:cNvPr id="356358" name="Oval 6"/>
              <p:cNvSpPr>
                <a:spLocks noChangeArrowheads="1"/>
              </p:cNvSpPr>
              <p:nvPr/>
            </p:nvSpPr>
            <p:spPr bwMode="auto">
              <a:xfrm rot="200346">
                <a:off x="2304" y="2291"/>
                <a:ext cx="2304" cy="1098"/>
              </a:xfrm>
              <a:prstGeom prst="ellipse">
                <a:avLst/>
              </a:prstGeom>
              <a:solidFill>
                <a:srgbClr val="DCEFF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56359" name="Oval 7"/>
              <p:cNvSpPr>
                <a:spLocks noChangeArrowheads="1"/>
              </p:cNvSpPr>
              <p:nvPr/>
            </p:nvSpPr>
            <p:spPr bwMode="auto">
              <a:xfrm rot="-1562013">
                <a:off x="816" y="2592"/>
                <a:ext cx="2496" cy="1392"/>
              </a:xfrm>
              <a:prstGeom prst="ellipse">
                <a:avLst/>
              </a:prstGeom>
              <a:solidFill>
                <a:srgbClr val="48A9B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6360" name="Oval 8"/>
              <p:cNvSpPr>
                <a:spLocks noChangeArrowheads="1"/>
              </p:cNvSpPr>
              <p:nvPr/>
            </p:nvSpPr>
            <p:spPr bwMode="auto">
              <a:xfrm rot="3565691">
                <a:off x="1261" y="1636"/>
                <a:ext cx="2003" cy="1337"/>
              </a:xfrm>
              <a:prstGeom prst="ellipse">
                <a:avLst/>
              </a:prstGeom>
              <a:solidFill>
                <a:srgbClr val="9DD3D7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56361" name="Oval 9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1680" cy="14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i="1">
                    <a:solidFill>
                      <a:srgbClr val="000000"/>
                    </a:solidFill>
                  </a:rPr>
                  <a:t>Class Space</a:t>
                </a:r>
                <a:endParaRPr lang="en-US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56362" name="Text Box 10"/>
              <p:cNvSpPr txBox="1">
                <a:spLocks noChangeArrowheads="1"/>
              </p:cNvSpPr>
              <p:nvPr/>
            </p:nvSpPr>
            <p:spPr bwMode="auto">
              <a:xfrm>
                <a:off x="960" y="3504"/>
                <a:ext cx="148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s1</a:t>
                </a:r>
                <a:r>
                  <a:rPr 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(rollNo,…)</a:t>
                </a:r>
                <a:endParaRPr lang="en-US" sz="1600" b="1" i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6363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17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s2</a:t>
                </a:r>
                <a:r>
                  <a:rPr 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(rollNo,…)</a:t>
                </a:r>
                <a:endParaRPr lang="en-US" sz="1600" b="1" i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56364" name="Text Box 12"/>
            <p:cNvSpPr txBox="1">
              <a:spLocks noChangeArrowheads="1"/>
            </p:cNvSpPr>
            <p:nvPr/>
          </p:nvSpPr>
          <p:spPr bwMode="auto">
            <a:xfrm>
              <a:off x="3360" y="2736"/>
              <a:ext cx="177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s3</a:t>
              </a:r>
              <a:r>
                <a:rPr lang="en-US" sz="1600" b="1" i="1">
                  <a:solidFill>
                    <a:srgbClr val="000000"/>
                  </a:solidFill>
                  <a:latin typeface="Courier New" panose="02070309020205020404" pitchFamily="49" charset="0"/>
                </a:rPr>
                <a:t>(rollNo,…)</a:t>
              </a:r>
              <a:endParaRPr lang="en-US" sz="1600" b="1" i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4114800" y="3200400"/>
            <a:ext cx="3733800" cy="2819400"/>
            <a:chOff x="2592" y="2016"/>
            <a:chExt cx="2352" cy="1776"/>
          </a:xfrm>
        </p:grpSpPr>
        <p:sp>
          <p:nvSpPr>
            <p:cNvPr id="356366" name="Line 14"/>
            <p:cNvSpPr>
              <a:spLocks noChangeShapeType="1"/>
            </p:cNvSpPr>
            <p:nvPr/>
          </p:nvSpPr>
          <p:spPr bwMode="auto">
            <a:xfrm>
              <a:off x="4944" y="2016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6367" name="Line 15"/>
            <p:cNvSpPr>
              <a:spLocks noChangeShapeType="1"/>
            </p:cNvSpPr>
            <p:nvPr/>
          </p:nvSpPr>
          <p:spPr bwMode="auto">
            <a:xfrm flipH="1" flipV="1">
              <a:off x="2592" y="3792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5486400" y="2667000"/>
            <a:ext cx="331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Instance Variable</a:t>
            </a:r>
            <a:endParaRPr lang="en-US"/>
          </a:p>
        </p:txBody>
      </p:sp>
      <p:sp>
        <p:nvSpPr>
          <p:cNvPr id="356369" name="Line 17"/>
          <p:cNvSpPr>
            <a:spLocks noChangeShapeType="1"/>
          </p:cNvSpPr>
          <p:nvPr/>
        </p:nvSpPr>
        <p:spPr bwMode="auto">
          <a:xfrm flipH="1">
            <a:off x="6477000" y="32766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356370" name="Line 18"/>
          <p:cNvSpPr>
            <a:spLocks noChangeShapeType="1"/>
          </p:cNvSpPr>
          <p:nvPr/>
        </p:nvSpPr>
        <p:spPr bwMode="auto">
          <a:xfrm flipH="1">
            <a:off x="4572000" y="3048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356371" name="Text Box 19"/>
          <p:cNvSpPr txBox="1">
            <a:spLocks noChangeArrowheads="1"/>
          </p:cNvSpPr>
          <p:nvPr/>
        </p:nvSpPr>
        <p:spPr bwMode="auto">
          <a:xfrm>
            <a:off x="0" y="3048000"/>
            <a:ext cx="21336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/>
              <a:t>Class Variable</a:t>
            </a:r>
            <a:endParaRPr lang="en-US"/>
          </a:p>
        </p:txBody>
      </p:sp>
      <p:sp>
        <p:nvSpPr>
          <p:cNvPr id="356372" name="Line 20"/>
          <p:cNvSpPr>
            <a:spLocks noChangeShapeType="1"/>
          </p:cNvSpPr>
          <p:nvPr/>
        </p:nvSpPr>
        <p:spPr bwMode="auto">
          <a:xfrm>
            <a:off x="1371600" y="3657600"/>
            <a:ext cx="1905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Object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>
                <a:latin typeface="Times New Roman" panose="02020603050405020304" pitchFamily="18" charset="0"/>
              </a:rPr>
              <a:t>An object has</a:t>
            </a:r>
            <a:endParaRPr 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State (attributes)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Well-defined behavior (operations)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Unique identity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Data Member (Syntax)</a:t>
            </a: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>
            <a:normAutofit/>
          </a:bodyPr>
          <a:lstStyle/>
          <a:p>
            <a:r>
              <a:rPr lang="en-US" sz="2800" dirty="0"/>
              <a:t>Keyword static is used to make a data member static</a:t>
            </a:r>
            <a:endParaRPr lang="en-US" sz="2800" dirty="0"/>
          </a:p>
          <a:p>
            <a:endParaRPr lang="en-US" sz="1600" dirty="0"/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class </a:t>
            </a:r>
            <a:r>
              <a:rPr lang="en-US" sz="2400" b="1" dirty="0" err="1">
                <a:latin typeface="Courier New" panose="02070309020205020404" pitchFamily="49" charset="0"/>
              </a:rPr>
              <a:t>ClassName</a:t>
            </a:r>
            <a:r>
              <a:rPr lang="en-US" sz="2400" b="1" dirty="0">
                <a:latin typeface="Courier New" panose="02070309020205020404" pitchFamily="49" charset="0"/>
              </a:rPr>
              <a:t>{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…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static </a:t>
            </a:r>
            <a:r>
              <a:rPr lang="en-US" sz="2400" b="1" dirty="0" err="1">
                <a:latin typeface="Courier New" panose="02070309020205020404" pitchFamily="49" charset="0"/>
              </a:rPr>
              <a:t>DataType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</a:rPr>
              <a:t>VariableName</a:t>
            </a:r>
            <a:r>
              <a:rPr lang="en-US" sz="2400" b="1" dirty="0">
                <a:latin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Initializing Static Data Member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>
            <a:normAutofit/>
          </a:bodyPr>
          <a:lstStyle/>
          <a:p>
            <a:r>
              <a:rPr lang="en-US" sz="3200"/>
              <a:t>Static data members should be initialized once at file scope</a:t>
            </a:r>
            <a:endParaRPr lang="en-US" sz="3200"/>
          </a:p>
          <a:p>
            <a:r>
              <a:rPr lang="en-US" sz="3200"/>
              <a:t>They are initialized at the time of definition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of Static Data Member</a:t>
            </a:r>
            <a:endParaRPr 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They are created even when there is no object of a class</a:t>
            </a:r>
            <a:endParaRPr lang="en-US" sz="3600"/>
          </a:p>
          <a:p>
            <a:r>
              <a:rPr lang="en-US" sz="3600"/>
              <a:t>They remain in memory even when all objects of a class  are destroyed</a:t>
            </a:r>
            <a:endParaRPr 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- I</a:t>
            </a:r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38200" y="2286000"/>
            <a:ext cx="7315200" cy="3886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5943600" cy="3636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class Cvar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static String name="Aladdin";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//. .  constructor 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static void showName(){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. . .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System.out.println("Static name:" + name);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endParaRPr lang="en-US" sz="160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160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sz="1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- II</a:t>
            </a:r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38200" y="1905000"/>
            <a:ext cx="7924800" cy="48006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1885950"/>
            <a:ext cx="8001000" cy="47705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Staticvar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 = 20;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void print()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(“From the class : “ + s);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Display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Staticvar.print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(“From outside the class : “ +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Staticvar.s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</a:t>
            </a:r>
            <a:endParaRPr 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They can be used to store information that is required by all objects, like global variables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Develop </a:t>
            </a:r>
            <a:r>
              <a:rPr lang="en-US" sz="3200" dirty="0"/>
              <a:t>Student </a:t>
            </a:r>
            <a:r>
              <a:rPr lang="en-US" sz="3200" dirty="0" smtClean="0"/>
              <a:t>class such </a:t>
            </a:r>
            <a:r>
              <a:rPr lang="en-US" sz="3200" dirty="0"/>
              <a:t>that one can know the number of student created in a system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class Student{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…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static </a:t>
            </a: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noOfStudents</a:t>
            </a:r>
            <a:r>
              <a:rPr lang="en-US" sz="2400" b="1" dirty="0" smtClean="0">
                <a:latin typeface="Courier New" panose="02070309020205020404" pitchFamily="49" charset="0"/>
              </a:rPr>
              <a:t>=0;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public Student(){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</a:rPr>
              <a:t>noOfStudents</a:t>
            </a:r>
            <a:r>
              <a:rPr lang="en-US" sz="2400" b="1" dirty="0" smtClean="0">
                <a:latin typeface="Courier New" panose="02070309020205020404" pitchFamily="49" charset="0"/>
              </a:rPr>
              <a:t>++;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}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…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962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public static void main(String[] </a:t>
            </a:r>
            <a:r>
              <a:rPr lang="en-US" sz="1800" b="1" dirty="0" err="1" smtClean="0">
                <a:latin typeface="Courier New" panose="02070309020205020404" pitchFamily="49" charset="0"/>
              </a:rPr>
              <a:t>args</a:t>
            </a:r>
            <a:r>
              <a:rPr lang="en-US" sz="1800" b="1" dirty="0" smtClean="0">
                <a:latin typeface="Courier New" panose="02070309020205020404" pitchFamily="49" charset="0"/>
              </a:rPr>
              <a:t>) {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 </a:t>
            </a:r>
            <a:r>
              <a:rPr lang="en-US" sz="18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Student.noOfStudents</a:t>
            </a:r>
            <a:r>
              <a:rPr lang="en-US" sz="1800" b="1" dirty="0" smtClean="0">
                <a:latin typeface="Courier New" panose="02070309020205020404" pitchFamily="49" charset="0"/>
              </a:rPr>
              <a:t>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Student s = new Student();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 </a:t>
            </a:r>
            <a:r>
              <a:rPr lang="en-US" sz="18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Student.noOfStudents</a:t>
            </a:r>
            <a:r>
              <a:rPr lang="en-US" sz="1800" b="1" dirty="0" smtClean="0">
                <a:latin typeface="Courier New" panose="02070309020205020404" pitchFamily="49" charset="0"/>
              </a:rPr>
              <a:t>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Student s1 = new Student();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Student s2= new Student();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Student s3 = new Student();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Student s4 = new Student();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    </a:t>
            </a:r>
            <a:r>
              <a:rPr lang="en-US" sz="18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Student.noOfStudents</a:t>
            </a:r>
            <a:r>
              <a:rPr lang="en-US" sz="1800" b="1" dirty="0" smtClean="0">
                <a:latin typeface="Courier New" panose="02070309020205020404" pitchFamily="49" charset="0"/>
              </a:rPr>
              <a:t>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 }</a:t>
            </a:r>
            <a:endParaRPr 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3048000" y="5410200"/>
            <a:ext cx="3124200" cy="14478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sz="2000" dirty="0"/>
              <a:t>Output:</a:t>
            </a:r>
            <a:endParaRPr lang="en-US" sz="2000" dirty="0"/>
          </a:p>
          <a:p>
            <a:r>
              <a:rPr lang="en-US" sz="2000" dirty="0"/>
              <a:t>0</a:t>
            </a:r>
            <a:endParaRPr lang="en-US" sz="2000" dirty="0"/>
          </a:p>
          <a:p>
            <a:r>
              <a:rPr lang="en-US" sz="2000" dirty="0"/>
              <a:t>1</a:t>
            </a:r>
            <a:endParaRPr lang="en-US" sz="2000" dirty="0"/>
          </a:p>
          <a:p>
            <a:r>
              <a:rPr lang="en-US" sz="2000" dirty="0"/>
              <a:t>5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noOfStudents is accessible outside the class</a:t>
            </a:r>
            <a:endParaRPr lang="en-US"/>
          </a:p>
          <a:p>
            <a:r>
              <a:rPr lang="en-US"/>
              <a:t>Bad design as the local data member is kept public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</a:rPr>
              <a:t>Example – Ali is a Tangible Object</a:t>
            </a:r>
            <a:endParaRPr lang="en-US" sz="4000">
              <a:latin typeface="Times New Roman" panose="02020603050405020304" pitchFamily="18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State (attributes)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Name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Age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behavior (operations)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Walks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Eats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Identity</a:t>
            </a:r>
            <a:endParaRPr lang="en-US">
              <a:latin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</a:rPr>
              <a:t>His name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 Function</a:t>
            </a:r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FontTx/>
              <a:buNone/>
            </a:pPr>
            <a:r>
              <a:rPr lang="en-US" sz="3200" b="1"/>
              <a:t>Definition:</a:t>
            </a:r>
            <a:endParaRPr lang="en-US" sz="3200" b="1"/>
          </a:p>
          <a:p>
            <a:pPr marL="0" indent="0" algn="just">
              <a:buFontTx/>
              <a:buNone/>
            </a:pPr>
            <a:r>
              <a:rPr lang="en-US" sz="3200"/>
              <a:t>“The function that needs access to the members of a class, yet does not need to be invoked by a particular object, is called static member function”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 Function</a:t>
            </a:r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They are used to access static data members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Access mechanism for static member functions is same as that of static data members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They cannot access any non-static members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class Student{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</a:rPr>
              <a:t>private static </a:t>
            </a: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noOfStudents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rollNo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public static </a:t>
            </a: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getTotalStudent</a:t>
            </a:r>
            <a:r>
              <a:rPr lang="en-US" sz="2000" b="1" dirty="0">
                <a:latin typeface="Courier New" panose="02070309020205020404" pitchFamily="49" charset="0"/>
              </a:rPr>
              <a:t>(){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return </a:t>
            </a:r>
            <a:r>
              <a:rPr lang="en-US" sz="2000" b="1" dirty="0" err="1">
                <a:latin typeface="Courier New" panose="02070309020205020404" pitchFamily="49" charset="0"/>
              </a:rPr>
              <a:t>noOfStudents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}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Class Display{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public static void main(String [] </a:t>
            </a:r>
            <a:r>
              <a:rPr lang="en-US" sz="2000" b="1" dirty="0" err="1" smtClean="0">
                <a:latin typeface="Courier New" panose="02070309020205020404" pitchFamily="49" charset="0"/>
              </a:rPr>
              <a:t>args</a:t>
            </a:r>
            <a:r>
              <a:rPr lang="en-US" sz="2000" b="1" dirty="0" smtClean="0">
                <a:latin typeface="Courier New" panose="02070309020205020404" pitchFamily="49" charset="0"/>
              </a:rPr>
              <a:t>){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</a:rPr>
              <a:t>Student.getTotalStudents</a:t>
            </a:r>
            <a:r>
              <a:rPr lang="en-US" sz="2000" b="1" dirty="0">
                <a:latin typeface="Courier New" panose="02070309020205020404" pitchFamily="49" charset="0"/>
              </a:rPr>
              <a:t>();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Accessing non static </a:t>
            </a:r>
            <a:r>
              <a:rPr lang="en-US" sz="3600" b="1" dirty="0" smtClean="0"/>
              <a:t>data members</a:t>
            </a:r>
            <a:endParaRPr lang="en-US" sz="3600" b="1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static </a:t>
            </a: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getTotalStudents</a:t>
            </a:r>
            <a:r>
              <a:rPr lang="en-US" sz="2000" b="1" dirty="0">
                <a:latin typeface="Courier New" panose="02070309020205020404" pitchFamily="49" charset="0"/>
              </a:rPr>
              <a:t>(){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return </a:t>
            </a:r>
            <a:r>
              <a:rPr lang="en-US" sz="2400" b="1" dirty="0" err="1">
                <a:latin typeface="Courier New" panose="02070309020205020404" pitchFamily="49" charset="0"/>
              </a:rPr>
              <a:t>rollNo</a:t>
            </a:r>
            <a:r>
              <a:rPr lang="en-US" sz="2400" b="1" dirty="0">
                <a:latin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………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public static void main(String [] </a:t>
            </a:r>
            <a:r>
              <a:rPr lang="en-US" sz="2000" b="1" dirty="0" err="1" smtClean="0">
                <a:latin typeface="Courier New" panose="02070309020205020404" pitchFamily="49" charset="0"/>
              </a:rPr>
              <a:t>args</a:t>
            </a:r>
            <a:r>
              <a:rPr lang="en-US" sz="2000" b="1" dirty="0" smtClean="0">
                <a:latin typeface="Courier New" panose="02070309020205020404" pitchFamily="49" charset="0"/>
              </a:rPr>
              <a:t>){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= </a:t>
            </a:r>
            <a:r>
              <a:rPr lang="en-US" sz="2400" b="1" dirty="0" err="1" smtClean="0">
                <a:latin typeface="Courier New" panose="02070309020205020404" pitchFamily="49" charset="0"/>
              </a:rPr>
              <a:t>Student.getTotalStudents</a:t>
            </a:r>
            <a:r>
              <a:rPr lang="en-US" sz="2400" b="1" dirty="0">
                <a:latin typeface="Courier New" panose="02070309020205020404" pitchFamily="49" charset="0"/>
              </a:rPr>
              <a:t>();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/*Error: </a:t>
            </a:r>
            <a:r>
              <a:rPr lang="en-US" sz="2400" b="1" dirty="0" smtClean="0">
                <a:latin typeface="Courier New" panose="02070309020205020404" pitchFamily="49" charset="0"/>
              </a:rPr>
              <a:t>*/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Final </a:t>
            </a:r>
            <a:endParaRPr lang="en-US" sz="600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5181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‘</a:t>
            </a:r>
            <a:r>
              <a:rPr lang="en-US" sz="2400" b="1">
                <a:latin typeface="Times New Roman" panose="02020603050405020304" pitchFamily="18" charset="0"/>
              </a:rPr>
              <a:t>Final’</a:t>
            </a:r>
            <a:r>
              <a:rPr lang="en-US" sz="2400">
                <a:latin typeface="Times New Roman" panose="02020603050405020304" pitchFamily="18" charset="0"/>
              </a:rPr>
              <a:t> modifier when used with :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2667000"/>
            <a:ext cx="1981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62000" y="4572000"/>
            <a:ext cx="1981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62000" y="3581400"/>
            <a:ext cx="1981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14400" y="2743200"/>
            <a:ext cx="2819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Variable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914400" y="3657600"/>
            <a:ext cx="1600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Method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914400" y="4648200"/>
            <a:ext cx="1600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Class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124200" y="2743200"/>
            <a:ext cx="5181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048000" y="2590800"/>
            <a:ext cx="54864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Indicates that once a value is assigned, it cannot be changed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124200" y="3505200"/>
            <a:ext cx="54864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Indicates that method body cannot be overridden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124200" y="4495800"/>
            <a:ext cx="51816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Indicates that this class cannot be inherited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Native</a:t>
            </a:r>
            <a:endParaRPr lang="en-US" sz="4800"/>
          </a:p>
        </p:txBody>
      </p:sp>
      <p:sp>
        <p:nvSpPr>
          <p:cNvPr id="17506" name="Rectangle 98"/>
          <p:cNvSpPr>
            <a:spLocks noChangeArrowheads="1"/>
          </p:cNvSpPr>
          <p:nvPr/>
        </p:nvSpPr>
        <p:spPr bwMode="auto">
          <a:xfrm>
            <a:off x="533400" y="2286000"/>
            <a:ext cx="78486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’ modifier indicates that a method body has been written in a language other than Java, like C or C++</a:t>
            </a:r>
            <a:endParaRPr lang="en-US" sz="3200">
              <a:latin typeface="Times New Roman" panose="02020603050405020304" pitchFamily="18" charset="0"/>
            </a:endParaRPr>
          </a:p>
        </p:txBody>
      </p:sp>
      <p:sp>
        <p:nvSpPr>
          <p:cNvPr id="17507" name="Rectangle 99"/>
          <p:cNvSpPr>
            <a:spLocks noChangeArrowheads="1"/>
          </p:cNvSpPr>
          <p:nvPr/>
        </p:nvSpPr>
        <p:spPr bwMode="auto">
          <a:xfrm>
            <a:off x="228600" y="4114800"/>
            <a:ext cx="9144000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native 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codeSomeWhere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 / C++ Code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14400" y="2165350"/>
            <a:ext cx="7467600" cy="4387850"/>
            <a:chOff x="-3" y="-3"/>
            <a:chExt cx="3894" cy="276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0" y="0"/>
              <a:ext cx="3888" cy="2758"/>
              <a:chOff x="0" y="0"/>
              <a:chExt cx="3888" cy="2758"/>
            </a:xfrm>
          </p:grpSpPr>
          <p:grpSp>
            <p:nvGrpSpPr>
              <p:cNvPr id="4" name="Group 4"/>
              <p:cNvGrpSpPr/>
              <p:nvPr/>
            </p:nvGrpSpPr>
            <p:grpSpPr bwMode="auto">
              <a:xfrm>
                <a:off x="0" y="0"/>
                <a:ext cx="972" cy="394"/>
                <a:chOff x="0" y="0"/>
                <a:chExt cx="972" cy="394"/>
              </a:xfrm>
            </p:grpSpPr>
            <p:sp>
              <p:nvSpPr>
                <p:cNvPr id="26629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72" cy="394"/>
                </a:xfrm>
                <a:prstGeom prst="rect">
                  <a:avLst/>
                </a:prstGeom>
                <a:solidFill>
                  <a:srgbClr val="E0E0E0"/>
                </a:solidFill>
                <a:ln w="9525">
                  <a:noFill/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" name="Group 6"/>
                <p:cNvGrpSpPr/>
                <p:nvPr/>
              </p:nvGrpSpPr>
              <p:grpSpPr bwMode="auto">
                <a:xfrm>
                  <a:off x="0" y="0"/>
                  <a:ext cx="972" cy="394"/>
                  <a:chOff x="0" y="0"/>
                  <a:chExt cx="972" cy="394"/>
                </a:xfrm>
              </p:grpSpPr>
              <p:sp>
                <p:nvSpPr>
                  <p:cNvPr id="2663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886" cy="394"/>
                  </a:xfrm>
                  <a:prstGeom prst="rect">
                    <a:avLst/>
                  </a:prstGeom>
                  <a:solidFill>
                    <a:srgbClr val="E0E0E0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algn="just"/>
                    <a: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Modifier</a:t>
                    </a:r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3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72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9"/>
              <p:cNvGrpSpPr/>
              <p:nvPr/>
            </p:nvGrpSpPr>
            <p:grpSpPr bwMode="auto">
              <a:xfrm>
                <a:off x="972" y="0"/>
                <a:ext cx="972" cy="394"/>
                <a:chOff x="972" y="0"/>
                <a:chExt cx="972" cy="394"/>
              </a:xfrm>
            </p:grpSpPr>
            <p:sp>
              <p:nvSpPr>
                <p:cNvPr id="26634" name="Rectangle 10"/>
                <p:cNvSpPr>
                  <a:spLocks noChangeArrowheads="1"/>
                </p:cNvSpPr>
                <p:nvPr/>
              </p:nvSpPr>
              <p:spPr bwMode="auto">
                <a:xfrm>
                  <a:off x="972" y="0"/>
                  <a:ext cx="972" cy="394"/>
                </a:xfrm>
                <a:prstGeom prst="rect">
                  <a:avLst/>
                </a:prstGeom>
                <a:solidFill>
                  <a:srgbClr val="E0E0E0"/>
                </a:solidFill>
                <a:ln w="9525">
                  <a:noFill/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7" name="Group 11"/>
                <p:cNvGrpSpPr/>
                <p:nvPr/>
              </p:nvGrpSpPr>
              <p:grpSpPr bwMode="auto">
                <a:xfrm>
                  <a:off x="972" y="0"/>
                  <a:ext cx="972" cy="394"/>
                  <a:chOff x="972" y="0"/>
                  <a:chExt cx="972" cy="394"/>
                </a:xfrm>
              </p:grpSpPr>
              <p:sp>
                <p:nvSpPr>
                  <p:cNvPr id="266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015" y="0"/>
                    <a:ext cx="886" cy="394"/>
                  </a:xfrm>
                  <a:prstGeom prst="rect">
                    <a:avLst/>
                  </a:prstGeom>
                  <a:solidFill>
                    <a:srgbClr val="E0E0E0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Method</a:t>
                    </a:r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eaLnBrk="0" hangingPunct="0"/>
                    <a:endParaRPr 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3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972" y="0"/>
                    <a:ext cx="972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4"/>
              <p:cNvGrpSpPr/>
              <p:nvPr/>
            </p:nvGrpSpPr>
            <p:grpSpPr bwMode="auto">
              <a:xfrm>
                <a:off x="1944" y="0"/>
                <a:ext cx="972" cy="394"/>
                <a:chOff x="1944" y="0"/>
                <a:chExt cx="972" cy="394"/>
              </a:xfrm>
            </p:grpSpPr>
            <p:sp>
              <p:nvSpPr>
                <p:cNvPr id="26639" name="Rectangle 15"/>
                <p:cNvSpPr>
                  <a:spLocks noChangeArrowheads="1"/>
                </p:cNvSpPr>
                <p:nvPr/>
              </p:nvSpPr>
              <p:spPr bwMode="auto">
                <a:xfrm>
                  <a:off x="1944" y="0"/>
                  <a:ext cx="972" cy="394"/>
                </a:xfrm>
                <a:prstGeom prst="rect">
                  <a:avLst/>
                </a:prstGeom>
                <a:solidFill>
                  <a:srgbClr val="E0E0E0"/>
                </a:solidFill>
                <a:ln w="9525">
                  <a:noFill/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9" name="Group 16"/>
                <p:cNvGrpSpPr/>
                <p:nvPr/>
              </p:nvGrpSpPr>
              <p:grpSpPr bwMode="auto">
                <a:xfrm>
                  <a:off x="1944" y="0"/>
                  <a:ext cx="972" cy="394"/>
                  <a:chOff x="1944" y="0"/>
                  <a:chExt cx="972" cy="394"/>
                </a:xfrm>
              </p:grpSpPr>
              <p:sp>
                <p:nvSpPr>
                  <p:cNvPr id="2664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987" y="0"/>
                    <a:ext cx="886" cy="394"/>
                  </a:xfrm>
                  <a:prstGeom prst="rect">
                    <a:avLst/>
                  </a:prstGeom>
                  <a:solidFill>
                    <a:srgbClr val="E0E0E0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Variable</a:t>
                    </a:r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eaLnBrk="0" hangingPunct="0"/>
                    <a:endParaRPr 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4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44" y="0"/>
                    <a:ext cx="972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9"/>
              <p:cNvGrpSpPr/>
              <p:nvPr/>
            </p:nvGrpSpPr>
            <p:grpSpPr bwMode="auto">
              <a:xfrm>
                <a:off x="2916" y="0"/>
                <a:ext cx="972" cy="394"/>
                <a:chOff x="2916" y="0"/>
                <a:chExt cx="972" cy="394"/>
              </a:xfrm>
            </p:grpSpPr>
            <p:sp>
              <p:nvSpPr>
                <p:cNvPr id="26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2916" y="0"/>
                  <a:ext cx="972" cy="394"/>
                </a:xfrm>
                <a:prstGeom prst="rect">
                  <a:avLst/>
                </a:prstGeom>
                <a:solidFill>
                  <a:srgbClr val="E0E0E0"/>
                </a:solidFill>
                <a:ln w="9525">
                  <a:noFill/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" name="Group 21"/>
                <p:cNvGrpSpPr/>
                <p:nvPr/>
              </p:nvGrpSpPr>
              <p:grpSpPr bwMode="auto">
                <a:xfrm>
                  <a:off x="2916" y="0"/>
                  <a:ext cx="972" cy="394"/>
                  <a:chOff x="2916" y="0"/>
                  <a:chExt cx="972" cy="394"/>
                </a:xfrm>
              </p:grpSpPr>
              <p:sp>
                <p:nvSpPr>
                  <p:cNvPr id="2664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959" y="0"/>
                    <a:ext cx="886" cy="394"/>
                  </a:xfrm>
                  <a:prstGeom prst="rect">
                    <a:avLst/>
                  </a:prstGeom>
                  <a:solidFill>
                    <a:srgbClr val="E0E0E0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Class</a:t>
                    </a:r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eaLnBrk="0" hangingPunct="0"/>
                    <a:endParaRPr 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16" y="0"/>
                    <a:ext cx="972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4"/>
              <p:cNvGrpSpPr/>
              <p:nvPr/>
            </p:nvGrpSpPr>
            <p:grpSpPr bwMode="auto">
              <a:xfrm>
                <a:off x="0" y="394"/>
                <a:ext cx="972" cy="394"/>
                <a:chOff x="0" y="394"/>
                <a:chExt cx="972" cy="394"/>
              </a:xfrm>
            </p:grpSpPr>
            <p:sp>
              <p:nvSpPr>
                <p:cNvPr id="2664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 bwMode="auto">
              <a:xfrm>
                <a:off x="972" y="394"/>
                <a:ext cx="972" cy="394"/>
                <a:chOff x="972" y="394"/>
                <a:chExt cx="972" cy="394"/>
              </a:xfrm>
            </p:grpSpPr>
            <p:sp>
              <p:nvSpPr>
                <p:cNvPr id="26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1015" y="39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3" name="Rectangle 29"/>
                <p:cNvSpPr>
                  <a:spLocks noChangeArrowheads="1"/>
                </p:cNvSpPr>
                <p:nvPr/>
              </p:nvSpPr>
              <p:spPr bwMode="auto">
                <a:xfrm>
                  <a:off x="972" y="39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0"/>
              <p:cNvGrpSpPr/>
              <p:nvPr/>
            </p:nvGrpSpPr>
            <p:grpSpPr bwMode="auto">
              <a:xfrm>
                <a:off x="1944" y="394"/>
                <a:ext cx="972" cy="394"/>
                <a:chOff x="1944" y="394"/>
                <a:chExt cx="972" cy="394"/>
              </a:xfrm>
            </p:grpSpPr>
            <p:sp>
              <p:nvSpPr>
                <p:cNvPr id="266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987" y="39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944" y="39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3"/>
              <p:cNvGrpSpPr/>
              <p:nvPr/>
            </p:nvGrpSpPr>
            <p:grpSpPr bwMode="auto">
              <a:xfrm>
                <a:off x="2916" y="394"/>
                <a:ext cx="972" cy="394"/>
                <a:chOff x="2916" y="394"/>
                <a:chExt cx="972" cy="394"/>
              </a:xfrm>
            </p:grpSpPr>
            <p:sp>
              <p:nvSpPr>
                <p:cNvPr id="26658" name="Rectangle 34"/>
                <p:cNvSpPr>
                  <a:spLocks noChangeArrowheads="1"/>
                </p:cNvSpPr>
                <p:nvPr/>
              </p:nvSpPr>
              <p:spPr bwMode="auto">
                <a:xfrm>
                  <a:off x="2959" y="39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9" name="Rectangle 35"/>
                <p:cNvSpPr>
                  <a:spLocks noChangeArrowheads="1"/>
                </p:cNvSpPr>
                <p:nvPr/>
              </p:nvSpPr>
              <p:spPr bwMode="auto">
                <a:xfrm>
                  <a:off x="2916" y="39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6"/>
              <p:cNvGrpSpPr/>
              <p:nvPr/>
            </p:nvGrpSpPr>
            <p:grpSpPr bwMode="auto">
              <a:xfrm>
                <a:off x="0" y="788"/>
                <a:ext cx="972" cy="394"/>
                <a:chOff x="0" y="788"/>
                <a:chExt cx="972" cy="394"/>
              </a:xfrm>
            </p:grpSpPr>
            <p:sp>
              <p:nvSpPr>
                <p:cNvPr id="2666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788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Private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788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39"/>
              <p:cNvGrpSpPr/>
              <p:nvPr/>
            </p:nvGrpSpPr>
            <p:grpSpPr bwMode="auto">
              <a:xfrm>
                <a:off x="972" y="788"/>
                <a:ext cx="972" cy="394"/>
                <a:chOff x="972" y="788"/>
                <a:chExt cx="972" cy="394"/>
              </a:xfrm>
            </p:grpSpPr>
            <p:sp>
              <p:nvSpPr>
                <p:cNvPr id="26664" name="Rectangle 40"/>
                <p:cNvSpPr>
                  <a:spLocks noChangeArrowheads="1"/>
                </p:cNvSpPr>
                <p:nvPr/>
              </p:nvSpPr>
              <p:spPr bwMode="auto">
                <a:xfrm>
                  <a:off x="1015" y="788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5" name="Rectangle 41"/>
                <p:cNvSpPr>
                  <a:spLocks noChangeArrowheads="1"/>
                </p:cNvSpPr>
                <p:nvPr/>
              </p:nvSpPr>
              <p:spPr bwMode="auto">
                <a:xfrm>
                  <a:off x="972" y="788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2"/>
              <p:cNvGrpSpPr/>
              <p:nvPr/>
            </p:nvGrpSpPr>
            <p:grpSpPr bwMode="auto">
              <a:xfrm>
                <a:off x="1944" y="788"/>
                <a:ext cx="972" cy="394"/>
                <a:chOff x="1944" y="788"/>
                <a:chExt cx="972" cy="394"/>
              </a:xfrm>
            </p:grpSpPr>
            <p:sp>
              <p:nvSpPr>
                <p:cNvPr id="26667" name="Rectangle 43"/>
                <p:cNvSpPr>
                  <a:spLocks noChangeArrowheads="1"/>
                </p:cNvSpPr>
                <p:nvPr/>
              </p:nvSpPr>
              <p:spPr bwMode="auto">
                <a:xfrm>
                  <a:off x="1987" y="788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8" name="Rectangle 44"/>
                <p:cNvSpPr>
                  <a:spLocks noChangeArrowheads="1"/>
                </p:cNvSpPr>
                <p:nvPr/>
              </p:nvSpPr>
              <p:spPr bwMode="auto">
                <a:xfrm>
                  <a:off x="1944" y="788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5"/>
              <p:cNvGrpSpPr/>
              <p:nvPr/>
            </p:nvGrpSpPr>
            <p:grpSpPr bwMode="auto">
              <a:xfrm>
                <a:off x="2916" y="788"/>
                <a:ext cx="972" cy="394"/>
                <a:chOff x="2916" y="788"/>
                <a:chExt cx="972" cy="394"/>
              </a:xfrm>
            </p:grpSpPr>
            <p:sp>
              <p:nvSpPr>
                <p:cNvPr id="266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959" y="788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Yes(Nested Classes)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1" name="Rectangle 47"/>
                <p:cNvSpPr>
                  <a:spLocks noChangeArrowheads="1"/>
                </p:cNvSpPr>
                <p:nvPr/>
              </p:nvSpPr>
              <p:spPr bwMode="auto">
                <a:xfrm>
                  <a:off x="2916" y="788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8"/>
              <p:cNvGrpSpPr/>
              <p:nvPr/>
            </p:nvGrpSpPr>
            <p:grpSpPr bwMode="auto">
              <a:xfrm>
                <a:off x="0" y="1182"/>
                <a:ext cx="972" cy="394"/>
                <a:chOff x="0" y="1182"/>
                <a:chExt cx="972" cy="394"/>
              </a:xfrm>
            </p:grpSpPr>
            <p:sp>
              <p:nvSpPr>
                <p:cNvPr id="2667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1182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Protected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1182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1"/>
              <p:cNvGrpSpPr/>
              <p:nvPr/>
            </p:nvGrpSpPr>
            <p:grpSpPr bwMode="auto">
              <a:xfrm>
                <a:off x="972" y="1182"/>
                <a:ext cx="972" cy="394"/>
                <a:chOff x="972" y="1182"/>
                <a:chExt cx="972" cy="394"/>
              </a:xfrm>
            </p:grpSpPr>
            <p:sp>
              <p:nvSpPr>
                <p:cNvPr id="26676" name="Rectangle 52"/>
                <p:cNvSpPr>
                  <a:spLocks noChangeArrowheads="1"/>
                </p:cNvSpPr>
                <p:nvPr/>
              </p:nvSpPr>
              <p:spPr bwMode="auto">
                <a:xfrm>
                  <a:off x="1015" y="1182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7" name="Rectangle 53"/>
                <p:cNvSpPr>
                  <a:spLocks noChangeArrowheads="1"/>
                </p:cNvSpPr>
                <p:nvPr/>
              </p:nvSpPr>
              <p:spPr bwMode="auto">
                <a:xfrm>
                  <a:off x="972" y="1182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4"/>
              <p:cNvGrpSpPr/>
              <p:nvPr/>
            </p:nvGrpSpPr>
            <p:grpSpPr bwMode="auto">
              <a:xfrm>
                <a:off x="1944" y="1182"/>
                <a:ext cx="972" cy="394"/>
                <a:chOff x="1944" y="1182"/>
                <a:chExt cx="972" cy="394"/>
              </a:xfrm>
            </p:grpSpPr>
            <p:sp>
              <p:nvSpPr>
                <p:cNvPr id="26679" name="Rectangle 55"/>
                <p:cNvSpPr>
                  <a:spLocks noChangeArrowheads="1"/>
                </p:cNvSpPr>
                <p:nvPr/>
              </p:nvSpPr>
              <p:spPr bwMode="auto">
                <a:xfrm>
                  <a:off x="1987" y="1182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0" name="Rectangle 56"/>
                <p:cNvSpPr>
                  <a:spLocks noChangeArrowheads="1"/>
                </p:cNvSpPr>
                <p:nvPr/>
              </p:nvSpPr>
              <p:spPr bwMode="auto">
                <a:xfrm>
                  <a:off x="1944" y="1182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57"/>
              <p:cNvGrpSpPr/>
              <p:nvPr/>
            </p:nvGrpSpPr>
            <p:grpSpPr bwMode="auto">
              <a:xfrm>
                <a:off x="2916" y="1182"/>
                <a:ext cx="972" cy="394"/>
                <a:chOff x="2916" y="1182"/>
                <a:chExt cx="972" cy="394"/>
              </a:xfrm>
            </p:grpSpPr>
            <p:sp>
              <p:nvSpPr>
                <p:cNvPr id="26682" name="Rectangle 58"/>
                <p:cNvSpPr>
                  <a:spLocks noChangeArrowheads="1"/>
                </p:cNvSpPr>
                <p:nvPr/>
              </p:nvSpPr>
              <p:spPr bwMode="auto">
                <a:xfrm>
                  <a:off x="2959" y="1182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Yes(Nested Classes)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3" name="Rectangle 59"/>
                <p:cNvSpPr>
                  <a:spLocks noChangeArrowheads="1"/>
                </p:cNvSpPr>
                <p:nvPr/>
              </p:nvSpPr>
              <p:spPr bwMode="auto">
                <a:xfrm>
                  <a:off x="2916" y="1182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0"/>
              <p:cNvGrpSpPr/>
              <p:nvPr/>
            </p:nvGrpSpPr>
            <p:grpSpPr bwMode="auto">
              <a:xfrm>
                <a:off x="0" y="1576"/>
                <a:ext cx="972" cy="394"/>
                <a:chOff x="0" y="1576"/>
                <a:chExt cx="972" cy="394"/>
              </a:xfrm>
            </p:grpSpPr>
            <p:sp>
              <p:nvSpPr>
                <p:cNvPr id="2668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1576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Abstract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6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1576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3"/>
              <p:cNvGrpSpPr/>
              <p:nvPr/>
            </p:nvGrpSpPr>
            <p:grpSpPr bwMode="auto">
              <a:xfrm>
                <a:off x="972" y="1576"/>
                <a:ext cx="972" cy="394"/>
                <a:chOff x="972" y="1576"/>
                <a:chExt cx="972" cy="394"/>
              </a:xfrm>
            </p:grpSpPr>
            <p:sp>
              <p:nvSpPr>
                <p:cNvPr id="26688" name="Rectangle 64"/>
                <p:cNvSpPr>
                  <a:spLocks noChangeArrowheads="1"/>
                </p:cNvSpPr>
                <p:nvPr/>
              </p:nvSpPr>
              <p:spPr bwMode="auto">
                <a:xfrm>
                  <a:off x="1015" y="1576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9" name="Rectangle 65"/>
                <p:cNvSpPr>
                  <a:spLocks noChangeArrowheads="1"/>
                </p:cNvSpPr>
                <p:nvPr/>
              </p:nvSpPr>
              <p:spPr bwMode="auto">
                <a:xfrm>
                  <a:off x="972" y="1576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6"/>
              <p:cNvGrpSpPr/>
              <p:nvPr/>
            </p:nvGrpSpPr>
            <p:grpSpPr bwMode="auto">
              <a:xfrm>
                <a:off x="1944" y="1576"/>
                <a:ext cx="972" cy="394"/>
                <a:chOff x="1944" y="1576"/>
                <a:chExt cx="972" cy="394"/>
              </a:xfrm>
            </p:grpSpPr>
            <p:sp>
              <p:nvSpPr>
                <p:cNvPr id="26691" name="Rectangle 67"/>
                <p:cNvSpPr>
                  <a:spLocks noChangeArrowheads="1"/>
                </p:cNvSpPr>
                <p:nvPr/>
              </p:nvSpPr>
              <p:spPr bwMode="auto">
                <a:xfrm>
                  <a:off x="1987" y="1576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2" name="Rectangle 68"/>
                <p:cNvSpPr>
                  <a:spLocks noChangeArrowheads="1"/>
                </p:cNvSpPr>
                <p:nvPr/>
              </p:nvSpPr>
              <p:spPr bwMode="auto">
                <a:xfrm>
                  <a:off x="1944" y="1576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69"/>
              <p:cNvGrpSpPr/>
              <p:nvPr/>
            </p:nvGrpSpPr>
            <p:grpSpPr bwMode="auto">
              <a:xfrm>
                <a:off x="2916" y="1576"/>
                <a:ext cx="972" cy="394"/>
                <a:chOff x="2916" y="1576"/>
                <a:chExt cx="972" cy="394"/>
              </a:xfrm>
            </p:grpSpPr>
            <p:sp>
              <p:nvSpPr>
                <p:cNvPr id="26694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9" y="1576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5" name="Rectangle 71"/>
                <p:cNvSpPr>
                  <a:spLocks noChangeArrowheads="1"/>
                </p:cNvSpPr>
                <p:nvPr/>
              </p:nvSpPr>
              <p:spPr bwMode="auto">
                <a:xfrm>
                  <a:off x="2916" y="1576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72"/>
              <p:cNvGrpSpPr/>
              <p:nvPr/>
            </p:nvGrpSpPr>
            <p:grpSpPr bwMode="auto">
              <a:xfrm>
                <a:off x="0" y="1970"/>
                <a:ext cx="972" cy="394"/>
                <a:chOff x="0" y="1970"/>
                <a:chExt cx="972" cy="394"/>
              </a:xfrm>
            </p:grpSpPr>
            <p:sp>
              <p:nvSpPr>
                <p:cNvPr id="26697" name="Rectangle 73"/>
                <p:cNvSpPr>
                  <a:spLocks noChangeArrowheads="1"/>
                </p:cNvSpPr>
                <p:nvPr/>
              </p:nvSpPr>
              <p:spPr bwMode="auto">
                <a:xfrm>
                  <a:off x="43" y="1970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Final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8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1970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75"/>
              <p:cNvGrpSpPr/>
              <p:nvPr/>
            </p:nvGrpSpPr>
            <p:grpSpPr bwMode="auto">
              <a:xfrm>
                <a:off x="972" y="1970"/>
                <a:ext cx="972" cy="394"/>
                <a:chOff x="972" y="1970"/>
                <a:chExt cx="972" cy="394"/>
              </a:xfrm>
            </p:grpSpPr>
            <p:sp>
              <p:nvSpPr>
                <p:cNvPr id="26700" name="Rectangle 76"/>
                <p:cNvSpPr>
                  <a:spLocks noChangeArrowheads="1"/>
                </p:cNvSpPr>
                <p:nvPr/>
              </p:nvSpPr>
              <p:spPr bwMode="auto">
                <a:xfrm>
                  <a:off x="1015" y="1970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1" name="Rectangle 77"/>
                <p:cNvSpPr>
                  <a:spLocks noChangeArrowheads="1"/>
                </p:cNvSpPr>
                <p:nvPr/>
              </p:nvSpPr>
              <p:spPr bwMode="auto">
                <a:xfrm>
                  <a:off x="972" y="1970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78"/>
              <p:cNvGrpSpPr/>
              <p:nvPr/>
            </p:nvGrpSpPr>
            <p:grpSpPr bwMode="auto">
              <a:xfrm>
                <a:off x="1944" y="1970"/>
                <a:ext cx="972" cy="394"/>
                <a:chOff x="1944" y="1970"/>
                <a:chExt cx="972" cy="394"/>
              </a:xfrm>
            </p:grpSpPr>
            <p:sp>
              <p:nvSpPr>
                <p:cNvPr id="26703" name="Rectangle 79"/>
                <p:cNvSpPr>
                  <a:spLocks noChangeArrowheads="1"/>
                </p:cNvSpPr>
                <p:nvPr/>
              </p:nvSpPr>
              <p:spPr bwMode="auto">
                <a:xfrm>
                  <a:off x="1987" y="1970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4" name="Rectangle 80"/>
                <p:cNvSpPr>
                  <a:spLocks noChangeArrowheads="1"/>
                </p:cNvSpPr>
                <p:nvPr/>
              </p:nvSpPr>
              <p:spPr bwMode="auto">
                <a:xfrm>
                  <a:off x="1944" y="1970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 bwMode="auto">
              <a:xfrm>
                <a:off x="2916" y="1970"/>
                <a:ext cx="972" cy="394"/>
                <a:chOff x="2916" y="1970"/>
                <a:chExt cx="972" cy="394"/>
              </a:xfrm>
            </p:grpSpPr>
            <p:sp>
              <p:nvSpPr>
                <p:cNvPr id="2670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59" y="1970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7" name="Rectangle 83"/>
                <p:cNvSpPr>
                  <a:spLocks noChangeArrowheads="1"/>
                </p:cNvSpPr>
                <p:nvPr/>
              </p:nvSpPr>
              <p:spPr bwMode="auto">
                <a:xfrm>
                  <a:off x="2916" y="1970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657" name="Group 84"/>
              <p:cNvGrpSpPr/>
              <p:nvPr/>
            </p:nvGrpSpPr>
            <p:grpSpPr bwMode="auto">
              <a:xfrm>
                <a:off x="0" y="2364"/>
                <a:ext cx="972" cy="394"/>
                <a:chOff x="0" y="2364"/>
                <a:chExt cx="972" cy="394"/>
              </a:xfrm>
            </p:grpSpPr>
            <p:sp>
              <p:nvSpPr>
                <p:cNvPr id="26709" name="Rectangle 85"/>
                <p:cNvSpPr>
                  <a:spLocks noChangeArrowheads="1"/>
                </p:cNvSpPr>
                <p:nvPr/>
              </p:nvSpPr>
              <p:spPr bwMode="auto">
                <a:xfrm>
                  <a:off x="43" y="236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Native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0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236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660" name="Group 87"/>
              <p:cNvGrpSpPr/>
              <p:nvPr/>
            </p:nvGrpSpPr>
            <p:grpSpPr bwMode="auto">
              <a:xfrm>
                <a:off x="972" y="2364"/>
                <a:ext cx="972" cy="394"/>
                <a:chOff x="972" y="2364"/>
                <a:chExt cx="972" cy="394"/>
              </a:xfrm>
            </p:grpSpPr>
            <p:sp>
              <p:nvSpPr>
                <p:cNvPr id="26712" name="Rectangle 88"/>
                <p:cNvSpPr>
                  <a:spLocks noChangeArrowheads="1"/>
                </p:cNvSpPr>
                <p:nvPr/>
              </p:nvSpPr>
              <p:spPr bwMode="auto">
                <a:xfrm>
                  <a:off x="1015" y="236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3" name="Rectangle 89"/>
                <p:cNvSpPr>
                  <a:spLocks noChangeArrowheads="1"/>
                </p:cNvSpPr>
                <p:nvPr/>
              </p:nvSpPr>
              <p:spPr bwMode="auto">
                <a:xfrm>
                  <a:off x="972" y="236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663" name="Group 90"/>
              <p:cNvGrpSpPr/>
              <p:nvPr/>
            </p:nvGrpSpPr>
            <p:grpSpPr bwMode="auto">
              <a:xfrm>
                <a:off x="1944" y="2364"/>
                <a:ext cx="972" cy="394"/>
                <a:chOff x="1944" y="2364"/>
                <a:chExt cx="972" cy="394"/>
              </a:xfrm>
            </p:grpSpPr>
            <p:sp>
              <p:nvSpPr>
                <p:cNvPr id="26715" name="Rectangle 91"/>
                <p:cNvSpPr>
                  <a:spLocks noChangeArrowheads="1"/>
                </p:cNvSpPr>
                <p:nvPr/>
              </p:nvSpPr>
              <p:spPr bwMode="auto">
                <a:xfrm>
                  <a:off x="1987" y="236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6" name="Rectangle 92"/>
                <p:cNvSpPr>
                  <a:spLocks noChangeArrowheads="1"/>
                </p:cNvSpPr>
                <p:nvPr/>
              </p:nvSpPr>
              <p:spPr bwMode="auto">
                <a:xfrm>
                  <a:off x="1944" y="236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666" name="Group 93"/>
              <p:cNvGrpSpPr/>
              <p:nvPr/>
            </p:nvGrpSpPr>
            <p:grpSpPr bwMode="auto">
              <a:xfrm>
                <a:off x="2916" y="2364"/>
                <a:ext cx="972" cy="394"/>
                <a:chOff x="2916" y="2364"/>
                <a:chExt cx="972" cy="394"/>
              </a:xfrm>
            </p:grpSpPr>
            <p:sp>
              <p:nvSpPr>
                <p:cNvPr id="26718" name="Rectangle 94"/>
                <p:cNvSpPr>
                  <a:spLocks noChangeArrowheads="1"/>
                </p:cNvSpPr>
                <p:nvPr/>
              </p:nvSpPr>
              <p:spPr bwMode="auto">
                <a:xfrm>
                  <a:off x="2959" y="2364"/>
                  <a:ext cx="886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16" y="2364"/>
                  <a:ext cx="972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6720" name="Rectangle 96"/>
            <p:cNvSpPr>
              <a:spLocks noChangeArrowheads="1"/>
            </p:cNvSpPr>
            <p:nvPr/>
          </p:nvSpPr>
          <p:spPr bwMode="auto">
            <a:xfrm>
              <a:off x="-3" y="-3"/>
              <a:ext cx="3894" cy="276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721" name="Rectangle 97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latin typeface="Impact" panose="020B0806030902050204" pitchFamily="34" charset="0"/>
              </a:rPr>
              <a:t>Modifiers Snap Shot</a:t>
            </a:r>
            <a:endParaRPr lang="en-US" sz="440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i="1" dirty="0">
                <a:latin typeface="Courier New" panose="02070309020205020404" pitchFamily="49" charset="0"/>
              </a:rPr>
              <a:t>this</a:t>
            </a:r>
            <a:r>
              <a:rPr lang="en-US" sz="6000" b="1" dirty="0"/>
              <a:t> </a:t>
            </a:r>
            <a:r>
              <a:rPr lang="en-US" sz="6000" b="1" dirty="0" smtClean="0"/>
              <a:t>Pointer</a:t>
            </a:r>
            <a:endParaRPr lang="en-US" sz="6000" b="1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</a:rPr>
              <a:t>class Student{</a:t>
            </a:r>
            <a:endParaRPr lang="en-US" sz="2000" b="1" dirty="0">
              <a:latin typeface="Courier New" panose="02070309020205020404" pitchFamily="49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</a:rPr>
              <a:t>private </a:t>
            </a: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rollNo</a:t>
            </a:r>
            <a:r>
              <a:rPr lang="en-US" sz="2000" b="1" dirty="0" smtClean="0">
                <a:latin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</a:rPr>
              <a:t>………</a:t>
            </a:r>
            <a:endParaRPr lang="en-US" sz="2000" b="1" dirty="0">
              <a:latin typeface="Courier New" panose="02070309020205020404" pitchFamily="49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public </a:t>
            </a: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getRollNo</a:t>
            </a:r>
            <a:r>
              <a:rPr lang="en-US" sz="2000" b="1" dirty="0" smtClean="0">
                <a:latin typeface="Courier New" panose="02070309020205020404" pitchFamily="49" charset="0"/>
              </a:rPr>
              <a:t>(){…}</a:t>
            </a:r>
            <a:endParaRPr lang="en-US" sz="2000" b="1" dirty="0">
              <a:latin typeface="Courier New" panose="02070309020205020404" pitchFamily="49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</a:rPr>
              <a:t>setRollNo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aRollNo</a:t>
            </a:r>
            <a:r>
              <a:rPr lang="en-US" sz="2000" b="1" dirty="0" smtClean="0">
                <a:latin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{…}</a:t>
            </a:r>
            <a:endParaRPr lang="en-US" sz="2000" b="1" dirty="0">
              <a:latin typeface="Courier New" panose="02070309020205020404" pitchFamily="49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 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utoUpdateAnimBg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>
                <a:latin typeface="Courier New" panose="02070309020205020404" pitchFamily="49" charset="0"/>
              </a:rPr>
              <a:t>this</a:t>
            </a:r>
            <a:r>
              <a:rPr lang="en-US" sz="6600" b="1"/>
              <a:t> Pointer</a:t>
            </a:r>
            <a:endParaRPr lang="en-US" sz="6600" b="1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 compiler reserves space for the functions defined in the class</a:t>
            </a:r>
            <a:endParaRPr lang="en-US" sz="3200" dirty="0"/>
          </a:p>
          <a:p>
            <a:pPr algn="just"/>
            <a:r>
              <a:rPr lang="en-US" sz="3200" dirty="0"/>
              <a:t>Space for data is not allocated (</a:t>
            </a:r>
            <a:r>
              <a:rPr lang="en-US" sz="3200" i="1" dirty="0"/>
              <a:t>since no object is yet created</a:t>
            </a:r>
            <a:r>
              <a:rPr lang="en-US" sz="3200" dirty="0"/>
              <a:t>)</a:t>
            </a:r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216068" name="Oval 4"/>
          <p:cNvSpPr>
            <a:spLocks noChangeArrowheads="1"/>
          </p:cNvSpPr>
          <p:nvPr/>
        </p:nvSpPr>
        <p:spPr bwMode="auto">
          <a:xfrm>
            <a:off x="2667000" y="4267200"/>
            <a:ext cx="3429000" cy="1676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1">
                <a:solidFill>
                  <a:srgbClr val="000000"/>
                </a:solidFill>
              </a:rPr>
              <a:t>Function Space</a:t>
            </a:r>
            <a:endParaRPr lang="en-US" sz="2400" b="1">
              <a:solidFill>
                <a:srgbClr val="000000"/>
              </a:solidFill>
            </a:endParaRPr>
          </a:p>
          <a:p>
            <a:pPr algn="ctr"/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</a:rPr>
              <a:t>getRollNo(), …</a:t>
            </a:r>
            <a:endParaRPr lang="en-US" sz="24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utoUpdateAnimBg="0" build="p"/>
      <p:bldP spid="216068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56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000" b="1" i="1">
                <a:latin typeface="Courier New" panose="02070309020205020404" pitchFamily="49" charset="0"/>
              </a:rPr>
              <a:t>this</a:t>
            </a:r>
            <a:r>
              <a:rPr lang="en-US" sz="8000" b="1"/>
              <a:t> Pointer</a:t>
            </a:r>
            <a:endParaRPr lang="en-US" sz="8000" b="1"/>
          </a:p>
        </p:txBody>
      </p:sp>
      <p:sp>
        <p:nvSpPr>
          <p:cNvPr id="2170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4000" b="1" dirty="0">
                <a:latin typeface="Courier New" panose="02070309020205020404" pitchFamily="49" charset="0"/>
              </a:rPr>
              <a:t>Student s</a:t>
            </a:r>
            <a:r>
              <a:rPr lang="en-US" sz="4000" b="1" i="1" dirty="0">
                <a:latin typeface="Courier New" panose="02070309020205020404" pitchFamily="49" charset="0"/>
              </a:rPr>
              <a:t>1</a:t>
            </a:r>
            <a:r>
              <a:rPr lang="en-US" sz="4000" b="1" dirty="0">
                <a:latin typeface="Courier New" panose="02070309020205020404" pitchFamily="49" charset="0"/>
              </a:rPr>
              <a:t>, </a:t>
            </a:r>
            <a:r>
              <a:rPr lang="en-US" sz="4000" b="1" i="1" dirty="0">
                <a:latin typeface="Courier New" panose="02070309020205020404" pitchFamily="49" charset="0"/>
              </a:rPr>
              <a:t>s2</a:t>
            </a:r>
            <a:r>
              <a:rPr lang="en-US" sz="4000" b="1" dirty="0">
                <a:latin typeface="Courier New" panose="02070309020205020404" pitchFamily="49" charset="0"/>
              </a:rPr>
              <a:t>, </a:t>
            </a:r>
            <a:r>
              <a:rPr lang="en-US" sz="4000" b="1" i="1" dirty="0">
                <a:latin typeface="Courier New" panose="02070309020205020404" pitchFamily="49" charset="0"/>
              </a:rPr>
              <a:t>s3</a:t>
            </a:r>
            <a:r>
              <a:rPr lang="en-US" sz="4000" b="1" dirty="0">
                <a:latin typeface="Courier New" panose="02070309020205020404" pitchFamily="49" charset="0"/>
              </a:rPr>
              <a:t>;</a:t>
            </a:r>
            <a:endParaRPr lang="en-US" sz="40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295400" y="2297113"/>
            <a:ext cx="6858000" cy="4256087"/>
            <a:chOff x="816" y="1303"/>
            <a:chExt cx="4320" cy="2681"/>
          </a:xfrm>
        </p:grpSpPr>
        <p:grpSp>
          <p:nvGrpSpPr>
            <p:cNvPr id="3" name="Group 11"/>
            <p:cNvGrpSpPr/>
            <p:nvPr/>
          </p:nvGrpSpPr>
          <p:grpSpPr bwMode="auto">
            <a:xfrm>
              <a:off x="816" y="1303"/>
              <a:ext cx="3792" cy="2681"/>
              <a:chOff x="816" y="1303"/>
              <a:chExt cx="3792" cy="2681"/>
            </a:xfrm>
          </p:grpSpPr>
          <p:sp>
            <p:nvSpPr>
              <p:cNvPr id="217090" name="Oval 2"/>
              <p:cNvSpPr>
                <a:spLocks noChangeArrowheads="1"/>
              </p:cNvSpPr>
              <p:nvPr/>
            </p:nvSpPr>
            <p:spPr bwMode="auto">
              <a:xfrm rot="200346">
                <a:off x="2304" y="2291"/>
                <a:ext cx="2304" cy="1098"/>
              </a:xfrm>
              <a:prstGeom prst="ellipse">
                <a:avLst/>
              </a:prstGeom>
              <a:solidFill>
                <a:srgbClr val="DCEFF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17091" name="Oval 3"/>
              <p:cNvSpPr>
                <a:spLocks noChangeArrowheads="1"/>
              </p:cNvSpPr>
              <p:nvPr/>
            </p:nvSpPr>
            <p:spPr bwMode="auto">
              <a:xfrm rot="-1562013">
                <a:off x="816" y="2592"/>
                <a:ext cx="2496" cy="1392"/>
              </a:xfrm>
              <a:prstGeom prst="ellipse">
                <a:avLst/>
              </a:prstGeom>
              <a:solidFill>
                <a:srgbClr val="48A9B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7092" name="Oval 4"/>
              <p:cNvSpPr>
                <a:spLocks noChangeArrowheads="1"/>
              </p:cNvSpPr>
              <p:nvPr/>
            </p:nvSpPr>
            <p:spPr bwMode="auto">
              <a:xfrm rot="3565691">
                <a:off x="1261" y="1636"/>
                <a:ext cx="2003" cy="1337"/>
              </a:xfrm>
              <a:prstGeom prst="ellipse">
                <a:avLst/>
              </a:prstGeom>
              <a:solidFill>
                <a:srgbClr val="9DD3D7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17095" name="Oval 7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1680" cy="14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000000"/>
                    </a:solidFill>
                  </a:rPr>
                  <a:t>Function Space</a:t>
                </a:r>
                <a:endParaRPr lang="en-US" sz="2000" b="1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sz="2000" b="1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getRollNo()</a:t>
                </a:r>
                <a:r>
                  <a:rPr lang="en-US" sz="2000" b="1" i="1">
                    <a:solidFill>
                      <a:srgbClr val="000000"/>
                    </a:solidFill>
                  </a:rPr>
                  <a:t>, …</a:t>
                </a:r>
                <a:endParaRPr lang="en-US" sz="20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17096" name="Text Box 8"/>
              <p:cNvSpPr txBox="1">
                <a:spLocks noChangeArrowheads="1"/>
              </p:cNvSpPr>
              <p:nvPr/>
            </p:nvSpPr>
            <p:spPr bwMode="auto">
              <a:xfrm>
                <a:off x="960" y="3504"/>
                <a:ext cx="148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s1</a:t>
                </a:r>
                <a:r>
                  <a:rPr lang="en-US" b="1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(rollNo,…)</a:t>
                </a:r>
                <a:endParaRPr lang="en-US" b="1" i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17097" name="Text Box 9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177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s2</a:t>
                </a:r>
                <a:r>
                  <a:rPr lang="en-US" b="1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US" b="1" i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rollNo</a:t>
                </a:r>
                <a:r>
                  <a:rPr lang="en-US" b="1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,…)</a:t>
                </a:r>
                <a:endParaRPr lang="en-US" b="1" i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217098" name="Text Box 10"/>
            <p:cNvSpPr txBox="1">
              <a:spLocks noChangeArrowheads="1"/>
            </p:cNvSpPr>
            <p:nvPr/>
          </p:nvSpPr>
          <p:spPr bwMode="auto">
            <a:xfrm>
              <a:off x="3360" y="2736"/>
              <a:ext cx="1776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s3</a:t>
              </a:r>
              <a:r>
                <a:rPr lang="en-US" b="1" i="1">
                  <a:solidFill>
                    <a:srgbClr val="000000"/>
                  </a:solidFill>
                  <a:latin typeface="Courier New" panose="02070309020205020404" pitchFamily="49" charset="0"/>
                </a:rPr>
                <a:t>(rollNo,…)</a:t>
              </a:r>
              <a:endParaRPr lang="en-US" b="1" i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4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</a:rPr>
              <a:t>Example – Car is a Tangible Object</a:t>
            </a:r>
            <a:endParaRPr lang="en-US" sz="4000">
              <a:latin typeface="Times New Roman" panose="02020603050405020304" pitchFamily="18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State (attributes)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Color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Model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behavior (operations)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Accelerate		- Start Car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Change Gear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Identity</a:t>
            </a:r>
            <a:endParaRPr lang="en-US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- Its registration number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i="1">
                <a:latin typeface="Courier New" panose="02070309020205020404" pitchFamily="49" charset="0"/>
              </a:rPr>
              <a:t>this</a:t>
            </a:r>
            <a:r>
              <a:rPr lang="en-US" sz="8000" b="1"/>
              <a:t> Pointer</a:t>
            </a:r>
            <a:endParaRPr lang="en-US" sz="8000" b="1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 space is common for every </a:t>
            </a:r>
            <a:r>
              <a:rPr lang="en-US" sz="2800" dirty="0" smtClean="0"/>
              <a:t>object</a:t>
            </a:r>
            <a:endParaRPr lang="en-US" sz="2800" dirty="0"/>
          </a:p>
          <a:p>
            <a:r>
              <a:rPr lang="en-US" sz="2800" dirty="0"/>
              <a:t>Whenever a new object is created:</a:t>
            </a:r>
            <a:endParaRPr lang="en-US" sz="2800" dirty="0"/>
          </a:p>
          <a:p>
            <a:pPr lvl="1"/>
            <a:r>
              <a:rPr lang="en-US" dirty="0"/>
              <a:t>Memory is reserved for variables only</a:t>
            </a:r>
            <a:endParaRPr lang="en-US" dirty="0"/>
          </a:p>
          <a:p>
            <a:pPr lvl="1"/>
            <a:r>
              <a:rPr lang="en-US" dirty="0"/>
              <a:t>Previously defined functions are used over and over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ldLvl="2" autoUpdateAnimBg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i="1">
                <a:latin typeface="Courier New" panose="02070309020205020404" pitchFamily="49" charset="0"/>
              </a:rPr>
              <a:t>this</a:t>
            </a:r>
            <a:r>
              <a:rPr lang="en-US" sz="8000" b="1"/>
              <a:t> Pointer</a:t>
            </a:r>
            <a:endParaRPr lang="en-US" sz="8000" b="1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22438"/>
            <a:ext cx="8229600" cy="4525962"/>
          </a:xfrm>
        </p:spPr>
        <p:txBody>
          <a:bodyPr>
            <a:normAutofit/>
          </a:bodyPr>
          <a:lstStyle/>
          <a:p>
            <a:r>
              <a:rPr lang="en-US" sz="2800"/>
              <a:t>Memory layout for objects created: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600200" y="2362200"/>
            <a:ext cx="6096000" cy="2971800"/>
            <a:chOff x="1008" y="1488"/>
            <a:chExt cx="3840" cy="1872"/>
          </a:xfrm>
        </p:grpSpPr>
        <p:sp>
          <p:nvSpPr>
            <p:cNvPr id="219140" name="Rectangle 4"/>
            <p:cNvSpPr>
              <a:spLocks noChangeArrowheads="1"/>
            </p:cNvSpPr>
            <p:nvPr/>
          </p:nvSpPr>
          <p:spPr bwMode="auto">
            <a:xfrm>
              <a:off x="1008" y="1488"/>
              <a:ext cx="960" cy="3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s1</a:t>
              </a:r>
              <a:endParaRPr lang="en-US" b="1">
                <a:solidFill>
                  <a:srgbClr val="000000"/>
                </a:solidFill>
              </a:endParaRPr>
            </a:p>
            <a:p>
              <a:pPr algn="ctr"/>
              <a:r>
                <a:rPr lang="en-US" b="1">
                  <a:solidFill>
                    <a:srgbClr val="000000"/>
                  </a:solidFill>
                </a:rPr>
                <a:t>rollNo, …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19141" name="Oval 5"/>
            <p:cNvSpPr>
              <a:spLocks noChangeArrowheads="1"/>
            </p:cNvSpPr>
            <p:nvPr/>
          </p:nvSpPr>
          <p:spPr bwMode="auto">
            <a:xfrm>
              <a:off x="2352" y="2400"/>
              <a:ext cx="1200" cy="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Function Space</a:t>
              </a:r>
              <a:endParaRPr lang="en-US" b="1" i="1">
                <a:solidFill>
                  <a:srgbClr val="000000"/>
                </a:solidFill>
              </a:endParaRPr>
            </a:p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getRollNo()</a:t>
              </a:r>
              <a:r>
                <a:rPr lang="en-US" b="1">
                  <a:solidFill>
                    <a:srgbClr val="000000"/>
                  </a:solidFill>
                </a:rPr>
                <a:t>, …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H="1" flipV="1">
              <a:off x="1440" y="1824"/>
              <a:ext cx="912" cy="91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43" name="Line 7"/>
            <p:cNvSpPr>
              <a:spLocks noChangeShapeType="1"/>
            </p:cNvSpPr>
            <p:nvPr/>
          </p:nvSpPr>
          <p:spPr bwMode="auto">
            <a:xfrm flipH="1" flipV="1">
              <a:off x="2400" y="1824"/>
              <a:ext cx="240" cy="67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3168" y="1872"/>
              <a:ext cx="192" cy="52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45" name="Line 9"/>
            <p:cNvSpPr>
              <a:spLocks noChangeShapeType="1"/>
            </p:cNvSpPr>
            <p:nvPr/>
          </p:nvSpPr>
          <p:spPr bwMode="auto">
            <a:xfrm flipV="1">
              <a:off x="3456" y="1872"/>
              <a:ext cx="864" cy="7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46" name="Rectangle 10"/>
            <p:cNvSpPr>
              <a:spLocks noChangeArrowheads="1"/>
            </p:cNvSpPr>
            <p:nvPr/>
          </p:nvSpPr>
          <p:spPr bwMode="auto">
            <a:xfrm>
              <a:off x="1968" y="1488"/>
              <a:ext cx="960" cy="3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s2</a:t>
              </a:r>
              <a:endParaRPr lang="en-US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000000"/>
                  </a:solidFill>
                </a:rPr>
                <a:t>rollNo</a:t>
              </a:r>
              <a:r>
                <a:rPr lang="en-US" b="1" dirty="0">
                  <a:solidFill>
                    <a:srgbClr val="000000"/>
                  </a:solidFill>
                </a:rPr>
                <a:t>, …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19147" name="Rectangle 11"/>
            <p:cNvSpPr>
              <a:spLocks noChangeArrowheads="1"/>
            </p:cNvSpPr>
            <p:nvPr/>
          </p:nvSpPr>
          <p:spPr bwMode="auto">
            <a:xfrm>
              <a:off x="2928" y="1488"/>
              <a:ext cx="960" cy="3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s3</a:t>
              </a:r>
              <a:endParaRPr lang="en-US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000000"/>
                  </a:solidFill>
                </a:rPr>
                <a:t>rollNo</a:t>
              </a:r>
              <a:r>
                <a:rPr lang="en-US" b="1" dirty="0">
                  <a:solidFill>
                    <a:srgbClr val="000000"/>
                  </a:solidFill>
                </a:rPr>
                <a:t>, …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19148" name="Rectangle 12"/>
            <p:cNvSpPr>
              <a:spLocks noChangeArrowheads="1"/>
            </p:cNvSpPr>
            <p:nvPr/>
          </p:nvSpPr>
          <p:spPr bwMode="auto">
            <a:xfrm>
              <a:off x="3888" y="1488"/>
              <a:ext cx="960" cy="3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s4</a:t>
              </a:r>
              <a:endParaRPr lang="en-US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000000"/>
                  </a:solidFill>
                </a:rPr>
                <a:t>rollNo</a:t>
              </a:r>
              <a:r>
                <a:rPr lang="en-US" b="1" dirty="0">
                  <a:solidFill>
                    <a:srgbClr val="000000"/>
                  </a:solidFill>
                </a:rPr>
                <a:t>, …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533400" y="5715000"/>
            <a:ext cx="7924800" cy="670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How does the functions know on which object to act?</a:t>
            </a:r>
            <a:endParaRPr lang="en-US" sz="2400"/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 build="p"/>
      <p:bldP spid="219150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i="1">
                <a:latin typeface="Courier New" panose="02070309020205020404" pitchFamily="49" charset="0"/>
              </a:rPr>
              <a:t>this</a:t>
            </a:r>
            <a:r>
              <a:rPr lang="en-US" sz="8000" b="1"/>
              <a:t> Pointer</a:t>
            </a:r>
            <a:endParaRPr lang="en-US" sz="8000" b="1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of each object is passed to the calling function</a:t>
            </a:r>
            <a:endParaRPr lang="en-US"/>
          </a:p>
          <a:p>
            <a:r>
              <a:rPr lang="en-US"/>
              <a:t>This address is deferenced by the functions and hence they act on correct objects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219200" y="4419600"/>
            <a:ext cx="6096000" cy="762000"/>
            <a:chOff x="768" y="2496"/>
            <a:chExt cx="3840" cy="480"/>
          </a:xfrm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768" y="2832"/>
              <a:ext cx="96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address</a:t>
              </a:r>
              <a:endParaRPr lang="en-US" b="1" i="1">
                <a:solidFill>
                  <a:srgbClr val="000000"/>
                </a:solidFill>
              </a:endParaRPr>
            </a:p>
          </p:txBody>
        </p:sp>
        <p:sp>
          <p:nvSpPr>
            <p:cNvPr id="220165" name="Rectangle 5"/>
            <p:cNvSpPr>
              <a:spLocks noChangeArrowheads="1"/>
            </p:cNvSpPr>
            <p:nvPr/>
          </p:nvSpPr>
          <p:spPr bwMode="auto">
            <a:xfrm>
              <a:off x="768" y="2496"/>
              <a:ext cx="960" cy="336"/>
            </a:xfrm>
            <a:prstGeom prst="rect">
              <a:avLst/>
            </a:prstGeom>
            <a:solidFill>
              <a:srgbClr val="9DD3D7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s1</a:t>
              </a:r>
              <a:endParaRPr lang="en-US" b="1">
                <a:solidFill>
                  <a:srgbClr val="000000"/>
                </a:solidFill>
              </a:endParaRPr>
            </a:p>
            <a:p>
              <a:pPr algn="ctr"/>
              <a:r>
                <a:rPr lang="en-US" b="1">
                  <a:solidFill>
                    <a:srgbClr val="000000"/>
                  </a:solidFill>
                </a:rPr>
                <a:t>rollNo, …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20166" name="Rectangle 6"/>
            <p:cNvSpPr>
              <a:spLocks noChangeArrowheads="1"/>
            </p:cNvSpPr>
            <p:nvPr/>
          </p:nvSpPr>
          <p:spPr bwMode="auto">
            <a:xfrm>
              <a:off x="1728" y="2496"/>
              <a:ext cx="960" cy="336"/>
            </a:xfrm>
            <a:prstGeom prst="rect">
              <a:avLst/>
            </a:prstGeom>
            <a:solidFill>
              <a:srgbClr val="9DD3D7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s2</a:t>
              </a:r>
              <a:endParaRPr lang="en-US" b="1">
                <a:solidFill>
                  <a:srgbClr val="000000"/>
                </a:solidFill>
              </a:endParaRPr>
            </a:p>
            <a:p>
              <a:pPr algn="ctr"/>
              <a:r>
                <a:rPr lang="en-US" b="1">
                  <a:solidFill>
                    <a:srgbClr val="000000"/>
                  </a:solidFill>
                </a:rPr>
                <a:t>rollNo, …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20167" name="Rectangle 7"/>
            <p:cNvSpPr>
              <a:spLocks noChangeArrowheads="1"/>
            </p:cNvSpPr>
            <p:nvPr/>
          </p:nvSpPr>
          <p:spPr bwMode="auto">
            <a:xfrm>
              <a:off x="2688" y="2496"/>
              <a:ext cx="960" cy="336"/>
            </a:xfrm>
            <a:prstGeom prst="rect">
              <a:avLst/>
            </a:prstGeom>
            <a:solidFill>
              <a:srgbClr val="9DD3D7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s3</a:t>
              </a:r>
              <a:endParaRPr lang="en-US" b="1">
                <a:solidFill>
                  <a:srgbClr val="000000"/>
                </a:solidFill>
              </a:endParaRPr>
            </a:p>
            <a:p>
              <a:pPr algn="ctr"/>
              <a:r>
                <a:rPr lang="en-US" b="1">
                  <a:solidFill>
                    <a:srgbClr val="000000"/>
                  </a:solidFill>
                </a:rPr>
                <a:t>rollNo, …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20168" name="Rectangle 8"/>
            <p:cNvSpPr>
              <a:spLocks noChangeArrowheads="1"/>
            </p:cNvSpPr>
            <p:nvPr/>
          </p:nvSpPr>
          <p:spPr bwMode="auto">
            <a:xfrm>
              <a:off x="3648" y="2496"/>
              <a:ext cx="960" cy="336"/>
            </a:xfrm>
            <a:prstGeom prst="rect">
              <a:avLst/>
            </a:prstGeom>
            <a:solidFill>
              <a:srgbClr val="9DD3D7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s4</a:t>
              </a:r>
              <a:endParaRPr lang="en-US" b="1">
                <a:solidFill>
                  <a:srgbClr val="000000"/>
                </a:solidFill>
              </a:endParaRPr>
            </a:p>
            <a:p>
              <a:pPr algn="ctr"/>
              <a:r>
                <a:rPr lang="en-US" b="1">
                  <a:solidFill>
                    <a:srgbClr val="000000"/>
                  </a:solidFill>
                </a:rPr>
                <a:t>rollNo, …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20169" name="Rectangle 9"/>
            <p:cNvSpPr>
              <a:spLocks noChangeArrowheads="1"/>
            </p:cNvSpPr>
            <p:nvPr/>
          </p:nvSpPr>
          <p:spPr bwMode="auto">
            <a:xfrm>
              <a:off x="1728" y="2832"/>
              <a:ext cx="96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address</a:t>
              </a:r>
              <a:endParaRPr lang="en-US" b="1" i="1">
                <a:solidFill>
                  <a:srgbClr val="000000"/>
                </a:solidFill>
              </a:endParaRPr>
            </a:p>
          </p:txBody>
        </p:sp>
        <p:sp>
          <p:nvSpPr>
            <p:cNvPr id="220170" name="Rectangle 10"/>
            <p:cNvSpPr>
              <a:spLocks noChangeArrowheads="1"/>
            </p:cNvSpPr>
            <p:nvPr/>
          </p:nvSpPr>
          <p:spPr bwMode="auto">
            <a:xfrm>
              <a:off x="2688" y="2832"/>
              <a:ext cx="96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address</a:t>
              </a:r>
              <a:endParaRPr lang="en-US" b="1" i="1">
                <a:solidFill>
                  <a:srgbClr val="000000"/>
                </a:solidFill>
              </a:endParaRPr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3648" y="2832"/>
              <a:ext cx="96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address</a:t>
              </a:r>
              <a:endParaRPr lang="en-US" b="1" i="1">
                <a:solidFill>
                  <a:srgbClr val="000000"/>
                </a:solidFill>
              </a:endParaRPr>
            </a:p>
          </p:txBody>
        </p:sp>
      </p:grp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457200" y="5399088"/>
            <a:ext cx="81534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/>
              <a:t>The variable containing the “self-address” is called this pointer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 build="p"/>
      <p:bldP spid="22017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</a:t>
            </a:r>
            <a:r>
              <a:rPr lang="en-US" i="1"/>
              <a:t>this</a:t>
            </a:r>
            <a:r>
              <a:rPr lang="en-US"/>
              <a:t> Pointer</a:t>
            </a:r>
            <a:endParaRPr 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Whenever a function is called the </a:t>
            </a:r>
            <a:r>
              <a:rPr lang="en-US" i="1"/>
              <a:t>this </a:t>
            </a:r>
            <a:r>
              <a:rPr lang="en-US"/>
              <a:t>pointer is passed as a parameter to that function</a:t>
            </a:r>
            <a:endParaRPr lang="en-US"/>
          </a:p>
          <a:p>
            <a:r>
              <a:rPr lang="en-US"/>
              <a:t>Function with </a:t>
            </a:r>
            <a:r>
              <a:rPr lang="en-US" i="1"/>
              <a:t>n </a:t>
            </a:r>
            <a:r>
              <a:rPr lang="en-US"/>
              <a:t>parameters is actually called with </a:t>
            </a:r>
            <a:r>
              <a:rPr lang="en-US" i="1"/>
              <a:t>n+1</a:t>
            </a:r>
            <a:r>
              <a:rPr lang="en-US"/>
              <a:t> parameters</a:t>
            </a:r>
            <a:endParaRPr lang="en-US" i="1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</a:rPr>
              <a:t>setName</a:t>
            </a:r>
            <a:r>
              <a:rPr lang="en-US" sz="2400" dirty="0" smtClean="0">
                <a:latin typeface="Courier New" panose="02070309020205020404" pitchFamily="49" charset="0"/>
              </a:rPr>
              <a:t>(String </a:t>
            </a:r>
            <a:r>
              <a:rPr lang="en-US" sz="2400" dirty="0">
                <a:latin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dirty="0"/>
              <a:t>is internally represented as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</a:rPr>
              <a:t>setName</a:t>
            </a:r>
            <a:r>
              <a:rPr lang="en-US" sz="2400" dirty="0" smtClean="0">
                <a:latin typeface="Courier New" panose="02070309020205020404" pitchFamily="49" charset="0"/>
              </a:rPr>
              <a:t>(String a, </a:t>
            </a:r>
            <a:r>
              <a:rPr lang="en-US" sz="2400" dirty="0">
                <a:latin typeface="Courier New" panose="02070309020205020404" pitchFamily="49" charset="0"/>
              </a:rPr>
              <a:t>const Student </a:t>
            </a:r>
            <a:r>
              <a:rPr lang="en-US" sz="2400" dirty="0" smtClean="0">
                <a:latin typeface="Courier New" panose="02070309020205020404" pitchFamily="49" charset="0"/>
              </a:rPr>
              <a:t>* this)</a:t>
            </a:r>
            <a:endParaRPr 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Compiler Generated Code</a:t>
            </a:r>
            <a:endParaRPr lang="en-US" sz="540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200" dirty="0" smtClean="0">
                <a:latin typeface="Courier New" panose="02070309020205020404" pitchFamily="49" charset="0"/>
              </a:rPr>
              <a:t>Student</a:t>
            </a:r>
            <a:r>
              <a:rPr lang="en-US" sz="3200" dirty="0">
                <a:latin typeface="Courier New" panose="02070309020205020404" pitchFamily="49" charset="0"/>
              </a:rPr>
              <a:t>(){</a:t>
            </a:r>
            <a:endParaRPr 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>
                <a:latin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</a:rPr>
              <a:t>rollNo</a:t>
            </a:r>
            <a:r>
              <a:rPr lang="en-US" sz="3200" dirty="0">
                <a:latin typeface="Courier New" panose="02070309020205020404" pitchFamily="49" charset="0"/>
              </a:rPr>
              <a:t> = 0;</a:t>
            </a:r>
            <a:endParaRPr 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>
                <a:latin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 smtClean="0">
                <a:latin typeface="Courier New" panose="02070309020205020404" pitchFamily="49" charset="0"/>
              </a:rPr>
              <a:t>Student</a:t>
            </a:r>
            <a:r>
              <a:rPr lang="en-US" sz="3200" dirty="0">
                <a:latin typeface="Courier New" panose="02070309020205020404" pitchFamily="49" charset="0"/>
              </a:rPr>
              <a:t>(){</a:t>
            </a:r>
            <a:endParaRPr 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>
                <a:latin typeface="Courier New" panose="02070309020205020404" pitchFamily="49" charset="0"/>
              </a:rPr>
              <a:t>	</a:t>
            </a:r>
            <a:r>
              <a:rPr lang="en-US" sz="3200" dirty="0" err="1" smtClean="0">
                <a:latin typeface="Courier New" panose="02070309020205020404" pitchFamily="49" charset="0"/>
              </a:rPr>
              <a:t>this.rollNo</a:t>
            </a:r>
            <a:r>
              <a:rPr lang="en-US" sz="3200" dirty="0" smtClean="0">
                <a:latin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</a:rPr>
              <a:t>= 0;</a:t>
            </a:r>
            <a:endParaRPr 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>
                <a:latin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Introducing Nested and Inner Classes</a:t>
            </a:r>
            <a:endParaRPr lang="en-US" sz="360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76400" y="2057400"/>
            <a:ext cx="5257800" cy="419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r>
              <a:rPr lang="en-US" sz="1600" b="1"/>
              <a:t>Class Person</a:t>
            </a:r>
            <a:endParaRPr lang="en-US" sz="1600" b="1"/>
          </a:p>
          <a:p>
            <a:pPr eaLnBrk="0" hangingPunct="0"/>
            <a:endParaRPr lang="en-US" sz="1600"/>
          </a:p>
          <a:p>
            <a:pPr eaLnBrk="0" hangingPunct="0"/>
            <a:r>
              <a:rPr lang="en-US" sz="1600"/>
              <a:t>Private data member</a:t>
            </a:r>
            <a:endParaRPr lang="en-US" sz="1600"/>
          </a:p>
          <a:p>
            <a:pPr eaLnBrk="0" hangingPunct="0"/>
            <a:endParaRPr lang="en-US" sz="1050"/>
          </a:p>
          <a:p>
            <a:pPr eaLnBrk="0" hangingPunct="0"/>
            <a:endParaRPr lang="en-US" sz="1050"/>
          </a:p>
          <a:p>
            <a:pPr eaLnBrk="0" hangingPunct="0"/>
            <a:endParaRPr lang="en-US" sz="105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981200" y="2819400"/>
            <a:ext cx="1187450" cy="1333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133600" y="2971800"/>
            <a:ext cx="83502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r>
              <a:rPr lang="en-US" sz="1400"/>
              <a:t>Name</a:t>
            </a:r>
            <a:endParaRPr lang="en-US" sz="140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133600" y="3505200"/>
            <a:ext cx="933450" cy="488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r>
              <a:rPr lang="en-US" sz="1400"/>
              <a:t>Age</a:t>
            </a:r>
            <a:endParaRPr lang="en-US" sz="14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124325" y="3467100"/>
            <a:ext cx="2428875" cy="2095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600" b="1"/>
              <a:t>Class Hands</a:t>
            </a:r>
            <a:endParaRPr lang="en-US" sz="1600" b="1"/>
          </a:p>
          <a:p>
            <a:pPr eaLnBrk="0" hangingPunct="0"/>
            <a:r>
              <a:rPr lang="en-US" sz="1600"/>
              <a:t>Private data members</a:t>
            </a:r>
            <a:endParaRPr lang="en-US" sz="1600"/>
          </a:p>
          <a:p>
            <a:pPr eaLnBrk="0" hangingPunct="0"/>
            <a:endParaRPr lang="en-US" sz="1600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267200" y="4114800"/>
            <a:ext cx="1681163" cy="133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419600" y="4191000"/>
            <a:ext cx="1120775" cy="473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r>
              <a:rPr lang="en-US" sz="1400" b="1"/>
              <a:t>length</a:t>
            </a:r>
            <a:endParaRPr lang="en-US" sz="1400" b="1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419600" y="4800600"/>
            <a:ext cx="1308100" cy="471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r>
              <a:rPr lang="en-US" sz="1400" b="1"/>
              <a:t>Skin_color</a:t>
            </a:r>
            <a:endParaRPr lang="en-US" sz="1400" b="1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752600" y="4419600"/>
            <a:ext cx="2362200" cy="747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eaLnBrk="0" hangingPunct="0"/>
            <a:r>
              <a:rPr lang="en-US" sz="1400" b="1" i="1"/>
              <a:t>Not </a:t>
            </a:r>
            <a:endParaRPr lang="en-US" sz="1400" b="1" i="1"/>
          </a:p>
          <a:p>
            <a:pPr eaLnBrk="0" hangingPunct="0"/>
            <a:r>
              <a:rPr lang="en-US" sz="1400" b="1" i="1"/>
              <a:t>Accessible</a:t>
            </a:r>
            <a:endParaRPr lang="en-US" sz="1400" b="1" i="1"/>
          </a:p>
          <a:p>
            <a:pPr eaLnBrk="0" hangingPunct="0"/>
            <a:r>
              <a:rPr lang="en-US" sz="1400" b="1" i="1"/>
              <a:t>From enclosing class</a:t>
            </a:r>
            <a:endParaRPr lang="en-US" sz="1400" b="1" i="1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048000" y="4492625"/>
            <a:ext cx="1131888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343400" y="2590800"/>
            <a:ext cx="2209800" cy="595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eaLnBrk="0" hangingPunct="0"/>
            <a:r>
              <a:rPr lang="en-US" sz="1400" b="1" i="1"/>
              <a:t>Accessible</a:t>
            </a:r>
            <a:endParaRPr lang="en-US" sz="1400" b="1" i="1"/>
          </a:p>
          <a:p>
            <a:pPr eaLnBrk="0" hangingPunct="0"/>
            <a:r>
              <a:rPr lang="en-US" sz="1400" b="1" i="1"/>
              <a:t>From enclosed class</a:t>
            </a:r>
            <a:endParaRPr lang="en-US" sz="1400" b="1" i="1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3200400" y="3124200"/>
            <a:ext cx="11287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200400" y="4267200"/>
            <a:ext cx="187325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3200400" y="4267200"/>
            <a:ext cx="187325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endParaRPr lang="en-US" sz="1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162800" cy="1304925"/>
          </a:xfrm>
        </p:spPr>
        <p:txBody>
          <a:bodyPr>
            <a:normAutofit/>
          </a:bodyPr>
          <a:lstStyle/>
          <a:p>
            <a:r>
              <a:rPr lang="en-US" sz="3600" dirty="0"/>
              <a:t>Introducing Nested and Inner Classes</a:t>
            </a:r>
            <a:endParaRPr lang="en-US" sz="3600" dirty="0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62000" y="1905000"/>
            <a:ext cx="78486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=100;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 access()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inn = new Inner();</a:t>
            </a:r>
            <a:endParaRPr 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inn.display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  class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	void display() {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display the private data of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Outer class,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-76200" y="5546725"/>
            <a:ext cx="91440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sz="1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95275"/>
            <a:ext cx="7162800" cy="1304925"/>
          </a:xfrm>
        </p:spPr>
        <p:txBody>
          <a:bodyPr>
            <a:noAutofit/>
          </a:bodyPr>
          <a:lstStyle/>
          <a:p>
            <a:r>
              <a:rPr lang="en-US" sz="3600" dirty="0"/>
              <a:t>Introducing Nested and Inner Classes</a:t>
            </a:r>
            <a:endParaRPr lang="en-US" sz="3600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38200" y="2209800"/>
            <a:ext cx="7848600" cy="2289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class Output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Outer out = new Outer();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out.access();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hangingPunct="0"/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18096</Words>
  <Application>WPS Presentation</Application>
  <PresentationFormat>On-screen Show (4:3)</PresentationFormat>
  <Paragraphs>1149</Paragraphs>
  <Slides>98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15" baseType="lpstr">
      <vt:lpstr>Arial</vt:lpstr>
      <vt:lpstr>SimSun</vt:lpstr>
      <vt:lpstr>Wingdings</vt:lpstr>
      <vt:lpstr>Wingdings 2</vt:lpstr>
      <vt:lpstr>Times New Roman</vt:lpstr>
      <vt:lpstr>Constantia</vt:lpstr>
      <vt:lpstr>Calibri</vt:lpstr>
      <vt:lpstr>Microsoft YaHei</vt:lpstr>
      <vt:lpstr>Arial Unicode MS</vt:lpstr>
      <vt:lpstr>Courier New</vt:lpstr>
      <vt:lpstr>Tahoma</vt:lpstr>
      <vt:lpstr>Impact</vt:lpstr>
      <vt:lpstr>Majalla UI</vt:lpstr>
      <vt:lpstr>Segoe Print</vt:lpstr>
      <vt:lpstr>Flow</vt:lpstr>
      <vt:lpstr>PBrush</vt:lpstr>
      <vt:lpstr>PBrush</vt:lpstr>
      <vt:lpstr>Implementing OOP in Java</vt:lpstr>
      <vt:lpstr>PowerPoint 演示文稿</vt:lpstr>
      <vt:lpstr>Object-orientation</vt:lpstr>
      <vt:lpstr>PowerPoint 演示文稿</vt:lpstr>
      <vt:lpstr>Object-Orientation - Advantages </vt:lpstr>
      <vt:lpstr>What is an Object?</vt:lpstr>
      <vt:lpstr>Object</vt:lpstr>
      <vt:lpstr>Example – Ali is a Tangible Object</vt:lpstr>
      <vt:lpstr>Example – Car is a Tangible Object</vt:lpstr>
      <vt:lpstr>Example – Time is an Object Apprehended Intellectually</vt:lpstr>
      <vt:lpstr>Example – Date is an Object Apprehended Intellectually</vt:lpstr>
      <vt:lpstr>Data Abstraction</vt:lpstr>
      <vt:lpstr>Data Abstraction (Contd...)</vt:lpstr>
      <vt:lpstr>Data Abstraction (Cont…)</vt:lpstr>
      <vt:lpstr>Method Overloading</vt:lpstr>
      <vt:lpstr>Advantages</vt:lpstr>
      <vt:lpstr>Overloading using different  Data Types</vt:lpstr>
      <vt:lpstr>Overloading using Different Number/Sequence of Arguments</vt:lpstr>
      <vt:lpstr>Construction</vt:lpstr>
      <vt:lpstr>Destruction</vt:lpstr>
      <vt:lpstr>PowerPoint 演示文稿</vt:lpstr>
      <vt:lpstr>Constructors</vt:lpstr>
      <vt:lpstr>Default Constructor in Java </vt:lpstr>
      <vt:lpstr>Default Constructor in Java </vt:lpstr>
      <vt:lpstr>Parameterized Constructor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Destructors</vt:lpstr>
      <vt:lpstr>Memory allocation for an Object</vt:lpstr>
      <vt:lpstr>Allocating Memory</vt:lpstr>
      <vt:lpstr>Allocating Memory</vt:lpstr>
      <vt:lpstr>De-allocating Memory</vt:lpstr>
      <vt:lpstr>PowerPoint 演示文稿</vt:lpstr>
      <vt:lpstr>PowerPoint 演示文稿</vt:lpstr>
      <vt:lpstr>PowerPoint 演示文稿</vt:lpstr>
      <vt:lpstr>Finalize method</vt:lpstr>
      <vt:lpstr>Information Hiding</vt:lpstr>
      <vt:lpstr>Example – Information Hiding</vt:lpstr>
      <vt:lpstr>Example – Information Hiding</vt:lpstr>
      <vt:lpstr>Information Hiding Advantages</vt:lpstr>
      <vt:lpstr>Encapsulation</vt:lpstr>
      <vt:lpstr>Example – Encapsulation</vt:lpstr>
      <vt:lpstr>Example – Encapsulation</vt:lpstr>
      <vt:lpstr>Encapsulation – Advantages</vt:lpstr>
      <vt:lpstr>Object has an Interface</vt:lpstr>
      <vt:lpstr>Example – Interface of a Car</vt:lpstr>
      <vt:lpstr>Example – Interface of a Phone</vt:lpstr>
      <vt:lpstr>Implementation</vt:lpstr>
      <vt:lpstr>Example – Implementation of Gear Box</vt:lpstr>
      <vt:lpstr>Example – Implementation of Address Book in a Phone</vt:lpstr>
      <vt:lpstr>Separation of Interface &amp; Implementation</vt:lpstr>
      <vt:lpstr>Example – Separation of Interface &amp; Implementation</vt:lpstr>
      <vt:lpstr>Example – Separation of Interface &amp; Implementation</vt:lpstr>
      <vt:lpstr>Advantages of Separation</vt:lpstr>
      <vt:lpstr>Modifiers - I</vt:lpstr>
      <vt:lpstr>Modifiers - II</vt:lpstr>
      <vt:lpstr>Modifiers - III</vt:lpstr>
      <vt:lpstr>Modifiers - IV</vt:lpstr>
      <vt:lpstr>Modifiers - V</vt:lpstr>
      <vt:lpstr>Public </vt:lpstr>
      <vt:lpstr>Protected</vt:lpstr>
      <vt:lpstr>Private</vt:lpstr>
      <vt:lpstr>Static Variables</vt:lpstr>
      <vt:lpstr>Static Data Member</vt:lpstr>
      <vt:lpstr>Static Data Member</vt:lpstr>
      <vt:lpstr>Class vs. Instance Variable</vt:lpstr>
      <vt:lpstr>Static Data Member (Syntax)</vt:lpstr>
      <vt:lpstr>Initializing Static Data Member</vt:lpstr>
      <vt:lpstr>Life of Static Data Member</vt:lpstr>
      <vt:lpstr>Static - I</vt:lpstr>
      <vt:lpstr>Static - II</vt:lpstr>
      <vt:lpstr>Uses</vt:lpstr>
      <vt:lpstr>Example</vt:lpstr>
      <vt:lpstr>Example</vt:lpstr>
      <vt:lpstr>Example</vt:lpstr>
      <vt:lpstr>Problem</vt:lpstr>
      <vt:lpstr>Static Member Function</vt:lpstr>
      <vt:lpstr>Static Member Function</vt:lpstr>
      <vt:lpstr>Example</vt:lpstr>
      <vt:lpstr>Accessing non static data members</vt:lpstr>
      <vt:lpstr>Final </vt:lpstr>
      <vt:lpstr>Native</vt:lpstr>
      <vt:lpstr>PowerPoint 演示文稿</vt:lpstr>
      <vt:lpstr>this Pointer</vt:lpstr>
      <vt:lpstr>this Pointer</vt:lpstr>
      <vt:lpstr>this Pointer</vt:lpstr>
      <vt:lpstr>this Pointer</vt:lpstr>
      <vt:lpstr>this Pointer</vt:lpstr>
      <vt:lpstr>this Pointer</vt:lpstr>
      <vt:lpstr>Passing this Pointer</vt:lpstr>
      <vt:lpstr>Example</vt:lpstr>
      <vt:lpstr>Compiler Generated Code</vt:lpstr>
      <vt:lpstr>Introducing Nested and Inner Classes</vt:lpstr>
      <vt:lpstr>Introducing Nested and Inner Classes</vt:lpstr>
      <vt:lpstr>Introducing Nested and Inner Classes</vt:lpstr>
    </vt:vector>
  </TitlesOfParts>
  <Company>Bahria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</dc:creator>
  <cp:lastModifiedBy>AHSAN</cp:lastModifiedBy>
  <cp:revision>80</cp:revision>
  <dcterms:created xsi:type="dcterms:W3CDTF">2008-02-24T19:37:00Z</dcterms:created>
  <dcterms:modified xsi:type="dcterms:W3CDTF">2022-04-24T11:04:01Z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657B5807852646C0939E8F0966332FBA</vt:lpwstr>
  </property>
  <property fmtid="{D5CDD505-2E9C-101B-9397-08002B2CF9AE}" pid="3" name="KSOProductBuildVer">
    <vt:lpwstr>1033-11.2.0.11074</vt:lpwstr>
  </property>
</Properties>
</file>