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4" r:id="rId10"/>
    <p:sldId id="265"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8D35361-DB10-4574-B622-8DD69FFA7BB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8D35361-DB10-4574-B622-8DD69FFA7BB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8D35361-DB10-4574-B622-8DD69FFA7BB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D35361-DB10-4574-B622-8DD69FFA7BB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35361-DB10-4574-B622-8DD69FFA7BB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8D35361-DB10-4574-B622-8DD69FFA7BB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A37FA-3F48-4544-8E80-805629D427D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A37FA-3F48-4544-8E80-805629D427DD}" type="slidenum">
              <a:rPr lang="en-US" smtClean="0"/>
            </a:fld>
            <a:endParaRPr lang="en-US"/>
          </a:p>
        </p:txBody>
      </p:sp>
      <p:sp>
        <p:nvSpPr>
          <p:cNvPr id="5" name="Date Placeholder 4"/>
          <p:cNvSpPr>
            <a:spLocks noGrp="1"/>
          </p:cNvSpPr>
          <p:nvPr>
            <p:ph type="dt" sz="half" idx="10"/>
          </p:nvPr>
        </p:nvSpPr>
        <p:spPr/>
        <p:txBody>
          <a:bodyPr/>
          <a:lstStyle/>
          <a:p>
            <a:fld id="{98D35361-DB10-4574-B622-8DD69FFA7BB4}" type="datetimeFigureOut">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D35361-DB10-4574-B622-8DD69FFA7BB4}"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A37FA-3F48-4544-8E80-805629D427D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Circular and doubly linked list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Add node at the end</a:t>
            </a:r>
            <a:endParaRPr lang="en-US" dirty="0"/>
          </a:p>
        </p:txBody>
      </p:sp>
      <p:sp>
        <p:nvSpPr>
          <p:cNvPr id="3" name="Content Placeholder 2"/>
          <p:cNvSpPr>
            <a:spLocks noGrp="1"/>
          </p:cNvSpPr>
          <p:nvPr>
            <p:ph idx="1"/>
          </p:nvPr>
        </p:nvSpPr>
        <p:spPr>
          <a:xfrm>
            <a:off x="677334" y="1488613"/>
            <a:ext cx="8596668" cy="3880773"/>
          </a:xfrm>
        </p:spPr>
        <p:txBody>
          <a:bodyPr/>
          <a:lstStyle/>
          <a:p>
            <a:r>
              <a:rPr lang="en-US" dirty="0"/>
              <a:t>The new node is always added after the last node of the given Linked List. For example if the given DLL is 510152025 and we add an item 30 at the end, then the DLL becomes 51015202530. </a:t>
            </a:r>
            <a:br>
              <a:rPr lang="en-US" dirty="0"/>
            </a:br>
            <a:r>
              <a:rPr lang="en-US" dirty="0"/>
              <a:t>Since a Linked List is typically represented by the head of it, we have to traverse the list till end and then change the next of last node to new node.</a:t>
            </a:r>
            <a:endParaRPr lang="en-US" dirty="0"/>
          </a:p>
        </p:txBody>
      </p:sp>
      <p:pic>
        <p:nvPicPr>
          <p:cNvPr id="4" name="Picture 3"/>
          <p:cNvPicPr>
            <a:picLocks noChangeAspect="1"/>
          </p:cNvPicPr>
          <p:nvPr/>
        </p:nvPicPr>
        <p:blipFill>
          <a:blip r:embed="rId1"/>
          <a:stretch>
            <a:fillRect/>
          </a:stretch>
        </p:blipFill>
        <p:spPr>
          <a:xfrm>
            <a:off x="1062659" y="3147731"/>
            <a:ext cx="7405480" cy="31006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Add node at the end</a:t>
            </a:r>
            <a:endParaRPr lang="en-US" dirty="0"/>
          </a:p>
        </p:txBody>
      </p:sp>
      <p:sp>
        <p:nvSpPr>
          <p:cNvPr id="5" name="Rectangle 1"/>
          <p:cNvSpPr>
            <a:spLocks noChangeArrowheads="1"/>
          </p:cNvSpPr>
          <p:nvPr/>
        </p:nvSpPr>
        <p:spPr bwMode="auto">
          <a:xfrm>
            <a:off x="823108" y="1164134"/>
            <a:ext cx="3975651"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append(</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1. allocate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2. put in the data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last = head; </a:t>
            </a:r>
            <a:r>
              <a:rPr kumimoji="0" lang="en-US" altLang="en-US" sz="1400" b="0" i="0" u="none" strike="noStrike" cap="none" normalizeH="0" baseline="0" dirty="0">
                <a:ln>
                  <a:noFill/>
                </a:ln>
                <a:solidFill>
                  <a:srgbClr val="008200"/>
                </a:solidFill>
                <a:effectLst/>
                <a:latin typeface="Consolas" panose="020B0609020204030204" pitchFamily="49" charset="0"/>
              </a:rPr>
              <a:t>/* used in step 5*/</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3. This new node is going</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to be the last node, so</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make next of it as NULL*/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4. If the Linked List is empty,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then make the new * node as head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5011258" y="2034719"/>
            <a:ext cx="476397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8200"/>
                </a:solidFill>
                <a:effectLst/>
                <a:latin typeface="Consolas" panose="020B0609020204030204" pitchFamily="49" charset="0"/>
              </a:rPr>
              <a:t>/* 5. Else traverse till the last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while</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last.next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last = </a:t>
            </a:r>
            <a:r>
              <a:rPr kumimoji="0" lang="en-US" altLang="en-US" sz="1400" b="0" i="0" u="none" strike="noStrike" cap="none" normalizeH="0" baseline="0" dirty="0" err="1">
                <a:ln>
                  <a:noFill/>
                </a:ln>
                <a:solidFill>
                  <a:srgbClr val="000000"/>
                </a:solidFill>
                <a:effectLst/>
                <a:latin typeface="Consolas" panose="020B0609020204030204" pitchFamily="49" charset="0"/>
              </a:rPr>
              <a:t>last.next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6. Change the next of last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last.next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7. Make last node as previous of new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new_node.prev</a:t>
            </a:r>
            <a:r>
              <a:rPr kumimoji="0" lang="en-US" altLang="en-US" sz="1400" b="0" i="0" u="none" strike="noStrike" cap="none" normalizeH="0" baseline="0" dirty="0">
                <a:ln>
                  <a:noFill/>
                </a:ln>
                <a:solidFill>
                  <a:srgbClr val="000000"/>
                </a:solidFill>
                <a:effectLst/>
                <a:latin typeface="Consolas" panose="020B0609020204030204" pitchFamily="49" charset="0"/>
              </a:rPr>
              <a:t> = last;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Add a node before a given node:</a:t>
            </a:r>
            <a:r>
              <a:rPr lang="en-US" dirty="0"/>
              <a:t> </a:t>
            </a:r>
            <a:endParaRPr lang="en-US" dirty="0"/>
          </a:p>
        </p:txBody>
      </p:sp>
      <p:sp>
        <p:nvSpPr>
          <p:cNvPr id="6" name="Rectangle 2"/>
          <p:cNvSpPr>
            <a:spLocks noChangeArrowheads="1"/>
          </p:cNvSpPr>
          <p:nvPr/>
        </p:nvSpPr>
        <p:spPr bwMode="auto">
          <a:xfrm>
            <a:off x="677335" y="1404710"/>
            <a:ext cx="8596667"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Let the pointer to this given node be </a:t>
            </a:r>
            <a:r>
              <a:rPr lang="en-US" dirty="0" err="1"/>
              <a:t>next_node</a:t>
            </a:r>
            <a:r>
              <a:rPr lang="en-US" dirty="0"/>
              <a:t> and the data of the new node to be added as </a:t>
            </a:r>
            <a:r>
              <a:rPr lang="en-US" dirty="0" err="1"/>
              <a:t>new_data</a:t>
            </a:r>
            <a:r>
              <a:rPr lang="en-US" dirty="0"/>
              <a:t>. </a:t>
            </a:r>
            <a:br>
              <a:rPr lang="en-US" dirty="0"/>
            </a:br>
            <a:r>
              <a:rPr lang="en-US" dirty="0"/>
              <a:t> </a:t>
            </a:r>
            <a:endParaRPr lang="en-US" dirty="0"/>
          </a:p>
          <a:p>
            <a:pPr marL="342900" indent="-342900">
              <a:buFont typeface="+mj-lt"/>
              <a:buAutoNum type="arabicPeriod"/>
            </a:pPr>
            <a:r>
              <a:rPr lang="en-US" dirty="0"/>
              <a:t>Check if the </a:t>
            </a:r>
            <a:r>
              <a:rPr lang="en-US" dirty="0" err="1"/>
              <a:t>next_node</a:t>
            </a:r>
            <a:r>
              <a:rPr lang="en-US" dirty="0"/>
              <a:t> is NULL or not. If it’s NULL, return from the function because any new node can not be added before a NULL</a:t>
            </a:r>
            <a:endParaRPr lang="en-US" dirty="0"/>
          </a:p>
          <a:p>
            <a:pPr marL="342900" indent="-342900">
              <a:buFont typeface="+mj-lt"/>
              <a:buAutoNum type="arabicPeriod"/>
            </a:pPr>
            <a:r>
              <a:rPr lang="en-US" dirty="0"/>
              <a:t>Allocate memory for the new node, let it be called </a:t>
            </a:r>
            <a:r>
              <a:rPr lang="en-US" dirty="0" err="1"/>
              <a:t>new_node</a:t>
            </a:r>
            <a:endParaRPr lang="en-US" dirty="0"/>
          </a:p>
          <a:p>
            <a:pPr marL="342900" indent="-342900">
              <a:buFont typeface="+mj-lt"/>
              <a:buAutoNum type="arabicPeriod"/>
            </a:pPr>
            <a:r>
              <a:rPr lang="en-US" dirty="0"/>
              <a:t>Set </a:t>
            </a:r>
            <a:r>
              <a:rPr lang="en-US" dirty="0" err="1"/>
              <a:t>new_node</a:t>
            </a:r>
            <a:r>
              <a:rPr lang="en-US" dirty="0"/>
              <a:t>-&gt;data = </a:t>
            </a:r>
            <a:r>
              <a:rPr lang="en-US" dirty="0" err="1"/>
              <a:t>new_data</a:t>
            </a:r>
            <a:endParaRPr lang="en-US" dirty="0"/>
          </a:p>
          <a:p>
            <a:pPr marL="342900" indent="-342900">
              <a:buFont typeface="+mj-lt"/>
              <a:buAutoNum type="arabicPeriod"/>
            </a:pPr>
            <a:r>
              <a:rPr lang="en-US" dirty="0"/>
              <a:t>Set the previous pointer of this </a:t>
            </a:r>
            <a:r>
              <a:rPr lang="en-US" dirty="0" err="1"/>
              <a:t>new_node</a:t>
            </a:r>
            <a:r>
              <a:rPr lang="en-US" dirty="0"/>
              <a:t> as the previous node of the </a:t>
            </a:r>
            <a:r>
              <a:rPr lang="en-US" dirty="0" err="1"/>
              <a:t>next_node</a:t>
            </a:r>
            <a:r>
              <a:rPr lang="en-US" dirty="0"/>
              <a:t>, </a:t>
            </a:r>
            <a:r>
              <a:rPr lang="en-US" dirty="0" err="1"/>
              <a:t>new_node</a:t>
            </a:r>
            <a:r>
              <a:rPr lang="en-US" dirty="0"/>
              <a:t>-&gt;</a:t>
            </a:r>
            <a:r>
              <a:rPr lang="en-US" dirty="0" err="1"/>
              <a:t>prev</a:t>
            </a:r>
            <a:r>
              <a:rPr lang="en-US" dirty="0"/>
              <a:t> = </a:t>
            </a:r>
            <a:r>
              <a:rPr lang="en-US" dirty="0" err="1"/>
              <a:t>next_node</a:t>
            </a:r>
            <a:r>
              <a:rPr lang="en-US" dirty="0"/>
              <a:t>-&gt;</a:t>
            </a:r>
            <a:r>
              <a:rPr lang="en-US" dirty="0" err="1"/>
              <a:t>prev</a:t>
            </a:r>
            <a:endParaRPr lang="en-US" dirty="0"/>
          </a:p>
          <a:p>
            <a:pPr marL="342900" indent="-342900">
              <a:buFont typeface="+mj-lt"/>
              <a:buAutoNum type="arabicPeriod"/>
            </a:pPr>
            <a:r>
              <a:rPr lang="en-US" dirty="0"/>
              <a:t>Set the previous pointer of the </a:t>
            </a:r>
            <a:r>
              <a:rPr lang="en-US" dirty="0" err="1"/>
              <a:t>next_node</a:t>
            </a:r>
            <a:r>
              <a:rPr lang="en-US" dirty="0"/>
              <a:t> as the </a:t>
            </a:r>
            <a:r>
              <a:rPr lang="en-US" dirty="0" err="1"/>
              <a:t>new_node</a:t>
            </a:r>
            <a:r>
              <a:rPr lang="en-US" dirty="0"/>
              <a:t>, </a:t>
            </a:r>
            <a:r>
              <a:rPr lang="en-US" dirty="0" err="1"/>
              <a:t>next_node</a:t>
            </a:r>
            <a:r>
              <a:rPr lang="en-US" dirty="0"/>
              <a:t>-&gt;</a:t>
            </a:r>
            <a:r>
              <a:rPr lang="en-US" dirty="0" err="1"/>
              <a:t>prev</a:t>
            </a:r>
            <a:r>
              <a:rPr lang="en-US" dirty="0"/>
              <a:t> = </a:t>
            </a:r>
            <a:r>
              <a:rPr lang="en-US" dirty="0" err="1"/>
              <a:t>new_node</a:t>
            </a:r>
            <a:endParaRPr lang="en-US" dirty="0"/>
          </a:p>
          <a:p>
            <a:pPr marL="342900" indent="-342900">
              <a:buFont typeface="+mj-lt"/>
              <a:buAutoNum type="arabicPeriod"/>
            </a:pPr>
            <a:r>
              <a:rPr lang="en-US" dirty="0"/>
              <a:t>Set the next pointer of this </a:t>
            </a:r>
            <a:r>
              <a:rPr lang="en-US" dirty="0" err="1"/>
              <a:t>new_node</a:t>
            </a:r>
            <a:r>
              <a:rPr lang="en-US" dirty="0"/>
              <a:t> as the </a:t>
            </a:r>
            <a:r>
              <a:rPr lang="en-US" dirty="0" err="1"/>
              <a:t>next_node</a:t>
            </a:r>
            <a:r>
              <a:rPr lang="en-US" dirty="0"/>
              <a:t>, </a:t>
            </a:r>
            <a:r>
              <a:rPr lang="en-US" dirty="0" err="1"/>
              <a:t>new_node</a:t>
            </a:r>
            <a:r>
              <a:rPr lang="en-US" dirty="0"/>
              <a:t>-&gt;next = </a:t>
            </a:r>
            <a:r>
              <a:rPr lang="en-US" dirty="0" err="1"/>
              <a:t>next_node</a:t>
            </a:r>
            <a:r>
              <a:rPr lang="en-US" dirty="0"/>
              <a:t>;</a:t>
            </a:r>
            <a:endParaRPr lang="en-US" dirty="0"/>
          </a:p>
          <a:p>
            <a:pPr marL="342900" indent="-342900">
              <a:buFont typeface="+mj-lt"/>
              <a:buAutoNum type="arabicPeriod"/>
            </a:pPr>
            <a:r>
              <a:rPr lang="en-US" dirty="0"/>
              <a:t>If the previous node of the </a:t>
            </a:r>
            <a:r>
              <a:rPr lang="en-US" dirty="0" err="1"/>
              <a:t>new_node</a:t>
            </a:r>
            <a:r>
              <a:rPr lang="en-US" dirty="0"/>
              <a:t> is not NULL, then set the next pointer of this previous node as </a:t>
            </a:r>
            <a:r>
              <a:rPr lang="en-US" dirty="0" err="1"/>
              <a:t>new_node</a:t>
            </a:r>
            <a:r>
              <a:rPr lang="en-US" dirty="0"/>
              <a:t>, </a:t>
            </a:r>
            <a:r>
              <a:rPr lang="en-US" dirty="0" err="1"/>
              <a:t>new_node</a:t>
            </a:r>
            <a:r>
              <a:rPr lang="en-US" dirty="0"/>
              <a:t>-&gt;</a:t>
            </a:r>
            <a:r>
              <a:rPr lang="en-US" dirty="0" err="1"/>
              <a:t>prev</a:t>
            </a:r>
            <a:r>
              <a:rPr lang="en-US" dirty="0"/>
              <a:t>-&gt;next = </a:t>
            </a:r>
            <a:r>
              <a:rPr lang="en-US" dirty="0" err="1"/>
              <a:t>new_node</a:t>
            </a:r>
            <a:endParaRPr lang="en-US" dirty="0"/>
          </a:p>
          <a:p>
            <a:pPr marL="342900" indent="-342900">
              <a:buFont typeface="+mj-lt"/>
              <a:buAutoNum type="arabicPeriod"/>
            </a:pPr>
            <a:r>
              <a:rPr lang="en-US" dirty="0"/>
              <a:t>Else, if the </a:t>
            </a:r>
            <a:r>
              <a:rPr lang="en-US" dirty="0" err="1"/>
              <a:t>prev</a:t>
            </a:r>
            <a:r>
              <a:rPr lang="en-US" dirty="0"/>
              <a:t> of </a:t>
            </a:r>
            <a:r>
              <a:rPr lang="en-US" dirty="0" err="1"/>
              <a:t>new_node</a:t>
            </a:r>
            <a:r>
              <a:rPr lang="en-US" dirty="0"/>
              <a:t> is NULL, it will be the new head node. So, make (*</a:t>
            </a:r>
            <a:r>
              <a:rPr lang="en-US" dirty="0" err="1"/>
              <a:t>head_ref</a:t>
            </a:r>
            <a:r>
              <a:rPr lang="en-US" dirty="0"/>
              <a:t>) = </a:t>
            </a:r>
            <a:r>
              <a:rPr lang="en-US" dirty="0" err="1"/>
              <a:t>new_node</a:t>
            </a:r>
            <a:r>
              <a:rPr lang="en-US" dirty="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Add a node before a given node:</a:t>
            </a:r>
            <a:r>
              <a:rPr lang="en-US" dirty="0"/>
              <a:t> </a:t>
            </a:r>
            <a:endParaRPr lang="en-US" dirty="0"/>
          </a:p>
        </p:txBody>
      </p:sp>
      <p:sp>
        <p:nvSpPr>
          <p:cNvPr id="6" name="Rectangle 2"/>
          <p:cNvSpPr>
            <a:spLocks noChangeArrowheads="1"/>
          </p:cNvSpPr>
          <p:nvPr/>
        </p:nvSpPr>
        <p:spPr bwMode="auto">
          <a:xfrm>
            <a:off x="677335" y="3620701"/>
            <a:ext cx="859666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p>
        </p:txBody>
      </p:sp>
      <p:pic>
        <p:nvPicPr>
          <p:cNvPr id="3" name="Picture 2"/>
          <p:cNvPicPr>
            <a:picLocks noChangeAspect="1"/>
          </p:cNvPicPr>
          <p:nvPr/>
        </p:nvPicPr>
        <p:blipFill>
          <a:blip r:embed="rId1"/>
          <a:stretch>
            <a:fillRect/>
          </a:stretch>
        </p:blipFill>
        <p:spPr>
          <a:xfrm>
            <a:off x="551813" y="1843871"/>
            <a:ext cx="8847710" cy="30837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main method final call</a:t>
            </a:r>
            <a:endParaRPr lang="en-US" dirty="0"/>
          </a:p>
        </p:txBody>
      </p:sp>
      <p:sp>
        <p:nvSpPr>
          <p:cNvPr id="6" name="Rectangle 2"/>
          <p:cNvSpPr>
            <a:spLocks noChangeArrowheads="1"/>
          </p:cNvSpPr>
          <p:nvPr/>
        </p:nvSpPr>
        <p:spPr bwMode="auto">
          <a:xfrm>
            <a:off x="677335" y="3620701"/>
            <a:ext cx="859666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p>
        </p:txBody>
      </p:sp>
      <p:sp>
        <p:nvSpPr>
          <p:cNvPr id="4" name="Rectangle 1"/>
          <p:cNvSpPr>
            <a:spLocks noChangeArrowheads="1"/>
          </p:cNvSpPr>
          <p:nvPr/>
        </p:nvSpPr>
        <p:spPr bwMode="auto">
          <a:xfrm>
            <a:off x="463826" y="1494811"/>
            <a:ext cx="491655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Start with the empty list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 dll = </a:t>
            </a:r>
            <a:r>
              <a:rPr kumimoji="0" lang="en-US" altLang="en-US" sz="1100" b="1" i="0" u="none" strike="noStrike" cap="none" normalizeH="0" baseline="0">
                <a:ln>
                  <a:noFill/>
                </a:ln>
                <a:solidFill>
                  <a:srgbClr val="006699"/>
                </a:solidFill>
                <a:effectLst/>
                <a:latin typeface="Consolas" panose="020B0609020204030204" pitchFamily="49" charset="0"/>
              </a:rPr>
              <a:t>new</a:t>
            </a: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6. So linked list becomes 6-&gt;NULL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dll.append(6);</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7 at the beginning.</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So linked list becomes 7-&gt;6-&gt;NULL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dll.push(7);</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1 at the beginning.</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So linked list becomes 1-&gt;7-&gt;6-&gt;NULL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dll.push(1);</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4 at the end. So linked 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becomes 1-&gt;7-&gt;6-&gt;4-&gt;NULL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dll.append(4);</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Insert 8, after 7. So linked list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becomes 1-&gt;7-&gt;8-&gt;6-&gt;4-&gt;NULL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dll.InsertAfter(dll.head.next, 8);</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Console.WriteLine(</a:t>
            </a:r>
            <a:r>
              <a:rPr kumimoji="0" lang="en-US" altLang="en-US" sz="1100" b="0" i="0" u="none" strike="noStrike" cap="none" normalizeH="0" baseline="0">
                <a:ln>
                  <a:noFill/>
                </a:ln>
                <a:solidFill>
                  <a:srgbClr val="0000FF"/>
                </a:solidFill>
                <a:effectLst/>
                <a:latin typeface="Consolas" panose="020B0609020204030204" pitchFamily="49" charset="0"/>
              </a:rPr>
              <a:t>"Created DLL is: "</a:t>
            </a:r>
            <a:r>
              <a:rPr kumimoji="0" lang="en-US" altLang="en-US" sz="1100" b="0" i="0" u="none" strike="noStrike" cap="none" normalizeH="0" baseline="0">
                <a:ln>
                  <a:noFill/>
                </a:ln>
                <a:solidFill>
                  <a:srgbClr val="000000"/>
                </a:solidFill>
                <a:effectLst/>
                <a:latin typeface="Consolas" panose="020B0609020204030204" pitchFamily="49"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dll.printlist(dll.head);</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1"/>
          <a:stretch>
            <a:fillRect/>
          </a:stretch>
        </p:blipFill>
        <p:spPr>
          <a:xfrm>
            <a:off x="4728394" y="1916432"/>
            <a:ext cx="4759116" cy="30111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a:t>
            </a:r>
            <a:endParaRPr lang="en-US" dirty="0"/>
          </a:p>
        </p:txBody>
      </p:sp>
      <p:sp>
        <p:nvSpPr>
          <p:cNvPr id="6" name="Rectangle 2"/>
          <p:cNvSpPr>
            <a:spLocks noChangeArrowheads="1"/>
          </p:cNvSpPr>
          <p:nvPr/>
        </p:nvSpPr>
        <p:spPr bwMode="auto">
          <a:xfrm>
            <a:off x="677335" y="3620701"/>
            <a:ext cx="859666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p>
        </p:txBody>
      </p:sp>
      <p:pic>
        <p:nvPicPr>
          <p:cNvPr id="3" name="Picture 2"/>
          <p:cNvPicPr>
            <a:picLocks noChangeAspect="1"/>
          </p:cNvPicPr>
          <p:nvPr/>
        </p:nvPicPr>
        <p:blipFill>
          <a:blip r:embed="rId1"/>
          <a:stretch>
            <a:fillRect/>
          </a:stretch>
        </p:blipFill>
        <p:spPr>
          <a:xfrm>
            <a:off x="1201393" y="1671755"/>
            <a:ext cx="7346260" cy="35144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a:t>
            </a:r>
            <a:endParaRPr lang="en-US" dirty="0"/>
          </a:p>
        </p:txBody>
      </p:sp>
      <p:sp>
        <p:nvSpPr>
          <p:cNvPr id="4" name="Rectangle 3"/>
          <p:cNvSpPr/>
          <p:nvPr/>
        </p:nvSpPr>
        <p:spPr>
          <a:xfrm>
            <a:off x="677334" y="1615613"/>
            <a:ext cx="6096000" cy="923330"/>
          </a:xfrm>
          <a:prstGeom prst="rect">
            <a:avLst/>
          </a:prstGeom>
        </p:spPr>
        <p:txBody>
          <a:bodyPr>
            <a:spAutoFit/>
          </a:bodyPr>
          <a:lstStyle/>
          <a:p>
            <a:pPr fontAlgn="base"/>
            <a:r>
              <a:rPr lang="en-US" b="1" dirty="0">
                <a:solidFill>
                  <a:srgbClr val="273239"/>
                </a:solidFill>
                <a:latin typeface="urw-din"/>
              </a:rPr>
              <a:t>Approach:</a:t>
            </a:r>
            <a:r>
              <a:rPr lang="en-US" dirty="0">
                <a:solidFill>
                  <a:srgbClr val="273239"/>
                </a:solidFill>
                <a:latin typeface="urw-din"/>
              </a:rPr>
              <a:t> The deletion of a node in a doubly-linked list can be divided into three main categories: </a:t>
            </a:r>
            <a:endParaRPr lang="en-US" dirty="0">
              <a:solidFill>
                <a:srgbClr val="273239"/>
              </a:solidFill>
              <a:latin typeface="urw-din"/>
            </a:endParaRPr>
          </a:p>
          <a:p>
            <a:pPr fontAlgn="base">
              <a:buFont typeface="Arial" panose="020B0604020202020204" pitchFamily="34" charset="0"/>
              <a:buChar char="•"/>
            </a:pPr>
            <a:r>
              <a:rPr lang="en-US" b="1" dirty="0">
                <a:solidFill>
                  <a:srgbClr val="273239"/>
                </a:solidFill>
                <a:latin typeface="urw-din"/>
              </a:rPr>
              <a:t>After the deletion of the head node. </a:t>
            </a:r>
            <a:endParaRPr lang="en-US" b="0" i="0" dirty="0">
              <a:solidFill>
                <a:srgbClr val="273239"/>
              </a:solidFill>
              <a:effectLst/>
              <a:latin typeface="urw-din"/>
            </a:endParaRPr>
          </a:p>
        </p:txBody>
      </p:sp>
      <p:pic>
        <p:nvPicPr>
          <p:cNvPr id="5" name="Picture 4"/>
          <p:cNvPicPr>
            <a:picLocks noChangeAspect="1"/>
          </p:cNvPicPr>
          <p:nvPr/>
        </p:nvPicPr>
        <p:blipFill>
          <a:blip r:embed="rId1"/>
          <a:stretch>
            <a:fillRect/>
          </a:stretch>
        </p:blipFill>
        <p:spPr>
          <a:xfrm>
            <a:off x="2442224" y="3125070"/>
            <a:ext cx="6295924" cy="29133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a:t>
            </a:r>
            <a:endParaRPr lang="en-US" dirty="0"/>
          </a:p>
        </p:txBody>
      </p:sp>
      <p:sp>
        <p:nvSpPr>
          <p:cNvPr id="4" name="Rectangle 3"/>
          <p:cNvSpPr/>
          <p:nvPr/>
        </p:nvSpPr>
        <p:spPr>
          <a:xfrm>
            <a:off x="677334" y="1615613"/>
            <a:ext cx="6096000" cy="923330"/>
          </a:xfrm>
          <a:prstGeom prst="rect">
            <a:avLst/>
          </a:prstGeom>
        </p:spPr>
        <p:txBody>
          <a:bodyPr>
            <a:spAutoFit/>
          </a:bodyPr>
          <a:lstStyle/>
          <a:p>
            <a:pPr fontAlgn="base"/>
            <a:r>
              <a:rPr lang="en-US" b="1" dirty="0"/>
              <a:t>After the deletion of the middle node. </a:t>
            </a:r>
            <a:endParaRPr lang="en-US" dirty="0"/>
          </a:p>
          <a:p>
            <a:br>
              <a:rPr lang="en-US" dirty="0"/>
            </a:br>
            <a:endParaRPr lang="en-US" b="0" i="0" dirty="0">
              <a:solidFill>
                <a:srgbClr val="273239"/>
              </a:solidFill>
              <a:effectLst/>
              <a:latin typeface="urw-din"/>
            </a:endParaRPr>
          </a:p>
        </p:txBody>
      </p:sp>
      <p:pic>
        <p:nvPicPr>
          <p:cNvPr id="3" name="Picture 2"/>
          <p:cNvPicPr>
            <a:picLocks noChangeAspect="1"/>
          </p:cNvPicPr>
          <p:nvPr/>
        </p:nvPicPr>
        <p:blipFill>
          <a:blip r:embed="rId1"/>
          <a:stretch>
            <a:fillRect/>
          </a:stretch>
        </p:blipFill>
        <p:spPr>
          <a:xfrm>
            <a:off x="862012" y="2311571"/>
            <a:ext cx="6754556" cy="24667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a:t>
            </a:r>
            <a:endParaRPr lang="en-US" dirty="0"/>
          </a:p>
        </p:txBody>
      </p:sp>
      <p:sp>
        <p:nvSpPr>
          <p:cNvPr id="4" name="Rectangle 3"/>
          <p:cNvSpPr/>
          <p:nvPr/>
        </p:nvSpPr>
        <p:spPr>
          <a:xfrm>
            <a:off x="677334" y="1615613"/>
            <a:ext cx="6096000" cy="1477328"/>
          </a:xfrm>
          <a:prstGeom prst="rect">
            <a:avLst/>
          </a:prstGeom>
        </p:spPr>
        <p:txBody>
          <a:bodyPr>
            <a:spAutoFit/>
          </a:bodyPr>
          <a:lstStyle/>
          <a:p>
            <a:pPr fontAlgn="base"/>
            <a:r>
              <a:rPr lang="en-US" b="1" dirty="0"/>
              <a:t>After the deletion of the last node.</a:t>
            </a:r>
            <a:endParaRPr lang="en-US" dirty="0"/>
          </a:p>
          <a:p>
            <a:br>
              <a:rPr lang="en-US" dirty="0"/>
            </a:br>
            <a:r>
              <a:rPr lang="en-US" b="1" dirty="0"/>
              <a:t> </a:t>
            </a:r>
            <a:endParaRPr lang="en-US" dirty="0"/>
          </a:p>
          <a:p>
            <a:br>
              <a:rPr lang="en-US" dirty="0"/>
            </a:br>
            <a:endParaRPr lang="en-US" b="0" i="0" dirty="0">
              <a:solidFill>
                <a:srgbClr val="273239"/>
              </a:solidFill>
              <a:effectLst/>
              <a:latin typeface="urw-din"/>
            </a:endParaRPr>
          </a:p>
        </p:txBody>
      </p:sp>
      <p:pic>
        <p:nvPicPr>
          <p:cNvPr id="5" name="Picture 4"/>
          <p:cNvPicPr>
            <a:picLocks noChangeAspect="1"/>
          </p:cNvPicPr>
          <p:nvPr/>
        </p:nvPicPr>
        <p:blipFill>
          <a:blip r:embed="rId1"/>
          <a:stretch>
            <a:fillRect/>
          </a:stretch>
        </p:blipFill>
        <p:spPr>
          <a:xfrm>
            <a:off x="1234546" y="2354277"/>
            <a:ext cx="6457779" cy="24695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a:t>
            </a:r>
            <a:endParaRPr lang="en-US" dirty="0"/>
          </a:p>
        </p:txBody>
      </p:sp>
      <p:sp>
        <p:nvSpPr>
          <p:cNvPr id="3" name="Rectangle 2"/>
          <p:cNvSpPr/>
          <p:nvPr/>
        </p:nvSpPr>
        <p:spPr>
          <a:xfrm>
            <a:off x="677334" y="1270000"/>
            <a:ext cx="6492092" cy="2369400"/>
          </a:xfrm>
          <a:prstGeom prst="rect">
            <a:avLst/>
          </a:prstGeom>
        </p:spPr>
        <p:txBody>
          <a:bodyPr wrap="square">
            <a:spAutoFit/>
          </a:bodyPr>
          <a:lstStyle/>
          <a:p>
            <a:pPr fontAlgn="base"/>
            <a:r>
              <a:rPr lang="en-US" b="1" dirty="0">
                <a:solidFill>
                  <a:srgbClr val="273239"/>
                </a:solidFill>
                <a:latin typeface="urw-din"/>
              </a:rPr>
              <a:t>All three mentioned cases can be handled in two steps if the pointer of the node to be deleted and the head pointer is known.</a:t>
            </a:r>
            <a:r>
              <a:rPr lang="en-US" dirty="0">
                <a:solidFill>
                  <a:srgbClr val="273239"/>
                </a:solidFill>
                <a:latin typeface="urw-din"/>
              </a:rPr>
              <a:t> </a:t>
            </a:r>
            <a:endParaRPr lang="en-US" dirty="0">
              <a:solidFill>
                <a:srgbClr val="273239"/>
              </a:solidFill>
              <a:latin typeface="urw-din"/>
            </a:endParaRPr>
          </a:p>
          <a:p>
            <a:pPr fontAlgn="base">
              <a:buFont typeface="+mj-lt"/>
              <a:buAutoNum type="arabicPeriod"/>
            </a:pPr>
            <a:r>
              <a:rPr lang="en-US" dirty="0">
                <a:solidFill>
                  <a:srgbClr val="273239"/>
                </a:solidFill>
                <a:latin typeface="urw-din"/>
              </a:rPr>
              <a:t>If the node to be deleted is the head node then make the next node as head.</a:t>
            </a:r>
            <a:endParaRPr lang="en-US" dirty="0">
              <a:solidFill>
                <a:srgbClr val="273239"/>
              </a:solidFill>
              <a:latin typeface="urw-din"/>
            </a:endParaRPr>
          </a:p>
          <a:p>
            <a:pPr fontAlgn="base">
              <a:buFont typeface="+mj-lt"/>
              <a:buAutoNum type="arabicPeriod"/>
            </a:pPr>
            <a:r>
              <a:rPr lang="en-US" dirty="0">
                <a:solidFill>
                  <a:srgbClr val="273239"/>
                </a:solidFill>
                <a:latin typeface="urw-din"/>
              </a:rPr>
              <a:t>If a node is deleted, connect the next and previous node of the deleted node.</a:t>
            </a:r>
            <a:endParaRPr lang="en-US" dirty="0">
              <a:solidFill>
                <a:srgbClr val="273239"/>
              </a:solidFill>
              <a:latin typeface="urw-din"/>
            </a:endParaRPr>
          </a:p>
          <a:p>
            <a:br>
              <a:rPr lang="en-US" dirty="0"/>
            </a:br>
            <a:endParaRPr 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4149" y="3439145"/>
            <a:ext cx="8517852" cy="27251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a:t>
            </a:r>
            <a:endParaRPr lang="en-US" dirty="0"/>
          </a:p>
        </p:txBody>
      </p:sp>
      <p:pic>
        <p:nvPicPr>
          <p:cNvPr id="4" name="Content Placeholder 3"/>
          <p:cNvPicPr>
            <a:picLocks noGrp="1" noChangeAspect="1"/>
          </p:cNvPicPr>
          <p:nvPr>
            <p:ph idx="1"/>
          </p:nvPr>
        </p:nvPicPr>
        <p:blipFill>
          <a:blip r:embed="rId1"/>
          <a:stretch>
            <a:fillRect/>
          </a:stretch>
        </p:blipFill>
        <p:spPr>
          <a:xfrm>
            <a:off x="1338452" y="2574347"/>
            <a:ext cx="7274432" cy="3015423"/>
          </a:xfrm>
          <a:prstGeom prst="rect">
            <a:avLst/>
          </a:prstGeom>
        </p:spPr>
      </p:pic>
      <p:sp>
        <p:nvSpPr>
          <p:cNvPr id="5" name="Rectangle 4"/>
          <p:cNvSpPr/>
          <p:nvPr/>
        </p:nvSpPr>
        <p:spPr>
          <a:xfrm>
            <a:off x="677334" y="1834726"/>
            <a:ext cx="6096000" cy="923330"/>
          </a:xfrm>
          <a:prstGeom prst="rect">
            <a:avLst/>
          </a:prstGeom>
        </p:spPr>
        <p:txBody>
          <a:bodyPr>
            <a:spAutoFit/>
          </a:bodyPr>
          <a:lstStyle/>
          <a:p>
            <a:r>
              <a:rPr lang="en-US" b="0" i="0" dirty="0">
                <a:solidFill>
                  <a:srgbClr val="273239"/>
                </a:solidFill>
                <a:effectLst/>
                <a:latin typeface="urw-din"/>
              </a:rPr>
              <a:t>A </a:t>
            </a:r>
            <a:r>
              <a:rPr lang="en-US" b="1" i="0" dirty="0">
                <a:solidFill>
                  <a:srgbClr val="273239"/>
                </a:solidFill>
                <a:effectLst/>
                <a:latin typeface="urw-din"/>
              </a:rPr>
              <a:t>D</a:t>
            </a:r>
            <a:r>
              <a:rPr lang="en-US" b="0" i="0" dirty="0">
                <a:solidFill>
                  <a:srgbClr val="273239"/>
                </a:solidFill>
                <a:effectLst/>
                <a:latin typeface="urw-din"/>
              </a:rPr>
              <a:t>oubly </a:t>
            </a:r>
            <a:r>
              <a:rPr lang="en-US" b="1" i="0" dirty="0">
                <a:solidFill>
                  <a:srgbClr val="273239"/>
                </a:solidFill>
                <a:effectLst/>
                <a:latin typeface="urw-din"/>
              </a:rPr>
              <a:t>L</a:t>
            </a:r>
            <a:r>
              <a:rPr lang="en-US" b="0" i="0" dirty="0">
                <a:solidFill>
                  <a:srgbClr val="273239"/>
                </a:solidFill>
                <a:effectLst/>
                <a:latin typeface="urw-din"/>
              </a:rPr>
              <a:t>inked </a:t>
            </a:r>
            <a:r>
              <a:rPr lang="en-US" b="1" i="0" dirty="0">
                <a:solidFill>
                  <a:srgbClr val="273239"/>
                </a:solidFill>
                <a:effectLst/>
                <a:latin typeface="urw-din"/>
              </a:rPr>
              <a:t>L</a:t>
            </a:r>
            <a:r>
              <a:rPr lang="en-US" b="0" i="0" dirty="0">
                <a:solidFill>
                  <a:srgbClr val="273239"/>
                </a:solidFill>
                <a:effectLst/>
                <a:latin typeface="urw-din"/>
              </a:rPr>
              <a:t>ist (DLL) contains an extra pointer, typically called </a:t>
            </a:r>
            <a:r>
              <a:rPr lang="en-US" b="0" i="1" dirty="0">
                <a:solidFill>
                  <a:srgbClr val="273239"/>
                </a:solidFill>
                <a:effectLst/>
                <a:latin typeface="urw-din"/>
              </a:rPr>
              <a:t>previous pointer</a:t>
            </a:r>
            <a:r>
              <a:rPr lang="en-US" b="0" i="0" dirty="0">
                <a:solidFill>
                  <a:srgbClr val="273239"/>
                </a:solidFill>
                <a:effectLst/>
                <a:latin typeface="urw-din"/>
              </a:rPr>
              <a:t>, together with next pointer and data which are there in singly linked list.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a:t>
            </a:r>
            <a:endParaRPr lang="en-US" dirty="0"/>
          </a:p>
        </p:txBody>
      </p:sp>
      <p:sp>
        <p:nvSpPr>
          <p:cNvPr id="4" name="Rectangle 1"/>
          <p:cNvSpPr>
            <a:spLocks noChangeArrowheads="1"/>
          </p:cNvSpPr>
          <p:nvPr/>
        </p:nvSpPr>
        <p:spPr bwMode="auto">
          <a:xfrm>
            <a:off x="677334" y="1270000"/>
            <a:ext cx="9142527" cy="4520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273239"/>
                </a:solidFill>
                <a:effectLst/>
                <a:latin typeface="urw-din"/>
              </a:rPr>
              <a:t>Algorithm</a:t>
            </a:r>
            <a:r>
              <a:rPr kumimoji="0" lang="en-US" altLang="en-US" sz="2400" b="0" i="0" u="none" strike="noStrike" cap="none" normalizeH="0" baseline="0" dirty="0">
                <a:ln>
                  <a:noFill/>
                </a:ln>
                <a:solidFill>
                  <a:srgbClr val="273239"/>
                </a:solidFill>
                <a:effectLst/>
                <a:latin typeface="urw-din"/>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273239"/>
                </a:solidFill>
                <a:effectLst/>
                <a:latin typeface="urw-din"/>
              </a:rPr>
              <a:t>Let the node to be deleted be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a:t>
            </a:r>
            <a:endParaRPr kumimoji="0" lang="en-US" alt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273239"/>
                </a:solidFill>
                <a:effectLst/>
                <a:latin typeface="urw-din"/>
              </a:rPr>
              <a:t>If node to be deleted is head node, then change the head pointer to next current head.</a:t>
            </a:r>
            <a:endParaRPr kumimoji="0" lang="en-US" alt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if </a:t>
            </a:r>
            <a:r>
              <a:rPr kumimoji="0" lang="en-US" altLang="en-US" sz="2400" b="0" i="1" u="none" strike="noStrike" cap="none" normalizeH="0" baseline="0" dirty="0" err="1">
                <a:ln>
                  <a:noFill/>
                </a:ln>
                <a:solidFill>
                  <a:srgbClr val="273239"/>
                </a:solidFill>
                <a:effectLst/>
                <a:latin typeface="Consolas" panose="020B0609020204030204" pitchFamily="49" charset="0"/>
              </a:rPr>
              <a:t>headnode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a:ln>
                  <a:noFill/>
                </a:ln>
                <a:solidFill>
                  <a:srgbClr val="273239"/>
                </a:solidFill>
                <a:effectLst/>
                <a:latin typeface="Consolas" panose="020B0609020204030204" pitchFamily="49" charset="0"/>
              </a:rPr>
              <a:t>del</a:t>
            </a:r>
            <a:r>
              <a:rPr kumimoji="0" lang="en-US" altLang="en-US" sz="2400" b="0" i="0" u="none" strike="noStrike" cap="none" normalizeH="0" baseline="0" dirty="0">
                <a:ln>
                  <a:noFill/>
                </a:ln>
                <a:solidFill>
                  <a:srgbClr val="273239"/>
                </a:solidFill>
                <a:effectLst/>
                <a:latin typeface="Consolas" panose="020B0609020204030204" pitchFamily="49" charset="0"/>
              </a:rPr>
              <a:t> then </a:t>
            </a:r>
            <a:r>
              <a:rPr kumimoji="0" lang="en-US" altLang="en-US" sz="2400" b="0" i="1" u="none" strike="noStrike" cap="none" normalizeH="0" baseline="0" dirty="0" err="1">
                <a:ln>
                  <a:noFill/>
                </a:ln>
                <a:solidFill>
                  <a:srgbClr val="273239"/>
                </a:solidFill>
                <a:effectLst/>
                <a:latin typeface="Consolas" panose="020B0609020204030204" pitchFamily="49" charset="0"/>
              </a:rPr>
              <a:t>headnode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.nextNode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273239"/>
                </a:solidFill>
                <a:effectLst/>
                <a:latin typeface="urw-din"/>
              </a:rPr>
              <a:t>Set </a:t>
            </a:r>
            <a:r>
              <a:rPr kumimoji="0" lang="en-US" altLang="en-US" sz="2400" b="0" i="1" u="none" strike="noStrike" cap="none" normalizeH="0" baseline="0" dirty="0">
                <a:ln>
                  <a:noFill/>
                </a:ln>
                <a:solidFill>
                  <a:srgbClr val="273239"/>
                </a:solidFill>
                <a:effectLst/>
                <a:latin typeface="urw-din"/>
              </a:rPr>
              <a:t>next </a:t>
            </a:r>
            <a:r>
              <a:rPr kumimoji="0" lang="en-US" altLang="en-US" sz="2400" b="0" i="0" u="none" strike="noStrike" cap="none" normalizeH="0" baseline="0" dirty="0">
                <a:ln>
                  <a:noFill/>
                </a:ln>
                <a:solidFill>
                  <a:srgbClr val="273239"/>
                </a:solidFill>
                <a:effectLst/>
                <a:latin typeface="urw-din"/>
              </a:rPr>
              <a:t>of previous to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 if previous to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 exists.</a:t>
            </a:r>
            <a:endParaRPr kumimoji="0" lang="en-US" alt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if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.nextNode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a:ln>
                  <a:noFill/>
                </a:ln>
                <a:solidFill>
                  <a:srgbClr val="273239"/>
                </a:solidFill>
                <a:effectLst/>
                <a:latin typeface="Consolas" panose="020B0609020204030204" pitchFamily="49" charset="0"/>
              </a:rPr>
              <a:t>none</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.nextNode.previousNode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.previousNode</a:t>
            </a: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rgbClr val="273239"/>
                </a:solidFill>
                <a:effectLst/>
                <a:latin typeface="urw-din"/>
              </a:rPr>
              <a:t>Set </a:t>
            </a:r>
            <a:r>
              <a:rPr kumimoji="0" lang="en-US" altLang="en-US" sz="2400" b="0" i="1" u="none" strike="noStrike" cap="none" normalizeH="0" baseline="0" dirty="0" err="1">
                <a:ln>
                  <a:noFill/>
                </a:ln>
                <a:solidFill>
                  <a:srgbClr val="273239"/>
                </a:solidFill>
                <a:effectLst/>
                <a:latin typeface="urw-din"/>
              </a:rPr>
              <a:t>prev</a:t>
            </a:r>
            <a:r>
              <a:rPr kumimoji="0" lang="en-US" altLang="en-US" sz="2400" b="0" i="1" u="none" strike="noStrike" cap="none" normalizeH="0" baseline="0" dirty="0">
                <a:ln>
                  <a:noFill/>
                </a:ln>
                <a:solidFill>
                  <a:srgbClr val="273239"/>
                </a:solidFill>
                <a:effectLst/>
                <a:latin typeface="urw-din"/>
              </a:rPr>
              <a:t> </a:t>
            </a:r>
            <a:r>
              <a:rPr kumimoji="0" lang="en-US" altLang="en-US" sz="2400" b="0" i="0" u="none" strike="noStrike" cap="none" normalizeH="0" baseline="0" dirty="0">
                <a:ln>
                  <a:noFill/>
                </a:ln>
                <a:solidFill>
                  <a:srgbClr val="273239"/>
                </a:solidFill>
                <a:effectLst/>
                <a:latin typeface="urw-din"/>
              </a:rPr>
              <a:t>of next to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 if next to </a:t>
            </a:r>
            <a:r>
              <a:rPr kumimoji="0" lang="en-US" altLang="en-US" sz="2400" b="0" i="1" u="none" strike="noStrike" cap="none" normalizeH="0" baseline="0" dirty="0">
                <a:ln>
                  <a:noFill/>
                </a:ln>
                <a:solidFill>
                  <a:srgbClr val="273239"/>
                </a:solidFill>
                <a:effectLst/>
                <a:latin typeface="urw-din"/>
              </a:rPr>
              <a:t>del</a:t>
            </a:r>
            <a:r>
              <a:rPr kumimoji="0" lang="en-US" altLang="en-US" sz="2400" b="0" i="0" u="none" strike="noStrike" cap="none" normalizeH="0" baseline="0" dirty="0">
                <a:ln>
                  <a:noFill/>
                </a:ln>
                <a:solidFill>
                  <a:srgbClr val="273239"/>
                </a:solidFill>
                <a:effectLst/>
                <a:latin typeface="urw-din"/>
              </a:rPr>
              <a:t> exists.</a:t>
            </a:r>
            <a:endParaRPr kumimoji="0" lang="en-US" alt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if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.previousNode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a:ln>
                  <a:noFill/>
                </a:ln>
                <a:solidFill>
                  <a:srgbClr val="273239"/>
                </a:solidFill>
                <a:effectLst/>
                <a:latin typeface="Consolas" panose="020B0609020204030204" pitchFamily="49" charset="0"/>
              </a:rPr>
              <a:t>none</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.previousNode.nextNode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1" u="none" strike="noStrike" cap="none" normalizeH="0" baseline="0" dirty="0" err="1">
                <a:ln>
                  <a:noFill/>
                </a:ln>
                <a:solidFill>
                  <a:srgbClr val="273239"/>
                </a:solidFill>
                <a:effectLst/>
                <a:latin typeface="Consolas" panose="020B0609020204030204" pitchFamily="49" charset="0"/>
              </a:rPr>
              <a:t>del</a:t>
            </a:r>
            <a:r>
              <a:rPr kumimoji="0" lang="en-US" altLang="en-US" sz="2400" b="0" i="0" u="none" strike="noStrike" cap="none" normalizeH="0" baseline="0" dirty="0" err="1">
                <a:ln>
                  <a:noFill/>
                </a:ln>
                <a:solidFill>
                  <a:srgbClr val="273239"/>
                </a:solidFill>
                <a:effectLst/>
                <a:latin typeface="Consolas" panose="020B0609020204030204" pitchFamily="49" charset="0"/>
              </a:rPr>
              <a:t>.next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03582" y="3886200"/>
            <a:ext cx="3571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a:t>
            </a:r>
            <a:endParaRPr lang="en-US" dirty="0"/>
          </a:p>
        </p:txBody>
      </p:sp>
      <p:sp>
        <p:nvSpPr>
          <p:cNvPr id="5" name="Rectangle 2"/>
          <p:cNvSpPr>
            <a:spLocks noChangeArrowheads="1"/>
          </p:cNvSpPr>
          <p:nvPr/>
        </p:nvSpPr>
        <p:spPr bwMode="auto">
          <a:xfrm>
            <a:off x="-503582" y="3886200"/>
            <a:ext cx="3571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33824" y="1237151"/>
            <a:ext cx="3427274"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deleteNode</a:t>
            </a:r>
            <a:r>
              <a:rPr kumimoji="0" lang="en-US" altLang="en-US" sz="1400" b="0" i="0" u="none" strike="noStrike" cap="none" normalizeH="0" baseline="0" dirty="0">
                <a:ln>
                  <a:noFill/>
                </a:ln>
                <a:solidFill>
                  <a:srgbClr val="000000"/>
                </a:solidFill>
                <a:effectLst/>
                <a:latin typeface="Consolas" panose="020B0609020204030204" pitchFamily="49" charset="0"/>
              </a:rPr>
              <a:t>(Node del)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Base case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del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If node to be deleted is head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del)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0" i="0" u="none" strike="noStrike" cap="none" normalizeH="0" baseline="0" dirty="0" err="1">
                <a:ln>
                  <a:noFill/>
                </a:ln>
                <a:solidFill>
                  <a:srgbClr val="000000"/>
                </a:solidFill>
                <a:effectLst/>
                <a:latin typeface="Consolas" panose="020B0609020204030204" pitchFamily="49" charset="0"/>
              </a:rPr>
              <a:t>del.next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104608" y="1270000"/>
            <a:ext cx="551290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8200"/>
                </a:solidFill>
                <a:effectLst/>
                <a:latin typeface="Consolas" panose="020B0609020204030204" pitchFamily="49" charset="0"/>
              </a:rPr>
              <a:t>// Change next only if node to be deleted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is NOT the last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del.next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del.next.prev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del.prev</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Change </a:t>
            </a:r>
            <a:r>
              <a:rPr kumimoji="0" lang="en-US" altLang="en-US" sz="1400" b="0" i="0" u="none" strike="noStrike" cap="none" normalizeH="0" baseline="0" dirty="0" err="1">
                <a:ln>
                  <a:noFill/>
                </a:ln>
                <a:solidFill>
                  <a:srgbClr val="008200"/>
                </a:solidFill>
                <a:effectLst/>
                <a:latin typeface="Consolas" panose="020B0609020204030204" pitchFamily="49" charset="0"/>
              </a:rPr>
              <a:t>prev</a:t>
            </a:r>
            <a:r>
              <a:rPr kumimoji="0" lang="en-US" altLang="en-US" sz="1400" b="0" i="0" u="none" strike="noStrike" cap="none" normalizeH="0" baseline="0" dirty="0">
                <a:ln>
                  <a:noFill/>
                </a:ln>
                <a:solidFill>
                  <a:srgbClr val="008200"/>
                </a:solidFill>
                <a:effectLst/>
                <a:latin typeface="Consolas" panose="020B0609020204030204" pitchFamily="49" charset="0"/>
              </a:rPr>
              <a:t> only if node to be deleted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is NOT the first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del.prev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del.prev.next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del.next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Finally, free the memory occupied by del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 final main calling</a:t>
            </a:r>
            <a:endParaRPr lang="en-US" dirty="0"/>
          </a:p>
        </p:txBody>
      </p:sp>
      <p:sp>
        <p:nvSpPr>
          <p:cNvPr id="3" name="Rectangle 1"/>
          <p:cNvSpPr>
            <a:spLocks noChangeArrowheads="1"/>
          </p:cNvSpPr>
          <p:nvPr/>
        </p:nvSpPr>
        <p:spPr bwMode="auto">
          <a:xfrm>
            <a:off x="1179443" y="1654316"/>
            <a:ext cx="6844823" cy="1415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8200"/>
                </a:solidFill>
                <a:effectLst/>
                <a:latin typeface="Consolas" panose="020B0609020204030204" pitchFamily="49" charset="0"/>
              </a:rPr>
              <a:t>/ Deleting middle node from 8-&gt;4-&gt;2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dll.deleteNode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dll.head.next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cap="none" normalizeH="0" baseline="0" dirty="0">
                <a:ln>
                  <a:noFill/>
                </a:ln>
                <a:solidFill>
                  <a:srgbClr val="273239"/>
                </a:solidFill>
                <a:effectLst/>
                <a:latin typeface="Consolas" panose="020B0609020204030204" pitchFamily="49"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Console.Write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rPr>
              <a:t>nList</a:t>
            </a:r>
            <a:r>
              <a:rPr kumimoji="0" lang="en-US" altLang="en-US" sz="1600" b="0" i="0" u="none" strike="noStrike" cap="none" normalizeH="0" baseline="0" dirty="0">
                <a:ln>
                  <a:noFill/>
                </a:ln>
                <a:solidFill>
                  <a:srgbClr val="0000FF"/>
                </a:solidFill>
                <a:effectLst/>
                <a:latin typeface="Consolas" panose="020B0609020204030204" pitchFamily="49" charset="0"/>
              </a:rPr>
              <a:t> after Deleting middle node: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dll.printlist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dll.head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 at given position</a:t>
            </a:r>
            <a:endParaRPr lang="en-US" dirty="0"/>
          </a:p>
        </p:txBody>
      </p:sp>
      <p:sp>
        <p:nvSpPr>
          <p:cNvPr id="4" name="Rectangle 3"/>
          <p:cNvSpPr/>
          <p:nvPr/>
        </p:nvSpPr>
        <p:spPr>
          <a:xfrm>
            <a:off x="677333" y="1562605"/>
            <a:ext cx="6399327" cy="1200329"/>
          </a:xfrm>
          <a:prstGeom prst="rect">
            <a:avLst/>
          </a:prstGeom>
        </p:spPr>
        <p:txBody>
          <a:bodyPr wrap="square">
            <a:spAutoFit/>
          </a:bodyPr>
          <a:lstStyle/>
          <a:p>
            <a:r>
              <a:rPr lang="en-US" dirty="0">
                <a:solidFill>
                  <a:srgbClr val="273239"/>
                </a:solidFill>
                <a:latin typeface="urw-din"/>
              </a:rPr>
              <a:t>Given a doubly linked list and a position </a:t>
            </a:r>
            <a:r>
              <a:rPr lang="en-US" b="1" dirty="0">
                <a:solidFill>
                  <a:srgbClr val="273239"/>
                </a:solidFill>
                <a:latin typeface="urw-din"/>
              </a:rPr>
              <a:t>n</a:t>
            </a:r>
            <a:r>
              <a:rPr lang="en-US" dirty="0">
                <a:solidFill>
                  <a:srgbClr val="273239"/>
                </a:solidFill>
                <a:latin typeface="urw-din"/>
              </a:rPr>
              <a:t>. The task is to delete the node at the given position </a:t>
            </a:r>
            <a:r>
              <a:rPr lang="en-US" b="1" dirty="0">
                <a:solidFill>
                  <a:srgbClr val="273239"/>
                </a:solidFill>
                <a:latin typeface="urw-din"/>
              </a:rPr>
              <a:t>n</a:t>
            </a:r>
            <a:r>
              <a:rPr lang="en-US" dirty="0">
                <a:solidFill>
                  <a:srgbClr val="273239"/>
                </a:solidFill>
                <a:latin typeface="urw-din"/>
              </a:rPr>
              <a:t> from the beginning.</a:t>
            </a:r>
            <a:br>
              <a:rPr lang="en-US" dirty="0"/>
            </a:br>
            <a:r>
              <a:rPr lang="en-US" dirty="0">
                <a:solidFill>
                  <a:srgbClr val="273239"/>
                </a:solidFill>
                <a:latin typeface="urw-din"/>
              </a:rPr>
              <a:t>Initial doubly linked list</a:t>
            </a:r>
            <a:endParaRPr lang="en-US" dirty="0">
              <a:solidFill>
                <a:srgbClr val="273239"/>
              </a:solidFill>
              <a:latin typeface="urw-din"/>
            </a:endParaRPr>
          </a:p>
          <a:p>
            <a:endParaRPr lang="en-US" dirty="0">
              <a:solidFill>
                <a:srgbClr val="273239"/>
              </a:solidFill>
              <a:latin typeface="urw-din"/>
            </a:endParaRPr>
          </a:p>
        </p:txBody>
      </p:sp>
      <p:pic>
        <p:nvPicPr>
          <p:cNvPr id="5" name="Picture 4"/>
          <p:cNvPicPr>
            <a:picLocks noChangeAspect="1"/>
          </p:cNvPicPr>
          <p:nvPr/>
        </p:nvPicPr>
        <p:blipFill>
          <a:blip r:embed="rId1"/>
          <a:stretch>
            <a:fillRect/>
          </a:stretch>
        </p:blipFill>
        <p:spPr>
          <a:xfrm>
            <a:off x="5194853" y="1985433"/>
            <a:ext cx="4486643" cy="1897903"/>
          </a:xfrm>
          <a:prstGeom prst="rect">
            <a:avLst/>
          </a:prstGeom>
        </p:spPr>
      </p:pic>
      <p:sp>
        <p:nvSpPr>
          <p:cNvPr id="6" name="Rectangle 5"/>
          <p:cNvSpPr/>
          <p:nvPr/>
        </p:nvSpPr>
        <p:spPr>
          <a:xfrm>
            <a:off x="550700" y="3105834"/>
            <a:ext cx="3557474" cy="646331"/>
          </a:xfrm>
          <a:prstGeom prst="rect">
            <a:avLst/>
          </a:prstGeom>
        </p:spPr>
        <p:txBody>
          <a:bodyPr wrap="square">
            <a:spAutoFit/>
          </a:bodyPr>
          <a:lstStyle/>
          <a:p>
            <a:r>
              <a:rPr lang="en-US" dirty="0"/>
              <a:t>Doubly Linked List after deletion of node at position </a:t>
            </a:r>
            <a:r>
              <a:rPr lang="en-US" b="1" dirty="0"/>
              <a:t>n</a:t>
            </a:r>
            <a:r>
              <a:rPr lang="en-US" dirty="0"/>
              <a:t> = 2</a:t>
            </a:r>
            <a:endParaRPr lang="en-US" dirty="0"/>
          </a:p>
        </p:txBody>
      </p:sp>
      <p:pic>
        <p:nvPicPr>
          <p:cNvPr id="7" name="Picture 6"/>
          <p:cNvPicPr>
            <a:picLocks noChangeAspect="1"/>
          </p:cNvPicPr>
          <p:nvPr/>
        </p:nvPicPr>
        <p:blipFill>
          <a:blip r:embed="rId2"/>
          <a:stretch>
            <a:fillRect/>
          </a:stretch>
        </p:blipFill>
        <p:spPr>
          <a:xfrm>
            <a:off x="2122930" y="4079322"/>
            <a:ext cx="5705475" cy="2438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 at given position</a:t>
            </a:r>
            <a:endParaRPr lang="en-US" dirty="0"/>
          </a:p>
        </p:txBody>
      </p:sp>
      <p:sp>
        <p:nvSpPr>
          <p:cNvPr id="3" name="Rectangle 2"/>
          <p:cNvSpPr/>
          <p:nvPr/>
        </p:nvSpPr>
        <p:spPr>
          <a:xfrm>
            <a:off x="677334" y="1490367"/>
            <a:ext cx="6096000" cy="1200329"/>
          </a:xfrm>
          <a:prstGeom prst="rect">
            <a:avLst/>
          </a:prstGeom>
        </p:spPr>
        <p:txBody>
          <a:bodyPr>
            <a:spAutoFit/>
          </a:bodyPr>
          <a:lstStyle/>
          <a:p>
            <a:pPr fontAlgn="base"/>
            <a:r>
              <a:rPr lang="en-US" b="1" dirty="0">
                <a:solidFill>
                  <a:srgbClr val="273239"/>
                </a:solidFill>
                <a:latin typeface="urw-din"/>
              </a:rPr>
              <a:t>Approach:</a:t>
            </a:r>
            <a:r>
              <a:rPr lang="en-US" dirty="0">
                <a:solidFill>
                  <a:srgbClr val="273239"/>
                </a:solidFill>
                <a:latin typeface="urw-din"/>
              </a:rPr>
              <a:t> Following are the steps:</a:t>
            </a:r>
            <a:endParaRPr lang="en-US" dirty="0">
              <a:solidFill>
                <a:srgbClr val="273239"/>
              </a:solidFill>
              <a:latin typeface="urw-din"/>
            </a:endParaRPr>
          </a:p>
          <a:p>
            <a:pPr fontAlgn="base">
              <a:buFont typeface="+mj-lt"/>
              <a:buAutoNum type="arabicPeriod"/>
            </a:pPr>
            <a:r>
              <a:rPr lang="en-US" dirty="0">
                <a:solidFill>
                  <a:srgbClr val="273239"/>
                </a:solidFill>
                <a:latin typeface="urw-din"/>
              </a:rPr>
              <a:t>Get the pointer to the node at position </a:t>
            </a:r>
            <a:r>
              <a:rPr lang="en-US" b="1" dirty="0">
                <a:solidFill>
                  <a:srgbClr val="273239"/>
                </a:solidFill>
                <a:latin typeface="urw-din"/>
              </a:rPr>
              <a:t>n</a:t>
            </a:r>
            <a:r>
              <a:rPr lang="en-US" dirty="0">
                <a:solidFill>
                  <a:srgbClr val="273239"/>
                </a:solidFill>
                <a:latin typeface="urw-din"/>
              </a:rPr>
              <a:t> by traversing the doubly linked list up to the </a:t>
            </a:r>
            <a:r>
              <a:rPr lang="en-US" b="1" dirty="0">
                <a:solidFill>
                  <a:srgbClr val="273239"/>
                </a:solidFill>
                <a:latin typeface="urw-din"/>
              </a:rPr>
              <a:t>nth</a:t>
            </a:r>
            <a:r>
              <a:rPr lang="en-US" dirty="0">
                <a:solidFill>
                  <a:srgbClr val="273239"/>
                </a:solidFill>
                <a:latin typeface="urw-din"/>
              </a:rPr>
              <a:t> node from the beginning.</a:t>
            </a:r>
            <a:endParaRPr lang="en-US" dirty="0">
              <a:solidFill>
                <a:srgbClr val="273239"/>
              </a:solidFill>
              <a:latin typeface="urw-din"/>
            </a:endParaRPr>
          </a:p>
          <a:p>
            <a:pPr fontAlgn="base">
              <a:buFont typeface="+mj-lt"/>
              <a:buAutoNum type="arabicPeriod"/>
            </a:pPr>
            <a:r>
              <a:rPr lang="en-US" dirty="0">
                <a:solidFill>
                  <a:srgbClr val="273239"/>
                </a:solidFill>
                <a:latin typeface="urw-din"/>
              </a:rPr>
              <a:t>Delete the node using the pointer obtained in </a:t>
            </a:r>
            <a:endParaRPr lang="en-US" b="0" i="0" dirty="0">
              <a:solidFill>
                <a:srgbClr val="273239"/>
              </a:solidFill>
              <a:effectLst/>
              <a:latin typeface="urw-d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t>
            </a:r>
            <a:r>
              <a:rPr lang="en-US" b="1" dirty="0"/>
              <a:t>delete a node, at given position</a:t>
            </a:r>
            <a:endParaRPr lang="en-US" dirty="0"/>
          </a:p>
        </p:txBody>
      </p:sp>
      <p:sp>
        <p:nvSpPr>
          <p:cNvPr id="4" name="Rectangle 1"/>
          <p:cNvSpPr>
            <a:spLocks noChangeArrowheads="1"/>
          </p:cNvSpPr>
          <p:nvPr/>
        </p:nvSpPr>
        <p:spPr bwMode="auto">
          <a:xfrm>
            <a:off x="678380" y="1631752"/>
            <a:ext cx="447923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rgbClr val="006699"/>
                </a:solidFill>
                <a:effectLst/>
                <a:latin typeface="Consolas" panose="020B0609020204030204" pitchFamily="49" charset="0"/>
              </a:rPr>
              <a:t>static</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deleteNodeAtGivenPos</a:t>
            </a:r>
            <a:r>
              <a:rPr kumimoji="0" lang="en-US" altLang="en-US" sz="1400" b="0" i="0" u="none" strike="noStrike" cap="none" normalizeH="0" baseline="0" dirty="0">
                <a:ln>
                  <a:noFill/>
                </a:ln>
                <a:solidFill>
                  <a:srgbClr val="000000"/>
                </a:solidFill>
                <a:effectLst/>
                <a:latin typeface="Consolas" panose="020B0609020204030204" pitchFamily="49" charset="0"/>
              </a:rPr>
              <a:t>(Node head, </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if list in NULL or invalid position is given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n &lt;= 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current = head;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traverse up to the node at position 'n' from the beginning</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1; current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&amp;&amp;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&lt; n;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current = </a:t>
            </a:r>
            <a:r>
              <a:rPr kumimoji="0" lang="en-US" altLang="en-US" sz="1400" b="0" i="0" u="none" strike="noStrike" cap="none" normalizeH="0" baseline="0" dirty="0" err="1">
                <a:ln>
                  <a:noFill/>
                </a:ln>
                <a:solidFill>
                  <a:srgbClr val="000000"/>
                </a:solidFill>
                <a:effectLst/>
                <a:latin typeface="Consolas" panose="020B0609020204030204" pitchFamily="49" charset="0"/>
              </a:rPr>
              <a:t>current.next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417620" y="2274838"/>
            <a:ext cx="385638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if 'n' is greater than the number of nodes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in the doubly linked list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(current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delete the node pointed to by 'current'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deleteNode</a:t>
            </a:r>
            <a:r>
              <a:rPr kumimoji="0" lang="en-US" altLang="en-US" sz="1400" b="0" i="0" u="none" strike="noStrike" cap="none" normalizeH="0" baseline="0" dirty="0">
                <a:ln>
                  <a:noFill/>
                </a:ln>
                <a:solidFill>
                  <a:srgbClr val="000000"/>
                </a:solidFill>
                <a:effectLst/>
                <a:latin typeface="Consolas" panose="020B0609020204030204" pitchFamily="49" charset="0"/>
              </a:rPr>
              <a:t>(head, current);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291" y="384313"/>
            <a:ext cx="8596668" cy="1320800"/>
          </a:xfrm>
        </p:spPr>
        <p:txBody>
          <a:bodyPr/>
          <a:lstStyle/>
          <a:p>
            <a:r>
              <a:rPr lang="en-US" dirty="0"/>
              <a:t>DLL – </a:t>
            </a:r>
            <a:r>
              <a:rPr lang="en-US" b="1" dirty="0"/>
              <a:t>delete a node, at given position</a:t>
            </a:r>
            <a:endParaRPr lang="en-US" dirty="0"/>
          </a:p>
        </p:txBody>
      </p:sp>
      <p:sp>
        <p:nvSpPr>
          <p:cNvPr id="4" name="Rectangle 1"/>
          <p:cNvSpPr>
            <a:spLocks noChangeArrowheads="1"/>
          </p:cNvSpPr>
          <p:nvPr/>
        </p:nvSpPr>
        <p:spPr bwMode="auto">
          <a:xfrm>
            <a:off x="678380" y="3755410"/>
            <a:ext cx="447923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569844" y="1168051"/>
            <a:ext cx="7076660" cy="51398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8200"/>
                </a:solidFill>
                <a:effectLst/>
                <a:latin typeface="Consolas" panose="020B0609020204030204" pitchFamily="49" charset="0"/>
              </a:rPr>
              <a:t>// Start with the empty list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head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Create the doubly linked list: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2&lt;-&gt;2&lt;-&gt;10&lt;-&gt;8&lt;-&gt;4&lt;-&gt;2&lt;-&gt;5&lt;-&gt;2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5);</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4);</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8);</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head = push(head, 10);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"Doubly linked list before deletion:"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printList</a:t>
            </a:r>
            <a:r>
              <a:rPr kumimoji="0" lang="en-US" altLang="en-US" sz="1400" b="0" i="0" u="none" strike="noStrike" cap="none" normalizeH="0" baseline="0" dirty="0">
                <a:ln>
                  <a:noFill/>
                </a:ln>
                <a:solidFill>
                  <a:srgbClr val="000000"/>
                </a:solidFill>
                <a:effectLst/>
                <a:latin typeface="Consolas" panose="020B0609020204030204" pitchFamily="49" charset="0"/>
              </a:rPr>
              <a:t>(head);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 = 2;</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delete node at the given position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deleteNodeAtGivenPos</a:t>
            </a:r>
            <a:r>
              <a:rPr kumimoji="0" lang="en-US" altLang="en-US" sz="1400" b="0" i="0" u="none" strike="noStrike" cap="none" normalizeH="0" baseline="0" dirty="0">
                <a:ln>
                  <a:noFill/>
                </a:ln>
                <a:solidFill>
                  <a:srgbClr val="000000"/>
                </a:solidFill>
                <a:effectLst/>
                <a:latin typeface="Consolas" panose="020B0609020204030204" pitchFamily="49" charset="0"/>
              </a:rPr>
              <a:t>(head,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"Doubly linked list after deletion:"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printList</a:t>
            </a:r>
            <a:r>
              <a:rPr kumimoji="0" lang="en-US" altLang="en-US" sz="1400" b="0" i="0" u="none" strike="noStrike" cap="none" normalizeH="0" baseline="0" dirty="0">
                <a:ln>
                  <a:noFill/>
                </a:ln>
                <a:solidFill>
                  <a:srgbClr val="000000"/>
                </a:solidFill>
                <a:effectLst/>
                <a:latin typeface="Consolas" panose="020B0609020204030204" pitchFamily="49" charset="0"/>
              </a:rPr>
              <a:t>(head);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1"/>
          <a:stretch>
            <a:fillRect/>
          </a:stretch>
        </p:blipFill>
        <p:spPr>
          <a:xfrm>
            <a:off x="5041929" y="2016922"/>
            <a:ext cx="4500697" cy="15876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 - Creation</a:t>
            </a:r>
            <a:endParaRPr lang="en-US" dirty="0"/>
          </a:p>
        </p:txBody>
      </p:sp>
      <p:sp>
        <p:nvSpPr>
          <p:cNvPr id="3" name="Content Placeholder 2"/>
          <p:cNvSpPr>
            <a:spLocks noGrp="1"/>
          </p:cNvSpPr>
          <p:nvPr>
            <p:ph idx="1"/>
          </p:nvPr>
        </p:nvSpPr>
        <p:spPr>
          <a:xfrm>
            <a:off x="677334" y="2160589"/>
            <a:ext cx="3686848" cy="3880773"/>
          </a:xfrm>
        </p:spPr>
        <p:txBody>
          <a:bodyPr>
            <a:normAutofit fontScale="92500" lnSpcReduction="20000"/>
          </a:bodyPr>
          <a:lstStyle/>
          <a:p>
            <a:pPr marL="0" indent="0">
              <a:buNone/>
            </a:pPr>
            <a:r>
              <a:rPr lang="en-US" dirty="0"/>
              <a:t> public class Node</a:t>
            </a:r>
            <a:endParaRPr lang="en-US" dirty="0"/>
          </a:p>
          <a:p>
            <a:pPr marL="0" indent="0">
              <a:buNone/>
            </a:pPr>
            <a:r>
              <a:rPr lang="en-US" dirty="0"/>
              <a:t>            {</a:t>
            </a:r>
            <a:endParaRPr lang="en-US" dirty="0"/>
          </a:p>
          <a:p>
            <a:pPr marL="0" indent="0">
              <a:buNone/>
            </a:pPr>
            <a:r>
              <a:rPr lang="en-US" dirty="0"/>
              <a:t>                public </a:t>
            </a:r>
            <a:r>
              <a:rPr lang="en-US" dirty="0" err="1"/>
              <a:t>int</a:t>
            </a:r>
            <a:r>
              <a:rPr lang="en-US" dirty="0"/>
              <a:t> data;</a:t>
            </a:r>
            <a:endParaRPr lang="en-US" dirty="0"/>
          </a:p>
          <a:p>
            <a:pPr marL="0" indent="0">
              <a:buNone/>
            </a:pPr>
            <a:r>
              <a:rPr lang="en-US" dirty="0"/>
              <a:t>                public Node </a:t>
            </a:r>
            <a:r>
              <a:rPr lang="en-US" dirty="0" err="1"/>
              <a:t>prev</a:t>
            </a:r>
            <a:r>
              <a:rPr lang="en-US" dirty="0"/>
              <a:t>;</a:t>
            </a:r>
            <a:endParaRPr lang="en-US" dirty="0"/>
          </a:p>
          <a:p>
            <a:pPr marL="0" indent="0">
              <a:buNone/>
            </a:pPr>
            <a:r>
              <a:rPr lang="en-US" dirty="0"/>
              <a:t>                public Node next;</a:t>
            </a:r>
            <a:endParaRPr lang="en-US" dirty="0"/>
          </a:p>
          <a:p>
            <a:pPr marL="0" indent="0">
              <a:buNone/>
            </a:pPr>
            <a:endParaRPr lang="en-US" dirty="0"/>
          </a:p>
          <a:p>
            <a:pPr marL="0" indent="0">
              <a:buNone/>
            </a:pPr>
            <a:r>
              <a:rPr lang="en-US" dirty="0"/>
              <a:t>                // Constructor to create a new node</a:t>
            </a:r>
            <a:endParaRPr lang="en-US" dirty="0"/>
          </a:p>
          <a:p>
            <a:pPr marL="0" indent="0">
              <a:buNone/>
            </a:pPr>
            <a:r>
              <a:rPr lang="en-US" dirty="0"/>
              <a:t>                // next and </a:t>
            </a:r>
            <a:r>
              <a:rPr lang="en-US" dirty="0" err="1"/>
              <a:t>prev</a:t>
            </a:r>
            <a:r>
              <a:rPr lang="en-US" dirty="0"/>
              <a:t> is by default initialized as null</a:t>
            </a:r>
            <a:endParaRPr lang="en-US" dirty="0"/>
          </a:p>
          <a:p>
            <a:pPr marL="0" indent="0">
              <a:buNone/>
            </a:pPr>
            <a:r>
              <a:rPr lang="en-US" dirty="0"/>
              <a:t>                Node(</a:t>
            </a:r>
            <a:r>
              <a:rPr lang="en-US" dirty="0" err="1"/>
              <a:t>int</a:t>
            </a:r>
            <a:r>
              <a:rPr lang="en-US" dirty="0"/>
              <a:t> d) { data = d; }</a:t>
            </a:r>
            <a:endParaRPr lang="en-US" dirty="0"/>
          </a:p>
          <a:p>
            <a:pPr marL="0" indent="0">
              <a:buNone/>
            </a:pPr>
            <a:r>
              <a:rPr lang="en-US" dirty="0"/>
              <a:t>            }</a:t>
            </a:r>
            <a:endParaRPr lang="en-US" dirty="0"/>
          </a:p>
          <a:p>
            <a:endParaRPr lang="en-US" dirty="0"/>
          </a:p>
        </p:txBody>
      </p:sp>
      <p:sp>
        <p:nvSpPr>
          <p:cNvPr id="4" name="Content Placeholder 2"/>
          <p:cNvSpPr txBox="1"/>
          <p:nvPr/>
        </p:nvSpPr>
        <p:spPr>
          <a:xfrm>
            <a:off x="4747106" y="2160588"/>
            <a:ext cx="4526895" cy="31076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US" dirty="0"/>
              <a:t>  public class DLL</a:t>
            </a:r>
            <a:endParaRPr lang="en-US" dirty="0"/>
          </a:p>
          <a:p>
            <a:pPr marL="0" indent="0">
              <a:buNone/>
            </a:pPr>
            <a:r>
              <a:rPr lang="en-US" dirty="0"/>
              <a:t>        {</a:t>
            </a:r>
            <a:endParaRPr lang="en-US" dirty="0"/>
          </a:p>
          <a:p>
            <a:pPr marL="0" indent="0">
              <a:buNone/>
            </a:pPr>
            <a:r>
              <a:rPr lang="en-US" dirty="0"/>
              <a:t>            Node head; // head of list</a:t>
            </a:r>
            <a:endParaRPr lang="en-US" dirty="0"/>
          </a:p>
          <a:p>
            <a:pPr marL="0" indent="0">
              <a:buNone/>
            </a:pPr>
            <a:r>
              <a:rPr lang="en-US" dirty="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 - TRAVERSAL</a:t>
            </a:r>
            <a:endParaRPr lang="en-US" dirty="0"/>
          </a:p>
        </p:txBody>
      </p:sp>
      <p:sp>
        <p:nvSpPr>
          <p:cNvPr id="4" name="Rectangle 1"/>
          <p:cNvSpPr>
            <a:spLocks noGrp="1" noChangeArrowheads="1"/>
          </p:cNvSpPr>
          <p:nvPr>
            <p:ph idx="1"/>
          </p:nvPr>
        </p:nvSpPr>
        <p:spPr bwMode="auto">
          <a:xfrm>
            <a:off x="677334" y="2083252"/>
            <a:ext cx="4746721" cy="25391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printlist</a:t>
            </a:r>
            <a:r>
              <a:rPr kumimoji="0" lang="en-US" altLang="en-US" sz="1100" b="0" i="0" u="none" strike="noStrike" cap="none" normalizeH="0" baseline="0" dirty="0">
                <a:ln>
                  <a:noFill/>
                </a:ln>
                <a:solidFill>
                  <a:srgbClr val="000000"/>
                </a:solidFill>
                <a:effectLst/>
                <a:latin typeface="Consolas" panose="020B0609020204030204" pitchFamily="49" charset="0"/>
              </a:rPr>
              <a:t>(Node node)</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last = </a:t>
            </a:r>
            <a:r>
              <a:rPr kumimoji="0" lang="en-US" altLang="en-US" sz="1100" b="1" i="0" u="none" strike="noStrike" cap="none" normalizeH="0" baseline="0" dirty="0">
                <a:ln>
                  <a:noFill/>
                </a:ln>
                <a:solidFill>
                  <a:srgbClr val="006699"/>
                </a:solidFill>
                <a:effectLst/>
                <a:latin typeface="Consolas" panose="020B0609020204030204" pitchFamily="49" charset="0"/>
              </a:rPr>
              <a:t>null</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"Traversal in forward Direction"</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while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 </a:t>
            </a:r>
            <a:r>
              <a:rPr kumimoji="0" lang="en-US" altLang="en-US" sz="1100" b="1" i="0" u="none" strike="noStrike" cap="none" normalizeH="0" baseline="0" dirty="0">
                <a:ln>
                  <a:noFill/>
                </a:ln>
                <a:solidFill>
                  <a:srgbClr val="006699"/>
                </a:solidFill>
                <a:effectLst/>
                <a:latin typeface="Consolas" panose="020B0609020204030204" pitchFamily="49" charset="0"/>
              </a:rPr>
              <a:t>null</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node.data</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0" i="0" u="none" strike="noStrike" cap="none" normalizeH="0" baseline="0" dirty="0">
                <a:ln>
                  <a:noFill/>
                </a:ln>
                <a:solidFill>
                  <a:srgbClr val="0000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last = node;</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node = </a:t>
            </a:r>
            <a:r>
              <a:rPr kumimoji="0" lang="en-US" altLang="en-US" sz="1100" b="0" i="0" u="none" strike="noStrike" cap="none" normalizeH="0" baseline="0" dirty="0" err="1">
                <a:ln>
                  <a:noFill/>
                </a:ln>
                <a:solidFill>
                  <a:srgbClr val="000000"/>
                </a:solidFill>
                <a:effectLst/>
                <a:latin typeface="Consolas" panose="020B0609020204030204" pitchFamily="49" charset="0"/>
              </a:rPr>
              <a:t>node.next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"Traversal in reverse direction"</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while</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(last != </a:t>
            </a:r>
            <a:r>
              <a:rPr kumimoji="0" lang="en-US" altLang="en-US" sz="1100" b="1" i="0" u="none" strike="noStrike" cap="none" normalizeH="0" baseline="0" dirty="0">
                <a:ln>
                  <a:noFill/>
                </a:ln>
                <a:solidFill>
                  <a:srgbClr val="006699"/>
                </a:solidFill>
                <a:effectLst/>
                <a:latin typeface="Consolas" panose="020B0609020204030204" pitchFamily="49" charset="0"/>
              </a:rPr>
              <a:t>null</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Console.Write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last.data</a:t>
            </a:r>
            <a:r>
              <a:rPr kumimoji="0" lang="en-US" altLang="en-US" sz="1100" b="0" i="0" u="none" strike="noStrike" cap="none" normalizeH="0" baseline="0" dirty="0">
                <a:ln>
                  <a:noFill/>
                </a:ln>
                <a:solidFill>
                  <a:srgbClr val="000000"/>
                </a:solidFill>
                <a:effectLst/>
                <a:latin typeface="Consolas" panose="020B0609020204030204" pitchFamily="49" charset="0"/>
              </a:rPr>
              <a:t> + </a:t>
            </a:r>
            <a:r>
              <a:rPr kumimoji="0" lang="en-US" altLang="en-US" sz="1100" b="0" i="0" u="none" strike="noStrike" cap="none" normalizeH="0" baseline="0" dirty="0">
                <a:ln>
                  <a:noFill/>
                </a:ln>
                <a:solidFill>
                  <a:srgbClr val="0000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last = </a:t>
            </a:r>
            <a:r>
              <a:rPr kumimoji="0" lang="en-US" altLang="en-US" sz="1100" b="0" i="0" u="none" strike="noStrike" cap="none" normalizeH="0" baseline="0" dirty="0" err="1">
                <a:ln>
                  <a:noFill/>
                </a:ln>
                <a:solidFill>
                  <a:srgbClr val="000000"/>
                </a:solidFill>
                <a:effectLst/>
                <a:latin typeface="Consolas" panose="020B0609020204030204" pitchFamily="49" charset="0"/>
              </a:rPr>
              <a:t>last.prev</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INSERTION</a:t>
            </a:r>
            <a:endParaRPr lang="en-US" dirty="0"/>
          </a:p>
        </p:txBody>
      </p:sp>
      <p:sp>
        <p:nvSpPr>
          <p:cNvPr id="3" name="Content Placeholder 2"/>
          <p:cNvSpPr>
            <a:spLocks noGrp="1"/>
          </p:cNvSpPr>
          <p:nvPr>
            <p:ph idx="1"/>
          </p:nvPr>
        </p:nvSpPr>
        <p:spPr/>
        <p:txBody>
          <a:bodyPr/>
          <a:lstStyle/>
          <a:p>
            <a:r>
              <a:rPr lang="en-US" b="1" dirty="0"/>
              <a:t>Insertion</a:t>
            </a:r>
            <a:r>
              <a:rPr lang="en-US" dirty="0"/>
              <a:t> </a:t>
            </a:r>
            <a:br>
              <a:rPr lang="en-US" dirty="0"/>
            </a:br>
            <a:r>
              <a:rPr lang="en-US" dirty="0"/>
              <a:t>A node can be added in four ways </a:t>
            </a:r>
            <a:br>
              <a:rPr lang="en-US" dirty="0"/>
            </a:br>
            <a:r>
              <a:rPr lang="en-US" b="1" dirty="0"/>
              <a:t>1) </a:t>
            </a:r>
            <a:r>
              <a:rPr lang="en-US" dirty="0"/>
              <a:t>At the front of the DLL </a:t>
            </a:r>
            <a:br>
              <a:rPr lang="en-US" dirty="0"/>
            </a:br>
            <a:r>
              <a:rPr lang="en-US" b="1" dirty="0"/>
              <a:t>2)</a:t>
            </a:r>
            <a:r>
              <a:rPr lang="en-US" dirty="0"/>
              <a:t> After a given node. </a:t>
            </a:r>
            <a:br>
              <a:rPr lang="en-US" dirty="0"/>
            </a:br>
            <a:r>
              <a:rPr lang="en-US" b="1" dirty="0"/>
              <a:t>3)</a:t>
            </a:r>
            <a:r>
              <a:rPr lang="en-US" dirty="0"/>
              <a:t> At the end of the DLL </a:t>
            </a:r>
            <a:br>
              <a:rPr lang="en-US" dirty="0"/>
            </a:br>
            <a:r>
              <a:rPr lang="en-US" b="1" dirty="0"/>
              <a:t>4)</a:t>
            </a:r>
            <a:r>
              <a:rPr lang="en-US" dirty="0"/>
              <a:t> Before a given node.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–insertion at front</a:t>
            </a:r>
            <a:endParaRPr lang="en-US" dirty="0"/>
          </a:p>
        </p:txBody>
      </p:sp>
      <p:pic>
        <p:nvPicPr>
          <p:cNvPr id="4" name="Content Placeholder 3"/>
          <p:cNvPicPr>
            <a:picLocks noGrp="1" noChangeAspect="1"/>
          </p:cNvPicPr>
          <p:nvPr>
            <p:ph idx="1"/>
          </p:nvPr>
        </p:nvPicPr>
        <p:blipFill>
          <a:blip r:embed="rId1"/>
          <a:stretch>
            <a:fillRect/>
          </a:stretch>
        </p:blipFill>
        <p:spPr>
          <a:xfrm>
            <a:off x="375660" y="3108965"/>
            <a:ext cx="8591694" cy="3575584"/>
          </a:xfrm>
          <a:prstGeom prst="rect">
            <a:avLst/>
          </a:prstGeom>
        </p:spPr>
      </p:pic>
      <p:sp>
        <p:nvSpPr>
          <p:cNvPr id="5" name="Rectangle 4"/>
          <p:cNvSpPr/>
          <p:nvPr/>
        </p:nvSpPr>
        <p:spPr>
          <a:xfrm>
            <a:off x="677334" y="1610357"/>
            <a:ext cx="6096000" cy="1754326"/>
          </a:xfrm>
          <a:prstGeom prst="rect">
            <a:avLst/>
          </a:prstGeom>
        </p:spPr>
        <p:txBody>
          <a:bodyPr>
            <a:spAutoFit/>
          </a:bodyPr>
          <a:lstStyle/>
          <a:p>
            <a:r>
              <a:rPr lang="en-US" b="0" i="0" dirty="0">
                <a:solidFill>
                  <a:srgbClr val="273239"/>
                </a:solidFill>
                <a:effectLst/>
                <a:latin typeface="urw-din"/>
              </a:rPr>
              <a:t>The new node is always added before the head of the given Linked List. And newly added node becomes the new head of DLL. For example if the given Linked List is 10152025 and we add an item 5 at the front, then the Linked List becomes 510152025. Let us call the function that adds at the front of the list is push().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–insertion at front</a:t>
            </a:r>
            <a:endParaRPr lang="en-US" dirty="0"/>
          </a:p>
        </p:txBody>
      </p:sp>
      <p:sp>
        <p:nvSpPr>
          <p:cNvPr id="3" name="Content Placeholder 2"/>
          <p:cNvSpPr>
            <a:spLocks noGrp="1"/>
          </p:cNvSpPr>
          <p:nvPr>
            <p:ph idx="1"/>
          </p:nvPr>
        </p:nvSpPr>
        <p:spPr>
          <a:xfrm>
            <a:off x="573425" y="1350099"/>
            <a:ext cx="5089620" cy="5507901"/>
          </a:xfrm>
        </p:spPr>
        <p:txBody>
          <a:bodyPr>
            <a:normAutofit fontScale="77500" lnSpcReduction="20000"/>
          </a:bodyPr>
          <a:lstStyle/>
          <a:p>
            <a:pPr marL="0" indent="0">
              <a:buNone/>
            </a:pPr>
            <a:r>
              <a:rPr lang="en-US" dirty="0"/>
              <a:t> public void push(</a:t>
            </a:r>
            <a:r>
              <a:rPr lang="en-US" dirty="0" err="1"/>
              <a:t>int</a:t>
            </a:r>
            <a:r>
              <a:rPr lang="en-US" dirty="0"/>
              <a:t> </a:t>
            </a:r>
            <a:r>
              <a:rPr lang="en-US" dirty="0" err="1"/>
              <a:t>new_data</a:t>
            </a:r>
            <a:r>
              <a:rPr lang="en-US" dirty="0"/>
              <a:t>)</a:t>
            </a:r>
            <a:endParaRPr lang="en-US" dirty="0"/>
          </a:p>
          <a:p>
            <a:pPr marL="0" indent="0">
              <a:buNone/>
            </a:pPr>
            <a:r>
              <a:rPr lang="en-US" dirty="0"/>
              <a:t>            {</a:t>
            </a:r>
            <a:endParaRPr lang="en-US" dirty="0"/>
          </a:p>
          <a:p>
            <a:pPr marL="0" indent="0">
              <a:buNone/>
            </a:pPr>
            <a:r>
              <a:rPr lang="en-US" dirty="0"/>
              <a:t>                /* 1. allocate node</a:t>
            </a:r>
            <a:endParaRPr lang="en-US" dirty="0"/>
          </a:p>
          <a:p>
            <a:pPr marL="0" indent="0">
              <a:buNone/>
            </a:pPr>
            <a:r>
              <a:rPr lang="en-US" dirty="0"/>
              <a:t>                * 2. put in the data */</a:t>
            </a:r>
            <a:endParaRPr lang="en-US" dirty="0"/>
          </a:p>
          <a:p>
            <a:pPr marL="0" indent="0">
              <a:buNone/>
            </a:pPr>
            <a:r>
              <a:rPr lang="en-US" dirty="0"/>
              <a:t>                Node </a:t>
            </a:r>
            <a:r>
              <a:rPr lang="en-US" dirty="0" err="1"/>
              <a:t>new_Node</a:t>
            </a:r>
            <a:r>
              <a:rPr lang="en-US" dirty="0"/>
              <a:t> = new Node(</a:t>
            </a:r>
            <a:r>
              <a:rPr lang="en-US" dirty="0" err="1"/>
              <a:t>new_data</a:t>
            </a:r>
            <a:r>
              <a:rPr lang="en-US" dirty="0"/>
              <a:t>);</a:t>
            </a:r>
            <a:endParaRPr lang="en-US" dirty="0"/>
          </a:p>
          <a:p>
            <a:pPr marL="0" indent="0">
              <a:buNone/>
            </a:pPr>
            <a:endParaRPr lang="en-US" dirty="0"/>
          </a:p>
          <a:p>
            <a:pPr marL="0" indent="0">
              <a:buNone/>
            </a:pPr>
            <a:r>
              <a:rPr lang="en-US" dirty="0"/>
              <a:t>                /* 3. Make next of new node as head and previous as NULL */</a:t>
            </a:r>
            <a:endParaRPr lang="en-US" dirty="0"/>
          </a:p>
          <a:p>
            <a:pPr marL="0" indent="0">
              <a:buNone/>
            </a:pPr>
            <a:r>
              <a:rPr lang="en-US" dirty="0"/>
              <a:t>                </a:t>
            </a:r>
            <a:r>
              <a:rPr lang="en-US" dirty="0" err="1"/>
              <a:t>new_Node.next</a:t>
            </a:r>
            <a:r>
              <a:rPr lang="en-US" dirty="0"/>
              <a:t> = head;</a:t>
            </a:r>
            <a:endParaRPr lang="en-US" dirty="0"/>
          </a:p>
          <a:p>
            <a:pPr marL="0" indent="0">
              <a:buNone/>
            </a:pPr>
            <a:r>
              <a:rPr lang="en-US" dirty="0"/>
              <a:t>                </a:t>
            </a:r>
            <a:r>
              <a:rPr lang="en-US" dirty="0" err="1"/>
              <a:t>new_Node.prev</a:t>
            </a:r>
            <a:r>
              <a:rPr lang="en-US" dirty="0"/>
              <a:t> = null;</a:t>
            </a:r>
            <a:endParaRPr lang="en-US" dirty="0"/>
          </a:p>
          <a:p>
            <a:pPr marL="0" indent="0">
              <a:buNone/>
            </a:pPr>
            <a:endParaRPr lang="en-US" dirty="0"/>
          </a:p>
          <a:p>
            <a:pPr marL="0" indent="0">
              <a:buNone/>
            </a:pPr>
            <a:r>
              <a:rPr lang="en-US" dirty="0"/>
              <a:t>                /* 4. change </a:t>
            </a:r>
            <a:r>
              <a:rPr lang="en-US" dirty="0" err="1"/>
              <a:t>prev</a:t>
            </a:r>
            <a:r>
              <a:rPr lang="en-US" dirty="0"/>
              <a:t> of head node to new node */</a:t>
            </a:r>
            <a:endParaRPr lang="en-US" dirty="0"/>
          </a:p>
          <a:p>
            <a:pPr marL="0" indent="0">
              <a:buNone/>
            </a:pPr>
            <a:r>
              <a:rPr lang="en-US" dirty="0"/>
              <a:t>                if (head != null)</a:t>
            </a:r>
            <a:endParaRPr lang="en-US" dirty="0"/>
          </a:p>
          <a:p>
            <a:pPr marL="0" indent="0">
              <a:buNone/>
            </a:pPr>
            <a:r>
              <a:rPr lang="en-US" dirty="0"/>
              <a:t>                    </a:t>
            </a:r>
            <a:r>
              <a:rPr lang="en-US" dirty="0" err="1"/>
              <a:t>head.prev</a:t>
            </a:r>
            <a:r>
              <a:rPr lang="en-US" dirty="0"/>
              <a:t> = </a:t>
            </a:r>
            <a:r>
              <a:rPr lang="en-US" dirty="0" err="1"/>
              <a:t>new_Node</a:t>
            </a:r>
            <a:r>
              <a:rPr lang="en-US" dirty="0"/>
              <a:t>;</a:t>
            </a:r>
            <a:endParaRPr lang="en-US" dirty="0"/>
          </a:p>
          <a:p>
            <a:pPr marL="0" indent="0">
              <a:buNone/>
            </a:pPr>
            <a:endParaRPr lang="en-US" dirty="0"/>
          </a:p>
          <a:p>
            <a:pPr marL="0" indent="0">
              <a:buNone/>
            </a:pPr>
            <a:r>
              <a:rPr lang="en-US" dirty="0"/>
              <a:t>                /* 5. move the head to point to the new node */</a:t>
            </a:r>
            <a:endParaRPr lang="en-US" dirty="0"/>
          </a:p>
          <a:p>
            <a:pPr marL="0" indent="0">
              <a:buNone/>
            </a:pPr>
            <a:r>
              <a:rPr lang="en-US" dirty="0"/>
              <a:t>                head = </a:t>
            </a:r>
            <a:r>
              <a:rPr lang="en-US" dirty="0" err="1"/>
              <a:t>new_Node</a:t>
            </a:r>
            <a:r>
              <a:rPr lang="en-US" dirty="0"/>
              <a:t>;</a:t>
            </a:r>
            <a:endParaRPr lang="en-US" dirty="0"/>
          </a:p>
          <a:p>
            <a:pPr marL="0" indent="0">
              <a:buNone/>
            </a:pPr>
            <a:r>
              <a:rPr lang="en-US"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Add node after given node</a:t>
            </a:r>
            <a:endParaRPr lang="en-US" dirty="0"/>
          </a:p>
        </p:txBody>
      </p:sp>
      <p:sp>
        <p:nvSpPr>
          <p:cNvPr id="3" name="Content Placeholder 2"/>
          <p:cNvSpPr>
            <a:spLocks noGrp="1"/>
          </p:cNvSpPr>
          <p:nvPr>
            <p:ph idx="1"/>
          </p:nvPr>
        </p:nvSpPr>
        <p:spPr>
          <a:xfrm>
            <a:off x="573424" y="1350099"/>
            <a:ext cx="7775445" cy="5507901"/>
          </a:xfrm>
        </p:spPr>
        <p:txBody>
          <a:bodyPr>
            <a:normAutofit/>
          </a:bodyPr>
          <a:lstStyle/>
          <a:p>
            <a:pPr marL="0" indent="0">
              <a:buNone/>
            </a:pPr>
            <a:r>
              <a:rPr lang="en-US" dirty="0"/>
              <a:t> We are given pointer to a node as </a:t>
            </a:r>
            <a:r>
              <a:rPr lang="en-US" dirty="0" err="1"/>
              <a:t>prev_node</a:t>
            </a:r>
            <a:r>
              <a:rPr lang="en-US" dirty="0"/>
              <a:t>, and the new node is inserted after the given node.</a:t>
            </a:r>
            <a:endParaRPr lang="en-US" dirty="0"/>
          </a:p>
        </p:txBody>
      </p:sp>
      <p:pic>
        <p:nvPicPr>
          <p:cNvPr id="6" name="Picture 5"/>
          <p:cNvPicPr>
            <a:picLocks noChangeAspect="1"/>
          </p:cNvPicPr>
          <p:nvPr/>
        </p:nvPicPr>
        <p:blipFill>
          <a:blip r:embed="rId1"/>
          <a:stretch>
            <a:fillRect/>
          </a:stretch>
        </p:blipFill>
        <p:spPr>
          <a:xfrm>
            <a:off x="924753" y="2438400"/>
            <a:ext cx="6756060" cy="29154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DLL – Add node after given node</a:t>
            </a:r>
            <a:endParaRPr lang="en-US" dirty="0"/>
          </a:p>
        </p:txBody>
      </p:sp>
      <p:sp>
        <p:nvSpPr>
          <p:cNvPr id="5" name="Rectangle 2"/>
          <p:cNvSpPr>
            <a:spLocks noChangeArrowheads="1"/>
          </p:cNvSpPr>
          <p:nvPr/>
        </p:nvSpPr>
        <p:spPr bwMode="auto">
          <a:xfrm>
            <a:off x="416920" y="1861930"/>
            <a:ext cx="4558748"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rgbClr val="006699"/>
                </a:solidFill>
                <a:effectLst/>
                <a:latin typeface="Consolas" panose="020B0609020204030204" pitchFamily="49" charset="0"/>
              </a:rPr>
              <a:t>public</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InsertAfter</a:t>
            </a:r>
            <a:r>
              <a:rPr kumimoji="0" lang="en-US" altLang="en-US" sz="1400" b="0" i="0" u="none" strike="noStrike" cap="none" normalizeH="0" baseline="0" dirty="0">
                <a:ln>
                  <a:noFill/>
                </a:ln>
                <a:solidFill>
                  <a:srgbClr val="000000"/>
                </a:solidFill>
                <a:effectLst/>
                <a:latin typeface="Consolas" panose="020B0609020204030204" pitchFamily="49" charset="0"/>
              </a:rPr>
              <a:t>(Node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/*1. check if the given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is 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"The given previous node cannot be NULL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2. allocate node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3. put in the data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Node(</a:t>
            </a:r>
            <a:r>
              <a:rPr kumimoji="0" lang="en-US" altLang="en-US" sz="1400" b="0" i="0" u="none" strike="noStrike" cap="none" normalizeH="0" baseline="0" dirty="0" err="1">
                <a:ln>
                  <a:noFill/>
                </a:ln>
                <a:solidFill>
                  <a:srgbClr val="000000"/>
                </a:solidFill>
                <a:effectLst/>
                <a:latin typeface="Consolas" panose="020B0609020204030204" pitchFamily="49" charset="0"/>
              </a:rPr>
              <a:t>new_data</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5464614" y="1600320"/>
            <a:ext cx="4069802" cy="40780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8200"/>
                </a:solidFill>
                <a:effectLst/>
                <a:latin typeface="Consolas" panose="020B0609020204030204" pitchFamily="49" charset="0"/>
              </a:rPr>
              <a:t>/* 4. Make next of new node as next of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prev_Node.next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5. Make the next of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as </a:t>
            </a:r>
            <a:r>
              <a:rPr kumimoji="0" lang="en-US" altLang="en-US" sz="1400" b="0" i="0" u="none" strike="noStrike" cap="none" normalizeH="0" baseline="0" dirty="0" err="1">
                <a:ln>
                  <a:noFill/>
                </a:ln>
                <a:solidFill>
                  <a:srgbClr val="008200"/>
                </a:solidFill>
                <a:effectLst/>
                <a:latin typeface="Consolas" panose="020B0609020204030204" pitchFamily="49" charset="0"/>
              </a:rPr>
              <a:t>new_node</a:t>
            </a:r>
            <a:r>
              <a:rPr kumimoji="0" lang="en-US" altLang="en-US" sz="1400" b="0" i="0" u="none" strike="noStrike" cap="none" normalizeH="0" baseline="0" dirty="0">
                <a:ln>
                  <a:noFill/>
                </a:ln>
                <a:solidFill>
                  <a:srgbClr val="0082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6. Make </a:t>
            </a:r>
            <a:r>
              <a:rPr kumimoji="0" lang="en-US" altLang="en-US" sz="1400" b="0" i="0" u="none" strike="noStrike" cap="none" normalizeH="0" baseline="0" dirty="0" err="1">
                <a:ln>
                  <a:noFill/>
                </a:ln>
                <a:solidFill>
                  <a:srgbClr val="008200"/>
                </a:solidFill>
                <a:effectLst/>
                <a:latin typeface="Consolas" panose="020B0609020204030204" pitchFamily="49" charset="0"/>
              </a:rPr>
              <a:t>prev_node</a:t>
            </a:r>
            <a:r>
              <a:rPr kumimoji="0" lang="en-US" altLang="en-US" sz="1400" b="0" i="0" u="none" strike="noStrike" cap="none" normalizeH="0" baseline="0" dirty="0">
                <a:ln>
                  <a:noFill/>
                </a:ln>
                <a:solidFill>
                  <a:srgbClr val="008200"/>
                </a:solidFill>
                <a:effectLst/>
                <a:latin typeface="Consolas" panose="020B0609020204030204" pitchFamily="49" charset="0"/>
              </a:rPr>
              <a:t> as previous of </a:t>
            </a:r>
            <a:r>
              <a:rPr kumimoji="0" lang="en-US" altLang="en-US" sz="1400" b="0" i="0" u="none" strike="noStrike" cap="none" normalizeH="0" baseline="0" dirty="0" err="1">
                <a:ln>
                  <a:noFill/>
                </a:ln>
                <a:solidFill>
                  <a:srgbClr val="008200"/>
                </a:solidFill>
                <a:effectLst/>
                <a:latin typeface="Consolas" panose="020B0609020204030204" pitchFamily="49" charset="0"/>
              </a:rPr>
              <a:t>new_node</a:t>
            </a:r>
            <a:r>
              <a:rPr kumimoji="0" lang="en-US" altLang="en-US" sz="1400" b="0" i="0" u="none" strike="noStrike" cap="none" normalizeH="0" baseline="0" dirty="0">
                <a:ln>
                  <a:noFill/>
                </a:ln>
                <a:solidFill>
                  <a:srgbClr val="0082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prev_Node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7. Change previous of </a:t>
            </a:r>
            <a:r>
              <a:rPr kumimoji="0" lang="en-US" altLang="en-US" sz="1400" b="0" i="0" u="none" strike="noStrike" cap="none" normalizeH="0" baseline="0" dirty="0" err="1">
                <a:ln>
                  <a:noFill/>
                </a:ln>
                <a:solidFill>
                  <a:srgbClr val="008200"/>
                </a:solidFill>
                <a:effectLst/>
                <a:latin typeface="Consolas" panose="020B0609020204030204" pitchFamily="49" charset="0"/>
              </a:rPr>
              <a:t>new_node's</a:t>
            </a:r>
            <a:r>
              <a:rPr kumimoji="0" lang="en-US" altLang="en-US" sz="1400" b="0" i="0" u="none" strike="noStrike" cap="none" normalizeH="0" baseline="0" dirty="0">
                <a:ln>
                  <a:noFill/>
                </a:ln>
                <a:solidFill>
                  <a:srgbClr val="008200"/>
                </a:solidFill>
                <a:effectLst/>
                <a:latin typeface="Consolas" panose="020B0609020204030204" pitchFamily="49" charset="0"/>
              </a:rPr>
              <a:t> next node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new_node.next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6699"/>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new_node.next.prev</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new_node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9455</Words>
  <Application>WPS Presentation</Application>
  <PresentationFormat>Widescreen</PresentationFormat>
  <Paragraphs>337</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Wingdings 3</vt:lpstr>
      <vt:lpstr>Arial</vt:lpstr>
      <vt:lpstr>urw-din</vt:lpstr>
      <vt:lpstr>Segoe Print</vt:lpstr>
      <vt:lpstr>Consolas</vt:lpstr>
      <vt:lpstr>Trebuchet MS</vt:lpstr>
      <vt:lpstr>Microsoft YaHei</vt:lpstr>
      <vt:lpstr>Arial Unicode MS</vt:lpstr>
      <vt:lpstr>Calibri</vt:lpstr>
      <vt:lpstr>Facet</vt:lpstr>
      <vt:lpstr>Circular and doubly linked list</vt:lpstr>
      <vt:lpstr>DOUBLY LINKED LIST</vt:lpstr>
      <vt:lpstr>Doubly linked list - Creation</vt:lpstr>
      <vt:lpstr>Doubly linked list - TRAVERSAL</vt:lpstr>
      <vt:lpstr>DLL- INSERTION</vt:lpstr>
      <vt:lpstr>DLL –insertion at front</vt:lpstr>
      <vt:lpstr>DLL –insertion at front</vt:lpstr>
      <vt:lpstr>DLL – Add node after given node</vt:lpstr>
      <vt:lpstr>DLL – Add node after given node</vt:lpstr>
      <vt:lpstr>DLL – Add node at the end</vt:lpstr>
      <vt:lpstr>DLL – Add node at the end</vt:lpstr>
      <vt:lpstr>DLL – Add a node before a given node: </vt:lpstr>
      <vt:lpstr>DLL – Add a node before a given node: </vt:lpstr>
      <vt:lpstr>DLL – main method final call</vt:lpstr>
      <vt:lpstr>DLL – delete a node</vt:lpstr>
      <vt:lpstr>DLL – delete a node</vt:lpstr>
      <vt:lpstr>DLL – delete a node</vt:lpstr>
      <vt:lpstr>DLL – delete a node</vt:lpstr>
      <vt:lpstr>DLL – delete a node</vt:lpstr>
      <vt:lpstr>DLL – delete a node</vt:lpstr>
      <vt:lpstr>DLL – delete a node</vt:lpstr>
      <vt:lpstr>DLL – delete a node, final main calling</vt:lpstr>
      <vt:lpstr>DLL – delete a node, at given position</vt:lpstr>
      <vt:lpstr>DLL – delete a node, at given position</vt:lpstr>
      <vt:lpstr>DLL – delete a node, at given position</vt:lpstr>
      <vt:lpstr>DLL – delete a node, at given position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and doubly linked list</dc:title>
  <dc:creator>Welcome to BUKC</dc:creator>
  <cp:lastModifiedBy>AHSAN</cp:lastModifiedBy>
  <cp:revision>11</cp:revision>
  <dcterms:created xsi:type="dcterms:W3CDTF">2021-11-03T12:17:00Z</dcterms:created>
  <dcterms:modified xsi:type="dcterms:W3CDTF">2022-11-16T02:53:18Z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96DEBE057A0B4881AB3419F09C28222C</vt:lpwstr>
  </property>
  <property fmtid="{D5CDD505-2E9C-101B-9397-08002B2CF9AE}" pid="3" name="KSOProductBuildVer">
    <vt:lpwstr>1033-11.2.0.11380</vt:lpwstr>
  </property>
</Properties>
</file>