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274" r:id="rId3"/>
    <p:sldId id="275" r:id="rId4"/>
    <p:sldId id="276" r:id="rId5"/>
    <p:sldId id="277" r:id="rId6"/>
    <p:sldId id="278" r:id="rId7"/>
    <p:sldId id="279" r:id="rId8"/>
    <p:sldId id="287" r:id="rId9"/>
    <p:sldId id="280" r:id="rId10"/>
    <p:sldId id="281" r:id="rId11"/>
    <p:sldId id="282" r:id="rId12"/>
    <p:sldId id="283" r:id="rId13"/>
    <p:sldId id="286" r:id="rId14"/>
    <p:sldId id="285"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4BFAF-5F38-467D-AFF1-45D197BF21B6}" type="datetimeFigureOut">
              <a:rPr lang="en-US" smtClean="0"/>
              <a:t>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30458-D6CD-483D-A297-CB2BF6A22F6F}" type="slidenum">
              <a:rPr lang="en-US" smtClean="0"/>
              <a:t>‹#›</a:t>
            </a:fld>
            <a:endParaRPr lang="en-US"/>
          </a:p>
        </p:txBody>
      </p:sp>
    </p:spTree>
    <p:extLst>
      <p:ext uri="{BB962C8B-B14F-4D97-AF65-F5344CB8AC3E}">
        <p14:creationId xmlns:p14="http://schemas.microsoft.com/office/powerpoint/2010/main" val="94352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630458-D6CD-483D-A297-CB2BF6A22F6F}" type="slidenum">
              <a:rPr lang="en-US" smtClean="0"/>
              <a:t>1</a:t>
            </a:fld>
            <a:endParaRPr lang="en-US"/>
          </a:p>
        </p:txBody>
      </p:sp>
    </p:spTree>
    <p:extLst>
      <p:ext uri="{BB962C8B-B14F-4D97-AF65-F5344CB8AC3E}">
        <p14:creationId xmlns:p14="http://schemas.microsoft.com/office/powerpoint/2010/main" val="1687217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B6C8F66-0191-4567-84E6-3E7B511B9BBD}"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57003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D955C9-83B5-47C1-B621-51EC075EC1B4}"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69034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820C6-9CEE-4807-A3C7-C66F6AC7EA78}"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39316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5C56F-699A-4489-94C3-55C90372A7FA}"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178329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A0417-E3C6-4E9F-BE02-C9DA17FB75C6}"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25744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888AD-63D6-40FE-8650-8DC7B3EE4280}" type="datetime1">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8075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1284AB-2925-4A32-8F51-640C545B7590}" type="datetime1">
              <a:rPr lang="en-US" smtClean="0"/>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66646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BC03CE-062E-4E21-8147-506ACBF62E17}" type="datetime1">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13689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9C6C2-30E9-466C-86A2-0F6BCD0D4FCA}" type="datetime1">
              <a:rPr lang="en-US" smtClean="0"/>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56204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61632-79B7-4FFB-9014-EBA4AFC8BBA1}" type="datetime1">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19958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BE29D-F7B6-4174-B822-541289D75FD5}" type="datetime1">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85930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504" y="26504"/>
            <a:ext cx="2412005" cy="68103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9A798-9C94-422D-B6C9-7619864F2046}" type="datetime1">
              <a:rPr lang="en-US" smtClean="0"/>
              <a:t>7/8/2023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65972" y="6426475"/>
            <a:ext cx="2743200" cy="365125"/>
          </a:xfrm>
          <a:prstGeom prst="rect">
            <a:avLst/>
          </a:prstGeom>
        </p:spPr>
        <p:txBody>
          <a:bodyPr vert="horz" lIns="91440" tIns="45720" rIns="91440" bIns="45720" rtlCol="0" anchor="ctr"/>
          <a:lstStyle>
            <a:lvl1pPr algn="r">
              <a:defRPr sz="1600" b="1">
                <a:solidFill>
                  <a:schemeClr val="tx1"/>
                </a:solidFill>
              </a:defRPr>
            </a:lvl1pPr>
          </a:lstStyle>
          <a:p>
            <a:fld id="{01433A5C-A324-44F3-9AD9-9CE9975D1B38}" type="slidenum">
              <a:rPr lang="en-US" smtClean="0"/>
              <a:pPr/>
              <a:t>‹#›</a:t>
            </a:fld>
            <a:endParaRPr lang="en-US" dirty="0"/>
          </a:p>
        </p:txBody>
      </p:sp>
    </p:spTree>
    <p:extLst>
      <p:ext uri="{BB962C8B-B14F-4D97-AF65-F5344CB8AC3E}">
        <p14:creationId xmlns:p14="http://schemas.microsoft.com/office/powerpoint/2010/main" val="212486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Threads</a:t>
            </a:r>
          </a:p>
        </p:txBody>
      </p:sp>
      <p:sp>
        <p:nvSpPr>
          <p:cNvPr id="3" name="Subtitle 2"/>
          <p:cNvSpPr>
            <a:spLocks noGrp="1"/>
          </p:cNvSpPr>
          <p:nvPr>
            <p:ph type="subTitle" idx="1"/>
          </p:nvPr>
        </p:nvSpPr>
        <p:spPr/>
        <p:txBody>
          <a:bodyPr/>
          <a:lstStyle/>
          <a:p>
            <a:r>
              <a:rPr lang="en-US" sz="3800" dirty="0"/>
              <a:t>Covers Chapter#04 from Textbook</a:t>
            </a:r>
          </a:p>
        </p:txBody>
      </p:sp>
    </p:spTree>
    <p:extLst>
      <p:ext uri="{BB962C8B-B14F-4D97-AF65-F5344CB8AC3E}">
        <p14:creationId xmlns:p14="http://schemas.microsoft.com/office/powerpoint/2010/main" val="258588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(Cont.)</a:t>
            </a:r>
          </a:p>
        </p:txBody>
      </p:sp>
      <p:sp>
        <p:nvSpPr>
          <p:cNvPr id="3" name="Content Placeholder 2"/>
          <p:cNvSpPr>
            <a:spLocks noGrp="1"/>
          </p:cNvSpPr>
          <p:nvPr>
            <p:ph idx="1"/>
          </p:nvPr>
        </p:nvSpPr>
        <p:spPr>
          <a:xfrm>
            <a:off x="838199" y="1825625"/>
            <a:ext cx="10976429" cy="4351338"/>
          </a:xfrm>
        </p:spPr>
        <p:txBody>
          <a:bodyPr>
            <a:normAutofit/>
          </a:bodyPr>
          <a:lstStyle/>
          <a:p>
            <a:pPr marL="0" indent="0">
              <a:lnSpc>
                <a:spcPct val="100000"/>
              </a:lnSpc>
              <a:buNone/>
            </a:pPr>
            <a:r>
              <a:rPr lang="en-US" b="1" dirty="0">
                <a:solidFill>
                  <a:srgbClr val="C00000"/>
                </a:solidFill>
              </a:rPr>
              <a:t>Application Design Recommendation:</a:t>
            </a:r>
          </a:p>
          <a:p>
            <a:pPr>
              <a:lnSpc>
                <a:spcPct val="100000"/>
              </a:lnSpc>
            </a:pPr>
            <a:r>
              <a:rPr lang="en-US" dirty="0"/>
              <a:t>If there is an application that should be implemented as a set of related units of execution, it is far more efficient to do so as a collection of threads rather than a collection of separate processes.</a:t>
            </a:r>
          </a:p>
          <a:p>
            <a:pPr marL="0" indent="0">
              <a:lnSpc>
                <a:spcPct val="100000"/>
              </a:lnSpc>
              <a:buNone/>
            </a:pPr>
            <a:r>
              <a:rPr lang="en-US" b="1" dirty="0">
                <a:solidFill>
                  <a:srgbClr val="C00000"/>
                </a:solidFill>
              </a:rPr>
              <a:t>Scheduling with Threads:</a:t>
            </a:r>
          </a:p>
          <a:p>
            <a:pPr>
              <a:lnSpc>
                <a:spcPct val="100000"/>
              </a:lnSpc>
            </a:pPr>
            <a:r>
              <a:rPr lang="en-US" dirty="0"/>
              <a:t>In an OS that supports threads, scheduling and dispatching is done on a thread basis. Hence, most of the state information dealing with execution is maintained in thread-level data structures.</a:t>
            </a:r>
          </a:p>
        </p:txBody>
      </p:sp>
      <p:sp>
        <p:nvSpPr>
          <p:cNvPr id="4" name="Slide Number Placeholder 3"/>
          <p:cNvSpPr>
            <a:spLocks noGrp="1"/>
          </p:cNvSpPr>
          <p:nvPr>
            <p:ph type="sldNum" sz="quarter" idx="12"/>
          </p:nvPr>
        </p:nvSpPr>
        <p:spPr/>
        <p:txBody>
          <a:bodyPr/>
          <a:lstStyle/>
          <a:p>
            <a:fld id="{01433A5C-A324-44F3-9AD9-9CE9975D1B38}" type="slidenum">
              <a:rPr lang="en-US" smtClean="0"/>
              <a:t>10</a:t>
            </a:fld>
            <a:endParaRPr lang="en-US" dirty="0"/>
          </a:p>
        </p:txBody>
      </p:sp>
    </p:spTree>
    <p:extLst>
      <p:ext uri="{BB962C8B-B14F-4D97-AF65-F5344CB8AC3E}">
        <p14:creationId xmlns:p14="http://schemas.microsoft.com/office/powerpoint/2010/main" val="57461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Functionality: States</a:t>
            </a:r>
          </a:p>
        </p:txBody>
      </p:sp>
      <p:sp>
        <p:nvSpPr>
          <p:cNvPr id="3" name="Content Placeholder 2"/>
          <p:cNvSpPr>
            <a:spLocks noGrp="1"/>
          </p:cNvSpPr>
          <p:nvPr>
            <p:ph idx="1"/>
          </p:nvPr>
        </p:nvSpPr>
        <p:spPr>
          <a:xfrm>
            <a:off x="838200" y="1825625"/>
            <a:ext cx="10515600" cy="4821918"/>
          </a:xfrm>
        </p:spPr>
        <p:txBody>
          <a:bodyPr>
            <a:normAutofit/>
          </a:bodyPr>
          <a:lstStyle/>
          <a:p>
            <a:pPr>
              <a:lnSpc>
                <a:spcPct val="100000"/>
              </a:lnSpc>
            </a:pPr>
            <a:r>
              <a:rPr lang="en-US" dirty="0"/>
              <a:t>As with processes, the key states for a thread are Running, Ready, and Blocked. </a:t>
            </a:r>
          </a:p>
          <a:p>
            <a:pPr>
              <a:lnSpc>
                <a:spcPct val="100000"/>
              </a:lnSpc>
            </a:pPr>
            <a:r>
              <a:rPr lang="en-US" dirty="0"/>
              <a:t>Generally, it does not make sense to associate suspend states with threads since if a process is swapped out, all of its threads are necessarily swapped out because they all share the address space of the process.</a:t>
            </a:r>
          </a:p>
          <a:p>
            <a:pPr marL="465138" lvl="1">
              <a:lnSpc>
                <a:spcPct val="100000"/>
              </a:lnSpc>
            </a:pPr>
            <a:r>
              <a:rPr lang="en-US" sz="2600" b="1" dirty="0">
                <a:solidFill>
                  <a:srgbClr val="C00000"/>
                </a:solidFill>
              </a:rPr>
              <a:t>Note:</a:t>
            </a:r>
            <a:r>
              <a:rPr lang="en-US" sz="2600" dirty="0">
                <a:solidFill>
                  <a:srgbClr val="C00000"/>
                </a:solidFill>
              </a:rPr>
              <a:t> </a:t>
            </a:r>
            <a:r>
              <a:rPr lang="en-US" sz="2600" dirty="0"/>
              <a:t>several actions affect all of the threads in a process and that the OS must manage at the process level.</a:t>
            </a:r>
          </a:p>
          <a:p>
            <a:pPr>
              <a:lnSpc>
                <a:spcPct val="100000"/>
              </a:lnSpc>
            </a:pPr>
            <a:r>
              <a:rPr lang="en-US" dirty="0"/>
              <a:t>There are four basic thread operations associated with a change in thread state: </a:t>
            </a:r>
            <a:r>
              <a:rPr lang="en-US" b="1" dirty="0">
                <a:solidFill>
                  <a:srgbClr val="C00000"/>
                </a:solidFill>
              </a:rPr>
              <a:t>[Spawn, Block, Unblock and Finish]</a:t>
            </a:r>
            <a:r>
              <a:rPr lang="en-US" dirty="0"/>
              <a:t>.</a:t>
            </a:r>
          </a:p>
        </p:txBody>
      </p:sp>
      <p:sp>
        <p:nvSpPr>
          <p:cNvPr id="4" name="Slide Number Placeholder 3"/>
          <p:cNvSpPr>
            <a:spLocks noGrp="1"/>
          </p:cNvSpPr>
          <p:nvPr>
            <p:ph type="sldNum" sz="quarter" idx="12"/>
          </p:nvPr>
        </p:nvSpPr>
        <p:spPr/>
        <p:txBody>
          <a:bodyPr/>
          <a:lstStyle/>
          <a:p>
            <a:fld id="{01433A5C-A324-44F3-9AD9-9CE9975D1B38}" type="slidenum">
              <a:rPr lang="en-US" smtClean="0"/>
              <a:t>11</a:t>
            </a:fld>
            <a:endParaRPr lang="en-US"/>
          </a:p>
        </p:txBody>
      </p:sp>
    </p:spTree>
    <p:extLst>
      <p:ext uri="{BB962C8B-B14F-4D97-AF65-F5344CB8AC3E}">
        <p14:creationId xmlns:p14="http://schemas.microsoft.com/office/powerpoint/2010/main" val="310582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Functionality: States (Cont.)</a:t>
            </a:r>
          </a:p>
        </p:txBody>
      </p:sp>
      <p:sp>
        <p:nvSpPr>
          <p:cNvPr id="3" name="Content Placeholder 2"/>
          <p:cNvSpPr>
            <a:spLocks noGrp="1"/>
          </p:cNvSpPr>
          <p:nvPr>
            <p:ph idx="1"/>
          </p:nvPr>
        </p:nvSpPr>
        <p:spPr>
          <a:xfrm>
            <a:off x="838200" y="1825624"/>
            <a:ext cx="10515600" cy="4778375"/>
          </a:xfrm>
        </p:spPr>
        <p:txBody>
          <a:bodyPr>
            <a:normAutofit/>
          </a:bodyPr>
          <a:lstStyle/>
          <a:p>
            <a:pPr>
              <a:lnSpc>
                <a:spcPct val="100000"/>
              </a:lnSpc>
            </a:pPr>
            <a:r>
              <a:rPr lang="en-US" b="1" dirty="0">
                <a:solidFill>
                  <a:srgbClr val="C00000"/>
                </a:solidFill>
              </a:rPr>
              <a:t>Spawn:</a:t>
            </a:r>
            <a:r>
              <a:rPr lang="en-US" dirty="0"/>
              <a:t> Typically, when a new process is spawned, a thread for that process is also spawned. Subsequently, a thread within a process may spawn another thread within the same process.</a:t>
            </a:r>
          </a:p>
          <a:p>
            <a:pPr>
              <a:lnSpc>
                <a:spcPct val="100000"/>
              </a:lnSpc>
            </a:pPr>
            <a:r>
              <a:rPr lang="en-US" b="1" dirty="0">
                <a:solidFill>
                  <a:srgbClr val="C00000"/>
                </a:solidFill>
              </a:rPr>
              <a:t>Block:</a:t>
            </a:r>
            <a:r>
              <a:rPr lang="en-US" dirty="0"/>
              <a:t> When a thread needs to wait for an event, it will block. The processor may now turn to the execution of another ready thread in the same or a different process.</a:t>
            </a:r>
          </a:p>
          <a:p>
            <a:pPr>
              <a:lnSpc>
                <a:spcPct val="100000"/>
              </a:lnSpc>
            </a:pPr>
            <a:r>
              <a:rPr lang="en-US" b="1" dirty="0">
                <a:solidFill>
                  <a:srgbClr val="C00000"/>
                </a:solidFill>
              </a:rPr>
              <a:t>Unblock:</a:t>
            </a:r>
            <a:r>
              <a:rPr lang="en-US" dirty="0"/>
              <a:t> When the event for which a thread is blocked occurs, the thread is moved to the Ready queue.</a:t>
            </a:r>
          </a:p>
          <a:p>
            <a:pPr>
              <a:lnSpc>
                <a:spcPct val="100000"/>
              </a:lnSpc>
            </a:pPr>
            <a:r>
              <a:rPr lang="en-US" b="1" dirty="0">
                <a:solidFill>
                  <a:srgbClr val="C00000"/>
                </a:solidFill>
              </a:rPr>
              <a:t>Finish:</a:t>
            </a:r>
            <a:r>
              <a:rPr lang="en-US" dirty="0"/>
              <a:t> When a thread completes, its register context and stacks are deallocated.</a:t>
            </a:r>
          </a:p>
        </p:txBody>
      </p:sp>
      <p:sp>
        <p:nvSpPr>
          <p:cNvPr id="4" name="Slide Number Placeholder 3"/>
          <p:cNvSpPr>
            <a:spLocks noGrp="1"/>
          </p:cNvSpPr>
          <p:nvPr>
            <p:ph type="sldNum" sz="quarter" idx="12"/>
          </p:nvPr>
        </p:nvSpPr>
        <p:spPr/>
        <p:txBody>
          <a:bodyPr/>
          <a:lstStyle/>
          <a:p>
            <a:fld id="{01433A5C-A324-44F3-9AD9-9CE9975D1B38}" type="slidenum">
              <a:rPr lang="en-US" smtClean="0"/>
              <a:t>12</a:t>
            </a:fld>
            <a:endParaRPr lang="en-US"/>
          </a:p>
        </p:txBody>
      </p:sp>
    </p:spTree>
    <p:extLst>
      <p:ext uri="{BB962C8B-B14F-4D97-AF65-F5344CB8AC3E}">
        <p14:creationId xmlns:p14="http://schemas.microsoft.com/office/powerpoint/2010/main" val="18795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433A5C-A324-44F3-9AD9-9CE9975D1B38}" type="slidenum">
              <a:rPr lang="en-US" smtClean="0"/>
              <a:t>13</a:t>
            </a:fld>
            <a:endParaRPr lang="en-US"/>
          </a:p>
        </p:txBody>
      </p:sp>
      <p:pic>
        <p:nvPicPr>
          <p:cNvPr id="5" name="Picture 4" descr="f4.pdf"/>
          <p:cNvPicPr>
            <a:picLocks noChangeAspect="1"/>
          </p:cNvPicPr>
          <p:nvPr/>
        </p:nvPicPr>
        <p:blipFill>
          <a:blip r:embed="rId2"/>
          <a:srcRect t="14545" b="36364"/>
          <a:stretch>
            <a:fillRect/>
          </a:stretch>
        </p:blipFill>
        <p:spPr>
          <a:xfrm>
            <a:off x="885371" y="13562"/>
            <a:ext cx="10626522" cy="6750873"/>
          </a:xfrm>
          <a:prstGeom prst="rect">
            <a:avLst/>
          </a:prstGeom>
        </p:spPr>
      </p:pic>
    </p:spTree>
    <p:extLst>
      <p:ext uri="{BB962C8B-B14F-4D97-AF65-F5344CB8AC3E}">
        <p14:creationId xmlns:p14="http://schemas.microsoft.com/office/powerpoint/2010/main" val="55153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Functionality: Synchronization</a:t>
            </a:r>
          </a:p>
        </p:txBody>
      </p:sp>
      <p:sp>
        <p:nvSpPr>
          <p:cNvPr id="3" name="Content Placeholder 2"/>
          <p:cNvSpPr>
            <a:spLocks noGrp="1"/>
          </p:cNvSpPr>
          <p:nvPr>
            <p:ph idx="1"/>
          </p:nvPr>
        </p:nvSpPr>
        <p:spPr>
          <a:xfrm>
            <a:off x="838199" y="1825625"/>
            <a:ext cx="11005457" cy="4351338"/>
          </a:xfrm>
        </p:spPr>
        <p:txBody>
          <a:bodyPr/>
          <a:lstStyle/>
          <a:p>
            <a:pPr>
              <a:lnSpc>
                <a:spcPct val="100000"/>
              </a:lnSpc>
            </a:pPr>
            <a:r>
              <a:rPr lang="en-US" dirty="0"/>
              <a:t>All of the threads of a process share the same address space and other resources, such as open files.</a:t>
            </a:r>
          </a:p>
          <a:p>
            <a:pPr>
              <a:lnSpc>
                <a:spcPct val="100000"/>
              </a:lnSpc>
            </a:pPr>
            <a:r>
              <a:rPr lang="en-US" dirty="0"/>
              <a:t>Any alteration of a resource by one thread affects the environment of the other threads in the same process.</a:t>
            </a:r>
          </a:p>
          <a:p>
            <a:pPr>
              <a:lnSpc>
                <a:spcPct val="100000"/>
              </a:lnSpc>
            </a:pPr>
            <a:r>
              <a:rPr lang="en-US" dirty="0"/>
              <a:t>Hence, it is necessary to synchronize the activities of the various threads so that they do not interfere with each other or corrupt data structures.</a:t>
            </a:r>
          </a:p>
          <a:p>
            <a:endParaRPr lang="en-US" dirty="0"/>
          </a:p>
        </p:txBody>
      </p:sp>
      <p:sp>
        <p:nvSpPr>
          <p:cNvPr id="4" name="Slide Number Placeholder 3"/>
          <p:cNvSpPr>
            <a:spLocks noGrp="1"/>
          </p:cNvSpPr>
          <p:nvPr>
            <p:ph type="sldNum" sz="quarter" idx="12"/>
          </p:nvPr>
        </p:nvSpPr>
        <p:spPr/>
        <p:txBody>
          <a:bodyPr/>
          <a:lstStyle/>
          <a:p>
            <a:fld id="{01433A5C-A324-44F3-9AD9-9CE9975D1B38}" type="slidenum">
              <a:rPr lang="en-US" smtClean="0"/>
              <a:t>14</a:t>
            </a:fld>
            <a:endParaRPr lang="en-US"/>
          </a:p>
        </p:txBody>
      </p:sp>
    </p:spTree>
    <p:extLst>
      <p:ext uri="{BB962C8B-B14F-4D97-AF65-F5344CB8AC3E}">
        <p14:creationId xmlns:p14="http://schemas.microsoft.com/office/powerpoint/2010/main" val="1586463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Thank You!</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15</a:t>
            </a:fld>
            <a:endParaRPr lang="en-US"/>
          </a:p>
        </p:txBody>
      </p:sp>
    </p:spTree>
    <p:extLst>
      <p:ext uri="{BB962C8B-B14F-4D97-AF65-F5344CB8AC3E}">
        <p14:creationId xmlns:p14="http://schemas.microsoft.com/office/powerpoint/2010/main" val="348927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and Threads</a:t>
            </a:r>
          </a:p>
        </p:txBody>
      </p:sp>
      <p:sp>
        <p:nvSpPr>
          <p:cNvPr id="3" name="Content Placeholder 2"/>
          <p:cNvSpPr>
            <a:spLocks noGrp="1"/>
          </p:cNvSpPr>
          <p:nvPr>
            <p:ph idx="1"/>
          </p:nvPr>
        </p:nvSpPr>
        <p:spPr>
          <a:xfrm>
            <a:off x="838199" y="1825624"/>
            <a:ext cx="10976429" cy="4965975"/>
          </a:xfrm>
        </p:spPr>
        <p:txBody>
          <a:bodyPr>
            <a:normAutofit/>
          </a:bodyPr>
          <a:lstStyle/>
          <a:p>
            <a:pPr>
              <a:lnSpc>
                <a:spcPct val="100000"/>
              </a:lnSpc>
            </a:pPr>
            <a:r>
              <a:rPr lang="en-US" b="1" dirty="0">
                <a:solidFill>
                  <a:srgbClr val="FF0000"/>
                </a:solidFill>
              </a:rPr>
              <a:t>Thread:</a:t>
            </a:r>
            <a:r>
              <a:rPr lang="en-US" dirty="0"/>
              <a:t> is a lightweight process, used as a process management technique.</a:t>
            </a:r>
          </a:p>
          <a:p>
            <a:pPr>
              <a:lnSpc>
                <a:spcPct val="100000"/>
              </a:lnSpc>
            </a:pPr>
            <a:r>
              <a:rPr lang="en-US" dirty="0"/>
              <a:t>Threads are found in current operating systems, as a basic unit of CPU utilization that comprises a thread ID, a program counter, a register set and a stack.</a:t>
            </a:r>
          </a:p>
          <a:p>
            <a:pPr>
              <a:lnSpc>
                <a:spcPct val="100000"/>
              </a:lnSpc>
            </a:pPr>
            <a:r>
              <a:rPr lang="en-US" b="1" dirty="0">
                <a:solidFill>
                  <a:srgbClr val="0070C0"/>
                </a:solidFill>
              </a:rPr>
              <a:t>Main benefit:</a:t>
            </a:r>
            <a:r>
              <a:rPr lang="en-US" dirty="0"/>
              <a:t> in general, threads provide a way to improve application performance through parallelism.</a:t>
            </a:r>
          </a:p>
        </p:txBody>
      </p:sp>
      <p:sp>
        <p:nvSpPr>
          <p:cNvPr id="4" name="Slide Number Placeholder 3"/>
          <p:cNvSpPr>
            <a:spLocks noGrp="1"/>
          </p:cNvSpPr>
          <p:nvPr>
            <p:ph type="sldNum" sz="quarter" idx="12"/>
          </p:nvPr>
        </p:nvSpPr>
        <p:spPr/>
        <p:txBody>
          <a:bodyPr/>
          <a:lstStyle/>
          <a:p>
            <a:fld id="{01433A5C-A324-44F3-9AD9-9CE9975D1B38}" type="slidenum">
              <a:rPr lang="en-US" smtClean="0"/>
              <a:t>2</a:t>
            </a:fld>
            <a:endParaRPr lang="en-US"/>
          </a:p>
        </p:txBody>
      </p:sp>
    </p:spTree>
    <p:extLst>
      <p:ext uri="{BB962C8B-B14F-4D97-AF65-F5344CB8AC3E}">
        <p14:creationId xmlns:p14="http://schemas.microsoft.com/office/powerpoint/2010/main" val="338514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3" name="Content Placeholder 2"/>
          <p:cNvSpPr>
            <a:spLocks noGrp="1"/>
          </p:cNvSpPr>
          <p:nvPr>
            <p:ph idx="1"/>
          </p:nvPr>
        </p:nvSpPr>
        <p:spPr/>
        <p:txBody>
          <a:bodyPr>
            <a:normAutofit/>
          </a:bodyPr>
          <a:lstStyle/>
          <a:p>
            <a:pPr>
              <a:lnSpc>
                <a:spcPct val="100000"/>
              </a:lnSpc>
            </a:pPr>
            <a:r>
              <a:rPr lang="en-US" dirty="0"/>
              <a:t>Traditional (or heavyweight) process has a single thread of control. </a:t>
            </a:r>
          </a:p>
          <a:p>
            <a:pPr>
              <a:lnSpc>
                <a:spcPct val="100000"/>
              </a:lnSpc>
            </a:pPr>
            <a:r>
              <a:rPr lang="en-US" b="1" dirty="0">
                <a:solidFill>
                  <a:srgbClr val="FF0000"/>
                </a:solidFill>
              </a:rPr>
              <a:t>Single-threaded approach: </a:t>
            </a:r>
            <a:r>
              <a:rPr lang="en-US" dirty="0"/>
              <a:t>the traditional approach of a single thread of execution per process.</a:t>
            </a:r>
          </a:p>
          <a:p>
            <a:pPr>
              <a:lnSpc>
                <a:spcPct val="100000"/>
              </a:lnSpc>
            </a:pPr>
            <a:r>
              <a:rPr lang="en-US" dirty="0"/>
              <a:t>If a process has multiple threads of control, it can perform more than one task at a time.</a:t>
            </a:r>
            <a:endParaRPr lang="en-US" b="1" dirty="0">
              <a:solidFill>
                <a:srgbClr val="FF0000"/>
              </a:solidFill>
            </a:endParaRPr>
          </a:p>
          <a:p>
            <a:pPr>
              <a:lnSpc>
                <a:spcPct val="100000"/>
              </a:lnSpc>
            </a:pPr>
            <a:r>
              <a:rPr lang="en-US" b="1" dirty="0">
                <a:solidFill>
                  <a:srgbClr val="FF0000"/>
                </a:solidFill>
              </a:rPr>
              <a:t>Multithreading:</a:t>
            </a:r>
            <a:r>
              <a:rPr lang="en-US" dirty="0"/>
              <a:t> the ability of an OS to support multiple, concurrent paths of execution within a single process.</a:t>
            </a:r>
          </a:p>
        </p:txBody>
      </p:sp>
      <p:sp>
        <p:nvSpPr>
          <p:cNvPr id="4" name="Slide Number Placeholder 3"/>
          <p:cNvSpPr>
            <a:spLocks noGrp="1"/>
          </p:cNvSpPr>
          <p:nvPr>
            <p:ph type="sldNum" sz="quarter" idx="12"/>
          </p:nvPr>
        </p:nvSpPr>
        <p:spPr/>
        <p:txBody>
          <a:bodyPr/>
          <a:lstStyle/>
          <a:p>
            <a:fld id="{01433A5C-A324-44F3-9AD9-9CE9975D1B38}" type="slidenum">
              <a:rPr lang="en-US" smtClean="0"/>
              <a:t>3</a:t>
            </a:fld>
            <a:endParaRPr lang="en-US"/>
          </a:p>
        </p:txBody>
      </p:sp>
    </p:spTree>
    <p:extLst>
      <p:ext uri="{BB962C8B-B14F-4D97-AF65-F5344CB8AC3E}">
        <p14:creationId xmlns:p14="http://schemas.microsoft.com/office/powerpoint/2010/main" val="319095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433A5C-A324-44F3-9AD9-9CE9975D1B38}" type="slidenum">
              <a:rPr lang="en-US" smtClean="0"/>
              <a:t>4</a:t>
            </a:fld>
            <a:endParaRPr lang="en-US"/>
          </a:p>
        </p:txBody>
      </p:sp>
      <p:grpSp>
        <p:nvGrpSpPr>
          <p:cNvPr id="2" name="Group 1"/>
          <p:cNvGrpSpPr/>
          <p:nvPr/>
        </p:nvGrpSpPr>
        <p:grpSpPr>
          <a:xfrm>
            <a:off x="1204683" y="-22858"/>
            <a:ext cx="9649001" cy="6858000"/>
            <a:chOff x="1465278" y="-66400"/>
            <a:chExt cx="9272294" cy="6408057"/>
          </a:xfrm>
        </p:grpSpPr>
        <p:pic>
          <p:nvPicPr>
            <p:cNvPr id="5" name="Picture 4" descr="f1.pdf"/>
            <p:cNvPicPr>
              <a:picLocks noChangeAspect="1"/>
            </p:cNvPicPr>
            <p:nvPr/>
          </p:nvPicPr>
          <p:blipFill rotWithShape="1">
            <a:blip r:embed="rId2"/>
            <a:srcRect l="5628" t="7012" r="4628" b="28346"/>
            <a:stretch/>
          </p:blipFill>
          <p:spPr>
            <a:xfrm>
              <a:off x="1465278" y="-66400"/>
              <a:ext cx="9272294" cy="5160914"/>
            </a:xfrm>
            <a:prstGeom prst="rect">
              <a:avLst/>
            </a:prstGeom>
          </p:spPr>
        </p:pic>
        <p:pic>
          <p:nvPicPr>
            <p:cNvPr id="6" name="Picture 5" descr="f1.pdf"/>
            <p:cNvPicPr>
              <a:picLocks noChangeAspect="1"/>
            </p:cNvPicPr>
            <p:nvPr/>
          </p:nvPicPr>
          <p:blipFill rotWithShape="1">
            <a:blip r:embed="rId2"/>
            <a:srcRect l="5628" t="77290" r="4628" b="7089"/>
            <a:stretch/>
          </p:blipFill>
          <p:spPr>
            <a:xfrm>
              <a:off x="1465278" y="5094514"/>
              <a:ext cx="9272294" cy="1247143"/>
            </a:xfrm>
            <a:prstGeom prst="rect">
              <a:avLst/>
            </a:prstGeom>
          </p:spPr>
        </p:pic>
      </p:grpSp>
    </p:spTree>
    <p:extLst>
      <p:ext uri="{BB962C8B-B14F-4D97-AF65-F5344CB8AC3E}">
        <p14:creationId xmlns:p14="http://schemas.microsoft.com/office/powerpoint/2010/main" val="278965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(Cont.)</a:t>
            </a:r>
          </a:p>
        </p:txBody>
      </p:sp>
      <p:sp>
        <p:nvSpPr>
          <p:cNvPr id="3" name="Content Placeholder 2"/>
          <p:cNvSpPr>
            <a:spLocks noGrp="1"/>
          </p:cNvSpPr>
          <p:nvPr>
            <p:ph idx="1"/>
          </p:nvPr>
        </p:nvSpPr>
        <p:spPr>
          <a:xfrm>
            <a:off x="838200" y="1825624"/>
            <a:ext cx="4693170" cy="4965975"/>
          </a:xfrm>
        </p:spPr>
        <p:txBody>
          <a:bodyPr>
            <a:normAutofit fontScale="70000" lnSpcReduction="20000"/>
          </a:bodyPr>
          <a:lstStyle/>
          <a:p>
            <a:pPr marL="0" indent="0">
              <a:lnSpc>
                <a:spcPct val="100000"/>
              </a:lnSpc>
              <a:buNone/>
            </a:pPr>
            <a:r>
              <a:rPr lang="en-US" dirty="0">
                <a:solidFill>
                  <a:srgbClr val="C00000"/>
                </a:solidFill>
              </a:rPr>
              <a:t>There may be one or more threads within a process, each with the following information:</a:t>
            </a:r>
          </a:p>
          <a:p>
            <a:pPr marL="514350" indent="-514350">
              <a:lnSpc>
                <a:spcPct val="100000"/>
              </a:lnSpc>
              <a:buFont typeface="+mj-lt"/>
              <a:buAutoNum type="arabicPeriod"/>
            </a:pPr>
            <a:r>
              <a:rPr lang="en-US" dirty="0"/>
              <a:t>A thread execution state (Running, Ready, etc.)</a:t>
            </a:r>
          </a:p>
          <a:p>
            <a:pPr marL="514350" indent="-514350">
              <a:lnSpc>
                <a:spcPct val="100000"/>
              </a:lnSpc>
              <a:buFont typeface="+mj-lt"/>
              <a:buAutoNum type="arabicPeriod"/>
            </a:pPr>
            <a:r>
              <a:rPr lang="en-US" dirty="0"/>
              <a:t>A saved thread context when not running. One way to view a thread is as an independent program counter operating within a process.</a:t>
            </a:r>
          </a:p>
          <a:p>
            <a:pPr marL="514350" indent="-514350">
              <a:lnSpc>
                <a:spcPct val="100000"/>
              </a:lnSpc>
              <a:buFont typeface="+mj-lt"/>
              <a:buAutoNum type="arabicPeriod"/>
            </a:pPr>
            <a:r>
              <a:rPr lang="en-US" dirty="0"/>
              <a:t>An execution stack.</a:t>
            </a:r>
          </a:p>
          <a:p>
            <a:pPr marL="514350" indent="-514350">
              <a:lnSpc>
                <a:spcPct val="100000"/>
              </a:lnSpc>
              <a:buFont typeface="+mj-lt"/>
              <a:buAutoNum type="arabicPeriod"/>
            </a:pPr>
            <a:r>
              <a:rPr lang="en-US" dirty="0"/>
              <a:t>Some per-thread static storage for local variables.</a:t>
            </a:r>
          </a:p>
          <a:p>
            <a:pPr marL="514350" indent="-514350">
              <a:lnSpc>
                <a:spcPct val="100000"/>
              </a:lnSpc>
              <a:buFont typeface="+mj-lt"/>
              <a:buAutoNum type="arabicPeriod"/>
            </a:pPr>
            <a:r>
              <a:rPr lang="en-US" dirty="0"/>
              <a:t>Access to the memory and resources of its process, shared with all other threads in that process.</a:t>
            </a:r>
          </a:p>
        </p:txBody>
      </p:sp>
      <p:sp>
        <p:nvSpPr>
          <p:cNvPr id="4" name="Slide Number Placeholder 3"/>
          <p:cNvSpPr>
            <a:spLocks noGrp="1"/>
          </p:cNvSpPr>
          <p:nvPr>
            <p:ph type="sldNum" sz="quarter" idx="12"/>
          </p:nvPr>
        </p:nvSpPr>
        <p:spPr/>
        <p:txBody>
          <a:bodyPr/>
          <a:lstStyle/>
          <a:p>
            <a:fld id="{01433A5C-A324-44F3-9AD9-9CE9975D1B38}" type="slidenum">
              <a:rPr lang="en-US" smtClean="0"/>
              <a:t>5</a:t>
            </a:fld>
            <a:endParaRPr lang="en-US"/>
          </a:p>
        </p:txBody>
      </p:sp>
      <p:sp>
        <p:nvSpPr>
          <p:cNvPr id="5" name="Content Placeholder 2">
            <a:extLst>
              <a:ext uri="{FF2B5EF4-FFF2-40B4-BE49-F238E27FC236}">
                <a16:creationId xmlns:a16="http://schemas.microsoft.com/office/drawing/2014/main" id="{362647CA-9702-151B-6437-D20E4B396ED4}"/>
              </a:ext>
            </a:extLst>
          </p:cNvPr>
          <p:cNvSpPr txBox="1">
            <a:spLocks/>
          </p:cNvSpPr>
          <p:nvPr/>
        </p:nvSpPr>
        <p:spPr>
          <a:xfrm>
            <a:off x="6660632" y="673880"/>
            <a:ext cx="4693170" cy="4965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1400" b="1" i="0" dirty="0">
                <a:effectLst/>
                <a:latin typeface="Times New Roman" panose="02020603050405020304" pitchFamily="18" charset="0"/>
                <a:cs typeface="Times New Roman" panose="02020603050405020304" pitchFamily="18" charset="0"/>
              </a:rPr>
              <a:t>Thread Execution State: Each thread can have different states, such as Running, Ready, Blocked, or Terminated. The execution state represents the current status of the thread in terms of its progress and availability for execution.</a:t>
            </a:r>
          </a:p>
          <a:p>
            <a:pPr algn="l">
              <a:buFont typeface="+mj-lt"/>
              <a:buAutoNum type="arabicPeriod"/>
            </a:pPr>
            <a:r>
              <a:rPr lang="en-US" sz="1400" b="1" i="0" dirty="0">
                <a:effectLst/>
                <a:latin typeface="Times New Roman" panose="02020603050405020304" pitchFamily="18" charset="0"/>
                <a:cs typeface="Times New Roman" panose="02020603050405020304" pitchFamily="18" charset="0"/>
              </a:rPr>
              <a:t>Saved Thread Context: When a thread is not actively running, its context (including the values of registers, program counter, and other relevant information) is saved. This allows the OS to switch between threads, suspending and resuming their execution seamlessly.</a:t>
            </a:r>
          </a:p>
          <a:p>
            <a:pPr algn="l">
              <a:buFont typeface="+mj-lt"/>
              <a:buAutoNum type="arabicPeriod"/>
            </a:pPr>
            <a:r>
              <a:rPr lang="en-US" sz="1400" b="1" i="0" dirty="0">
                <a:effectLst/>
                <a:latin typeface="Times New Roman" panose="02020603050405020304" pitchFamily="18" charset="0"/>
                <a:cs typeface="Times New Roman" panose="02020603050405020304" pitchFamily="18" charset="0"/>
              </a:rPr>
              <a:t>Execution Stack: Each thread has its own execution stack, which is a region of memory used to store local variables, function calls, and other data related to the execution of the thread. The stack keeps track of the thread's function calls and allows for efficient memory management within the thread.</a:t>
            </a:r>
          </a:p>
          <a:p>
            <a:pPr algn="l">
              <a:buFont typeface="+mj-lt"/>
              <a:buAutoNum type="arabicPeriod"/>
            </a:pPr>
            <a:r>
              <a:rPr lang="en-US" sz="1400" b="1" i="0" dirty="0">
                <a:effectLst/>
                <a:latin typeface="Times New Roman" panose="02020603050405020304" pitchFamily="18" charset="0"/>
                <a:cs typeface="Times New Roman" panose="02020603050405020304" pitchFamily="18" charset="0"/>
              </a:rPr>
              <a:t>Per-Thread Static Storage: Threads also have their own portion of static storage, where thread-specific data or local variables can be stored. This static storage is separate from the process's global static storage and is accessible only to the specific thread.</a:t>
            </a:r>
          </a:p>
          <a:p>
            <a:pPr algn="l">
              <a:buFont typeface="+mj-lt"/>
              <a:buAutoNum type="arabicPeriod"/>
            </a:pPr>
            <a:r>
              <a:rPr lang="en-US" sz="1400" b="1" i="0" dirty="0">
                <a:effectLst/>
                <a:latin typeface="Times New Roman" panose="02020603050405020304" pitchFamily="18" charset="0"/>
                <a:cs typeface="Times New Roman" panose="02020603050405020304" pitchFamily="18" charset="0"/>
              </a:rPr>
              <a:t>Access to Memory and Resources: All threads within a process share the same memory space and resources of that process. This means that threads can access and modify the same data and resources, enabling communication and data sharing among threads within the process.</a:t>
            </a:r>
          </a:p>
        </p:txBody>
      </p:sp>
    </p:spTree>
    <p:extLst>
      <p:ext uri="{BB962C8B-B14F-4D97-AF65-F5344CB8AC3E}">
        <p14:creationId xmlns:p14="http://schemas.microsoft.com/office/powerpoint/2010/main" val="258010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433A5C-A324-44F3-9AD9-9CE9975D1B38}" type="slidenum">
              <a:rPr lang="en-US" smtClean="0"/>
              <a:t>6</a:t>
            </a:fld>
            <a:endParaRPr lang="en-US"/>
          </a:p>
        </p:txBody>
      </p:sp>
      <p:pic>
        <p:nvPicPr>
          <p:cNvPr id="5" name="Picture 4" descr="f2.pdf"/>
          <p:cNvPicPr>
            <a:picLocks noChangeAspect="1"/>
          </p:cNvPicPr>
          <p:nvPr/>
        </p:nvPicPr>
        <p:blipFill>
          <a:blip r:embed="rId2"/>
          <a:srcRect l="8182" t="10588" r="6364" b="15294"/>
          <a:stretch>
            <a:fillRect/>
          </a:stretch>
        </p:blipFill>
        <p:spPr>
          <a:xfrm>
            <a:off x="1429800" y="386780"/>
            <a:ext cx="9457275" cy="6338369"/>
          </a:xfrm>
          <a:prstGeom prst="rect">
            <a:avLst/>
          </a:prstGeom>
        </p:spPr>
      </p:pic>
    </p:spTree>
    <p:extLst>
      <p:ext uri="{BB962C8B-B14F-4D97-AF65-F5344CB8AC3E}">
        <p14:creationId xmlns:p14="http://schemas.microsoft.com/office/powerpoint/2010/main" val="219470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(Cont.)</a:t>
            </a:r>
          </a:p>
        </p:txBody>
      </p:sp>
      <p:sp>
        <p:nvSpPr>
          <p:cNvPr id="3" name="Content Placeholder 2"/>
          <p:cNvSpPr>
            <a:spLocks noGrp="1"/>
          </p:cNvSpPr>
          <p:nvPr>
            <p:ph idx="1"/>
          </p:nvPr>
        </p:nvSpPr>
        <p:spPr>
          <a:xfrm>
            <a:off x="838199" y="1825624"/>
            <a:ext cx="10976429" cy="4778375"/>
          </a:xfrm>
        </p:spPr>
        <p:txBody>
          <a:bodyPr>
            <a:normAutofit lnSpcReduction="10000"/>
          </a:bodyPr>
          <a:lstStyle/>
          <a:p>
            <a:pPr marL="0" indent="0">
              <a:lnSpc>
                <a:spcPct val="100000"/>
              </a:lnSpc>
              <a:buNone/>
            </a:pPr>
            <a:r>
              <a:rPr lang="en-US" b="1" dirty="0">
                <a:solidFill>
                  <a:srgbClr val="FF0000"/>
                </a:solidFill>
              </a:rPr>
              <a:t>Single Threaded vs Multithreaded Models:</a:t>
            </a:r>
          </a:p>
          <a:p>
            <a:pPr>
              <a:lnSpc>
                <a:spcPct val="110000"/>
              </a:lnSpc>
            </a:pPr>
            <a:r>
              <a:rPr lang="en-US" dirty="0"/>
              <a:t>In a single-threaded model, the representation of a process includes its PCB, user address space and user/kernel stacks to manage the call/return behavior of process execution.</a:t>
            </a:r>
          </a:p>
          <a:p>
            <a:pPr>
              <a:lnSpc>
                <a:spcPct val="110000"/>
              </a:lnSpc>
            </a:pPr>
            <a:r>
              <a:rPr lang="en-US" dirty="0"/>
              <a:t>In a multithreaded environment, there is still a single PCB and user address space. However, there are separate stacks for each thread, as well as a separate thread control block containing register values, priority, and other thread-related state information.</a:t>
            </a:r>
          </a:p>
          <a:p>
            <a:pPr>
              <a:lnSpc>
                <a:spcPct val="110000"/>
              </a:lnSpc>
            </a:pPr>
            <a:r>
              <a:rPr lang="en-US" dirty="0"/>
              <a:t>When one thread alters an item of data in memory, other threads see the results if and when they access that item.</a:t>
            </a:r>
          </a:p>
        </p:txBody>
      </p:sp>
      <p:sp>
        <p:nvSpPr>
          <p:cNvPr id="4" name="Slide Number Placeholder 3"/>
          <p:cNvSpPr>
            <a:spLocks noGrp="1"/>
          </p:cNvSpPr>
          <p:nvPr>
            <p:ph type="sldNum" sz="quarter" idx="12"/>
          </p:nvPr>
        </p:nvSpPr>
        <p:spPr/>
        <p:txBody>
          <a:bodyPr/>
          <a:lstStyle/>
          <a:p>
            <a:fld id="{01433A5C-A324-44F3-9AD9-9CE9975D1B38}" type="slidenum">
              <a:rPr lang="en-US" smtClean="0"/>
              <a:t>7</a:t>
            </a:fld>
            <a:endParaRPr lang="en-US"/>
          </a:p>
        </p:txBody>
      </p:sp>
    </p:spTree>
    <p:extLst>
      <p:ext uri="{BB962C8B-B14F-4D97-AF65-F5344CB8AC3E}">
        <p14:creationId xmlns:p14="http://schemas.microsoft.com/office/powerpoint/2010/main" val="283794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A9AC-35BE-5BF3-5C47-493F2F4CA4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EE106D-F189-7A04-2BC7-F8351C4D74E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53DBDA-AF65-30C4-C533-219670FA068B}"/>
              </a:ext>
            </a:extLst>
          </p:cNvPr>
          <p:cNvSpPr>
            <a:spLocks noGrp="1"/>
          </p:cNvSpPr>
          <p:nvPr>
            <p:ph type="sldNum" sz="quarter" idx="12"/>
          </p:nvPr>
        </p:nvSpPr>
        <p:spPr/>
        <p:txBody>
          <a:bodyPr/>
          <a:lstStyle/>
          <a:p>
            <a:fld id="{01433A5C-A324-44F3-9AD9-9CE9975D1B38}" type="slidenum">
              <a:rPr lang="en-US" smtClean="0"/>
              <a:t>8</a:t>
            </a:fld>
            <a:endParaRPr lang="en-US"/>
          </a:p>
        </p:txBody>
      </p:sp>
    </p:spTree>
    <p:extLst>
      <p:ext uri="{BB962C8B-B14F-4D97-AF65-F5344CB8AC3E}">
        <p14:creationId xmlns:p14="http://schemas.microsoft.com/office/powerpoint/2010/main" val="192770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(Cont.)</a:t>
            </a:r>
          </a:p>
        </p:txBody>
      </p:sp>
      <p:sp>
        <p:nvSpPr>
          <p:cNvPr id="3" name="Content Placeholder 2"/>
          <p:cNvSpPr>
            <a:spLocks noGrp="1"/>
          </p:cNvSpPr>
          <p:nvPr>
            <p:ph idx="1"/>
          </p:nvPr>
        </p:nvSpPr>
        <p:spPr>
          <a:xfrm>
            <a:off x="838199" y="1825624"/>
            <a:ext cx="10889343" cy="5032375"/>
          </a:xfrm>
        </p:spPr>
        <p:txBody>
          <a:bodyPr>
            <a:normAutofit/>
          </a:bodyPr>
          <a:lstStyle/>
          <a:p>
            <a:pPr marL="0" indent="0">
              <a:buNone/>
            </a:pPr>
            <a:r>
              <a:rPr lang="en-US" b="1" dirty="0">
                <a:solidFill>
                  <a:srgbClr val="FF0000"/>
                </a:solidFill>
              </a:rPr>
              <a:t>Key benefits of threads:</a:t>
            </a:r>
          </a:p>
          <a:p>
            <a:pPr marL="514350" indent="-514350">
              <a:lnSpc>
                <a:spcPct val="100000"/>
              </a:lnSpc>
              <a:buFont typeface="+mj-lt"/>
              <a:buAutoNum type="arabicPeriod"/>
            </a:pPr>
            <a:r>
              <a:rPr lang="en-US" dirty="0"/>
              <a:t>It takes far less time to create a new thread in an existing process than to create a brand-new process.</a:t>
            </a:r>
          </a:p>
          <a:p>
            <a:pPr marL="514350" indent="-514350">
              <a:lnSpc>
                <a:spcPct val="100000"/>
              </a:lnSpc>
              <a:buFont typeface="+mj-lt"/>
              <a:buAutoNum type="arabicPeriod"/>
            </a:pPr>
            <a:r>
              <a:rPr lang="en-US" b="1" dirty="0"/>
              <a:t>It takes less time to terminate a thread than a process.</a:t>
            </a:r>
          </a:p>
          <a:p>
            <a:pPr marL="514350" indent="-514350">
              <a:lnSpc>
                <a:spcPct val="100000"/>
              </a:lnSpc>
              <a:buFont typeface="+mj-lt"/>
              <a:buAutoNum type="arabicPeriod"/>
            </a:pPr>
            <a:r>
              <a:rPr lang="en-US" b="1" dirty="0"/>
              <a:t>It takes less time to switch between two threads within the same process than to switch between processes.</a:t>
            </a:r>
          </a:p>
          <a:p>
            <a:pPr marL="514350" indent="-514350">
              <a:lnSpc>
                <a:spcPct val="100000"/>
              </a:lnSpc>
              <a:buFont typeface="+mj-lt"/>
              <a:buAutoNum type="arabicPeriod"/>
            </a:pPr>
            <a:r>
              <a:rPr lang="en-US" b="1" dirty="0"/>
              <a:t>Threads enhance efficiency in communication between different executing programs. </a:t>
            </a:r>
            <a:r>
              <a:rPr lang="en-US" dirty="0"/>
              <a:t>Threads within the same process share memory and files, they can communicate with each other without invoking the kernel.</a:t>
            </a:r>
          </a:p>
        </p:txBody>
      </p:sp>
      <p:sp>
        <p:nvSpPr>
          <p:cNvPr id="4" name="Slide Number Placeholder 3"/>
          <p:cNvSpPr>
            <a:spLocks noGrp="1"/>
          </p:cNvSpPr>
          <p:nvPr>
            <p:ph type="sldNum" sz="quarter" idx="12"/>
          </p:nvPr>
        </p:nvSpPr>
        <p:spPr/>
        <p:txBody>
          <a:bodyPr/>
          <a:lstStyle/>
          <a:p>
            <a:fld id="{01433A5C-A324-44F3-9AD9-9CE9975D1B38}" type="slidenum">
              <a:rPr lang="en-US" smtClean="0"/>
              <a:t>9</a:t>
            </a:fld>
            <a:endParaRPr lang="en-US"/>
          </a:p>
        </p:txBody>
      </p:sp>
    </p:spTree>
    <p:extLst>
      <p:ext uri="{BB962C8B-B14F-4D97-AF65-F5344CB8AC3E}">
        <p14:creationId xmlns:p14="http://schemas.microsoft.com/office/powerpoint/2010/main" val="3723663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9450</TotalTime>
  <Words>1071</Words>
  <Application>Microsoft Office PowerPoint</Application>
  <PresentationFormat>Widescreen</PresentationFormat>
  <Paragraphs>69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 Antiqua</vt:lpstr>
      <vt:lpstr>Calibri</vt:lpstr>
      <vt:lpstr>Times New Roman</vt:lpstr>
      <vt:lpstr>Office Theme</vt:lpstr>
      <vt:lpstr>Threads</vt:lpstr>
      <vt:lpstr>Processes and Threads</vt:lpstr>
      <vt:lpstr>Multithreading</vt:lpstr>
      <vt:lpstr>PowerPoint Presentation</vt:lpstr>
      <vt:lpstr>Multithreading (Cont.)</vt:lpstr>
      <vt:lpstr>PowerPoint Presentation</vt:lpstr>
      <vt:lpstr>Multithreading (Cont.)</vt:lpstr>
      <vt:lpstr>PowerPoint Presentation</vt:lpstr>
      <vt:lpstr>Multithreading (Cont.)</vt:lpstr>
      <vt:lpstr>Multithreading (Cont.)</vt:lpstr>
      <vt:lpstr>Thread Functionality: States</vt:lpstr>
      <vt:lpstr>Thread Functionality: States (Cont.)</vt:lpstr>
      <vt:lpstr>PowerPoint Presentation</vt:lpstr>
      <vt:lpstr>Thread Functionality: Synchronization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dc:creator>
  <cp:lastModifiedBy>USER</cp:lastModifiedBy>
  <cp:revision>1132</cp:revision>
  <dcterms:created xsi:type="dcterms:W3CDTF">2017-01-29T14:04:38Z</dcterms:created>
  <dcterms:modified xsi:type="dcterms:W3CDTF">2023-07-09T03:52:15Z</dcterms:modified>
</cp:coreProperties>
</file>