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99" r:id="rId4"/>
    <p:sldId id="298" r:id="rId5"/>
    <p:sldId id="297" r:id="rId6"/>
    <p:sldId id="300" r:id="rId7"/>
    <p:sldId id="302" r:id="rId8"/>
    <p:sldId id="301" r:id="rId9"/>
    <p:sldId id="307" r:id="rId10"/>
    <p:sldId id="308" r:id="rId11"/>
    <p:sldId id="30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Concurrency: Mutual Exclusion &amp;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/>
              <a:t>Covers Chapter#05 from Textbook</a:t>
            </a:r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Semaphore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Case Scenario: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semaphore is initialized to 1.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first process that executes </a:t>
            </a:r>
            <a:r>
              <a:rPr lang="en-US" b="1" dirty="0">
                <a:solidFill>
                  <a:srgbClr val="0070C0"/>
                </a:solidFill>
              </a:rPr>
              <a:t>wait()</a:t>
            </a:r>
            <a:r>
              <a:rPr lang="en-US" dirty="0"/>
              <a:t> will be able to enter the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immediately, setting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to 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other process attempting to enter the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will find it busy and will be blocked, setting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to −1.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number of processes may attempt entry. Each unsuccessful attempt results in a further decrement of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process that initially entered its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departs,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is incremented and one of the blocked processes is removed from the queue of blocked processes associated with the semaphore and put in a Ready state. When it is next scheduled by the OS, it may enter the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78857" y="-217714"/>
            <a:ext cx="9637485" cy="7075714"/>
            <a:chOff x="2235201" y="119782"/>
            <a:chExt cx="7663542" cy="5652709"/>
          </a:xfrm>
        </p:grpSpPr>
        <p:pic>
          <p:nvPicPr>
            <p:cNvPr id="5" name="Picture 4" descr="f7.pdf"/>
            <p:cNvPicPr>
              <a:picLocks noChangeAspect="1"/>
            </p:cNvPicPr>
            <p:nvPr/>
          </p:nvPicPr>
          <p:blipFill rotWithShape="1">
            <a:blip r:embed="rId2"/>
            <a:srcRect t="11817" b="31436"/>
            <a:stretch/>
          </p:blipFill>
          <p:spPr>
            <a:xfrm>
              <a:off x="2235201" y="119782"/>
              <a:ext cx="7663542" cy="5627876"/>
            </a:xfrm>
            <a:prstGeom prst="rect">
              <a:avLst/>
            </a:prstGeom>
          </p:spPr>
        </p:pic>
        <p:pic>
          <p:nvPicPr>
            <p:cNvPr id="7" name="Picture 6" descr="f7.pdf"/>
            <p:cNvPicPr>
              <a:picLocks noChangeAspect="1"/>
            </p:cNvPicPr>
            <p:nvPr/>
          </p:nvPicPr>
          <p:blipFill rotWithShape="1">
            <a:blip r:embed="rId2"/>
            <a:srcRect t="71811" b="20909"/>
            <a:stretch/>
          </p:blipFill>
          <p:spPr>
            <a:xfrm>
              <a:off x="2727711" y="5143340"/>
              <a:ext cx="6678521" cy="629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36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/>
          </a:bodyPr>
          <a:lstStyle/>
          <a:p>
            <a:r>
              <a:rPr lang="en-US" dirty="0"/>
              <a:t>One of the most common problems faced in concurrent processing is the producer/consumer problem.</a:t>
            </a:r>
          </a:p>
          <a:p>
            <a:r>
              <a:rPr lang="en-US" b="1" dirty="0">
                <a:solidFill>
                  <a:srgbClr val="C00000"/>
                </a:solidFill>
              </a:rPr>
              <a:t>General statement:</a:t>
            </a:r>
            <a:r>
              <a:rPr lang="en-US" dirty="0"/>
              <a:t> </a:t>
            </a:r>
            <a:r>
              <a:rPr lang="en-US" b="1" i="1" dirty="0"/>
              <a:t>there are one or more producers generating some type of data and placing these in a buffer. There is a single consumer that is taking items out of the buffer one at a time.</a:t>
            </a:r>
          </a:p>
          <a:p>
            <a:r>
              <a:rPr lang="en-US" dirty="0"/>
              <a:t>The system is to be constrained to prevent overlap of buffer operations, i.e. only one agent (producer or consumer) may access the buffer at a time.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Objective:</a:t>
            </a:r>
            <a:r>
              <a:rPr lang="en-US" dirty="0"/>
              <a:t> to make sure that the producer won’t try to add data into the buffer if it’s full and that the consumer won’t try to remove data from an empty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Producer/Consumer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abstract, we can define producer and consumer functions as follows (assuming infinite buffer size and linear array elements):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7" y="2873829"/>
            <a:ext cx="10665799" cy="38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p:blipFill rotWithShape="1">
          <a:blip r:embed="rId2"/>
          <a:srcRect l="11818" t="18824" r="21818" b="33276"/>
          <a:stretch/>
        </p:blipFill>
        <p:spPr>
          <a:xfrm>
            <a:off x="2282457" y="953183"/>
            <a:ext cx="8455115" cy="47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for the Bounded-Buffer (Producer/ Consumer) Problem using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buffer is finite and treated as a circular storage.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Rather than dealing with the indices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out</a:t>
            </a:r>
            <a:r>
              <a:rPr lang="en-US" dirty="0"/>
              <a:t>, the number of items in the buffer is </a:t>
            </a:r>
            <a:r>
              <a:rPr lang="en-US" b="1" i="1" dirty="0">
                <a:solidFill>
                  <a:srgbClr val="0070C0"/>
                </a:solidFill>
              </a:rPr>
              <a:t>n = in − out</a:t>
            </a:r>
            <a:r>
              <a:rPr lang="en-US" dirty="0"/>
              <a:t>, where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/>
              <a:t> is a semaphore.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Semaphore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keeps track of number of empty spaces in buffer.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Semaphore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i="1" dirty="0"/>
              <a:t> </a:t>
            </a:r>
            <a:r>
              <a:rPr lang="en-US" dirty="0"/>
              <a:t>is used to apply mutual exclusion (critical section) on</a:t>
            </a:r>
            <a:r>
              <a:rPr lang="en-US" i="1" dirty="0"/>
              <a:t> </a:t>
            </a:r>
            <a:r>
              <a:rPr lang="en-US" dirty="0"/>
              <a:t>the buffer.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Need to check </a:t>
            </a:r>
            <a:r>
              <a:rPr lang="en-US" b="1" dirty="0">
                <a:solidFill>
                  <a:srgbClr val="C00000"/>
                </a:solidFill>
              </a:rPr>
              <a:t>overflow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underflow</a:t>
            </a:r>
            <a:r>
              <a:rPr lang="en-US" dirty="0"/>
              <a:t> conditions.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642258"/>
            <a:ext cx="12109172" cy="6149342"/>
            <a:chOff x="0" y="642258"/>
            <a:chExt cx="12109172" cy="6149342"/>
          </a:xfrm>
        </p:grpSpPr>
        <p:pic>
          <p:nvPicPr>
            <p:cNvPr id="7" name="Picture 6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83" t="2879" r="4583" b="50981"/>
            <a:stretch/>
          </p:blipFill>
          <p:spPr bwMode="auto">
            <a:xfrm>
              <a:off x="0" y="642258"/>
              <a:ext cx="7170057" cy="462642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t="48703" r="16819" b="3251"/>
            <a:stretch/>
          </p:blipFill>
          <p:spPr bwMode="auto">
            <a:xfrm>
              <a:off x="5366028" y="2249714"/>
              <a:ext cx="6743144" cy="454188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70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for the Bounded-Buffer (Producer/ Consumer) Problem using Semaphores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871816"/>
              </p:ext>
            </p:extLst>
          </p:nvPr>
        </p:nvGraphicFramePr>
        <p:xfrm>
          <a:off x="1422400" y="3037680"/>
          <a:ext cx="9347199" cy="375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2129">
                  <a:extLst>
                    <a:ext uri="{9D8B030D-6E8A-4147-A177-3AD203B41FA5}">
                      <a16:colId xmlns:a16="http://schemas.microsoft.com/office/drawing/2014/main" val="685223132"/>
                    </a:ext>
                  </a:extLst>
                </a:gridCol>
                <a:gridCol w="1666586">
                  <a:extLst>
                    <a:ext uri="{9D8B030D-6E8A-4147-A177-3AD203B41FA5}">
                      <a16:colId xmlns:a16="http://schemas.microsoft.com/office/drawing/2014/main" val="2642564576"/>
                    </a:ext>
                  </a:extLst>
                </a:gridCol>
                <a:gridCol w="1666586">
                  <a:extLst>
                    <a:ext uri="{9D8B030D-6E8A-4147-A177-3AD203B41FA5}">
                      <a16:colId xmlns:a16="http://schemas.microsoft.com/office/drawing/2014/main" val="566940329"/>
                    </a:ext>
                  </a:extLst>
                </a:gridCol>
                <a:gridCol w="1666586">
                  <a:extLst>
                    <a:ext uri="{9D8B030D-6E8A-4147-A177-3AD203B41FA5}">
                      <a16:colId xmlns:a16="http://schemas.microsoft.com/office/drawing/2014/main" val="3070641664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99300694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13965154"/>
                    </a:ext>
                  </a:extLst>
                </a:gridCol>
              </a:tblGrid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Step#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Producer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Consumer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n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e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740423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wait(e)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876669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2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wait(s)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86769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3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append()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806732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4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signal(s)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0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895893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5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signal(n)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380596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.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397838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.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1112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879243"/>
            <a:ext cx="105156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finite buffer size of 5 slots, the initial values are s = 1,     n = 0, e = 5. Track the values for all the semaphores used.</a:t>
            </a:r>
          </a:p>
        </p:txBody>
      </p:sp>
    </p:spTree>
    <p:extLst>
      <p:ext uri="{BB962C8B-B14F-4D97-AF65-F5344CB8AC3E}">
        <p14:creationId xmlns:p14="http://schemas.microsoft.com/office/powerpoint/2010/main" val="41908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00657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There is a data area shared among a number of processes, such as a file or block of main memory.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There are a number of processes that read the data area (readers) and a number that write to the data area (writers).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 following conditions must be satisfied: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Any number of readers may simultaneously read the file.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Only one writer at a time may write to the file.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If even a single reader is reading from file, no writer may write it.</a:t>
            </a:r>
          </a:p>
          <a:p>
            <a:pPr marL="739775" lvl="1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If a writer is writing to the file, no reader may read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7" b="46794"/>
          <a:stretch/>
        </p:blipFill>
        <p:spPr bwMode="auto">
          <a:xfrm>
            <a:off x="116114" y="914400"/>
            <a:ext cx="6792686" cy="394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4" r="50621" b="2719"/>
          <a:stretch/>
        </p:blipFill>
        <p:spPr bwMode="auto">
          <a:xfrm>
            <a:off x="6952342" y="2562856"/>
            <a:ext cx="5109028" cy="378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1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1270973" cy="49659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general, two or more processes can cooperate by means of simple signals. </a:t>
            </a:r>
            <a:r>
              <a:rPr lang="en-US" sz="2600" b="1" i="1" dirty="0">
                <a:solidFill>
                  <a:srgbClr val="C00000"/>
                </a:solidFill>
              </a:rPr>
              <a:t>E.g. a process can be forced to stop at a specified place until it has received a specific signal.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Semaphore:</a:t>
            </a:r>
            <a:r>
              <a:rPr lang="en-US" b="1" dirty="0"/>
              <a:t> </a:t>
            </a:r>
            <a:r>
              <a:rPr lang="en-US" dirty="0"/>
              <a:t>an integer value used for signaling among processes in order to synchronize their activities, hence achieving concurrency.</a:t>
            </a:r>
          </a:p>
          <a:p>
            <a:pPr>
              <a:lnSpc>
                <a:spcPct val="110000"/>
              </a:lnSpc>
            </a:pPr>
            <a:r>
              <a:rPr lang="en-US" dirty="0"/>
              <a:t>Semaphore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is accessed only through two standard operations:</a:t>
            </a:r>
          </a:p>
          <a:p>
            <a:pPr marL="742950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signal(s)</a:t>
            </a:r>
            <a:endParaRPr lang="en-US" sz="2800" dirty="0"/>
          </a:p>
          <a:p>
            <a:pPr marL="742950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wait(s)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00D-751E-91C1-7FE2-A864A537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DAC1-A290-8AEF-40CA-F2F33C8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3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r>
              <a:rPr lang="en-US" sz="3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Binary Semaphore: A synchronization mechanism that allows only one process to access a shared resource at a time.</a:t>
            </a:r>
          </a:p>
          <a:p>
            <a:pPr algn="l"/>
            <a:r>
              <a:rPr lang="en-US" sz="32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Counting Semaphore: A synchronization mechanism that restricts the number of processes accessing a shared resource.</a:t>
            </a:r>
          </a:p>
          <a:p>
            <a:endParaRPr lang="en-US" sz="32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B4F5E-6AEB-D371-3F89-6616A2E4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Only three operations may be performed on a semaphore:</a:t>
            </a:r>
          </a:p>
          <a:p>
            <a:pPr marL="7429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>
                <a:solidFill>
                  <a:srgbClr val="C00000"/>
                </a:solidFill>
              </a:rPr>
              <a:t>Initialize: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a nonnegative integer value.</a:t>
            </a:r>
            <a:endParaRPr lang="en-US" sz="2700" dirty="0">
              <a:solidFill>
                <a:srgbClr val="C00000"/>
              </a:solidFill>
            </a:endParaRPr>
          </a:p>
          <a:p>
            <a:pPr marL="7429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>
                <a:solidFill>
                  <a:srgbClr val="C00000"/>
                </a:solidFill>
              </a:rPr>
              <a:t>Decrement: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700" b="1" dirty="0">
                <a:solidFill>
                  <a:srgbClr val="0070C0"/>
                </a:solidFill>
              </a:rPr>
              <a:t>ait(s)</a:t>
            </a:r>
            <a:r>
              <a:rPr lang="en-US" sz="2700" dirty="0"/>
              <a:t> decrements the semaphore value. If it becomes negative, the process executing the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700" b="1" dirty="0">
                <a:solidFill>
                  <a:srgbClr val="0070C0"/>
                </a:solidFill>
              </a:rPr>
              <a:t>ait(s)</a:t>
            </a:r>
            <a:r>
              <a:rPr lang="en-US" sz="2700" dirty="0"/>
              <a:t> operating is blocked, otherwise continues execution.</a:t>
            </a:r>
          </a:p>
          <a:p>
            <a:pPr marL="742950" lvl="1" indent="-514350">
              <a:lnSpc>
                <a:spcPct val="12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700" b="1" dirty="0">
                <a:solidFill>
                  <a:srgbClr val="C00000"/>
                </a:solidFill>
              </a:rPr>
              <a:t>Increment: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b="1" dirty="0">
                <a:solidFill>
                  <a:srgbClr val="0070C0"/>
                </a:solidFill>
              </a:rPr>
              <a:t>signal(s)</a:t>
            </a:r>
            <a:r>
              <a:rPr lang="en-US" sz="2700" dirty="0"/>
              <a:t> increments the semaphore value. If it is less than or equal to zero, then a process blocked by a </a:t>
            </a: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sz="2700" b="1" dirty="0">
                <a:solidFill>
                  <a:srgbClr val="0070C0"/>
                </a:solidFill>
              </a:rPr>
              <a:t>ait(s)</a:t>
            </a:r>
            <a:r>
              <a:rPr lang="en-US" sz="2700" dirty="0"/>
              <a:t> operation is unblocked.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All modifications to the semaphore using </a:t>
            </a:r>
            <a:r>
              <a:rPr lang="en-US" b="1" dirty="0">
                <a:solidFill>
                  <a:srgbClr val="0070C0"/>
                </a:solidFill>
              </a:rPr>
              <a:t>wait(s)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signal(s)</a:t>
            </a:r>
            <a:r>
              <a:rPr lang="en-US" dirty="0"/>
              <a:t> must be executed indivisibly, i.e. when one process modifies the value, no other process can simultaneously modify that value.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7742" y="3875314"/>
            <a:ext cx="8291023" cy="2493105"/>
            <a:chOff x="1897742" y="3875314"/>
            <a:chExt cx="8291023" cy="2493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742" y="3875314"/>
              <a:ext cx="4522713" cy="24931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997" y="4299291"/>
              <a:ext cx="2708768" cy="164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90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87743" cy="496597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Semaphores can be used to control access to a given resource.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The semaphore is initialized to the number of resources available.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Each process that wishes to use a resource performs a </a:t>
            </a:r>
            <a:r>
              <a:rPr lang="en-US" b="1" dirty="0">
                <a:solidFill>
                  <a:srgbClr val="0070C0"/>
                </a:solidFill>
              </a:rPr>
              <a:t>wait()</a:t>
            </a:r>
            <a:r>
              <a:rPr lang="en-US" dirty="0"/>
              <a:t> operation on the semaphore </a:t>
            </a:r>
            <a:r>
              <a:rPr lang="en-US" dirty="0">
                <a:solidFill>
                  <a:srgbClr val="C00000"/>
                </a:solidFill>
              </a:rPr>
              <a:t>(i.e. decrementing count)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When a process releases a resource, it performs a </a:t>
            </a:r>
            <a:r>
              <a:rPr lang="en-US" b="1" dirty="0">
                <a:solidFill>
                  <a:srgbClr val="0070C0"/>
                </a:solidFill>
              </a:rPr>
              <a:t>signal()</a:t>
            </a:r>
            <a:r>
              <a:rPr lang="en-US" dirty="0"/>
              <a:t> operation </a:t>
            </a:r>
            <a:r>
              <a:rPr lang="en-US" dirty="0">
                <a:solidFill>
                  <a:srgbClr val="C00000"/>
                </a:solidFill>
              </a:rPr>
              <a:t>(i.e. incrementing count)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When semaphore’s count goes to 0, all resources are being used. Hence, processes that wish to use a resource will block until the count becomes greater than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When a process executes the </a:t>
            </a:r>
            <a:r>
              <a:rPr lang="en-US" b="1" dirty="0">
                <a:solidFill>
                  <a:srgbClr val="0070C0"/>
                </a:solidFill>
              </a:rPr>
              <a:t>wait()</a:t>
            </a:r>
            <a:r>
              <a:rPr lang="en-US" dirty="0"/>
              <a:t> operation and finds that semaphore value is negative, a </a:t>
            </a:r>
            <a:r>
              <a:rPr lang="en-US" b="1" dirty="0">
                <a:solidFill>
                  <a:srgbClr val="0070C0"/>
                </a:solidFill>
              </a:rPr>
              <a:t>block()</a:t>
            </a:r>
            <a:r>
              <a:rPr lang="en-US" dirty="0"/>
              <a:t> operation places a process into a waiting queue associated with the semaphore.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If a semaphore value is negative, its magnitude is the number of processes waiting on that semaphore.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A blocked process waiting on a semaphore S, should be restarted when some other process executes a </a:t>
            </a:r>
            <a:r>
              <a:rPr lang="en-US" b="1" dirty="0">
                <a:solidFill>
                  <a:srgbClr val="0070C0"/>
                </a:solidFill>
              </a:rPr>
              <a:t>signal()</a:t>
            </a:r>
            <a:r>
              <a:rPr lang="en-US" dirty="0"/>
              <a:t>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process is restarted by a </a:t>
            </a:r>
            <a:r>
              <a:rPr lang="en-US" b="1" dirty="0">
                <a:solidFill>
                  <a:srgbClr val="0070C0"/>
                </a:solidFill>
              </a:rPr>
              <a:t>wakeup()</a:t>
            </a:r>
            <a:r>
              <a:rPr lang="en-US" dirty="0"/>
              <a:t> operation, which changes the process from the waiting state to ready state. Furthermore, the process is placed in ready queue.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block()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wakeup()</a:t>
            </a:r>
            <a:r>
              <a:rPr lang="en-US" dirty="0"/>
              <a:t> operations are provided by the operating system as basic system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24" y="2016400"/>
            <a:ext cx="10677525" cy="4775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queue is used to hold processes waiting on the semaphore.</a:t>
            </a:r>
          </a:p>
          <a:p>
            <a:pPr>
              <a:lnSpc>
                <a:spcPct val="100000"/>
              </a:lnSpc>
            </a:pPr>
            <a:r>
              <a:rPr lang="en-US" dirty="0"/>
              <a:t>The fairest removal policy from queue is first-in-first-out (FIFO), i.e. the process blocked the longest is released from queue first.</a:t>
            </a:r>
          </a:p>
          <a:p>
            <a:pPr>
              <a:lnSpc>
                <a:spcPct val="100000"/>
              </a:lnSpc>
            </a:pPr>
            <a:r>
              <a:rPr lang="en-US" dirty="0"/>
              <a:t>A semaphore whose definition includes the FIFO policy is called a </a:t>
            </a:r>
            <a:r>
              <a:rPr lang="en-US" b="1" dirty="0">
                <a:solidFill>
                  <a:srgbClr val="0070C0"/>
                </a:solidFill>
              </a:rPr>
              <a:t>strong semaphore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semaphore that does not specify the order in which processes are removed from the queue is a </a:t>
            </a:r>
            <a:r>
              <a:rPr lang="en-US" b="1" dirty="0">
                <a:solidFill>
                  <a:srgbClr val="0070C0"/>
                </a:solidFill>
              </a:rPr>
              <a:t>weak semaphore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For mutual exclusion, </a:t>
            </a:r>
            <a:r>
              <a:rPr lang="en-US" b="1" dirty="0">
                <a:solidFill>
                  <a:srgbClr val="0070C0"/>
                </a:solidFill>
              </a:rPr>
              <a:t>strong semaphores</a:t>
            </a:r>
            <a:r>
              <a:rPr lang="en-US" dirty="0"/>
              <a:t> guarantee freedom from starvation, while </a:t>
            </a:r>
            <a:r>
              <a:rPr lang="en-US" b="1" dirty="0">
                <a:solidFill>
                  <a:srgbClr val="0070C0"/>
                </a:solidFill>
              </a:rPr>
              <a:t>weak semaphores </a:t>
            </a:r>
            <a:r>
              <a:rPr lang="en-US" dirty="0"/>
              <a:t>do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62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dirty="0"/>
              <a:t> processes all of which need access to same resource.</a:t>
            </a:r>
          </a:p>
          <a:p>
            <a:pPr>
              <a:lnSpc>
                <a:spcPct val="100000"/>
              </a:lnSpc>
            </a:pPr>
            <a:r>
              <a:rPr lang="en-US" dirty="0"/>
              <a:t>Each process has a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used to access the resource.</a:t>
            </a:r>
          </a:p>
          <a:p>
            <a:pPr>
              <a:lnSpc>
                <a:spcPct val="100000"/>
              </a:lnSpc>
            </a:pPr>
            <a:r>
              <a:rPr lang="en-US" dirty="0"/>
              <a:t>In each process, </a:t>
            </a:r>
            <a:r>
              <a:rPr lang="en-US" b="1" dirty="0">
                <a:solidFill>
                  <a:srgbClr val="0070C0"/>
                </a:solidFill>
              </a:rPr>
              <a:t>wait(s)</a:t>
            </a:r>
            <a:r>
              <a:rPr lang="en-US" dirty="0"/>
              <a:t> is executed just before its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becomes negative, the process is blocked. 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value of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is 1, then it is decremented to 0 and the process immediately enters its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. Since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is no longer positive, no other process will be able to enter its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12931</TotalTime>
  <Words>1320</Words>
  <Application>Microsoft Office PowerPoint</Application>
  <PresentationFormat>Widescreen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Times New Roman</vt:lpstr>
      <vt:lpstr>Office Theme</vt:lpstr>
      <vt:lpstr>Concurrency: Mutual Exclusion &amp; Synchronization</vt:lpstr>
      <vt:lpstr>Semaphores</vt:lpstr>
      <vt:lpstr>Semaphores (Cont.)</vt:lpstr>
      <vt:lpstr>Semaphores (Cont.)</vt:lpstr>
      <vt:lpstr>Semaphores Usage</vt:lpstr>
      <vt:lpstr>Semaphore Implementation</vt:lpstr>
      <vt:lpstr>Semaphore Implementation (Cont.)</vt:lpstr>
      <vt:lpstr>Semaphore Queue</vt:lpstr>
      <vt:lpstr>Mutual Exclusion with Semaphore</vt:lpstr>
      <vt:lpstr>Mutual Exclusion with Semaphore (Cont.)</vt:lpstr>
      <vt:lpstr>PowerPoint Presentation</vt:lpstr>
      <vt:lpstr>The Producer/Consumer Problem</vt:lpstr>
      <vt:lpstr>Solution for Producer/Consumer Problem</vt:lpstr>
      <vt:lpstr>PowerPoint Presentation</vt:lpstr>
      <vt:lpstr>Solution for the Bounded-Buffer (Producer/ Consumer) Problem using Semaphores</vt:lpstr>
      <vt:lpstr>PowerPoint Presentation</vt:lpstr>
      <vt:lpstr>Solution for the Bounded-Buffer (Producer/ Consumer) Problem using Semaphores</vt:lpstr>
      <vt:lpstr>Readers/Writers Problem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USER</cp:lastModifiedBy>
  <cp:revision>1499</cp:revision>
  <dcterms:created xsi:type="dcterms:W3CDTF">2017-01-29T14:04:38Z</dcterms:created>
  <dcterms:modified xsi:type="dcterms:W3CDTF">2023-07-09T06:57:22Z</dcterms:modified>
</cp:coreProperties>
</file>