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74" r:id="rId3"/>
    <p:sldId id="275" r:id="rId4"/>
    <p:sldId id="276" r:id="rId5"/>
    <p:sldId id="279" r:id="rId6"/>
    <p:sldId id="277" r:id="rId7"/>
    <p:sldId id="278" r:id="rId8"/>
    <p:sldId id="282" r:id="rId9"/>
    <p:sldId id="280" r:id="rId10"/>
    <p:sldId id="281" r:id="rId11"/>
    <p:sldId id="283" r:id="rId12"/>
    <p:sldId id="28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4BFAF-5F38-467D-AFF1-45D197BF21B6}"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0458-D6CD-483D-A297-CB2BF6A22F6F}" type="slidenum">
              <a:rPr lang="en-US" smtClean="0"/>
              <a:t>‹#›</a:t>
            </a:fld>
            <a:endParaRPr lang="en-US"/>
          </a:p>
        </p:txBody>
      </p:sp>
    </p:spTree>
    <p:extLst>
      <p:ext uri="{BB962C8B-B14F-4D97-AF65-F5344CB8AC3E}">
        <p14:creationId xmlns:p14="http://schemas.microsoft.com/office/powerpoint/2010/main" val="9435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30458-D6CD-483D-A297-CB2BF6A22F6F}" type="slidenum">
              <a:rPr lang="en-US" smtClean="0"/>
              <a:t>1</a:t>
            </a:fld>
            <a:endParaRPr lang="en-US"/>
          </a:p>
        </p:txBody>
      </p:sp>
    </p:spTree>
    <p:extLst>
      <p:ext uri="{BB962C8B-B14F-4D97-AF65-F5344CB8AC3E}">
        <p14:creationId xmlns:p14="http://schemas.microsoft.com/office/powerpoint/2010/main" val="168721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6C8F66-0191-4567-84E6-3E7B511B9BBD}"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5700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955C9-83B5-47C1-B621-51EC075EC1B4}"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69034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20C6-9CEE-4807-A3C7-C66F6AC7EA78}"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39316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5C56F-699A-4489-94C3-55C90372A7FA}"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17832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A0417-E3C6-4E9F-BE02-C9DA17FB75C6}"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2574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88AD-63D6-40FE-8650-8DC7B3EE4280}"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807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1284AB-2925-4A32-8F51-640C545B7590}" type="datetime1">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666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BC03CE-062E-4E21-8147-506ACBF62E17}" type="datetime1">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3689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C6C2-30E9-466C-86A2-0F6BCD0D4FCA}" type="datetime1">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56204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61632-79B7-4FFB-9014-EBA4AFC8BBA1}"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995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E29D-F7B6-4174-B822-541289D75FD5}"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8593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504" y="26504"/>
            <a:ext cx="2412005"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A798-9C94-422D-B6C9-7619864F2046}" type="datetime1">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5972" y="6426475"/>
            <a:ext cx="2743200" cy="365125"/>
          </a:xfrm>
          <a:prstGeom prst="rect">
            <a:avLst/>
          </a:prstGeom>
        </p:spPr>
        <p:txBody>
          <a:bodyPr vert="horz" lIns="91440" tIns="45720" rIns="91440" bIns="45720" rtlCol="0" anchor="ctr"/>
          <a:lstStyle>
            <a:lvl1pPr algn="r">
              <a:defRPr sz="1600" b="1">
                <a:solidFill>
                  <a:schemeClr val="tx1"/>
                </a:solidFill>
              </a:defRPr>
            </a:lvl1pPr>
          </a:lstStyle>
          <a:p>
            <a:fld id="{01433A5C-A324-44F3-9AD9-9CE9975D1B38}" type="slidenum">
              <a:rPr lang="en-US" smtClean="0"/>
              <a:pPr/>
              <a:t>‹#›</a:t>
            </a:fld>
            <a:endParaRPr lang="en-US" dirty="0"/>
          </a:p>
        </p:txBody>
      </p:sp>
    </p:spTree>
    <p:extLst>
      <p:ext uri="{BB962C8B-B14F-4D97-AF65-F5344CB8AC3E}">
        <p14:creationId xmlns:p14="http://schemas.microsoft.com/office/powerpoint/2010/main" val="212486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Memory Management</a:t>
            </a:r>
          </a:p>
        </p:txBody>
      </p:sp>
      <p:sp>
        <p:nvSpPr>
          <p:cNvPr id="3" name="Subtitle 2"/>
          <p:cNvSpPr>
            <a:spLocks noGrp="1"/>
          </p:cNvSpPr>
          <p:nvPr>
            <p:ph type="subTitle" idx="1"/>
          </p:nvPr>
        </p:nvSpPr>
        <p:spPr/>
        <p:txBody>
          <a:bodyPr/>
          <a:lstStyle/>
          <a:p>
            <a:r>
              <a:rPr lang="en-US" sz="3800" dirty="0"/>
              <a:t>Covers Chapter#07 from Textbook</a:t>
            </a:r>
          </a:p>
        </p:txBody>
      </p:sp>
    </p:spTree>
    <p:extLst>
      <p:ext uri="{BB962C8B-B14F-4D97-AF65-F5344CB8AC3E}">
        <p14:creationId xmlns:p14="http://schemas.microsoft.com/office/powerpoint/2010/main" val="258588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idx="1"/>
          </p:nvPr>
        </p:nvSpPr>
        <p:spPr>
          <a:xfrm>
            <a:off x="838200" y="1825624"/>
            <a:ext cx="10515600" cy="4803775"/>
          </a:xfrm>
        </p:spPr>
        <p:txBody>
          <a:bodyPr>
            <a:normAutofit/>
          </a:bodyPr>
          <a:lstStyle/>
          <a:p>
            <a:pPr>
              <a:lnSpc>
                <a:spcPct val="100000"/>
              </a:lnSpc>
              <a:spcBef>
                <a:spcPts val="2000"/>
              </a:spcBef>
            </a:pPr>
            <a:r>
              <a:rPr lang="en-US" dirty="0"/>
              <a:t>Any protection mechanism must have the “</a:t>
            </a:r>
            <a:r>
              <a:rPr lang="en-US" b="1" dirty="0">
                <a:solidFill>
                  <a:srgbClr val="0070C0"/>
                </a:solidFill>
              </a:rPr>
              <a:t>flexibility”</a:t>
            </a:r>
            <a:r>
              <a:rPr lang="en-US" dirty="0"/>
              <a:t> to allow several processes to access the same portion of main memory.</a:t>
            </a:r>
          </a:p>
          <a:p>
            <a:pPr>
              <a:lnSpc>
                <a:spcPct val="100000"/>
              </a:lnSpc>
              <a:spcBef>
                <a:spcPts val="2000"/>
              </a:spcBef>
            </a:pPr>
            <a:r>
              <a:rPr lang="en-US" dirty="0"/>
              <a:t>Processes that are cooperating on some task may need to share access to the same data structure. The memory management system must therefore allow controlled access to shared areas of memory without compromising essential protection.</a:t>
            </a:r>
          </a:p>
          <a:p>
            <a:pPr>
              <a:lnSpc>
                <a:spcPct val="100000"/>
              </a:lnSpc>
              <a:spcBef>
                <a:spcPts val="2000"/>
              </a:spcBef>
            </a:pPr>
            <a:r>
              <a:rPr lang="en-US" b="1" dirty="0">
                <a:solidFill>
                  <a:srgbClr val="FF0000"/>
                </a:solidFill>
              </a:rPr>
              <a:t>E.g.,</a:t>
            </a:r>
            <a:r>
              <a:rPr lang="en-US" dirty="0"/>
              <a:t> if a number of processes are executing the same program, it is advantageous to allow each process to access the same copy of the program rather than have its own separate copy. </a:t>
            </a:r>
          </a:p>
        </p:txBody>
      </p:sp>
      <p:sp>
        <p:nvSpPr>
          <p:cNvPr id="4" name="Slide Number Placeholder 3"/>
          <p:cNvSpPr>
            <a:spLocks noGrp="1"/>
          </p:cNvSpPr>
          <p:nvPr>
            <p:ph type="sldNum" sz="quarter" idx="12"/>
          </p:nvPr>
        </p:nvSpPr>
        <p:spPr/>
        <p:txBody>
          <a:bodyPr/>
          <a:lstStyle/>
          <a:p>
            <a:fld id="{01433A5C-A324-44F3-9AD9-9CE9975D1B38}" type="slidenum">
              <a:rPr lang="en-US" smtClean="0"/>
              <a:t>10</a:t>
            </a:fld>
            <a:endParaRPr lang="en-US"/>
          </a:p>
        </p:txBody>
      </p:sp>
    </p:spTree>
    <p:extLst>
      <p:ext uri="{BB962C8B-B14F-4D97-AF65-F5344CB8AC3E}">
        <p14:creationId xmlns:p14="http://schemas.microsoft.com/office/powerpoint/2010/main" val="204594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&amp; Physical Organization</a:t>
            </a:r>
          </a:p>
        </p:txBody>
      </p:sp>
      <p:sp>
        <p:nvSpPr>
          <p:cNvPr id="3" name="Content Placeholder 2"/>
          <p:cNvSpPr>
            <a:spLocks noGrp="1"/>
          </p:cNvSpPr>
          <p:nvPr>
            <p:ph idx="1"/>
          </p:nvPr>
        </p:nvSpPr>
        <p:spPr>
          <a:xfrm>
            <a:off x="838200" y="1825624"/>
            <a:ext cx="10515600" cy="4965975"/>
          </a:xfrm>
        </p:spPr>
        <p:txBody>
          <a:bodyPr>
            <a:normAutofit/>
          </a:bodyPr>
          <a:lstStyle/>
          <a:p>
            <a:pPr marL="0" indent="0">
              <a:buNone/>
            </a:pPr>
            <a:r>
              <a:rPr lang="en-US" b="1" dirty="0">
                <a:solidFill>
                  <a:srgbClr val="0070C0"/>
                </a:solidFill>
              </a:rPr>
              <a:t>Logical Organization:</a:t>
            </a:r>
            <a:endParaRPr lang="en-US" dirty="0"/>
          </a:p>
          <a:p>
            <a:r>
              <a:rPr lang="en-US" dirty="0"/>
              <a:t>The main memory in a computer system is organized as a linear or one-dimensional address space, consisting of a sequence of </a:t>
            </a:r>
            <a:r>
              <a:rPr lang="en-US" b="1" dirty="0">
                <a:solidFill>
                  <a:srgbClr val="C00000"/>
                </a:solidFill>
              </a:rPr>
              <a:t>bytes or words</a:t>
            </a:r>
            <a:r>
              <a:rPr lang="en-US" dirty="0"/>
              <a:t>.</a:t>
            </a:r>
          </a:p>
          <a:p>
            <a:r>
              <a:rPr lang="en-US" dirty="0"/>
              <a:t>Secondary memory is similarly organized</a:t>
            </a:r>
          </a:p>
          <a:p>
            <a:pPr marL="0" indent="0">
              <a:buNone/>
            </a:pPr>
            <a:r>
              <a:rPr lang="en-US" b="1" dirty="0">
                <a:solidFill>
                  <a:srgbClr val="0070C0"/>
                </a:solidFill>
              </a:rPr>
              <a:t>Physical Organization:</a:t>
            </a:r>
            <a:endParaRPr lang="en-US" dirty="0"/>
          </a:p>
          <a:p>
            <a:r>
              <a:rPr lang="en-US" dirty="0"/>
              <a:t>The computer memory is organized into at least two levels, referred to as </a:t>
            </a:r>
            <a:r>
              <a:rPr lang="en-US" b="1" dirty="0">
                <a:solidFill>
                  <a:srgbClr val="C00000"/>
                </a:solidFill>
              </a:rPr>
              <a:t>main memory </a:t>
            </a:r>
            <a:r>
              <a:rPr lang="en-US" dirty="0"/>
              <a:t>and </a:t>
            </a:r>
            <a:r>
              <a:rPr lang="en-US" b="1" dirty="0">
                <a:solidFill>
                  <a:srgbClr val="C00000"/>
                </a:solidFill>
              </a:rPr>
              <a:t>secondary memory</a:t>
            </a:r>
            <a:r>
              <a:rPr lang="en-US" dirty="0"/>
              <a:t>.</a:t>
            </a:r>
          </a:p>
          <a:p>
            <a:r>
              <a:rPr lang="en-US" dirty="0"/>
              <a:t>In this two-level scheme, the organization of the flow of information between main and secondary memory is a major system concern.</a:t>
            </a:r>
          </a:p>
        </p:txBody>
      </p:sp>
      <p:sp>
        <p:nvSpPr>
          <p:cNvPr id="4" name="Slide Number Placeholder 3"/>
          <p:cNvSpPr>
            <a:spLocks noGrp="1"/>
          </p:cNvSpPr>
          <p:nvPr>
            <p:ph type="sldNum" sz="quarter" idx="12"/>
          </p:nvPr>
        </p:nvSpPr>
        <p:spPr/>
        <p:txBody>
          <a:bodyPr/>
          <a:lstStyle/>
          <a:p>
            <a:fld id="{01433A5C-A324-44F3-9AD9-9CE9975D1B38}" type="slidenum">
              <a:rPr lang="en-US" smtClean="0"/>
              <a:t>11</a:t>
            </a:fld>
            <a:endParaRPr lang="en-US"/>
          </a:p>
        </p:txBody>
      </p:sp>
    </p:spTree>
    <p:extLst>
      <p:ext uri="{BB962C8B-B14F-4D97-AF65-F5344CB8AC3E}">
        <p14:creationId xmlns:p14="http://schemas.microsoft.com/office/powerpoint/2010/main" val="187886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&amp; Physical Organization (Cont.)</a:t>
            </a:r>
          </a:p>
        </p:txBody>
      </p:sp>
      <p:sp>
        <p:nvSpPr>
          <p:cNvPr id="3" name="Content Placeholder 2"/>
          <p:cNvSpPr>
            <a:spLocks noGrp="1"/>
          </p:cNvSpPr>
          <p:nvPr>
            <p:ph idx="1"/>
          </p:nvPr>
        </p:nvSpPr>
        <p:spPr>
          <a:xfrm>
            <a:off x="838199" y="1825625"/>
            <a:ext cx="11092543" cy="4775200"/>
          </a:xfrm>
        </p:spPr>
        <p:txBody>
          <a:bodyPr>
            <a:normAutofit/>
          </a:bodyPr>
          <a:lstStyle/>
          <a:p>
            <a:pPr marL="0" indent="0">
              <a:buNone/>
            </a:pPr>
            <a:r>
              <a:rPr lang="en-US" b="1" dirty="0">
                <a:solidFill>
                  <a:srgbClr val="0070C0"/>
                </a:solidFill>
              </a:rPr>
              <a:t>Physical Organization (Cont.):</a:t>
            </a:r>
            <a:endParaRPr lang="en-US" dirty="0"/>
          </a:p>
          <a:p>
            <a:pPr>
              <a:lnSpc>
                <a:spcPct val="100000"/>
              </a:lnSpc>
            </a:pPr>
            <a:r>
              <a:rPr lang="en-US" dirty="0"/>
              <a:t>Responsibility for the information flow should be a system level responsibility. </a:t>
            </a:r>
          </a:p>
          <a:p>
            <a:pPr>
              <a:lnSpc>
                <a:spcPct val="100000"/>
              </a:lnSpc>
            </a:pPr>
            <a:r>
              <a:rPr lang="en-US" b="1" dirty="0">
                <a:solidFill>
                  <a:srgbClr val="C00000"/>
                </a:solidFill>
              </a:rPr>
              <a:t>This responsibility could be assigned to individual programmers, but this is impractical for two reasons:</a:t>
            </a:r>
          </a:p>
          <a:p>
            <a:pPr marL="514350" indent="-514350">
              <a:lnSpc>
                <a:spcPct val="100000"/>
              </a:lnSpc>
              <a:buFont typeface="+mj-lt"/>
              <a:buAutoNum type="arabicPeriod"/>
            </a:pPr>
            <a:r>
              <a:rPr lang="en-US" dirty="0"/>
              <a:t>The programmer does not know at the time of coding how much space will be available or where that space will be.</a:t>
            </a:r>
          </a:p>
          <a:p>
            <a:pPr marL="514350" indent="-514350">
              <a:lnSpc>
                <a:spcPct val="100000"/>
              </a:lnSpc>
              <a:buFont typeface="+mj-lt"/>
              <a:buAutoNum type="arabicPeriod"/>
            </a:pPr>
            <a:r>
              <a:rPr lang="en-US" dirty="0"/>
              <a:t>The main memory available for a program plus its data may be insufficient.</a:t>
            </a:r>
          </a:p>
        </p:txBody>
      </p:sp>
      <p:sp>
        <p:nvSpPr>
          <p:cNvPr id="4" name="Slide Number Placeholder 3"/>
          <p:cNvSpPr>
            <a:spLocks noGrp="1"/>
          </p:cNvSpPr>
          <p:nvPr>
            <p:ph type="sldNum" sz="quarter" idx="12"/>
          </p:nvPr>
        </p:nvSpPr>
        <p:spPr/>
        <p:txBody>
          <a:bodyPr/>
          <a:lstStyle/>
          <a:p>
            <a:fld id="{01433A5C-A324-44F3-9AD9-9CE9975D1B38}" type="slidenum">
              <a:rPr lang="en-US" smtClean="0"/>
              <a:t>12</a:t>
            </a:fld>
            <a:endParaRPr lang="en-US"/>
          </a:p>
        </p:txBody>
      </p:sp>
    </p:spTree>
    <p:extLst>
      <p:ext uri="{BB962C8B-B14F-4D97-AF65-F5344CB8AC3E}">
        <p14:creationId xmlns:p14="http://schemas.microsoft.com/office/powerpoint/2010/main" val="63174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13</a:t>
            </a:fld>
            <a:endParaRPr lang="en-US"/>
          </a:p>
        </p:txBody>
      </p:sp>
    </p:spTree>
    <p:extLst>
      <p:ext uri="{BB962C8B-B14F-4D97-AF65-F5344CB8AC3E}">
        <p14:creationId xmlns:p14="http://schemas.microsoft.com/office/powerpoint/2010/main" val="34892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838200" y="1825624"/>
            <a:ext cx="11270972" cy="5032376"/>
          </a:xfrm>
        </p:spPr>
        <p:txBody>
          <a:bodyPr>
            <a:normAutofit fontScale="92500" lnSpcReduction="20000"/>
          </a:bodyPr>
          <a:lstStyle/>
          <a:p>
            <a:pPr marL="0" indent="0">
              <a:lnSpc>
                <a:spcPct val="120000"/>
              </a:lnSpc>
              <a:spcBef>
                <a:spcPts val="500"/>
              </a:spcBef>
              <a:buNone/>
            </a:pPr>
            <a:r>
              <a:rPr lang="en-US" b="1" dirty="0">
                <a:solidFill>
                  <a:srgbClr val="C00000"/>
                </a:solidFill>
              </a:rPr>
              <a:t>The main memory can be divided into two parts:</a:t>
            </a:r>
          </a:p>
          <a:p>
            <a:pPr marL="514350" indent="-514350">
              <a:lnSpc>
                <a:spcPct val="120000"/>
              </a:lnSpc>
              <a:spcBef>
                <a:spcPts val="500"/>
              </a:spcBef>
              <a:buFont typeface="+mj-lt"/>
              <a:buAutoNum type="arabicPeriod"/>
            </a:pPr>
            <a:r>
              <a:rPr lang="en-US" dirty="0"/>
              <a:t>Part for the operating system (kernel)</a:t>
            </a:r>
          </a:p>
          <a:p>
            <a:pPr marL="514350" indent="-514350">
              <a:lnSpc>
                <a:spcPct val="120000"/>
              </a:lnSpc>
              <a:spcBef>
                <a:spcPts val="500"/>
              </a:spcBef>
              <a:spcAft>
                <a:spcPts val="2000"/>
              </a:spcAft>
              <a:buFont typeface="+mj-lt"/>
              <a:buAutoNum type="arabicPeriod"/>
            </a:pPr>
            <a:r>
              <a:rPr lang="en-US" dirty="0"/>
              <a:t>Part for the program currently being executed (user part). The user part must be further subdivided to accommodate multiple processes.</a:t>
            </a:r>
          </a:p>
          <a:p>
            <a:pPr marL="0" indent="0">
              <a:lnSpc>
                <a:spcPct val="120000"/>
              </a:lnSpc>
              <a:spcBef>
                <a:spcPts val="500"/>
              </a:spcBef>
              <a:buNone/>
            </a:pPr>
            <a:r>
              <a:rPr lang="en-US" b="1" dirty="0">
                <a:solidFill>
                  <a:srgbClr val="C00000"/>
                </a:solidFill>
              </a:rPr>
              <a:t>Memory management satisfy the following requirements: </a:t>
            </a:r>
          </a:p>
          <a:p>
            <a:pPr marL="514350" indent="-514350">
              <a:lnSpc>
                <a:spcPct val="120000"/>
              </a:lnSpc>
              <a:spcBef>
                <a:spcPts val="500"/>
              </a:spcBef>
              <a:buFont typeface="+mj-lt"/>
              <a:buAutoNum type="arabicPeriod"/>
            </a:pPr>
            <a:r>
              <a:rPr lang="en-US" dirty="0"/>
              <a:t>Relocation</a:t>
            </a:r>
          </a:p>
          <a:p>
            <a:pPr marL="514350" indent="-514350">
              <a:lnSpc>
                <a:spcPct val="120000"/>
              </a:lnSpc>
              <a:spcBef>
                <a:spcPts val="500"/>
              </a:spcBef>
              <a:buFont typeface="+mj-lt"/>
              <a:buAutoNum type="arabicPeriod"/>
            </a:pPr>
            <a:r>
              <a:rPr lang="en-US" dirty="0"/>
              <a:t>Protection</a:t>
            </a:r>
          </a:p>
          <a:p>
            <a:pPr marL="514350" indent="-514350">
              <a:lnSpc>
                <a:spcPct val="120000"/>
              </a:lnSpc>
              <a:spcBef>
                <a:spcPts val="500"/>
              </a:spcBef>
              <a:buFont typeface="+mj-lt"/>
              <a:buAutoNum type="arabicPeriod"/>
            </a:pPr>
            <a:r>
              <a:rPr lang="en-US" dirty="0"/>
              <a:t>Sharing</a:t>
            </a:r>
          </a:p>
          <a:p>
            <a:pPr marL="514350" indent="-514350">
              <a:lnSpc>
                <a:spcPct val="120000"/>
              </a:lnSpc>
              <a:spcBef>
                <a:spcPts val="500"/>
              </a:spcBef>
              <a:buFont typeface="+mj-lt"/>
              <a:buAutoNum type="arabicPeriod"/>
            </a:pPr>
            <a:r>
              <a:rPr lang="en-US" dirty="0"/>
              <a:t>Logical organization</a:t>
            </a:r>
          </a:p>
          <a:p>
            <a:pPr marL="514350" indent="-514350">
              <a:lnSpc>
                <a:spcPct val="120000"/>
              </a:lnSpc>
              <a:spcBef>
                <a:spcPts val="500"/>
              </a:spcBef>
              <a:buFont typeface="+mj-lt"/>
              <a:buAutoNum type="arabicPeriod"/>
            </a:pPr>
            <a:r>
              <a:rPr lang="en-US" dirty="0"/>
              <a:t>Physical organization</a:t>
            </a:r>
          </a:p>
        </p:txBody>
      </p:sp>
      <p:sp>
        <p:nvSpPr>
          <p:cNvPr id="4" name="Slide Number Placeholder 3"/>
          <p:cNvSpPr>
            <a:spLocks noGrp="1"/>
          </p:cNvSpPr>
          <p:nvPr>
            <p:ph type="sldNum" sz="quarter" idx="12"/>
          </p:nvPr>
        </p:nvSpPr>
        <p:spPr/>
        <p:txBody>
          <a:bodyPr/>
          <a:lstStyle/>
          <a:p>
            <a:fld id="{01433A5C-A324-44F3-9AD9-9CE9975D1B38}" type="slidenum">
              <a:rPr lang="en-US" smtClean="0"/>
              <a:t>2</a:t>
            </a:fld>
            <a:endParaRPr lang="en-US"/>
          </a:p>
        </p:txBody>
      </p:sp>
    </p:spTree>
    <p:extLst>
      <p:ext uri="{BB962C8B-B14F-4D97-AF65-F5344CB8AC3E}">
        <p14:creationId xmlns:p14="http://schemas.microsoft.com/office/powerpoint/2010/main" val="63570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a:t>
            </a:r>
          </a:p>
        </p:txBody>
      </p:sp>
      <p:sp>
        <p:nvSpPr>
          <p:cNvPr id="3" name="Content Placeholder 2"/>
          <p:cNvSpPr>
            <a:spLocks noGrp="1"/>
          </p:cNvSpPr>
          <p:nvPr>
            <p:ph idx="1"/>
          </p:nvPr>
        </p:nvSpPr>
        <p:spPr/>
        <p:txBody>
          <a:bodyPr/>
          <a:lstStyle/>
          <a:p>
            <a:pPr>
              <a:lnSpc>
                <a:spcPct val="100000"/>
              </a:lnSpc>
              <a:spcBef>
                <a:spcPts val="2000"/>
              </a:spcBef>
            </a:pPr>
            <a:r>
              <a:rPr lang="en-US" dirty="0">
                <a:solidFill>
                  <a:srgbClr val="C00000"/>
                </a:solidFill>
              </a:rPr>
              <a:t>Once a process is </a:t>
            </a:r>
            <a:r>
              <a:rPr lang="en-US" b="1" dirty="0">
                <a:solidFill>
                  <a:srgbClr val="C00000"/>
                </a:solidFill>
              </a:rPr>
              <a:t>“swapped”</a:t>
            </a:r>
            <a:r>
              <a:rPr lang="en-US" dirty="0">
                <a:solidFill>
                  <a:srgbClr val="C00000"/>
                </a:solidFill>
              </a:rPr>
              <a:t> out to disk, we may need to </a:t>
            </a:r>
            <a:r>
              <a:rPr lang="en-US" b="1" dirty="0">
                <a:solidFill>
                  <a:srgbClr val="C00000"/>
                </a:solidFill>
              </a:rPr>
              <a:t>“relocate”</a:t>
            </a:r>
            <a:r>
              <a:rPr lang="en-US" dirty="0">
                <a:solidFill>
                  <a:srgbClr val="C00000"/>
                </a:solidFill>
              </a:rPr>
              <a:t> the process to a different area of memory.</a:t>
            </a:r>
          </a:p>
          <a:p>
            <a:pPr>
              <a:lnSpc>
                <a:spcPct val="100000"/>
              </a:lnSpc>
              <a:spcBef>
                <a:spcPts val="2000"/>
              </a:spcBef>
            </a:pPr>
            <a:r>
              <a:rPr lang="en-US" dirty="0">
                <a:solidFill>
                  <a:srgbClr val="00B050"/>
                </a:solidFill>
              </a:rPr>
              <a:t>In a multiprogramming system, the available main memory is generally shared among a number of processes.</a:t>
            </a:r>
          </a:p>
          <a:p>
            <a:pPr>
              <a:lnSpc>
                <a:spcPct val="100000"/>
              </a:lnSpc>
              <a:spcBef>
                <a:spcPts val="2000"/>
              </a:spcBef>
            </a:pPr>
            <a:r>
              <a:rPr lang="en-US" dirty="0"/>
              <a:t>We cannot know ahead of time where a program will be placed, and we must allow for the possibility that the program may be moved about in main memory due to swapping.</a:t>
            </a:r>
          </a:p>
        </p:txBody>
      </p:sp>
      <p:sp>
        <p:nvSpPr>
          <p:cNvPr id="4" name="Slide Number Placeholder 3"/>
          <p:cNvSpPr>
            <a:spLocks noGrp="1"/>
          </p:cNvSpPr>
          <p:nvPr>
            <p:ph type="sldNum" sz="quarter" idx="12"/>
          </p:nvPr>
        </p:nvSpPr>
        <p:spPr/>
        <p:txBody>
          <a:bodyPr/>
          <a:lstStyle/>
          <a:p>
            <a:fld id="{01433A5C-A324-44F3-9AD9-9CE9975D1B38}" type="slidenum">
              <a:rPr lang="en-US" smtClean="0"/>
              <a:t>3</a:t>
            </a:fld>
            <a:endParaRPr lang="en-US"/>
          </a:p>
        </p:txBody>
      </p:sp>
    </p:spTree>
    <p:extLst>
      <p:ext uri="{BB962C8B-B14F-4D97-AF65-F5344CB8AC3E}">
        <p14:creationId xmlns:p14="http://schemas.microsoft.com/office/powerpoint/2010/main" val="299726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(Cont.)</a:t>
            </a:r>
          </a:p>
        </p:txBody>
      </p:sp>
      <p:sp>
        <p:nvSpPr>
          <p:cNvPr id="3" name="Content Placeholder 2"/>
          <p:cNvSpPr>
            <a:spLocks noGrp="1"/>
          </p:cNvSpPr>
          <p:nvPr>
            <p:ph idx="1"/>
          </p:nvPr>
        </p:nvSpPr>
        <p:spPr/>
        <p:txBody>
          <a:bodyPr>
            <a:normAutofit/>
          </a:bodyPr>
          <a:lstStyle/>
          <a:p>
            <a:pPr marL="0" indent="0">
              <a:lnSpc>
                <a:spcPct val="100000"/>
              </a:lnSpc>
              <a:buNone/>
            </a:pPr>
            <a:r>
              <a:rPr lang="en-US" b="1" dirty="0">
                <a:solidFill>
                  <a:srgbClr val="C00000"/>
                </a:solidFill>
              </a:rPr>
              <a:t>The operating system will need to know the location of:</a:t>
            </a:r>
          </a:p>
          <a:p>
            <a:pPr marL="514350" indent="-514350">
              <a:lnSpc>
                <a:spcPct val="100000"/>
              </a:lnSpc>
              <a:buFont typeface="+mj-lt"/>
              <a:buAutoNum type="arabicPeriod"/>
            </a:pPr>
            <a:r>
              <a:rPr lang="en-US" dirty="0"/>
              <a:t>Process control information</a:t>
            </a:r>
          </a:p>
          <a:p>
            <a:pPr marL="514350" indent="-514350">
              <a:lnSpc>
                <a:spcPct val="100000"/>
              </a:lnSpc>
              <a:buFont typeface="+mj-lt"/>
              <a:buAutoNum type="arabicPeriod"/>
            </a:pPr>
            <a:r>
              <a:rPr lang="en-US" dirty="0"/>
              <a:t>Execution stack</a:t>
            </a:r>
          </a:p>
          <a:p>
            <a:pPr marL="514350" indent="-514350">
              <a:lnSpc>
                <a:spcPct val="100000"/>
              </a:lnSpc>
              <a:buFont typeface="+mj-lt"/>
              <a:buAutoNum type="arabicPeriod"/>
            </a:pPr>
            <a:r>
              <a:rPr lang="en-US" dirty="0"/>
              <a:t>Entry point to begin execution of program for this process</a:t>
            </a:r>
          </a:p>
          <a:p>
            <a:pPr>
              <a:lnSpc>
                <a:spcPct val="100000"/>
              </a:lnSpc>
              <a:spcBef>
                <a:spcPts val="2000"/>
              </a:spcBef>
            </a:pPr>
            <a:r>
              <a:rPr lang="en-US" dirty="0"/>
              <a:t>Since the OS is managing memory and is responsible for bringing this process into main memory, the above addresses are easy to come by.</a:t>
            </a:r>
          </a:p>
        </p:txBody>
      </p:sp>
      <p:sp>
        <p:nvSpPr>
          <p:cNvPr id="4" name="Slide Number Placeholder 3"/>
          <p:cNvSpPr>
            <a:spLocks noGrp="1"/>
          </p:cNvSpPr>
          <p:nvPr>
            <p:ph type="sldNum" sz="quarter" idx="12"/>
          </p:nvPr>
        </p:nvSpPr>
        <p:spPr/>
        <p:txBody>
          <a:bodyPr/>
          <a:lstStyle/>
          <a:p>
            <a:fld id="{01433A5C-A324-44F3-9AD9-9CE9975D1B38}" type="slidenum">
              <a:rPr lang="en-US" smtClean="0"/>
              <a:t>4</a:t>
            </a:fld>
            <a:endParaRPr lang="en-US"/>
          </a:p>
        </p:txBody>
      </p:sp>
    </p:spTree>
    <p:extLst>
      <p:ext uri="{BB962C8B-B14F-4D97-AF65-F5344CB8AC3E}">
        <p14:creationId xmlns:p14="http://schemas.microsoft.com/office/powerpoint/2010/main" val="183695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5</a:t>
            </a:fld>
            <a:endParaRPr lang="en-US"/>
          </a:p>
        </p:txBody>
      </p:sp>
      <p:pic>
        <p:nvPicPr>
          <p:cNvPr id="5" name="Picture 4" descr="f1.pdf"/>
          <p:cNvPicPr>
            <a:picLocks noChangeAspect="1"/>
          </p:cNvPicPr>
          <p:nvPr/>
        </p:nvPicPr>
        <p:blipFill rotWithShape="1">
          <a:blip r:embed="rId2"/>
          <a:srcRect l="7059" t="18182" r="9412" b="36298"/>
          <a:stretch/>
        </p:blipFill>
        <p:spPr>
          <a:xfrm>
            <a:off x="2517497" y="0"/>
            <a:ext cx="9591675" cy="6764573"/>
          </a:xfrm>
          <a:prstGeom prst="rect">
            <a:avLst/>
          </a:prstGeom>
        </p:spPr>
      </p:pic>
      <p:pic>
        <p:nvPicPr>
          <p:cNvPr id="6" name="Picture 5" descr="f1.pdf"/>
          <p:cNvPicPr>
            <a:picLocks noChangeAspect="1"/>
          </p:cNvPicPr>
          <p:nvPr/>
        </p:nvPicPr>
        <p:blipFill rotWithShape="1">
          <a:blip r:embed="rId2"/>
          <a:srcRect l="16415" t="72683" r="14388" b="23099"/>
          <a:stretch/>
        </p:blipFill>
        <p:spPr>
          <a:xfrm>
            <a:off x="653142" y="6147933"/>
            <a:ext cx="5846140" cy="461104"/>
          </a:xfrm>
          <a:prstGeom prst="rect">
            <a:avLst/>
          </a:prstGeom>
        </p:spPr>
      </p:pic>
    </p:spTree>
    <p:extLst>
      <p:ext uri="{BB962C8B-B14F-4D97-AF65-F5344CB8AC3E}">
        <p14:creationId xmlns:p14="http://schemas.microsoft.com/office/powerpoint/2010/main" val="278283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(Cont.)</a:t>
            </a:r>
          </a:p>
        </p:txBody>
      </p:sp>
      <p:sp>
        <p:nvSpPr>
          <p:cNvPr id="3" name="Content Placeholder 2"/>
          <p:cNvSpPr>
            <a:spLocks noGrp="1"/>
          </p:cNvSpPr>
          <p:nvPr>
            <p:ph idx="1"/>
          </p:nvPr>
        </p:nvSpPr>
        <p:spPr>
          <a:xfrm>
            <a:off x="838200" y="1825624"/>
            <a:ext cx="11120438" cy="4965975"/>
          </a:xfrm>
        </p:spPr>
        <p:txBody>
          <a:bodyPr>
            <a:normAutofit/>
          </a:bodyPr>
          <a:lstStyle/>
          <a:p>
            <a:pPr>
              <a:lnSpc>
                <a:spcPct val="100000"/>
              </a:lnSpc>
            </a:pPr>
            <a:r>
              <a:rPr lang="en-US" dirty="0"/>
              <a:t>A processor must deal with memory references within the program.</a:t>
            </a:r>
          </a:p>
          <a:p>
            <a:pPr>
              <a:lnSpc>
                <a:spcPct val="100000"/>
              </a:lnSpc>
            </a:pPr>
            <a:r>
              <a:rPr lang="en-US" b="1" dirty="0">
                <a:solidFill>
                  <a:srgbClr val="FF0000"/>
                </a:solidFill>
              </a:rPr>
              <a:t>Branch instructions:</a:t>
            </a:r>
            <a:r>
              <a:rPr lang="en-US" dirty="0"/>
              <a:t> contain an address to reference the instruction to be executed next.</a:t>
            </a:r>
          </a:p>
          <a:p>
            <a:pPr>
              <a:lnSpc>
                <a:spcPct val="100000"/>
              </a:lnSpc>
            </a:pPr>
            <a:r>
              <a:rPr lang="en-US" b="1" dirty="0">
                <a:solidFill>
                  <a:srgbClr val="FF0000"/>
                </a:solidFill>
              </a:rPr>
              <a:t>Data reference instructions:</a:t>
            </a:r>
            <a:r>
              <a:rPr lang="en-US" dirty="0"/>
              <a:t> contain the address of byte or word of data referenced.</a:t>
            </a:r>
          </a:p>
          <a:p>
            <a:pPr>
              <a:lnSpc>
                <a:spcPct val="100000"/>
              </a:lnSpc>
            </a:pPr>
            <a:r>
              <a:rPr lang="en-US" b="1" dirty="0">
                <a:solidFill>
                  <a:srgbClr val="0070C0"/>
                </a:solidFill>
              </a:rPr>
              <a:t>Processor hardware</a:t>
            </a:r>
            <a:r>
              <a:rPr lang="en-US" dirty="0"/>
              <a:t> and </a:t>
            </a:r>
            <a:r>
              <a:rPr lang="en-US" b="1" dirty="0">
                <a:solidFill>
                  <a:srgbClr val="0070C0"/>
                </a:solidFill>
              </a:rPr>
              <a:t>operating system software</a:t>
            </a:r>
            <a:r>
              <a:rPr lang="en-US" dirty="0"/>
              <a:t> must be able to translate the memory references found in code of the program into actual physical memory addresses, reflecting the current location of the program in main memory.</a:t>
            </a:r>
          </a:p>
        </p:txBody>
      </p:sp>
      <p:sp>
        <p:nvSpPr>
          <p:cNvPr id="4" name="Slide Number Placeholder 3"/>
          <p:cNvSpPr>
            <a:spLocks noGrp="1"/>
          </p:cNvSpPr>
          <p:nvPr>
            <p:ph type="sldNum" sz="quarter" idx="12"/>
          </p:nvPr>
        </p:nvSpPr>
        <p:spPr/>
        <p:txBody>
          <a:bodyPr/>
          <a:lstStyle/>
          <a:p>
            <a:fld id="{01433A5C-A324-44F3-9AD9-9CE9975D1B38}" type="slidenum">
              <a:rPr lang="en-US" smtClean="0"/>
              <a:t>6</a:t>
            </a:fld>
            <a:endParaRPr lang="en-US"/>
          </a:p>
        </p:txBody>
      </p:sp>
    </p:spTree>
    <p:extLst>
      <p:ext uri="{BB962C8B-B14F-4D97-AF65-F5344CB8AC3E}">
        <p14:creationId xmlns:p14="http://schemas.microsoft.com/office/powerpoint/2010/main" val="302685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p>
        </p:txBody>
      </p:sp>
      <p:sp>
        <p:nvSpPr>
          <p:cNvPr id="3" name="Content Placeholder 2"/>
          <p:cNvSpPr>
            <a:spLocks noGrp="1"/>
          </p:cNvSpPr>
          <p:nvPr>
            <p:ph idx="1"/>
          </p:nvPr>
        </p:nvSpPr>
        <p:spPr>
          <a:xfrm>
            <a:off x="838199" y="1825624"/>
            <a:ext cx="10677525" cy="4965975"/>
          </a:xfrm>
        </p:spPr>
        <p:txBody>
          <a:bodyPr>
            <a:normAutofit/>
          </a:bodyPr>
          <a:lstStyle/>
          <a:p>
            <a:pPr>
              <a:lnSpc>
                <a:spcPct val="110000"/>
              </a:lnSpc>
              <a:spcBef>
                <a:spcPts val="1500"/>
              </a:spcBef>
            </a:pPr>
            <a:r>
              <a:rPr lang="en-US" dirty="0"/>
              <a:t>A process should be protected against unwanted interference by other processes, whether accidental or intentional.</a:t>
            </a:r>
          </a:p>
          <a:p>
            <a:pPr>
              <a:lnSpc>
                <a:spcPct val="110000"/>
              </a:lnSpc>
              <a:spcBef>
                <a:spcPts val="1500"/>
              </a:spcBef>
            </a:pPr>
            <a:r>
              <a:rPr lang="en-US" dirty="0"/>
              <a:t>A programs in other processes should not be able to reference memory locations in a process for reading or writing purposes without permission.</a:t>
            </a:r>
          </a:p>
          <a:p>
            <a:pPr>
              <a:lnSpc>
                <a:spcPct val="110000"/>
              </a:lnSpc>
              <a:spcBef>
                <a:spcPts val="1500"/>
              </a:spcBef>
            </a:pPr>
            <a:r>
              <a:rPr lang="en-US" dirty="0"/>
              <a:t>Memory references generated by a process must be checked at </a:t>
            </a:r>
            <a:r>
              <a:rPr lang="en-US" b="1" dirty="0">
                <a:solidFill>
                  <a:srgbClr val="0070C0"/>
                </a:solidFill>
              </a:rPr>
              <a:t>“run time”</a:t>
            </a:r>
            <a:r>
              <a:rPr lang="en-US" dirty="0"/>
              <a:t> to ensure that they refer only to the memory space allocated to that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7</a:t>
            </a:fld>
            <a:endParaRPr lang="en-US"/>
          </a:p>
        </p:txBody>
      </p:sp>
    </p:spTree>
    <p:extLst>
      <p:ext uri="{BB962C8B-B14F-4D97-AF65-F5344CB8AC3E}">
        <p14:creationId xmlns:p14="http://schemas.microsoft.com/office/powerpoint/2010/main" val="400656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(Cont.)</a:t>
            </a:r>
          </a:p>
        </p:txBody>
      </p:sp>
      <p:sp>
        <p:nvSpPr>
          <p:cNvPr id="3" name="Content Placeholder 2"/>
          <p:cNvSpPr>
            <a:spLocks noGrp="1"/>
          </p:cNvSpPr>
          <p:nvPr>
            <p:ph idx="1"/>
          </p:nvPr>
        </p:nvSpPr>
        <p:spPr>
          <a:xfrm>
            <a:off x="838200" y="1825624"/>
            <a:ext cx="10515600" cy="4760913"/>
          </a:xfrm>
        </p:spPr>
        <p:txBody>
          <a:bodyPr>
            <a:normAutofit/>
          </a:bodyPr>
          <a:lstStyle/>
          <a:p>
            <a:pPr marL="0" indent="0">
              <a:lnSpc>
                <a:spcPct val="100000"/>
              </a:lnSpc>
              <a:buNone/>
            </a:pPr>
            <a:r>
              <a:rPr lang="en-US" b="1" dirty="0">
                <a:solidFill>
                  <a:srgbClr val="C00000"/>
                </a:solidFill>
              </a:rPr>
              <a:t>Why satisfaction of the relocation requirement increases the difficulty of satisfying the protection requirement?</a:t>
            </a:r>
          </a:p>
          <a:p>
            <a:pPr>
              <a:lnSpc>
                <a:spcPct val="100000"/>
              </a:lnSpc>
            </a:pPr>
            <a:r>
              <a:rPr lang="en-US" dirty="0"/>
              <a:t>Because the location of a program in main memory is unpredictable, it is impossible to check absolute addresses at compile time to assure protection. </a:t>
            </a:r>
          </a:p>
          <a:p>
            <a:pPr>
              <a:lnSpc>
                <a:spcPct val="100000"/>
              </a:lnSpc>
            </a:pPr>
            <a:r>
              <a:rPr lang="en-US" dirty="0"/>
              <a:t>Hence all memory references generated by a process must be checked at </a:t>
            </a:r>
            <a:r>
              <a:rPr lang="en-US" b="1" dirty="0">
                <a:solidFill>
                  <a:srgbClr val="0070C0"/>
                </a:solidFill>
              </a:rPr>
              <a:t>“run time”</a:t>
            </a:r>
            <a:r>
              <a:rPr lang="en-US" dirty="0"/>
              <a:t> to ensure that they refer only to the memory space allocated to that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8</a:t>
            </a:fld>
            <a:endParaRPr lang="en-US"/>
          </a:p>
        </p:txBody>
      </p:sp>
    </p:spTree>
    <p:extLst>
      <p:ext uri="{BB962C8B-B14F-4D97-AF65-F5344CB8AC3E}">
        <p14:creationId xmlns:p14="http://schemas.microsoft.com/office/powerpoint/2010/main" val="426973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(Cont.)</a:t>
            </a:r>
          </a:p>
        </p:txBody>
      </p:sp>
      <p:sp>
        <p:nvSpPr>
          <p:cNvPr id="3" name="Content Placeholder 2"/>
          <p:cNvSpPr>
            <a:spLocks noGrp="1"/>
          </p:cNvSpPr>
          <p:nvPr>
            <p:ph idx="1"/>
          </p:nvPr>
        </p:nvSpPr>
        <p:spPr>
          <a:xfrm>
            <a:off x="838199" y="1825624"/>
            <a:ext cx="10874830" cy="5032376"/>
          </a:xfrm>
        </p:spPr>
        <p:txBody>
          <a:bodyPr>
            <a:normAutofit/>
          </a:bodyPr>
          <a:lstStyle/>
          <a:p>
            <a:pPr marL="0" indent="0">
              <a:buNone/>
            </a:pPr>
            <a:r>
              <a:rPr lang="en-US" b="1" dirty="0">
                <a:solidFill>
                  <a:srgbClr val="C00000"/>
                </a:solidFill>
              </a:rPr>
              <a:t>Why the memory protection requirement must be satisfied by the processor (hardware) rather than the operating system (software)?</a:t>
            </a:r>
          </a:p>
          <a:p>
            <a:pPr>
              <a:lnSpc>
                <a:spcPct val="100000"/>
              </a:lnSpc>
            </a:pPr>
            <a:r>
              <a:rPr lang="en-US" dirty="0"/>
              <a:t>The OS cannot anticipate all of the memory references that a program will make. Even if such anticipation were possible, it would be prohibitively time consuming to screen each program in advance for possible memory-reference violations. </a:t>
            </a:r>
          </a:p>
          <a:p>
            <a:pPr>
              <a:lnSpc>
                <a:spcPct val="100000"/>
              </a:lnSpc>
            </a:pPr>
            <a:r>
              <a:rPr lang="en-US" dirty="0"/>
              <a:t>Thus, it is only possible to assess the permissibility of a memory reference (data access or branch) at the time of execution of the instruction making the reference. To accomplish this, the processor hardware must have that capability.</a:t>
            </a:r>
          </a:p>
        </p:txBody>
      </p:sp>
      <p:sp>
        <p:nvSpPr>
          <p:cNvPr id="4" name="Slide Number Placeholder 3"/>
          <p:cNvSpPr>
            <a:spLocks noGrp="1"/>
          </p:cNvSpPr>
          <p:nvPr>
            <p:ph type="sldNum" sz="quarter" idx="12"/>
          </p:nvPr>
        </p:nvSpPr>
        <p:spPr/>
        <p:txBody>
          <a:bodyPr/>
          <a:lstStyle/>
          <a:p>
            <a:fld id="{01433A5C-A324-44F3-9AD9-9CE9975D1B38}" type="slidenum">
              <a:rPr lang="en-US" smtClean="0"/>
              <a:t>9</a:t>
            </a:fld>
            <a:endParaRPr lang="en-US"/>
          </a:p>
        </p:txBody>
      </p:sp>
    </p:spTree>
    <p:extLst>
      <p:ext uri="{BB962C8B-B14F-4D97-AF65-F5344CB8AC3E}">
        <p14:creationId xmlns:p14="http://schemas.microsoft.com/office/powerpoint/2010/main" val="269996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16912</TotalTime>
  <Words>815</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Calibri</vt:lpstr>
      <vt:lpstr>Office Theme</vt:lpstr>
      <vt:lpstr>Memory Management</vt:lpstr>
      <vt:lpstr>Memory Management</vt:lpstr>
      <vt:lpstr>Relocation</vt:lpstr>
      <vt:lpstr>Relocation (Cont.)</vt:lpstr>
      <vt:lpstr>PowerPoint Presentation</vt:lpstr>
      <vt:lpstr>Relocation (Cont.)</vt:lpstr>
      <vt:lpstr>Protection</vt:lpstr>
      <vt:lpstr>Protection (Cont.)</vt:lpstr>
      <vt:lpstr>Protection (Cont.)</vt:lpstr>
      <vt:lpstr>Sharing</vt:lpstr>
      <vt:lpstr>Logical &amp; Physical Organization</vt:lpstr>
      <vt:lpstr>Logical &amp; Physical Organization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USER</cp:lastModifiedBy>
  <cp:revision>2018</cp:revision>
  <dcterms:created xsi:type="dcterms:W3CDTF">2017-01-29T14:04:38Z</dcterms:created>
  <dcterms:modified xsi:type="dcterms:W3CDTF">2023-07-08T19:01:33Z</dcterms:modified>
</cp:coreProperties>
</file>